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97" r:id="rId2"/>
    <p:sldId id="301" r:id="rId3"/>
    <p:sldId id="303" r:id="rId4"/>
    <p:sldId id="492" r:id="rId5"/>
    <p:sldId id="487" r:id="rId6"/>
    <p:sldId id="384" r:id="rId7"/>
    <p:sldId id="483" r:id="rId8"/>
    <p:sldId id="485" r:id="rId9"/>
    <p:sldId id="486" r:id="rId10"/>
    <p:sldId id="491" r:id="rId11"/>
    <p:sldId id="475" r:id="rId12"/>
    <p:sldId id="321" r:id="rId13"/>
    <p:sldId id="494" r:id="rId14"/>
    <p:sldId id="322" r:id="rId15"/>
    <p:sldId id="459" r:id="rId16"/>
    <p:sldId id="470" r:id="rId17"/>
    <p:sldId id="397" r:id="rId18"/>
    <p:sldId id="484" r:id="rId19"/>
    <p:sldId id="468" r:id="rId20"/>
    <p:sldId id="396" r:id="rId21"/>
    <p:sldId id="469" r:id="rId22"/>
    <p:sldId id="316" r:id="rId23"/>
    <p:sldId id="473" r:id="rId24"/>
    <p:sldId id="457" r:id="rId25"/>
    <p:sldId id="472" r:id="rId26"/>
    <p:sldId id="398" r:id="rId27"/>
    <p:sldId id="493" r:id="rId28"/>
    <p:sldId id="478" r:id="rId29"/>
    <p:sldId id="426" r:id="rId30"/>
    <p:sldId id="481" r:id="rId31"/>
    <p:sldId id="463" r:id="rId32"/>
    <p:sldId id="464" r:id="rId33"/>
    <p:sldId id="495" r:id="rId34"/>
    <p:sldId id="496" r:id="rId35"/>
    <p:sldId id="359" r:id="rId36"/>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Default Section" id="{E8040E7E-C6EF-B248-A78B-FB5546010D26}">
          <p14:sldIdLst>
            <p14:sldId id="297"/>
            <p14:sldId id="301"/>
            <p14:sldId id="303"/>
            <p14:sldId id="492"/>
            <p14:sldId id="487"/>
            <p14:sldId id="384"/>
            <p14:sldId id="483"/>
            <p14:sldId id="485"/>
            <p14:sldId id="486"/>
            <p14:sldId id="491"/>
            <p14:sldId id="475"/>
            <p14:sldId id="321"/>
            <p14:sldId id="494"/>
            <p14:sldId id="322"/>
            <p14:sldId id="459"/>
            <p14:sldId id="470"/>
            <p14:sldId id="397"/>
            <p14:sldId id="484"/>
            <p14:sldId id="468"/>
            <p14:sldId id="396"/>
            <p14:sldId id="469"/>
            <p14:sldId id="316"/>
            <p14:sldId id="473"/>
            <p14:sldId id="457"/>
            <p14:sldId id="472"/>
            <p14:sldId id="398"/>
            <p14:sldId id="493"/>
            <p14:sldId id="478"/>
            <p14:sldId id="426"/>
            <p14:sldId id="481"/>
            <p14:sldId id="463"/>
            <p14:sldId id="464"/>
            <p14:sldId id="495"/>
            <p14:sldId id="496"/>
            <p14:sldId id="35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ubai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67" autoAdjust="0"/>
  </p:normalViewPr>
  <p:slideViewPr>
    <p:cSldViewPr>
      <p:cViewPr varScale="1">
        <p:scale>
          <a:sx n="71" d="100"/>
          <a:sy n="71" d="100"/>
        </p:scale>
        <p:origin x="-135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5138"/>
          </a:xfrm>
          <a:prstGeom prst="rect">
            <a:avLst/>
          </a:prstGeom>
        </p:spPr>
        <p:txBody>
          <a:bodyPr vert="horz" lIns="91440" tIns="45720" rIns="91440" bIns="45720" rtlCol="0"/>
          <a:lstStyle>
            <a:lvl1pPr algn="r">
              <a:defRPr sz="1200"/>
            </a:lvl1pPr>
          </a:lstStyle>
          <a:p>
            <a:fld id="{330D0A1B-2A87-4FC2-8338-1F8D4372E0A3}" type="datetimeFigureOut">
              <a:rPr lang="en-US" smtClean="0"/>
              <a:t>1/30/2013</a:t>
            </a:fld>
            <a:endParaRPr lang="en-US"/>
          </a:p>
        </p:txBody>
      </p:sp>
      <p:sp>
        <p:nvSpPr>
          <p:cNvPr id="4" name="Footer Placeholder 3"/>
          <p:cNvSpPr>
            <a:spLocks noGrp="1"/>
          </p:cNvSpPr>
          <p:nvPr>
            <p:ph type="ftr" sz="quarter" idx="2"/>
          </p:nvPr>
        </p:nvSpPr>
        <p:spPr>
          <a:xfrm>
            <a:off x="0" y="8842375"/>
            <a:ext cx="30130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842375"/>
            <a:ext cx="3013075" cy="465138"/>
          </a:xfrm>
          <a:prstGeom prst="rect">
            <a:avLst/>
          </a:prstGeom>
        </p:spPr>
        <p:txBody>
          <a:bodyPr vert="horz" lIns="91440" tIns="45720" rIns="91440" bIns="45720" rtlCol="0" anchor="b"/>
          <a:lstStyle>
            <a:lvl1pPr algn="r">
              <a:defRPr sz="1200"/>
            </a:lvl1pPr>
          </a:lstStyle>
          <a:p>
            <a:fld id="{719C6F11-3D38-486E-9BB3-D17FB79C5453}" type="slidenum">
              <a:rPr lang="en-US" smtClean="0"/>
              <a:t>‹#›</a:t>
            </a:fld>
            <a:endParaRPr lang="en-US"/>
          </a:p>
        </p:txBody>
      </p:sp>
    </p:spTree>
    <p:extLst>
      <p:ext uri="{BB962C8B-B14F-4D97-AF65-F5344CB8AC3E}">
        <p14:creationId xmlns:p14="http://schemas.microsoft.com/office/powerpoint/2010/main" val="2325967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555" cy="464902"/>
          </a:xfrm>
          <a:prstGeom prst="rect">
            <a:avLst/>
          </a:prstGeom>
        </p:spPr>
        <p:txBody>
          <a:bodyPr vert="horz" wrap="square" lIns="90727" tIns="45363" rIns="90727" bIns="45363"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939717" y="0"/>
            <a:ext cx="3013555" cy="464902"/>
          </a:xfrm>
          <a:prstGeom prst="rect">
            <a:avLst/>
          </a:prstGeom>
        </p:spPr>
        <p:txBody>
          <a:bodyPr vert="horz" wrap="square" lIns="90727" tIns="45363" rIns="90727" bIns="45363" numCol="1" anchor="t" anchorCtr="0" compatLnSpc="1">
            <a:prstTxWarp prst="textNoShape">
              <a:avLst/>
            </a:prstTxWarp>
          </a:bodyPr>
          <a:lstStyle>
            <a:lvl1pPr algn="r">
              <a:defRPr sz="1200"/>
            </a:lvl1pPr>
          </a:lstStyle>
          <a:p>
            <a:fld id="{56B457FF-1A0D-46C7-BDF2-8CDB94588386}" type="datetimeFigureOut">
              <a:rPr lang="en-US"/>
              <a:pPr/>
              <a:t>1/30/2013</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0727" tIns="45363" rIns="90727" bIns="45363" rtlCol="0" anchor="ctr"/>
          <a:lstStyle/>
          <a:p>
            <a:pPr lvl="0"/>
            <a:endParaRPr lang="en-US" noProof="0" smtClean="0"/>
          </a:p>
        </p:txBody>
      </p:sp>
      <p:sp>
        <p:nvSpPr>
          <p:cNvPr id="5" name="Notes Placeholder 4"/>
          <p:cNvSpPr>
            <a:spLocks noGrp="1"/>
          </p:cNvSpPr>
          <p:nvPr>
            <p:ph type="body" sz="quarter" idx="3"/>
          </p:nvPr>
        </p:nvSpPr>
        <p:spPr>
          <a:xfrm>
            <a:off x="695797" y="4421308"/>
            <a:ext cx="5563244" cy="4188858"/>
          </a:xfrm>
          <a:prstGeom prst="rect">
            <a:avLst/>
          </a:prstGeom>
        </p:spPr>
        <p:txBody>
          <a:bodyPr vert="horz" lIns="90727" tIns="45363" rIns="90727" bIns="4536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617"/>
            <a:ext cx="3013555" cy="464902"/>
          </a:xfrm>
          <a:prstGeom prst="rect">
            <a:avLst/>
          </a:prstGeom>
        </p:spPr>
        <p:txBody>
          <a:bodyPr vert="horz" wrap="square" lIns="90727" tIns="45363" rIns="90727" bIns="45363"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939717" y="8842617"/>
            <a:ext cx="3013555" cy="464902"/>
          </a:xfrm>
          <a:prstGeom prst="rect">
            <a:avLst/>
          </a:prstGeom>
        </p:spPr>
        <p:txBody>
          <a:bodyPr vert="horz" wrap="square" lIns="90727" tIns="45363" rIns="90727" bIns="45363" numCol="1" anchor="b" anchorCtr="0" compatLnSpc="1">
            <a:prstTxWarp prst="textNoShape">
              <a:avLst/>
            </a:prstTxWarp>
          </a:bodyPr>
          <a:lstStyle>
            <a:lvl1pPr algn="r">
              <a:defRPr sz="1200"/>
            </a:lvl1pPr>
          </a:lstStyle>
          <a:p>
            <a:fld id="{3EA09F21-59E0-48F5-92BF-79B92EBE833E}" type="slidenum">
              <a:rPr lang="en-US"/>
              <a:pPr/>
              <a:t>‹#›</a:t>
            </a:fld>
            <a:endParaRPr lang="en-US"/>
          </a:p>
        </p:txBody>
      </p:sp>
    </p:spTree>
    <p:extLst>
      <p:ext uri="{BB962C8B-B14F-4D97-AF65-F5344CB8AC3E}">
        <p14:creationId xmlns:p14="http://schemas.microsoft.com/office/powerpoint/2010/main" val="37749953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Change the chart</a:t>
            </a:r>
            <a:endParaRPr lang="en-GB" smtClean="0"/>
          </a:p>
        </p:txBody>
      </p:sp>
      <p:sp>
        <p:nvSpPr>
          <p:cNvPr id="36868" name="Slide Number Placeholder 3"/>
          <p:cNvSpPr>
            <a:spLocks noGrp="1"/>
          </p:cNvSpPr>
          <p:nvPr>
            <p:ph type="sldNum" sz="quarter" idx="5"/>
          </p:nvPr>
        </p:nvSpPr>
        <p:spPr bwMode="auto">
          <a:noFill/>
          <a:ln>
            <a:miter lim="800000"/>
            <a:headEnd/>
            <a:tailEnd/>
          </a:ln>
        </p:spPr>
        <p:txBody>
          <a:bodyPr/>
          <a:lstStyle/>
          <a:p>
            <a:fld id="{40345160-4392-47F2-A99C-B57237793712}" type="slidenum">
              <a:rPr lang="en-US"/>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
        <p:nvSpPr>
          <p:cNvPr id="37892" name="Slide Number Placeholder 3"/>
          <p:cNvSpPr>
            <a:spLocks noGrp="1"/>
          </p:cNvSpPr>
          <p:nvPr>
            <p:ph type="sldNum" sz="quarter" idx="5"/>
          </p:nvPr>
        </p:nvSpPr>
        <p:spPr bwMode="auto">
          <a:noFill/>
          <a:ln>
            <a:miter lim="800000"/>
            <a:headEnd/>
            <a:tailEnd/>
          </a:ln>
        </p:spPr>
        <p:txBody>
          <a:bodyPr/>
          <a:lstStyle/>
          <a:p>
            <a:fld id="{1D8A3348-C703-4A3B-A4BE-1D91A7AF1AD5}" type="slidenum">
              <a:rPr lang="en-US"/>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8916" name="Slide Number Placeholder 3"/>
          <p:cNvSpPr>
            <a:spLocks noGrp="1"/>
          </p:cNvSpPr>
          <p:nvPr>
            <p:ph type="sldNum" sz="quarter" idx="5"/>
          </p:nvPr>
        </p:nvSpPr>
        <p:spPr bwMode="auto">
          <a:noFill/>
          <a:ln>
            <a:miter lim="800000"/>
            <a:headEnd/>
            <a:tailEnd/>
          </a:ln>
        </p:spPr>
        <p:txBody>
          <a:bodyPr/>
          <a:lstStyle/>
          <a:p>
            <a:fld id="{827D064B-6258-4BE8-AC5D-777A7E7A4264}" type="slidenum">
              <a:rPr lang="en-GB"/>
              <a:pPr/>
              <a:t>14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9940" name="Slide Number Placeholder 3"/>
          <p:cNvSpPr>
            <a:spLocks noGrp="1"/>
          </p:cNvSpPr>
          <p:nvPr>
            <p:ph type="sldNum" sz="quarter" idx="5"/>
          </p:nvPr>
        </p:nvSpPr>
        <p:spPr bwMode="auto">
          <a:noFill/>
          <a:ln>
            <a:miter lim="800000"/>
            <a:headEnd/>
            <a:tailEnd/>
          </a:ln>
        </p:spPr>
        <p:txBody>
          <a:bodyPr/>
          <a:lstStyle/>
          <a:p>
            <a:fld id="{40F7F87C-6D20-4881-B5FF-A2838902A174}" type="slidenum">
              <a:rPr lang="en-GB"/>
              <a:pPr/>
              <a:t>15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Put rates of land</a:t>
            </a:r>
          </a:p>
        </p:txBody>
      </p:sp>
      <p:sp>
        <p:nvSpPr>
          <p:cNvPr id="40964" name="Slide Number Placeholder 3"/>
          <p:cNvSpPr>
            <a:spLocks noGrp="1"/>
          </p:cNvSpPr>
          <p:nvPr>
            <p:ph type="sldNum" sz="quarter" idx="5"/>
          </p:nvPr>
        </p:nvSpPr>
        <p:spPr bwMode="auto">
          <a:noFill/>
          <a:ln>
            <a:miter lim="800000"/>
            <a:headEnd/>
            <a:tailEnd/>
          </a:ln>
        </p:spPr>
        <p:txBody>
          <a:bodyPr/>
          <a:lstStyle/>
          <a:p>
            <a:fld id="{3A76E414-C73E-4347-8872-73AF341F1206}" type="slidenum">
              <a:rPr lang="en-US"/>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Put rates of land</a:t>
            </a:r>
          </a:p>
        </p:txBody>
      </p:sp>
      <p:sp>
        <p:nvSpPr>
          <p:cNvPr id="41988" name="Slide Number Placeholder 3"/>
          <p:cNvSpPr>
            <a:spLocks noGrp="1"/>
          </p:cNvSpPr>
          <p:nvPr>
            <p:ph type="sldNum" sz="quarter" idx="5"/>
          </p:nvPr>
        </p:nvSpPr>
        <p:spPr bwMode="auto">
          <a:noFill/>
          <a:ln>
            <a:miter lim="800000"/>
            <a:headEnd/>
            <a:tailEnd/>
          </a:ln>
        </p:spPr>
        <p:txBody>
          <a:bodyPr/>
          <a:lstStyle/>
          <a:p>
            <a:fld id="{D231036B-8E14-4468-9B92-B898E7150EDB}" type="slidenum">
              <a:rPr lang="en-US"/>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Put rates of land</a:t>
            </a:r>
          </a:p>
        </p:txBody>
      </p:sp>
      <p:sp>
        <p:nvSpPr>
          <p:cNvPr id="43012" name="Slide Number Placeholder 3"/>
          <p:cNvSpPr>
            <a:spLocks noGrp="1"/>
          </p:cNvSpPr>
          <p:nvPr>
            <p:ph type="sldNum" sz="quarter" idx="5"/>
          </p:nvPr>
        </p:nvSpPr>
        <p:spPr bwMode="auto">
          <a:noFill/>
          <a:ln>
            <a:miter lim="800000"/>
            <a:headEnd/>
            <a:tailEnd/>
          </a:ln>
        </p:spPr>
        <p:txBody>
          <a:bodyPr/>
          <a:lstStyle/>
          <a:p>
            <a:fld id="{F516F9B2-3D72-4357-AC27-DAFB30D88AF0}" type="slidenum">
              <a:rPr lang="en-US"/>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F37E62E-32CE-42ED-9BFA-E3CB337D77A9}" type="datetimeFigureOut">
              <a:rPr lang="en-US"/>
              <a:pPr/>
              <a:t>1/30/2013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0877DB-8799-4D27-A916-5BBB72C8AB4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3E7AD35-CF40-47F1-BC2A-1CEFA2E76720}" type="datetimeFigureOut">
              <a:rPr lang="en-US"/>
              <a:pPr/>
              <a:t>1/30/2013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3AB3BC-AF5E-41B7-A74B-CCBE729298E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89D21D7-83A1-43AF-9002-DF1959FE3FE8}" type="datetimeFigureOut">
              <a:rPr lang="en-US"/>
              <a:pPr/>
              <a:t>1/30/2013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5B17DA-74D6-4BAA-BC42-5005D7DCCAF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CC2A2BC-EE4F-4E04-8EDE-D73290A1E2A6}" type="datetimeFigureOut">
              <a:rPr lang="en-US"/>
              <a:pPr/>
              <a:t>1/30/2013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FC59F4-7CEC-4DDF-A781-F66D66104A3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1AF6E65-898B-4E5E-880D-666CCD1F2F3F}" type="datetimeFigureOut">
              <a:rPr lang="en-US"/>
              <a:pPr/>
              <a:t>1/30/2013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B992F9-8E5D-43F4-B928-35CC60BD09F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7923E433-D4EB-483B-9C5A-736ECCAE0E93}" type="datetimeFigureOut">
              <a:rPr lang="en-US"/>
              <a:pPr/>
              <a:t>1/30/2013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DE5E5A7-8731-429E-BAFF-6B8554EAD85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DD7D1369-0E93-4DDE-B8D5-7697FD7C8311}" type="datetimeFigureOut">
              <a:rPr lang="en-US"/>
              <a:pPr/>
              <a:t>1/30/2013</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FE93C794-C4C5-4AFD-8A87-DF9E968267A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1D7F887-1312-44D3-AD27-8607FB4B5181}" type="datetimeFigureOut">
              <a:rPr lang="en-US"/>
              <a:pPr/>
              <a:t>1/30/2013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8700B93E-D235-4E5D-8524-E2888B5BE77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16746BE-90CB-4004-8E7C-3EEAA3518150}" type="datetimeFigureOut">
              <a:rPr lang="en-US"/>
              <a:pPr/>
              <a:t>1/30/2013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32A082C6-76FC-4821-B2D7-F2A74B6210F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BBFE16A-58A6-4598-AD48-AB50576B1787}" type="datetimeFigureOut">
              <a:rPr lang="en-US"/>
              <a:pPr/>
              <a:t>1/30/2013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71CA19F-C54F-4943-9D63-62CC3D7B068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76B3C7B-89C4-4AA5-A454-4395095121E9}" type="datetimeFigureOut">
              <a:rPr lang="en-US"/>
              <a:pPr/>
              <a:t>1/30/2013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F31C51D-AC64-4D21-B4D1-4DD411DAB0D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36F08853-3084-4305-85F0-5452457BB721}" type="datetimeFigureOut">
              <a:rPr lang="en-US"/>
              <a:pPr/>
              <a:t>1/30/2013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B5C1D4D5-9C9F-4726-AB60-C23198573BF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Microsoft_Excel_97-2003_Worksheet111.xls"/></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Slide2a.jpg"/>
          <p:cNvPicPr>
            <a:picLocks noChangeAspect="1"/>
          </p:cNvPicPr>
          <p:nvPr/>
        </p:nvPicPr>
        <p:blipFill>
          <a:blip r:embed="rId2" cstate="print"/>
          <a:srcRect/>
          <a:stretch>
            <a:fillRect/>
          </a:stretch>
        </p:blipFill>
        <p:spPr bwMode="auto">
          <a:xfrm>
            <a:off x="0" y="0"/>
            <a:ext cx="9144000" cy="7010400"/>
          </a:xfrm>
          <a:prstGeom prst="rect">
            <a:avLst/>
          </a:prstGeom>
          <a:noFill/>
          <a:ln w="9525">
            <a:noFill/>
            <a:miter lim="800000"/>
            <a:headEnd/>
            <a:tailEnd/>
          </a:ln>
        </p:spPr>
      </p:pic>
      <p:sp>
        <p:nvSpPr>
          <p:cNvPr id="2051" name="Title 1"/>
          <p:cNvSpPr>
            <a:spLocks noGrp="1"/>
          </p:cNvSpPr>
          <p:nvPr>
            <p:ph type="ctrTitle"/>
          </p:nvPr>
        </p:nvSpPr>
        <p:spPr>
          <a:xfrm>
            <a:off x="228600" y="609600"/>
            <a:ext cx="7772400" cy="1470025"/>
          </a:xfrm>
        </p:spPr>
        <p:txBody>
          <a:bodyPr/>
          <a:lstStyle/>
          <a:p>
            <a:pPr eaLnBrk="1" hangingPunct="1"/>
            <a:r>
              <a:rPr lang="en-US" sz="4000" b="1" smtClean="0">
                <a:effectLst>
                  <a:outerShdw blurRad="38100" dist="38100" dir="2700000" algn="tl">
                    <a:srgbClr val="C0C0C0"/>
                  </a:outerShdw>
                </a:effectLst>
                <a:latin typeface="Arial Rounded MT Bold" pitchFamily="34" charset="0"/>
              </a:rPr>
              <a:t>Sindh – the land of endless opportunities</a:t>
            </a:r>
            <a:endParaRPr lang="en-US" b="1" smtClean="0">
              <a:effectLst>
                <a:outerShdw blurRad="38100" dist="38100" dir="2700000" algn="tl">
                  <a:srgbClr val="C0C0C0"/>
                </a:outerShdw>
              </a:effectLst>
              <a:latin typeface="Arial Rounded MT Bold" pitchFamily="34" charset="0"/>
            </a:endParaRPr>
          </a:p>
        </p:txBody>
      </p:sp>
      <p:sp>
        <p:nvSpPr>
          <p:cNvPr id="3076" name="Subtitle 4"/>
          <p:cNvSpPr>
            <a:spLocks noGrp="1"/>
          </p:cNvSpPr>
          <p:nvPr>
            <p:ph type="subTitle" idx="1"/>
          </p:nvPr>
        </p:nvSpPr>
        <p:spPr>
          <a:xfrm>
            <a:off x="1371600" y="2971800"/>
            <a:ext cx="6400800" cy="1371600"/>
          </a:xfrm>
        </p:spPr>
        <p:txBody>
          <a:bodyPr/>
          <a:lstStyle/>
          <a:p>
            <a:pPr eaLnBrk="1" hangingPunct="1">
              <a:spcBef>
                <a:spcPct val="0"/>
              </a:spcBef>
            </a:pPr>
            <a:r>
              <a:rPr lang="en-GB" sz="2000" b="1" dirty="0" smtClean="0">
                <a:solidFill>
                  <a:schemeClr val="bg1"/>
                </a:solidFill>
              </a:rPr>
              <a:t>Presented by</a:t>
            </a:r>
          </a:p>
          <a:p>
            <a:pPr eaLnBrk="1" hangingPunct="1">
              <a:spcBef>
                <a:spcPct val="0"/>
              </a:spcBef>
            </a:pPr>
            <a:r>
              <a:rPr lang="en-GB" sz="2000" b="1" dirty="0" smtClean="0">
                <a:solidFill>
                  <a:schemeClr val="bg1"/>
                </a:solidFill>
              </a:rPr>
              <a:t>Chairman</a:t>
            </a:r>
          </a:p>
          <a:p>
            <a:pPr eaLnBrk="1" hangingPunct="1">
              <a:spcBef>
                <a:spcPct val="0"/>
              </a:spcBef>
            </a:pPr>
            <a:r>
              <a:rPr lang="en-GB" sz="2000" b="1" dirty="0" smtClean="0">
                <a:solidFill>
                  <a:schemeClr val="bg1"/>
                </a:solidFill>
              </a:rPr>
              <a:t>Sindh Board of Investment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Slide2b.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Title 1"/>
          <p:cNvSpPr txBox="1">
            <a:spLocks/>
          </p:cNvSpPr>
          <p:nvPr/>
        </p:nvSpPr>
        <p:spPr>
          <a:xfrm>
            <a:off x="990600" y="228600"/>
            <a:ext cx="8229600" cy="1143000"/>
          </a:xfrm>
          <a:prstGeom prst="rect">
            <a:avLst/>
          </a:prstGeom>
        </p:spPr>
        <p:txBody>
          <a:bodyPr anchor="ctr">
            <a:normAutofit/>
          </a:bodyPr>
          <a:lstStyle/>
          <a:p>
            <a:pPr algn="ctr" fontAlgn="auto">
              <a:spcAft>
                <a:spcPts val="0"/>
              </a:spcAft>
              <a:defRPr/>
            </a:pPr>
            <a:r>
              <a:rPr lang="en-US" sz="2800" b="1" dirty="0" smtClean="0">
                <a:solidFill>
                  <a:schemeClr val="bg1"/>
                </a:solidFill>
                <a:latin typeface="+mj-lt"/>
                <a:ea typeface="+mj-ea"/>
                <a:cs typeface="+mj-cs"/>
              </a:rPr>
              <a:t>Why Invest in Energy Sector </a:t>
            </a:r>
            <a:endParaRPr lang="en-US" sz="2800" b="1" dirty="0">
              <a:solidFill>
                <a:schemeClr val="bg1"/>
              </a:solidFill>
              <a:latin typeface="+mj-lt"/>
              <a:ea typeface="+mj-ea"/>
              <a:cs typeface="+mj-cs"/>
            </a:endParaRPr>
          </a:p>
        </p:txBody>
      </p:sp>
      <p:sp>
        <p:nvSpPr>
          <p:cNvPr id="2" name="Content Placeholder 1"/>
          <p:cNvSpPr>
            <a:spLocks noGrp="1"/>
          </p:cNvSpPr>
          <p:nvPr>
            <p:ph idx="1"/>
          </p:nvPr>
        </p:nvSpPr>
        <p:spPr>
          <a:xfrm>
            <a:off x="0" y="1600200"/>
            <a:ext cx="9144000" cy="5257800"/>
          </a:xfrm>
        </p:spPr>
        <p:txBody>
          <a:bodyPr/>
          <a:lstStyle/>
          <a:p>
            <a:pPr>
              <a:buFont typeface="Wingdings" charset="2"/>
              <a:buChar char="Ø"/>
            </a:pPr>
            <a:r>
              <a:rPr lang="en-US" sz="2800" dirty="0" smtClean="0"/>
              <a:t>Huge Gap of Supply-Demand</a:t>
            </a:r>
          </a:p>
          <a:p>
            <a:pPr>
              <a:buFont typeface="Wingdings" charset="2"/>
              <a:buChar char="Ø"/>
            </a:pPr>
            <a:r>
              <a:rPr lang="en-US" sz="2800" dirty="0" smtClean="0"/>
              <a:t>Special Incentive Package for </a:t>
            </a:r>
          </a:p>
          <a:p>
            <a:pPr marL="0" indent="0">
              <a:buNone/>
            </a:pPr>
            <a:r>
              <a:rPr lang="en-US" sz="2800" dirty="0" smtClean="0"/>
              <a:t>    Investment in Renewable </a:t>
            </a:r>
          </a:p>
          <a:p>
            <a:pPr marL="0" indent="0">
              <a:buNone/>
            </a:pPr>
            <a:r>
              <a:rPr lang="en-US" sz="2800" dirty="0"/>
              <a:t> </a:t>
            </a:r>
            <a:r>
              <a:rPr lang="en-US" sz="2800" dirty="0" smtClean="0"/>
              <a:t>   Sector.</a:t>
            </a:r>
          </a:p>
          <a:p>
            <a:pPr>
              <a:buFont typeface="Wingdings" charset="2"/>
              <a:buChar char="Ø"/>
            </a:pPr>
            <a:r>
              <a:rPr lang="en-GB" sz="2800" dirty="0">
                <a:latin typeface="Tahoma" pitchFamily="34" charset="0"/>
                <a:ea typeface="Tahoma" pitchFamily="34" charset="0"/>
                <a:cs typeface="Tahoma" pitchFamily="34" charset="0"/>
              </a:rPr>
              <a:t>Wind &amp; solar irradiation at </a:t>
            </a:r>
            <a:endParaRPr lang="en-GB" sz="2800" dirty="0" smtClean="0">
              <a:latin typeface="Tahoma" pitchFamily="34" charset="0"/>
              <a:ea typeface="Tahoma" pitchFamily="34" charset="0"/>
              <a:cs typeface="Tahoma" pitchFamily="34" charset="0"/>
            </a:endParaRPr>
          </a:p>
          <a:p>
            <a:pPr marL="0" indent="0">
              <a:buNone/>
            </a:pPr>
            <a:r>
              <a:rPr lang="en-GB" sz="2800" dirty="0" smtClean="0">
                <a:latin typeface="Tahoma" pitchFamily="34" charset="0"/>
                <a:ea typeface="Tahoma" pitchFamily="34" charset="0"/>
                <a:cs typeface="Tahoma" pitchFamily="34" charset="0"/>
              </a:rPr>
              <a:t>   the </a:t>
            </a:r>
            <a:r>
              <a:rPr lang="en-GB" sz="2800" dirty="0">
                <a:latin typeface="Tahoma" pitchFamily="34" charset="0"/>
                <a:ea typeface="Tahoma" pitchFamily="34" charset="0"/>
                <a:cs typeface="Tahoma" pitchFamily="34" charset="0"/>
              </a:rPr>
              <a:t>chosen site in Sindh </a:t>
            </a:r>
            <a:endParaRPr lang="en-GB" sz="2800" dirty="0" smtClean="0">
              <a:latin typeface="Tahoma" pitchFamily="34" charset="0"/>
              <a:ea typeface="Tahoma" pitchFamily="34" charset="0"/>
              <a:cs typeface="Tahoma" pitchFamily="34" charset="0"/>
            </a:endParaRPr>
          </a:p>
          <a:p>
            <a:pPr marL="0" indent="0">
              <a:buNone/>
            </a:pPr>
            <a:r>
              <a:rPr lang="en-GB" sz="2800" dirty="0">
                <a:latin typeface="Tahoma" pitchFamily="34" charset="0"/>
                <a:ea typeface="Tahoma" pitchFamily="34" charset="0"/>
                <a:cs typeface="Tahoma" pitchFamily="34" charset="0"/>
              </a:rPr>
              <a:t> </a:t>
            </a:r>
            <a:r>
              <a:rPr lang="en-GB" sz="2800" dirty="0" smtClean="0">
                <a:latin typeface="Tahoma" pitchFamily="34" charset="0"/>
                <a:ea typeface="Tahoma" pitchFamily="34" charset="0"/>
                <a:cs typeface="Tahoma" pitchFamily="34" charset="0"/>
              </a:rPr>
              <a:t>  Pakistan</a:t>
            </a:r>
            <a:r>
              <a:rPr lang="en-GB" sz="2800" dirty="0">
                <a:latin typeface="Tahoma" pitchFamily="34" charset="0"/>
                <a:ea typeface="Tahoma" pitchFamily="34" charset="0"/>
                <a:cs typeface="Tahoma" pitchFamily="34" charset="0"/>
              </a:rPr>
              <a:t>, is even better </a:t>
            </a:r>
            <a:endParaRPr lang="en-GB" sz="2800" dirty="0" smtClean="0">
              <a:latin typeface="Tahoma" pitchFamily="34" charset="0"/>
              <a:ea typeface="Tahoma" pitchFamily="34" charset="0"/>
              <a:cs typeface="Tahoma" pitchFamily="34" charset="0"/>
            </a:endParaRPr>
          </a:p>
          <a:p>
            <a:pPr marL="0" indent="0">
              <a:buNone/>
            </a:pPr>
            <a:r>
              <a:rPr lang="en-GB" sz="2800" dirty="0">
                <a:latin typeface="Tahoma" pitchFamily="34" charset="0"/>
                <a:ea typeface="Tahoma" pitchFamily="34" charset="0"/>
                <a:cs typeface="Tahoma" pitchFamily="34" charset="0"/>
              </a:rPr>
              <a:t> </a:t>
            </a:r>
            <a:r>
              <a:rPr lang="en-GB" sz="2800" dirty="0" smtClean="0">
                <a:latin typeface="Tahoma" pitchFamily="34" charset="0"/>
                <a:ea typeface="Tahoma" pitchFamily="34" charset="0"/>
                <a:cs typeface="Tahoma" pitchFamily="34" charset="0"/>
              </a:rPr>
              <a:t>  than </a:t>
            </a:r>
            <a:r>
              <a:rPr lang="en-GB" sz="2800" dirty="0">
                <a:latin typeface="Tahoma" pitchFamily="34" charset="0"/>
                <a:ea typeface="Tahoma" pitchFamily="34" charset="0"/>
                <a:cs typeface="Tahoma" pitchFamily="34" charset="0"/>
              </a:rPr>
              <a:t>the European average </a:t>
            </a:r>
            <a:endParaRPr lang="en-GB" sz="2800" dirty="0" smtClean="0">
              <a:latin typeface="Tahoma" pitchFamily="34" charset="0"/>
              <a:ea typeface="Tahoma" pitchFamily="34" charset="0"/>
              <a:cs typeface="Tahoma" pitchFamily="34" charset="0"/>
            </a:endParaRPr>
          </a:p>
          <a:p>
            <a:pPr marL="0" indent="0">
              <a:buNone/>
            </a:pPr>
            <a:r>
              <a:rPr lang="en-GB" sz="2800" dirty="0">
                <a:latin typeface="Tahoma" pitchFamily="34" charset="0"/>
                <a:ea typeface="Tahoma" pitchFamily="34" charset="0"/>
                <a:cs typeface="Tahoma" pitchFamily="34" charset="0"/>
              </a:rPr>
              <a:t> </a:t>
            </a:r>
            <a:r>
              <a:rPr lang="en-GB" sz="2800" dirty="0" smtClean="0">
                <a:latin typeface="Tahoma" pitchFamily="34" charset="0"/>
                <a:ea typeface="Tahoma" pitchFamily="34" charset="0"/>
                <a:cs typeface="Tahoma" pitchFamily="34" charset="0"/>
              </a:rPr>
              <a:t>  by </a:t>
            </a:r>
            <a:r>
              <a:rPr lang="en-GB" sz="2800" dirty="0">
                <a:latin typeface="Tahoma" pitchFamily="34" charset="0"/>
                <a:ea typeface="Tahoma" pitchFamily="34" charset="0"/>
                <a:cs typeface="Tahoma" pitchFamily="34" charset="0"/>
              </a:rPr>
              <a:t>comparison</a:t>
            </a:r>
            <a:endParaRPr lang="en-US" sz="2800" dirty="0"/>
          </a:p>
        </p:txBody>
      </p:sp>
      <p:grpSp>
        <p:nvGrpSpPr>
          <p:cNvPr id="18" name="Group 11"/>
          <p:cNvGrpSpPr>
            <a:grpSpLocks/>
          </p:cNvGrpSpPr>
          <p:nvPr/>
        </p:nvGrpSpPr>
        <p:grpSpPr bwMode="auto">
          <a:xfrm>
            <a:off x="4943475" y="1676400"/>
            <a:ext cx="3819525" cy="4641850"/>
            <a:chOff x="431" y="663"/>
            <a:chExt cx="2494" cy="3031"/>
          </a:xfrm>
        </p:grpSpPr>
        <p:sp>
          <p:nvSpPr>
            <p:cNvPr id="19" name="Rectangle 12"/>
            <p:cNvSpPr>
              <a:spLocks noChangeArrowheads="1"/>
            </p:cNvSpPr>
            <p:nvPr/>
          </p:nvSpPr>
          <p:spPr bwMode="auto">
            <a:xfrm>
              <a:off x="516" y="844"/>
              <a:ext cx="1882" cy="312"/>
            </a:xfrm>
            <a:prstGeom prst="rect">
              <a:avLst/>
            </a:prstGeom>
            <a:noFill/>
            <a:ln w="9525">
              <a:noFill/>
              <a:miter lim="800000"/>
              <a:headEnd/>
              <a:tailEnd/>
            </a:ln>
          </p:spPr>
          <p:txBody>
            <a:bodyPr wrap="none">
              <a:spAutoFit/>
            </a:bodyPr>
            <a:lstStyle/>
            <a:p>
              <a:pPr>
                <a:lnSpc>
                  <a:spcPct val="95000"/>
                </a:lnSpc>
              </a:pPr>
              <a:r>
                <a:rPr lang="en-GB" sz="1400" b="1">
                  <a:solidFill>
                    <a:schemeClr val="accent2"/>
                  </a:solidFill>
                </a:rPr>
                <a:t>Total power generation capacity  </a:t>
              </a:r>
            </a:p>
            <a:p>
              <a:pPr>
                <a:lnSpc>
                  <a:spcPct val="95000"/>
                </a:lnSpc>
              </a:pPr>
              <a:r>
                <a:rPr lang="en-GB" sz="1400" b="1">
                  <a:solidFill>
                    <a:schemeClr val="accent2"/>
                  </a:solidFill>
                </a:rPr>
                <a:t>- forecast</a:t>
              </a:r>
              <a:endParaRPr lang="en-US" sz="1400" b="1">
                <a:solidFill>
                  <a:schemeClr val="accent2"/>
                </a:solidFill>
              </a:endParaRPr>
            </a:p>
          </p:txBody>
        </p:sp>
        <p:sp>
          <p:nvSpPr>
            <p:cNvPr id="20" name="Line 13"/>
            <p:cNvSpPr>
              <a:spLocks noChangeShapeType="1"/>
            </p:cNvSpPr>
            <p:nvPr/>
          </p:nvSpPr>
          <p:spPr bwMode="auto">
            <a:xfrm flipV="1">
              <a:off x="528" y="1162"/>
              <a:ext cx="2267" cy="0"/>
            </a:xfrm>
            <a:prstGeom prst="line">
              <a:avLst/>
            </a:prstGeom>
            <a:noFill/>
            <a:ln w="19050">
              <a:solidFill>
                <a:schemeClr val="accent2"/>
              </a:solidFill>
              <a:round/>
              <a:headEnd/>
              <a:tailEnd/>
            </a:ln>
          </p:spPr>
          <p:txBody>
            <a:bodyPr/>
            <a:lstStyle/>
            <a:p>
              <a:endParaRPr lang="en-US"/>
            </a:p>
          </p:txBody>
        </p:sp>
        <p:sp>
          <p:nvSpPr>
            <p:cNvPr id="21" name="Rectangle 14"/>
            <p:cNvSpPr>
              <a:spLocks noChangeArrowheads="1"/>
            </p:cNvSpPr>
            <p:nvPr/>
          </p:nvSpPr>
          <p:spPr bwMode="auto">
            <a:xfrm>
              <a:off x="476" y="1194"/>
              <a:ext cx="452" cy="201"/>
            </a:xfrm>
            <a:prstGeom prst="rect">
              <a:avLst/>
            </a:prstGeom>
            <a:noFill/>
            <a:ln w="9525">
              <a:noFill/>
              <a:miter lim="800000"/>
              <a:headEnd/>
              <a:tailEnd/>
            </a:ln>
          </p:spPr>
          <p:txBody>
            <a:bodyPr wrap="none">
              <a:spAutoFit/>
            </a:bodyPr>
            <a:lstStyle/>
            <a:p>
              <a:r>
                <a:rPr lang="en-US" sz="1400">
                  <a:solidFill>
                    <a:schemeClr val="accent2"/>
                  </a:solidFill>
                </a:rPr>
                <a:t>in MW</a:t>
              </a:r>
            </a:p>
          </p:txBody>
        </p:sp>
        <p:sp>
          <p:nvSpPr>
            <p:cNvPr id="22" name="AutoShape 15"/>
            <p:cNvSpPr>
              <a:spLocks noChangeArrowheads="1"/>
            </p:cNvSpPr>
            <p:nvPr/>
          </p:nvSpPr>
          <p:spPr bwMode="auto">
            <a:xfrm>
              <a:off x="431" y="663"/>
              <a:ext cx="2494" cy="2988"/>
            </a:xfrm>
            <a:prstGeom prst="roundRect">
              <a:avLst>
                <a:gd name="adj" fmla="val 4792"/>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defRPr/>
              </a:pPr>
              <a:endParaRPr lang="en-US"/>
            </a:p>
          </p:txBody>
        </p:sp>
        <p:sp>
          <p:nvSpPr>
            <p:cNvPr id="23" name="Freeform 16"/>
            <p:cNvSpPr>
              <a:spLocks/>
            </p:cNvSpPr>
            <p:nvPr/>
          </p:nvSpPr>
          <p:spPr bwMode="auto">
            <a:xfrm>
              <a:off x="521" y="3156"/>
              <a:ext cx="70" cy="229"/>
            </a:xfrm>
            <a:custGeom>
              <a:avLst/>
              <a:gdLst>
                <a:gd name="T0" fmla="*/ 1 w 95"/>
                <a:gd name="T1" fmla="*/ 0 h 154"/>
                <a:gd name="T2" fmla="*/ 1 w 95"/>
                <a:gd name="T3" fmla="*/ 13701 h 154"/>
                <a:gd name="T4" fmla="*/ 0 w 95"/>
                <a:gd name="T5" fmla="*/ 19978 h 154"/>
                <a:gd name="T6" fmla="*/ 1 w 95"/>
                <a:gd name="T7" fmla="*/ 19978 h 154"/>
                <a:gd name="T8" fmla="*/ 1 w 95"/>
                <a:gd name="T9" fmla="*/ 25972 h 154"/>
                <a:gd name="T10" fmla="*/ 1 w 95"/>
                <a:gd name="T11" fmla="*/ 39847 h 154"/>
                <a:gd name="T12" fmla="*/ 0 60000 65536"/>
                <a:gd name="T13" fmla="*/ 0 60000 65536"/>
                <a:gd name="T14" fmla="*/ 0 60000 65536"/>
                <a:gd name="T15" fmla="*/ 0 60000 65536"/>
                <a:gd name="T16" fmla="*/ 0 60000 65536"/>
                <a:gd name="T17" fmla="*/ 0 60000 65536"/>
                <a:gd name="T18" fmla="*/ 0 w 95"/>
                <a:gd name="T19" fmla="*/ 0 h 154"/>
                <a:gd name="T20" fmla="*/ 95 w 95"/>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95" h="154">
                  <a:moveTo>
                    <a:pt x="49" y="0"/>
                  </a:moveTo>
                  <a:lnTo>
                    <a:pt x="49" y="53"/>
                  </a:lnTo>
                  <a:lnTo>
                    <a:pt x="0" y="77"/>
                  </a:lnTo>
                  <a:lnTo>
                    <a:pt x="95" y="77"/>
                  </a:lnTo>
                  <a:lnTo>
                    <a:pt x="49" y="100"/>
                  </a:lnTo>
                  <a:lnTo>
                    <a:pt x="49" y="154"/>
                  </a:lnTo>
                </a:path>
              </a:pathLst>
            </a:custGeom>
            <a:noFill/>
            <a:ln w="9525" cap="flat" cmpd="sng">
              <a:solidFill>
                <a:srgbClr val="111111"/>
              </a:solidFill>
              <a:prstDash val="solid"/>
              <a:round/>
              <a:headEnd type="triangle" w="sm" len="sm"/>
              <a:tailEnd type="none" w="med" len="med"/>
            </a:ln>
          </p:spPr>
          <p:txBody>
            <a:bodyPr/>
            <a:lstStyle/>
            <a:p>
              <a:endParaRPr lang="en-US"/>
            </a:p>
          </p:txBody>
        </p:sp>
        <p:graphicFrame>
          <p:nvGraphicFramePr>
            <p:cNvPr id="24" name="Object 17"/>
            <p:cNvGraphicFramePr>
              <a:graphicFrameLocks noChangeAspect="1"/>
            </p:cNvGraphicFramePr>
            <p:nvPr>
              <p:extLst>
                <p:ext uri="{D42A27DB-BD31-4B8C-83A1-F6EECF244321}">
                  <p14:modId xmlns:p14="http://schemas.microsoft.com/office/powerpoint/2010/main" val="1837531008"/>
                </p:ext>
              </p:extLst>
            </p:nvPr>
          </p:nvGraphicFramePr>
          <p:xfrm>
            <a:off x="545" y="1452"/>
            <a:ext cx="2312" cy="2242"/>
          </p:xfrm>
          <a:graphic>
            <a:graphicData uri="http://schemas.openxmlformats.org/presentationml/2006/ole">
              <mc:AlternateContent xmlns:mc="http://schemas.openxmlformats.org/markup-compatibility/2006">
                <mc:Choice xmlns:v="urn:schemas-microsoft-com:vml" Requires="v">
                  <p:oleObj spid="_x0000_s6157" name="Chart" r:id="rId4" imgW="4876800" imgH="4724400" progId="MSGraph.Chart.8">
                    <p:embed followColorScheme="full"/>
                  </p:oleObj>
                </mc:Choice>
                <mc:Fallback>
                  <p:oleObj name="Chart" r:id="rId4" imgW="4876800" imgH="4724400" progId="MSGraph.Chart.8">
                    <p:embed followColorScheme="full"/>
                    <p:pic>
                      <p:nvPicPr>
                        <p:cNvPr id="0" name=""/>
                        <p:cNvPicPr>
                          <a:picLocks noChangeAspect="1" noChangeArrowheads="1"/>
                        </p:cNvPicPr>
                        <p:nvPr/>
                      </p:nvPicPr>
                      <p:blipFill>
                        <a:blip r:embed="rId5"/>
                        <a:srcRect/>
                        <a:stretch>
                          <a:fillRect/>
                        </a:stretch>
                      </p:blipFill>
                      <p:spPr bwMode="auto">
                        <a:xfrm>
                          <a:off x="545" y="1452"/>
                          <a:ext cx="2312" cy="22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2" name="Group 44"/>
          <p:cNvGrpSpPr>
            <a:grpSpLocks/>
          </p:cNvGrpSpPr>
          <p:nvPr/>
        </p:nvGrpSpPr>
        <p:grpSpPr bwMode="auto">
          <a:xfrm rot="19708737">
            <a:off x="5109348" y="3951342"/>
            <a:ext cx="3038475" cy="587375"/>
            <a:chOff x="716" y="1344"/>
            <a:chExt cx="1665" cy="383"/>
          </a:xfrm>
        </p:grpSpPr>
        <p:sp>
          <p:nvSpPr>
            <p:cNvPr id="33" name="Line 45"/>
            <p:cNvSpPr>
              <a:spLocks noChangeShapeType="1"/>
            </p:cNvSpPr>
            <p:nvPr/>
          </p:nvSpPr>
          <p:spPr bwMode="auto">
            <a:xfrm flipV="1">
              <a:off x="716" y="1344"/>
              <a:ext cx="1665" cy="383"/>
            </a:xfrm>
            <a:prstGeom prst="line">
              <a:avLst/>
            </a:prstGeom>
            <a:noFill/>
            <a:ln w="38100">
              <a:solidFill>
                <a:schemeClr val="tx2"/>
              </a:solidFill>
              <a:round/>
              <a:headEnd/>
              <a:tailEnd type="triangle" w="med" len="med"/>
            </a:ln>
          </p:spPr>
          <p:txBody>
            <a:bodyPr/>
            <a:lstStyle/>
            <a:p>
              <a:endParaRPr lang="en-US"/>
            </a:p>
          </p:txBody>
        </p:sp>
        <p:sp>
          <p:nvSpPr>
            <p:cNvPr id="34" name="Oval 46"/>
            <p:cNvSpPr>
              <a:spLocks noChangeArrowheads="1"/>
            </p:cNvSpPr>
            <p:nvPr/>
          </p:nvSpPr>
          <p:spPr bwMode="auto">
            <a:xfrm>
              <a:off x="1203" y="1389"/>
              <a:ext cx="453" cy="317"/>
            </a:xfrm>
            <a:prstGeom prst="ellipse">
              <a:avLst/>
            </a:prstGeom>
            <a:solidFill>
              <a:schemeClr val="tx2"/>
            </a:solidFill>
            <a:ln w="9525" algn="ctr">
              <a:noFill/>
              <a:round/>
              <a:headEnd/>
              <a:tailEnd/>
            </a:ln>
          </p:spPr>
          <p:txBody>
            <a:bodyPr wrap="none" anchor="ctr"/>
            <a:lstStyle/>
            <a:p>
              <a:endParaRPr lang="en-US"/>
            </a:p>
          </p:txBody>
        </p:sp>
        <p:sp>
          <p:nvSpPr>
            <p:cNvPr id="35" name="Text Box 47"/>
            <p:cNvSpPr txBox="1">
              <a:spLocks noChangeArrowheads="1"/>
            </p:cNvSpPr>
            <p:nvPr/>
          </p:nvSpPr>
          <p:spPr bwMode="auto">
            <a:xfrm>
              <a:off x="1064" y="1431"/>
              <a:ext cx="771" cy="192"/>
            </a:xfrm>
            <a:prstGeom prst="rect">
              <a:avLst/>
            </a:prstGeom>
            <a:noFill/>
            <a:ln w="9525" algn="ctr">
              <a:noFill/>
              <a:miter lim="800000"/>
              <a:headEnd/>
              <a:tailEnd/>
            </a:ln>
          </p:spPr>
          <p:txBody>
            <a:bodyPr>
              <a:spAutoFit/>
            </a:bodyPr>
            <a:lstStyle/>
            <a:p>
              <a:pPr algn="ctr">
                <a:spcBef>
                  <a:spcPct val="50000"/>
                </a:spcBef>
              </a:pPr>
              <a:r>
                <a:rPr lang="en-GB" sz="1400" b="1" dirty="0">
                  <a:solidFill>
                    <a:srgbClr val="F8F8F8"/>
                  </a:solidFill>
                </a:rPr>
                <a:t>+640%</a:t>
              </a:r>
            </a:p>
          </p:txBody>
        </p:sp>
      </p:grpSp>
      <p:sp>
        <p:nvSpPr>
          <p:cNvPr id="3" name="TextBox 2"/>
          <p:cNvSpPr txBox="1"/>
          <p:nvPr/>
        </p:nvSpPr>
        <p:spPr>
          <a:xfrm>
            <a:off x="5029200" y="6412468"/>
            <a:ext cx="3505200" cy="400110"/>
          </a:xfrm>
          <a:prstGeom prst="rect">
            <a:avLst/>
          </a:prstGeom>
          <a:noFill/>
        </p:spPr>
        <p:txBody>
          <a:bodyPr wrap="square" rtlCol="0">
            <a:spAutoFit/>
          </a:bodyPr>
          <a:lstStyle/>
          <a:p>
            <a:r>
              <a:rPr lang="en-US" sz="2000" b="1" i="1" dirty="0" smtClean="0"/>
              <a:t>Increasing Energy Demand </a:t>
            </a:r>
            <a:endParaRPr lang="en-US" sz="2000" b="1" i="1" dirty="0"/>
          </a:p>
        </p:txBody>
      </p:sp>
      <p:sp>
        <p:nvSpPr>
          <p:cNvPr id="36" name="Text Box 39"/>
          <p:cNvSpPr txBox="1">
            <a:spLocks noChangeArrowheads="1"/>
          </p:cNvSpPr>
          <p:nvPr/>
        </p:nvSpPr>
        <p:spPr bwMode="auto">
          <a:xfrm>
            <a:off x="5181600" y="5438775"/>
            <a:ext cx="652463" cy="276225"/>
          </a:xfrm>
          <a:prstGeom prst="rect">
            <a:avLst/>
          </a:prstGeom>
          <a:noFill/>
          <a:ln w="3175" algn="ctr">
            <a:noFill/>
            <a:miter lim="800000"/>
            <a:headEnd/>
            <a:tailEnd/>
          </a:ln>
        </p:spPr>
        <p:txBody>
          <a:bodyPr wrap="none">
            <a:spAutoFit/>
          </a:bodyPr>
          <a:lstStyle/>
          <a:p>
            <a:r>
              <a:rPr lang="sv-SE" sz="1200" b="1" dirty="0"/>
              <a:t>17 400</a:t>
            </a:r>
          </a:p>
        </p:txBody>
      </p:sp>
      <p:sp>
        <p:nvSpPr>
          <p:cNvPr id="37" name="Text Box 40"/>
          <p:cNvSpPr txBox="1">
            <a:spLocks noChangeArrowheads="1"/>
          </p:cNvSpPr>
          <p:nvPr/>
        </p:nvSpPr>
        <p:spPr bwMode="auto">
          <a:xfrm>
            <a:off x="5870575" y="5368925"/>
            <a:ext cx="652463" cy="276225"/>
          </a:xfrm>
          <a:prstGeom prst="rect">
            <a:avLst/>
          </a:prstGeom>
          <a:noFill/>
          <a:ln w="3175" algn="ctr">
            <a:noFill/>
            <a:miter lim="800000"/>
            <a:headEnd/>
            <a:tailEnd/>
          </a:ln>
        </p:spPr>
        <p:txBody>
          <a:bodyPr wrap="none">
            <a:spAutoFit/>
          </a:bodyPr>
          <a:lstStyle/>
          <a:p>
            <a:r>
              <a:rPr lang="sv-SE" sz="1200" b="1"/>
              <a:t>27 420</a:t>
            </a:r>
          </a:p>
        </p:txBody>
      </p:sp>
      <p:sp>
        <p:nvSpPr>
          <p:cNvPr id="38" name="Text Box 41"/>
          <p:cNvSpPr txBox="1">
            <a:spLocks noChangeArrowheads="1"/>
          </p:cNvSpPr>
          <p:nvPr/>
        </p:nvSpPr>
        <p:spPr bwMode="auto">
          <a:xfrm>
            <a:off x="6553200" y="4835525"/>
            <a:ext cx="625475" cy="265113"/>
          </a:xfrm>
          <a:prstGeom prst="rect">
            <a:avLst/>
          </a:prstGeom>
          <a:noFill/>
          <a:ln w="3175" algn="ctr">
            <a:noFill/>
            <a:miter lim="800000"/>
            <a:headEnd/>
            <a:tailEnd/>
          </a:ln>
        </p:spPr>
        <p:txBody>
          <a:bodyPr wrap="none">
            <a:spAutoFit/>
          </a:bodyPr>
          <a:lstStyle/>
          <a:p>
            <a:r>
              <a:rPr lang="sv-SE" sz="1200" b="1"/>
              <a:t>54 270</a:t>
            </a:r>
          </a:p>
        </p:txBody>
      </p:sp>
      <p:sp>
        <p:nvSpPr>
          <p:cNvPr id="39" name="Text Box 42"/>
          <p:cNvSpPr txBox="1">
            <a:spLocks noChangeArrowheads="1"/>
          </p:cNvSpPr>
          <p:nvPr/>
        </p:nvSpPr>
        <p:spPr bwMode="auto">
          <a:xfrm>
            <a:off x="7239000" y="3973513"/>
            <a:ext cx="623888" cy="265112"/>
          </a:xfrm>
          <a:prstGeom prst="rect">
            <a:avLst/>
          </a:prstGeom>
          <a:noFill/>
          <a:ln w="3175" algn="ctr">
            <a:noFill/>
            <a:miter lim="800000"/>
            <a:headEnd/>
            <a:tailEnd/>
          </a:ln>
        </p:spPr>
        <p:txBody>
          <a:bodyPr wrap="none">
            <a:spAutoFit/>
          </a:bodyPr>
          <a:lstStyle/>
          <a:p>
            <a:r>
              <a:rPr lang="sv-SE" sz="1200" b="1"/>
              <a:t>92 760</a:t>
            </a:r>
          </a:p>
        </p:txBody>
      </p:sp>
      <p:sp>
        <p:nvSpPr>
          <p:cNvPr id="40" name="Text Box 43"/>
          <p:cNvSpPr txBox="1">
            <a:spLocks noChangeArrowheads="1"/>
          </p:cNvSpPr>
          <p:nvPr/>
        </p:nvSpPr>
        <p:spPr bwMode="auto">
          <a:xfrm>
            <a:off x="7904163" y="2778125"/>
            <a:ext cx="706437" cy="265113"/>
          </a:xfrm>
          <a:prstGeom prst="rect">
            <a:avLst/>
          </a:prstGeom>
          <a:noFill/>
          <a:ln w="3175" algn="ctr">
            <a:noFill/>
            <a:miter lim="800000"/>
            <a:headEnd/>
            <a:tailEnd/>
          </a:ln>
        </p:spPr>
        <p:txBody>
          <a:bodyPr wrap="none">
            <a:spAutoFit/>
          </a:bodyPr>
          <a:lstStyle/>
          <a:p>
            <a:r>
              <a:rPr lang="sv-SE" sz="1200" b="1"/>
              <a:t>144 590</a:t>
            </a:r>
          </a:p>
        </p:txBody>
      </p:sp>
    </p:spTree>
    <p:extLst>
      <p:ext uri="{BB962C8B-B14F-4D97-AF65-F5344CB8AC3E}">
        <p14:creationId xmlns:p14="http://schemas.microsoft.com/office/powerpoint/2010/main" val="1938462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irector\Desktop\Downloads\coal.jpg"/>
          <p:cNvPicPr>
            <a:picLocks noGrp="1" noChangeAspect="1" noChangeArrowheads="1"/>
          </p:cNvPicPr>
          <p:nvPr>
            <p:ph idx="1"/>
          </p:nvPr>
        </p:nvPicPr>
        <p:blipFill>
          <a:blip r:embed="rId2" cstate="print"/>
          <a:srcRect/>
          <a:stretch>
            <a:fillRect/>
          </a:stretch>
        </p:blipFill>
        <p:spPr>
          <a:xfrm>
            <a:off x="0" y="609600"/>
            <a:ext cx="9144000" cy="58674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Slide2b.jpg"/>
          <p:cNvPicPr>
            <a:picLocks noChangeAspect="1"/>
          </p:cNvPicPr>
          <p:nvPr/>
        </p:nvPicPr>
        <p:blipFill>
          <a:blip r:embed="rId2" cstate="print"/>
          <a:srcRect/>
          <a:stretch>
            <a:fillRect/>
          </a:stretch>
        </p:blipFill>
        <p:spPr bwMode="auto">
          <a:xfrm>
            <a:off x="0" y="0"/>
            <a:ext cx="9144000" cy="7315200"/>
          </a:xfrm>
          <a:prstGeom prst="rect">
            <a:avLst/>
          </a:prstGeom>
          <a:noFill/>
          <a:ln w="9525">
            <a:noFill/>
            <a:miter lim="800000"/>
            <a:headEnd/>
            <a:tailEnd/>
          </a:ln>
        </p:spPr>
      </p:pic>
      <p:sp>
        <p:nvSpPr>
          <p:cNvPr id="2" name="Title 1"/>
          <p:cNvSpPr>
            <a:spLocks noGrp="1"/>
          </p:cNvSpPr>
          <p:nvPr>
            <p:ph type="title"/>
          </p:nvPr>
        </p:nvSpPr>
        <p:spPr>
          <a:xfrm>
            <a:off x="1219200" y="304800"/>
            <a:ext cx="8001000" cy="1143000"/>
          </a:xfrm>
        </p:spPr>
        <p:txBody>
          <a:bodyPr/>
          <a:lstStyle/>
          <a:p>
            <a:pPr eaLnBrk="1" fontAlgn="auto" hangingPunct="1">
              <a:spcAft>
                <a:spcPts val="0"/>
              </a:spcAft>
              <a:defRPr/>
            </a:pPr>
            <a:r>
              <a:rPr lang="en-GB" sz="3600" b="1" dirty="0" err="1" smtClean="0">
                <a:solidFill>
                  <a:schemeClr val="bg1"/>
                </a:solidFill>
                <a:effectLst>
                  <a:outerShdw blurRad="38100" dist="38100" dir="2700000" algn="tl">
                    <a:srgbClr val="000000">
                      <a:alpha val="43137"/>
                    </a:srgbClr>
                  </a:outerShdw>
                </a:effectLst>
              </a:rPr>
              <a:t>Thar</a:t>
            </a:r>
            <a:r>
              <a:rPr lang="en-GB" sz="3600" b="1" dirty="0" smtClean="0">
                <a:solidFill>
                  <a:schemeClr val="bg1"/>
                </a:solidFill>
                <a:effectLst>
                  <a:outerShdw blurRad="38100" dist="38100" dir="2700000" algn="tl">
                    <a:srgbClr val="000000">
                      <a:alpha val="43137"/>
                    </a:srgbClr>
                  </a:outerShdw>
                </a:effectLst>
              </a:rPr>
              <a:t> Coal Mining &amp; Power </a:t>
            </a:r>
          </a:p>
        </p:txBody>
      </p:sp>
      <p:sp>
        <p:nvSpPr>
          <p:cNvPr id="5" name="TextBox 4"/>
          <p:cNvSpPr txBox="1"/>
          <p:nvPr/>
        </p:nvSpPr>
        <p:spPr>
          <a:xfrm>
            <a:off x="228600" y="1920419"/>
            <a:ext cx="8763000" cy="4708981"/>
          </a:xfrm>
          <a:prstGeom prst="rect">
            <a:avLst/>
          </a:prstGeom>
          <a:noFill/>
        </p:spPr>
        <p:txBody>
          <a:bodyPr wrap="square">
            <a:spAutoFit/>
          </a:bodyPr>
          <a:lstStyle/>
          <a:p>
            <a:pPr marL="342900" lvl="1" indent="-342900">
              <a:lnSpc>
                <a:spcPct val="80000"/>
              </a:lnSpc>
              <a:spcBef>
                <a:spcPct val="50000"/>
              </a:spcBef>
              <a:buFont typeface="Wingdings" pitchFamily="2" charset="2"/>
              <a:buChar char="Ø"/>
            </a:pPr>
            <a:r>
              <a:rPr lang="en-US" sz="2400" b="1" dirty="0">
                <a:latin typeface="Arial Rounded MT Bold" pitchFamily="34" charset="0"/>
              </a:rPr>
              <a:t>Reserves: 175 billion tons</a:t>
            </a:r>
          </a:p>
          <a:p>
            <a:pPr marL="342900" lvl="1" indent="-342900">
              <a:lnSpc>
                <a:spcPct val="80000"/>
              </a:lnSpc>
              <a:spcBef>
                <a:spcPct val="50000"/>
              </a:spcBef>
              <a:buFont typeface="Wingdings" pitchFamily="2" charset="2"/>
              <a:buChar char="Ø"/>
            </a:pPr>
            <a:r>
              <a:rPr lang="en-US" sz="2400" b="1" dirty="0">
                <a:latin typeface="Arial Rounded MT Bold" pitchFamily="34" charset="0"/>
              </a:rPr>
              <a:t>Proximity: 270 </a:t>
            </a:r>
            <a:r>
              <a:rPr lang="en-US" sz="2400" b="1" dirty="0" err="1">
                <a:latin typeface="Arial Rounded MT Bold" pitchFamily="34" charset="0"/>
              </a:rPr>
              <a:t>kms</a:t>
            </a:r>
            <a:r>
              <a:rPr lang="en-US" sz="2400" b="1" dirty="0">
                <a:latin typeface="Arial Rounded MT Bold" pitchFamily="34" charset="0"/>
              </a:rPr>
              <a:t> from Karachi Port</a:t>
            </a:r>
          </a:p>
          <a:p>
            <a:pPr marL="342900" lvl="1" indent="-342900">
              <a:lnSpc>
                <a:spcPct val="80000"/>
              </a:lnSpc>
              <a:spcBef>
                <a:spcPct val="50000"/>
              </a:spcBef>
              <a:buFont typeface="Wingdings" pitchFamily="2" charset="2"/>
              <a:buChar char="Ø"/>
            </a:pPr>
            <a:r>
              <a:rPr lang="en-US" sz="2400" b="1" dirty="0">
                <a:latin typeface="Arial Rounded MT Bold" pitchFamily="34" charset="0"/>
              </a:rPr>
              <a:t>Energy Potential: 100,000 MW for 300 </a:t>
            </a:r>
            <a:r>
              <a:rPr lang="en-US" sz="2400" b="1" dirty="0" smtClean="0">
                <a:latin typeface="Arial Rounded MT Bold" pitchFamily="34" charset="0"/>
              </a:rPr>
              <a:t>years </a:t>
            </a:r>
          </a:p>
          <a:p>
            <a:pPr marL="0" lvl="1">
              <a:lnSpc>
                <a:spcPct val="80000"/>
              </a:lnSpc>
              <a:spcBef>
                <a:spcPct val="50000"/>
              </a:spcBef>
            </a:pPr>
            <a:r>
              <a:rPr lang="en-US" sz="2400" b="1" u="sng" dirty="0" smtClean="0">
                <a:latin typeface="Arial Rounded MT Bold" pitchFamily="34" charset="0"/>
              </a:rPr>
              <a:t>Quality</a:t>
            </a:r>
            <a:endParaRPr lang="en-US" sz="2400" b="1" u="sng" dirty="0">
              <a:latin typeface="Arial Rounded MT Bold" pitchFamily="34" charset="0"/>
            </a:endParaRPr>
          </a:p>
          <a:p>
            <a:pPr marL="342900" lvl="1" indent="-342900">
              <a:lnSpc>
                <a:spcPct val="80000"/>
              </a:lnSpc>
              <a:spcBef>
                <a:spcPct val="50000"/>
              </a:spcBef>
              <a:buFont typeface="Wingdings" pitchFamily="2" charset="2"/>
              <a:buChar char="Ø"/>
            </a:pPr>
            <a:r>
              <a:rPr lang="en-US" sz="2000" b="1" dirty="0">
                <a:latin typeface="Arial Rounded MT Bold" pitchFamily="34" charset="0"/>
              </a:rPr>
              <a:t>Stripping ratio:	6:1</a:t>
            </a:r>
          </a:p>
          <a:p>
            <a:pPr marL="342900" lvl="1" indent="-342900">
              <a:lnSpc>
                <a:spcPct val="80000"/>
              </a:lnSpc>
              <a:spcBef>
                <a:spcPct val="50000"/>
              </a:spcBef>
              <a:buFont typeface="Wingdings" pitchFamily="2" charset="2"/>
              <a:buChar char="Ø"/>
            </a:pPr>
            <a:r>
              <a:rPr lang="en-US" sz="2000" b="1" dirty="0">
                <a:latin typeface="Arial Rounded MT Bold" pitchFamily="34" charset="0"/>
              </a:rPr>
              <a:t>Heating value: 	5000 </a:t>
            </a:r>
            <a:r>
              <a:rPr lang="en-US" sz="2000" b="1" dirty="0" err="1">
                <a:latin typeface="Arial Rounded MT Bold" pitchFamily="34" charset="0"/>
              </a:rPr>
              <a:t>btu</a:t>
            </a:r>
            <a:r>
              <a:rPr lang="en-US" sz="2000" b="1" dirty="0">
                <a:latin typeface="Arial Rounded MT Bold" pitchFamily="34" charset="0"/>
              </a:rPr>
              <a:t>/</a:t>
            </a:r>
            <a:r>
              <a:rPr lang="en-US" sz="2000" b="1" dirty="0" err="1">
                <a:latin typeface="Arial Rounded MT Bold" pitchFamily="34" charset="0"/>
              </a:rPr>
              <a:t>lb</a:t>
            </a:r>
            <a:endParaRPr lang="en-US" sz="2000" b="1" dirty="0">
              <a:latin typeface="Arial Rounded MT Bold" pitchFamily="34" charset="0"/>
            </a:endParaRPr>
          </a:p>
          <a:p>
            <a:pPr marL="342900" lvl="1" indent="-342900">
              <a:lnSpc>
                <a:spcPct val="80000"/>
              </a:lnSpc>
              <a:spcBef>
                <a:spcPct val="50000"/>
              </a:spcBef>
            </a:pPr>
            <a:r>
              <a:rPr lang="en-US" sz="2400" b="1" u="sng" dirty="0">
                <a:latin typeface="Arial Rounded MT Bold" pitchFamily="34" charset="0"/>
              </a:rPr>
              <a:t>Incentive Package</a:t>
            </a:r>
          </a:p>
          <a:p>
            <a:pPr marL="342900" lvl="1" indent="-342900">
              <a:lnSpc>
                <a:spcPct val="80000"/>
              </a:lnSpc>
              <a:spcBef>
                <a:spcPct val="50000"/>
              </a:spcBef>
              <a:buFont typeface="Wingdings" pitchFamily="2" charset="2"/>
              <a:buChar char="Ø"/>
            </a:pPr>
            <a:r>
              <a:rPr lang="en-US" sz="2000" b="1" dirty="0">
                <a:latin typeface="Arial Rounded MT Bold" pitchFamily="34" charset="0"/>
              </a:rPr>
              <a:t>Declared as Special Economic Zone</a:t>
            </a:r>
          </a:p>
          <a:p>
            <a:pPr marL="342900" lvl="1" indent="-342900">
              <a:lnSpc>
                <a:spcPct val="80000"/>
              </a:lnSpc>
              <a:spcBef>
                <a:spcPct val="50000"/>
              </a:spcBef>
              <a:buFont typeface="Wingdings" pitchFamily="2" charset="2"/>
              <a:buChar char="Ø"/>
            </a:pPr>
            <a:r>
              <a:rPr lang="en-US" sz="2000" b="1" dirty="0">
                <a:latin typeface="Arial Rounded MT Bold" pitchFamily="34" charset="0"/>
              </a:rPr>
              <a:t>Tax Exemption: 30 years</a:t>
            </a:r>
          </a:p>
          <a:p>
            <a:pPr marL="342900" lvl="1" indent="-342900">
              <a:lnSpc>
                <a:spcPct val="80000"/>
              </a:lnSpc>
              <a:spcBef>
                <a:spcPct val="50000"/>
              </a:spcBef>
              <a:buFont typeface="Wingdings" pitchFamily="2" charset="2"/>
              <a:buChar char="Ø"/>
            </a:pPr>
            <a:r>
              <a:rPr lang="en-US" sz="2000" b="1" dirty="0">
                <a:latin typeface="Arial Rounded MT Bold" pitchFamily="34" charset="0"/>
              </a:rPr>
              <a:t>IRR: 20% US dollar based</a:t>
            </a:r>
          </a:p>
          <a:p>
            <a:pPr marL="342900" lvl="1" indent="-342900">
              <a:lnSpc>
                <a:spcPct val="80000"/>
              </a:lnSpc>
              <a:spcBef>
                <a:spcPct val="50000"/>
              </a:spcBef>
              <a:buFont typeface="Wingdings" pitchFamily="2" charset="2"/>
              <a:buChar char="Ø"/>
            </a:pPr>
            <a:r>
              <a:rPr lang="en-US" sz="2000" b="1" dirty="0">
                <a:latin typeface="Arial Rounded MT Bold" pitchFamily="34" charset="0"/>
              </a:rPr>
              <a:t>Zero rated custom duties on import of plant &amp; machinery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Slide2b.jpg"/>
          <p:cNvPicPr>
            <a:picLocks noChangeAspect="1"/>
          </p:cNvPicPr>
          <p:nvPr/>
        </p:nvPicPr>
        <p:blipFill>
          <a:blip r:embed="rId2" cstate="print"/>
          <a:srcRect/>
          <a:stretch>
            <a:fillRect/>
          </a:stretch>
        </p:blipFill>
        <p:spPr bwMode="auto">
          <a:xfrm>
            <a:off x="0" y="0"/>
            <a:ext cx="9144000" cy="7315200"/>
          </a:xfrm>
          <a:prstGeom prst="rect">
            <a:avLst/>
          </a:prstGeom>
          <a:noFill/>
          <a:ln w="9525">
            <a:noFill/>
            <a:miter lim="800000"/>
            <a:headEnd/>
            <a:tailEnd/>
          </a:ln>
        </p:spPr>
      </p:pic>
      <p:sp>
        <p:nvSpPr>
          <p:cNvPr id="2" name="Title 1"/>
          <p:cNvSpPr>
            <a:spLocks noGrp="1"/>
          </p:cNvSpPr>
          <p:nvPr>
            <p:ph type="title"/>
          </p:nvPr>
        </p:nvSpPr>
        <p:spPr>
          <a:xfrm>
            <a:off x="1219200" y="304800"/>
            <a:ext cx="8001000" cy="1143000"/>
          </a:xfrm>
        </p:spPr>
        <p:txBody>
          <a:bodyPr/>
          <a:lstStyle/>
          <a:p>
            <a:pPr eaLnBrk="1" fontAlgn="auto" hangingPunct="1">
              <a:spcAft>
                <a:spcPts val="0"/>
              </a:spcAft>
              <a:defRPr/>
            </a:pPr>
            <a:r>
              <a:rPr lang="en-GB" sz="3600" b="1" dirty="0" err="1" smtClean="0">
                <a:solidFill>
                  <a:schemeClr val="bg1"/>
                </a:solidFill>
                <a:effectLst>
                  <a:outerShdw blurRad="38100" dist="38100" dir="2700000" algn="tl">
                    <a:srgbClr val="000000">
                      <a:alpha val="43137"/>
                    </a:srgbClr>
                  </a:outerShdw>
                </a:effectLst>
              </a:rPr>
              <a:t>Thar</a:t>
            </a:r>
            <a:r>
              <a:rPr lang="en-GB" sz="3600" b="1" dirty="0" smtClean="0">
                <a:solidFill>
                  <a:schemeClr val="bg1"/>
                </a:solidFill>
                <a:effectLst>
                  <a:outerShdw blurRad="38100" dist="38100" dir="2700000" algn="tl">
                    <a:srgbClr val="000000">
                      <a:alpha val="43137"/>
                    </a:srgbClr>
                  </a:outerShdw>
                </a:effectLst>
              </a:rPr>
              <a:t> Coal Mining &amp; Power </a:t>
            </a:r>
          </a:p>
        </p:txBody>
      </p:sp>
      <p:sp>
        <p:nvSpPr>
          <p:cNvPr id="5" name="TextBox 4"/>
          <p:cNvSpPr txBox="1"/>
          <p:nvPr/>
        </p:nvSpPr>
        <p:spPr>
          <a:xfrm>
            <a:off x="0" y="1779687"/>
            <a:ext cx="9067800" cy="5078313"/>
          </a:xfrm>
          <a:prstGeom prst="rect">
            <a:avLst/>
          </a:prstGeom>
          <a:noFill/>
        </p:spPr>
        <p:txBody>
          <a:bodyPr wrap="square">
            <a:spAutoFit/>
          </a:bodyPr>
          <a:lstStyle/>
          <a:p>
            <a:pPr marL="273050" lvl="1"/>
            <a:r>
              <a:rPr lang="en-US" sz="2400" b="1" u="sng" dirty="0" smtClean="0">
                <a:solidFill>
                  <a:srgbClr val="C00000"/>
                </a:solidFill>
              </a:rPr>
              <a:t>Ways </a:t>
            </a:r>
            <a:r>
              <a:rPr lang="en-US" sz="2400" b="1" u="sng" dirty="0">
                <a:solidFill>
                  <a:srgbClr val="C00000"/>
                </a:solidFill>
              </a:rPr>
              <a:t>of Collaboration by Turkish Institutions &amp; </a:t>
            </a:r>
            <a:r>
              <a:rPr lang="en-US" sz="2400" b="1" u="sng" dirty="0" smtClean="0">
                <a:solidFill>
                  <a:srgbClr val="C00000"/>
                </a:solidFill>
              </a:rPr>
              <a:t>Companies </a:t>
            </a:r>
          </a:p>
          <a:p>
            <a:pPr marL="273050" lvl="1" algn="ctr"/>
            <a:endParaRPr lang="en-GB" sz="2000" b="1" dirty="0" smtClean="0">
              <a:solidFill>
                <a:srgbClr val="00B0F0"/>
              </a:solidFill>
            </a:endParaRPr>
          </a:p>
          <a:p>
            <a:pPr marL="787400" lvl="1" indent="-514350" algn="just">
              <a:buFont typeface="Arial" charset="0"/>
              <a:buAutoNum type="romanUcPeriod"/>
            </a:pPr>
            <a:r>
              <a:rPr lang="en-GB" b="1" dirty="0" smtClean="0"/>
              <a:t>Investment </a:t>
            </a:r>
            <a:r>
              <a:rPr lang="en-GB" b="1" dirty="0"/>
              <a:t>in Existing Open-pit Coal Mining/ UCG </a:t>
            </a:r>
            <a:r>
              <a:rPr lang="en-GB" b="1" dirty="0" smtClean="0"/>
              <a:t>Projects</a:t>
            </a:r>
          </a:p>
          <a:p>
            <a:pPr marL="273050" lvl="1" algn="just"/>
            <a:endParaRPr lang="en-GB" sz="1000" b="1" dirty="0"/>
          </a:p>
          <a:p>
            <a:pPr marL="1060450" lvl="2" indent="-514350" algn="just">
              <a:buFont typeface="+mj-lt"/>
              <a:buAutoNum type="alphaLcPeriod"/>
            </a:pPr>
            <a:r>
              <a:rPr lang="en-GB" b="1" dirty="0"/>
              <a:t>Three Open-pit Mining &amp; Power Project are at take-off stage</a:t>
            </a:r>
          </a:p>
          <a:p>
            <a:pPr marL="1060450" lvl="2" indent="-514350" algn="just">
              <a:buFont typeface="+mj-lt"/>
              <a:buAutoNum type="alphaLcPeriod"/>
            </a:pPr>
            <a:r>
              <a:rPr lang="en-GB" b="1" dirty="0"/>
              <a:t>One UCG Pilot Project is at execution stage</a:t>
            </a:r>
          </a:p>
          <a:p>
            <a:pPr marL="273050" lvl="1" algn="just"/>
            <a:endParaRPr lang="en-GB" b="1" dirty="0"/>
          </a:p>
          <a:p>
            <a:pPr marL="787400" lvl="1" indent="-514350" algn="just">
              <a:buFont typeface="Arial" charset="0"/>
              <a:buAutoNum type="romanUcPeriod"/>
            </a:pPr>
            <a:r>
              <a:rPr lang="en-GB" b="1" dirty="0"/>
              <a:t>Investment on Developing </a:t>
            </a:r>
            <a:r>
              <a:rPr lang="en-GB" b="1" dirty="0" err="1"/>
              <a:t>Thar</a:t>
            </a:r>
            <a:r>
              <a:rPr lang="en-GB" b="1" dirty="0"/>
              <a:t> Coal-based Power Plant</a:t>
            </a:r>
          </a:p>
          <a:p>
            <a:pPr marL="1060450" lvl="2" indent="-514350" algn="just">
              <a:buFont typeface="+mj-lt"/>
              <a:buAutoNum type="alphaLcPeriod"/>
            </a:pPr>
            <a:r>
              <a:rPr lang="en-GB" b="1" dirty="0"/>
              <a:t>Either at Mine Mouth or at </a:t>
            </a:r>
            <a:r>
              <a:rPr lang="en-GB" b="1" dirty="0" err="1"/>
              <a:t>Jamshoro</a:t>
            </a:r>
            <a:r>
              <a:rPr lang="en-GB" b="1" dirty="0"/>
              <a:t>/ Badin</a:t>
            </a:r>
          </a:p>
          <a:p>
            <a:pPr marL="1060450" lvl="2" indent="-514350" algn="just">
              <a:buFont typeface="+mj-lt"/>
              <a:buAutoNum type="alphaLcPeriod"/>
            </a:pPr>
            <a:r>
              <a:rPr lang="en-GB" b="1" dirty="0"/>
              <a:t>Conversion of Existing RFO-based Power Plants </a:t>
            </a:r>
          </a:p>
          <a:p>
            <a:pPr marL="273050" lvl="1" algn="just"/>
            <a:endParaRPr lang="en-GB" sz="1000" b="1" dirty="0" smtClean="0"/>
          </a:p>
          <a:p>
            <a:pPr marL="273050" lvl="1" algn="just"/>
            <a:endParaRPr lang="en-GB" sz="1000" b="1" dirty="0"/>
          </a:p>
          <a:p>
            <a:pPr marL="787400" lvl="1" indent="-514350" algn="just">
              <a:buFont typeface="Arial" charset="0"/>
              <a:buAutoNum type="romanUcPeriod"/>
            </a:pPr>
            <a:r>
              <a:rPr lang="en-GB" b="1" dirty="0"/>
              <a:t>Acquiring New/ Independent Blocks at </a:t>
            </a:r>
            <a:r>
              <a:rPr lang="en-GB" b="1" dirty="0" err="1"/>
              <a:t>Thar</a:t>
            </a:r>
            <a:r>
              <a:rPr lang="en-GB" b="1" dirty="0"/>
              <a:t> Coalfield</a:t>
            </a:r>
          </a:p>
          <a:p>
            <a:pPr marL="273050" lvl="1" algn="just"/>
            <a:endParaRPr lang="en-GB" sz="1000" b="1" dirty="0"/>
          </a:p>
          <a:p>
            <a:pPr marL="1244600" lvl="2" indent="-514350" algn="just">
              <a:buFont typeface="+mj-lt"/>
              <a:buAutoNum type="alphaLcPeriod"/>
            </a:pPr>
            <a:r>
              <a:rPr lang="en-GB" b="1" dirty="0"/>
              <a:t>Investment in Building &amp; Operating Railway Link to </a:t>
            </a:r>
            <a:r>
              <a:rPr lang="en-GB" b="1" dirty="0" err="1"/>
              <a:t>Thar</a:t>
            </a:r>
            <a:r>
              <a:rPr lang="en-GB" b="1" dirty="0"/>
              <a:t> </a:t>
            </a:r>
            <a:r>
              <a:rPr lang="en-GB" b="1" dirty="0" smtClean="0"/>
              <a:t>Coalfield</a:t>
            </a:r>
            <a:endParaRPr lang="en-GB" b="1" dirty="0"/>
          </a:p>
          <a:p>
            <a:pPr marL="1244600" lvl="2" indent="-514350" algn="just">
              <a:buFont typeface="+mj-lt"/>
              <a:buAutoNum type="alphaLcPeriod"/>
            </a:pPr>
            <a:r>
              <a:rPr lang="en-GB" b="1" dirty="0"/>
              <a:t>Collaboration by Universities/ Training Institutes to upgrade Polytechnic Institute at </a:t>
            </a:r>
            <a:r>
              <a:rPr lang="en-GB" b="1" dirty="0" err="1"/>
              <a:t>Mithi</a:t>
            </a:r>
            <a:r>
              <a:rPr lang="en-GB" b="1" dirty="0"/>
              <a:t>, </a:t>
            </a:r>
            <a:r>
              <a:rPr lang="en-GB" b="1" dirty="0" err="1"/>
              <a:t>Thar</a:t>
            </a:r>
            <a:r>
              <a:rPr lang="en-GB" b="1" dirty="0"/>
              <a:t> District.</a:t>
            </a:r>
            <a:endParaRPr lang="en-US" dirty="0"/>
          </a:p>
          <a:p>
            <a:endParaRPr lang="en-GB" dirty="0"/>
          </a:p>
          <a:p>
            <a:pPr marL="0" lvl="1">
              <a:lnSpc>
                <a:spcPct val="80000"/>
              </a:lnSpc>
              <a:spcBef>
                <a:spcPct val="50000"/>
              </a:spcBef>
            </a:pPr>
            <a:endParaRPr lang="en-US" sz="2000" b="1" dirty="0">
              <a:latin typeface="Arial Rounded MT Bold" pitchFamily="34" charset="0"/>
            </a:endParaRPr>
          </a:p>
        </p:txBody>
      </p:sp>
    </p:spTree>
    <p:extLst>
      <p:ext uri="{BB962C8B-B14F-4D97-AF65-F5344CB8AC3E}">
        <p14:creationId xmlns:p14="http://schemas.microsoft.com/office/powerpoint/2010/main" val="2248348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Slide2b.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2286000" y="274638"/>
            <a:ext cx="6553200" cy="1143000"/>
          </a:xfrm>
        </p:spPr>
        <p:txBody>
          <a:bodyPr>
            <a:noAutofit/>
          </a:bodyPr>
          <a:lstStyle/>
          <a:p>
            <a:pPr eaLnBrk="1" hangingPunct="1">
              <a:lnSpc>
                <a:spcPts val="2800"/>
              </a:lnSpc>
            </a:pPr>
            <a:r>
              <a:rPr lang="en-GB" sz="3600" b="1" smtClean="0">
                <a:solidFill>
                  <a:schemeClr val="bg1"/>
                </a:solidFill>
                <a:effectLst>
                  <a:outerShdw blurRad="38100" dist="38100" dir="2700000" algn="tl">
                    <a:srgbClr val="C0C0C0"/>
                  </a:outerShdw>
                </a:effectLst>
                <a:latin typeface="Arial Rounded MT Bold" pitchFamily="34" charset="0"/>
              </a:rPr>
              <a:t>Wind Energy</a:t>
            </a:r>
            <a:endParaRPr lang="en-US" sz="3600" b="1" smtClean="0">
              <a:solidFill>
                <a:schemeClr val="bg1"/>
              </a:solidFill>
              <a:effectLst>
                <a:outerShdw blurRad="38100" dist="38100" dir="2700000" algn="tl">
                  <a:srgbClr val="C0C0C0"/>
                </a:outerShdw>
              </a:effectLst>
              <a:latin typeface="Arial Rounded MT Bold" pitchFamily="34" charset="0"/>
            </a:endParaRPr>
          </a:p>
        </p:txBody>
      </p:sp>
      <p:sp>
        <p:nvSpPr>
          <p:cNvPr id="12292" name="Content Placeholder 2"/>
          <p:cNvSpPr>
            <a:spLocks noGrp="1"/>
          </p:cNvSpPr>
          <p:nvPr>
            <p:ph sz="half" idx="1"/>
          </p:nvPr>
        </p:nvSpPr>
        <p:spPr>
          <a:xfrm>
            <a:off x="76200" y="1447800"/>
            <a:ext cx="4495800" cy="5111750"/>
          </a:xfrm>
        </p:spPr>
        <p:txBody>
          <a:bodyPr/>
          <a:lstStyle/>
          <a:p>
            <a:pPr marL="438150" indent="-319088" algn="just" eaLnBrk="1" hangingPunct="1">
              <a:spcBef>
                <a:spcPct val="0"/>
              </a:spcBef>
              <a:buFont typeface="Wingdings 2" pitchFamily="18" charset="2"/>
              <a:buChar char=""/>
            </a:pPr>
            <a:endParaRPr lang="en-GB" sz="2200" b="1" smtClean="0"/>
          </a:p>
          <a:p>
            <a:pPr marL="438150" indent="-319088" algn="just" eaLnBrk="1" hangingPunct="1">
              <a:spcBef>
                <a:spcPct val="0"/>
              </a:spcBef>
              <a:buFont typeface="Wingdings 2" pitchFamily="18" charset="2"/>
              <a:buChar char=""/>
            </a:pPr>
            <a:endParaRPr lang="en-GB" sz="2200" b="1" smtClean="0"/>
          </a:p>
          <a:p>
            <a:pPr marL="438150" indent="-319088" algn="just" eaLnBrk="1" hangingPunct="1">
              <a:spcBef>
                <a:spcPct val="0"/>
              </a:spcBef>
              <a:buFont typeface="Wingdings 2" pitchFamily="18" charset="2"/>
              <a:buChar char=""/>
            </a:pPr>
            <a:endParaRPr lang="en-GB" sz="2200" b="1" smtClean="0"/>
          </a:p>
          <a:p>
            <a:pPr marL="438150" indent="-319088" algn="just" eaLnBrk="1" hangingPunct="1">
              <a:spcBef>
                <a:spcPct val="0"/>
              </a:spcBef>
              <a:buFont typeface="Wingdings 2" pitchFamily="18" charset="2"/>
              <a:buChar char=""/>
            </a:pPr>
            <a:endParaRPr lang="en-GB" sz="2200" b="1" smtClean="0"/>
          </a:p>
          <a:p>
            <a:pPr marL="438150" indent="-319088" algn="just" eaLnBrk="1" hangingPunct="1">
              <a:spcBef>
                <a:spcPct val="0"/>
              </a:spcBef>
              <a:buFont typeface="Wingdings 2" pitchFamily="18" charset="2"/>
              <a:buChar char=""/>
            </a:pPr>
            <a:endParaRPr lang="en-GB" sz="2200" b="1" smtClean="0"/>
          </a:p>
          <a:p>
            <a:pPr marL="438150" indent="-319088" eaLnBrk="1" hangingPunct="1">
              <a:spcBef>
                <a:spcPct val="0"/>
              </a:spcBef>
              <a:buFont typeface="Wingdings 2" pitchFamily="18" charset="2"/>
              <a:buChar char=""/>
            </a:pPr>
            <a:endParaRPr lang="en-GB" sz="2200" b="1" smtClean="0"/>
          </a:p>
        </p:txBody>
      </p:sp>
      <p:pic>
        <p:nvPicPr>
          <p:cNvPr id="12293" name="Picture 2" descr="sindh"/>
          <p:cNvPicPr>
            <a:picLocks noGrp="1" noChangeAspect="1" noChangeArrowheads="1"/>
          </p:cNvPicPr>
          <p:nvPr>
            <p:ph idx="1"/>
          </p:nvPr>
        </p:nvPicPr>
        <p:blipFill>
          <a:blip r:embed="rId4" cstate="print"/>
          <a:srcRect/>
          <a:stretch>
            <a:fillRect/>
          </a:stretch>
        </p:blipFill>
        <p:spPr>
          <a:xfrm>
            <a:off x="0" y="1600200"/>
            <a:ext cx="9144000" cy="5257800"/>
          </a:xfrm>
        </p:spPr>
      </p:pic>
      <p:cxnSp>
        <p:nvCxnSpPr>
          <p:cNvPr id="4" name="Straight Arrow Connector 3"/>
          <p:cNvCxnSpPr/>
          <p:nvPr/>
        </p:nvCxnSpPr>
        <p:spPr>
          <a:xfrm flipV="1">
            <a:off x="1752600" y="5179800"/>
            <a:ext cx="6205200" cy="1800"/>
          </a:xfrm>
          <a:prstGeom prst="straightConnector1">
            <a:avLst/>
          </a:prstGeom>
          <a:ln w="28575">
            <a:solidFill>
              <a:schemeClr val="tx1"/>
            </a:solidFill>
            <a:headEnd type="arrow"/>
            <a:tailEnd type="arrow"/>
          </a:ln>
          <a:effectLst>
            <a:outerShdw blurRad="4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1676400" y="3352800"/>
            <a:ext cx="1143000" cy="1524000"/>
          </a:xfrm>
          <a:prstGeom prst="straightConnector1">
            <a:avLst/>
          </a:prstGeom>
          <a:ln w="349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1752600" y="3733800"/>
            <a:ext cx="1447800" cy="1981200"/>
          </a:xfrm>
          <a:prstGeom prst="straightConnector1">
            <a:avLst/>
          </a:prstGeom>
          <a:ln w="349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209800" y="4419600"/>
            <a:ext cx="1447800" cy="1981200"/>
          </a:xfrm>
          <a:prstGeom prst="straightConnector1">
            <a:avLst/>
          </a:prstGeom>
          <a:ln w="349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3124200" y="4495800"/>
            <a:ext cx="1447800" cy="1981200"/>
          </a:xfrm>
          <a:prstGeom prst="straightConnector1">
            <a:avLst/>
          </a:prstGeom>
          <a:ln w="349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3962400" y="4572000"/>
            <a:ext cx="1447800" cy="1981200"/>
          </a:xfrm>
          <a:prstGeom prst="straightConnector1">
            <a:avLst/>
          </a:prstGeom>
          <a:ln w="349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4876800" y="4572000"/>
            <a:ext cx="1447800" cy="1981200"/>
          </a:xfrm>
          <a:prstGeom prst="straightConnector1">
            <a:avLst/>
          </a:prstGeom>
          <a:ln w="349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6019800" y="4343400"/>
            <a:ext cx="1219200" cy="1676400"/>
          </a:xfrm>
          <a:prstGeom prst="straightConnector1">
            <a:avLst/>
          </a:prstGeom>
          <a:ln w="349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7010400" y="4419600"/>
            <a:ext cx="1066800" cy="1600200"/>
          </a:xfrm>
          <a:prstGeom prst="straightConnector1">
            <a:avLst/>
          </a:prstGeom>
          <a:ln w="34925">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Slide2b.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2667000" y="411163"/>
            <a:ext cx="6553200" cy="884237"/>
          </a:xfrm>
        </p:spPr>
        <p:txBody>
          <a:bodyPr>
            <a:noAutofit/>
          </a:bodyPr>
          <a:lstStyle/>
          <a:p>
            <a:pPr algn="l" eaLnBrk="1" hangingPunct="1">
              <a:lnSpc>
                <a:spcPts val="2800"/>
              </a:lnSpc>
            </a:pPr>
            <a:r>
              <a:rPr lang="en-GB" sz="3600" b="1" smtClean="0">
                <a:solidFill>
                  <a:schemeClr val="bg1"/>
                </a:solidFill>
                <a:effectLst>
                  <a:outerShdw blurRad="38100" dist="38100" dir="2700000" algn="tl">
                    <a:srgbClr val="C0C0C0"/>
                  </a:outerShdw>
                </a:effectLst>
              </a:rPr>
              <a:t>Wind Energy Projects</a:t>
            </a:r>
            <a:endParaRPr lang="en-US" sz="3600" b="1" smtClean="0">
              <a:solidFill>
                <a:schemeClr val="bg1"/>
              </a:solidFill>
              <a:effectLst>
                <a:outerShdw blurRad="38100" dist="38100" dir="2700000" algn="tl">
                  <a:srgbClr val="C0C0C0"/>
                </a:outerShdw>
              </a:effectLst>
            </a:endParaRPr>
          </a:p>
        </p:txBody>
      </p:sp>
      <p:sp>
        <p:nvSpPr>
          <p:cNvPr id="19460" name="Content Placeholder 2"/>
          <p:cNvSpPr>
            <a:spLocks noGrp="1"/>
          </p:cNvSpPr>
          <p:nvPr>
            <p:ph sz="half" idx="1"/>
          </p:nvPr>
        </p:nvSpPr>
        <p:spPr>
          <a:xfrm>
            <a:off x="228600" y="1676400"/>
            <a:ext cx="8534400" cy="4800600"/>
          </a:xfrm>
        </p:spPr>
        <p:txBody>
          <a:bodyPr/>
          <a:lstStyle/>
          <a:p>
            <a:pPr marL="438150" indent="-319088" algn="just" eaLnBrk="1" hangingPunct="1">
              <a:spcBef>
                <a:spcPct val="0"/>
              </a:spcBef>
              <a:buFont typeface="Arial" pitchFamily="34" charset="0"/>
              <a:buNone/>
            </a:pPr>
            <a:endParaRPr lang="en-GB" sz="2400" b="1" dirty="0" smtClean="0"/>
          </a:p>
          <a:p>
            <a:pPr marL="438150" indent="-319088" algn="just" eaLnBrk="1" hangingPunct="1">
              <a:spcBef>
                <a:spcPct val="0"/>
              </a:spcBef>
              <a:buFont typeface="Wingdings" pitchFamily="2" charset="2"/>
              <a:buChar char="Ø"/>
            </a:pPr>
            <a:r>
              <a:rPr lang="en-GB" sz="2200" b="1" dirty="0" smtClean="0">
                <a:latin typeface="Arial Rounded MT Bold" pitchFamily="34" charset="0"/>
              </a:rPr>
              <a:t>Land rent for Direct Impact Area: US 17 Cents per </a:t>
            </a:r>
            <a:r>
              <a:rPr lang="en-GB" sz="2200" b="1" dirty="0" err="1" smtClean="0">
                <a:latin typeface="Arial Rounded MT Bold" pitchFamily="34" charset="0"/>
              </a:rPr>
              <a:t>sq</a:t>
            </a:r>
            <a:r>
              <a:rPr lang="en-GB" sz="2200" b="1" dirty="0" smtClean="0">
                <a:latin typeface="Arial Rounded MT Bold" pitchFamily="34" charset="0"/>
              </a:rPr>
              <a:t> </a:t>
            </a:r>
            <a:r>
              <a:rPr lang="en-GB" sz="2200" b="1" dirty="0" err="1" smtClean="0">
                <a:latin typeface="Arial Rounded MT Bold" pitchFamily="34" charset="0"/>
              </a:rPr>
              <a:t>yd</a:t>
            </a:r>
            <a:r>
              <a:rPr lang="en-GB" sz="2200" b="1" dirty="0" smtClean="0">
                <a:latin typeface="Arial Rounded MT Bold" pitchFamily="34" charset="0"/>
              </a:rPr>
              <a:t> per annum</a:t>
            </a:r>
          </a:p>
          <a:p>
            <a:pPr marL="438150" indent="-319088" algn="just" eaLnBrk="1" hangingPunct="1">
              <a:spcBef>
                <a:spcPct val="0"/>
              </a:spcBef>
              <a:buFont typeface="Wingdings" pitchFamily="2" charset="2"/>
              <a:buChar char="Ø"/>
            </a:pPr>
            <a:r>
              <a:rPr lang="en-GB" sz="2200" b="1" dirty="0" smtClean="0">
                <a:latin typeface="Arial Rounded MT Bold" pitchFamily="34" charset="0"/>
              </a:rPr>
              <a:t>Upfront tariff of 14.67 cents/ kwh for (18 months </a:t>
            </a:r>
            <a:r>
              <a:rPr lang="en-GB" sz="2200" b="1" dirty="0" err="1" smtClean="0">
                <a:latin typeface="Arial Rounded MT Bold" pitchFamily="34" charset="0"/>
              </a:rPr>
              <a:t>CoD</a:t>
            </a:r>
            <a:r>
              <a:rPr lang="en-GB" sz="2200" b="1" dirty="0" smtClean="0">
                <a:latin typeface="Arial Rounded MT Bold" pitchFamily="34" charset="0"/>
              </a:rPr>
              <a:t>)</a:t>
            </a:r>
          </a:p>
          <a:p>
            <a:pPr marL="438150" indent="-319088" algn="just" eaLnBrk="1" hangingPunct="1">
              <a:spcBef>
                <a:spcPct val="0"/>
              </a:spcBef>
              <a:buFont typeface="Wingdings" pitchFamily="2" charset="2"/>
              <a:buChar char="Ø"/>
            </a:pPr>
            <a:r>
              <a:rPr lang="en-GB" sz="2200" b="1" dirty="0" smtClean="0">
                <a:latin typeface="Arial Rounded MT Bold" pitchFamily="34" charset="0"/>
              </a:rPr>
              <a:t>Long term Power Purchase Agreements (20 years) backed by sovereign guarantees</a:t>
            </a:r>
          </a:p>
          <a:p>
            <a:pPr marL="438150" indent="-319088" algn="just" eaLnBrk="1" hangingPunct="1">
              <a:spcBef>
                <a:spcPct val="0"/>
              </a:spcBef>
              <a:buFont typeface="Wingdings" pitchFamily="2" charset="2"/>
              <a:buChar char="Ø"/>
            </a:pPr>
            <a:r>
              <a:rPr lang="en-GB" sz="2200" b="1" dirty="0" smtClean="0">
                <a:latin typeface="Arial Rounded MT Bold" pitchFamily="34" charset="0"/>
              </a:rPr>
              <a:t>Coverage of Wind Speed Risk (for Cost Based Projects)</a:t>
            </a:r>
          </a:p>
          <a:p>
            <a:pPr marL="438150" indent="-319088" algn="just" eaLnBrk="1" hangingPunct="1">
              <a:spcBef>
                <a:spcPct val="0"/>
              </a:spcBef>
              <a:buFont typeface="Wingdings" pitchFamily="2" charset="2"/>
              <a:buChar char="Ø"/>
            </a:pPr>
            <a:r>
              <a:rPr lang="en-GB" sz="2200" b="1" dirty="0" smtClean="0">
                <a:latin typeface="Arial Rounded MT Bold" pitchFamily="34" charset="0"/>
              </a:rPr>
              <a:t>Fiscal incentive through zero tax regime</a:t>
            </a:r>
          </a:p>
          <a:p>
            <a:pPr marL="438150" indent="-319088" algn="just" eaLnBrk="1" hangingPunct="1">
              <a:spcBef>
                <a:spcPct val="0"/>
              </a:spcBef>
              <a:buFont typeface="Wingdings" pitchFamily="2" charset="2"/>
              <a:buChar char="Ø"/>
            </a:pPr>
            <a:r>
              <a:rPr lang="en-GB" sz="2200" b="1" dirty="0" smtClean="0">
                <a:latin typeface="Arial Rounded MT Bold" pitchFamily="34" charset="0"/>
              </a:rPr>
              <a:t>Guaranteed  17 – 18%  IRR</a:t>
            </a:r>
          </a:p>
          <a:p>
            <a:pPr marL="119062" indent="0" algn="just" eaLnBrk="1" hangingPunct="1">
              <a:spcBef>
                <a:spcPct val="0"/>
              </a:spcBef>
              <a:buNone/>
            </a:pPr>
            <a:endParaRPr lang="en-GB" sz="2200" b="1" dirty="0" smtClean="0">
              <a:latin typeface="Arial Rounded MT Bold" pitchFamily="34" charset="0"/>
            </a:endParaRPr>
          </a:p>
          <a:p>
            <a:pPr marL="438150" indent="-319088" algn="just" eaLnBrk="1" hangingPunct="1">
              <a:spcBef>
                <a:spcPct val="0"/>
              </a:spcBef>
              <a:buFont typeface="Wingdings" pitchFamily="2" charset="2"/>
              <a:buChar char="Ø"/>
            </a:pPr>
            <a:r>
              <a:rPr lang="en-GB" sz="2200" b="1" dirty="0" smtClean="0">
                <a:latin typeface="Arial Rounded MT Bold" pitchFamily="34" charset="0"/>
              </a:rPr>
              <a:t>32 Wind Power Projects with installed capacity of 2000 MWs are at different stages of completion- FINA Energy and ZORLU </a:t>
            </a:r>
          </a:p>
          <a:p>
            <a:pPr marL="438150" indent="-319088" algn="just" eaLnBrk="1" hangingPunct="1">
              <a:spcBef>
                <a:spcPct val="0"/>
              </a:spcBef>
              <a:buFont typeface="Wingdings" pitchFamily="2" charset="2"/>
              <a:buChar char="Ø"/>
            </a:pPr>
            <a:endParaRPr lang="en-GB" sz="2200" b="1" dirty="0" smtClean="0">
              <a:latin typeface="Arial Rounded MT Bold" pitchFamily="34" charset="0"/>
            </a:endParaRPr>
          </a:p>
          <a:p>
            <a:pPr marL="438150" indent="-319088" algn="just" eaLnBrk="1" hangingPunct="1">
              <a:spcBef>
                <a:spcPct val="0"/>
              </a:spcBef>
              <a:buFont typeface="Wingdings" pitchFamily="2" charset="2"/>
              <a:buChar char="Ø"/>
            </a:pPr>
            <a:endParaRPr lang="en-GB" sz="2200" b="1" dirty="0" smtClean="0">
              <a:latin typeface="Arial Rounded MT Bold" pitchFamily="34" charset="0"/>
            </a:endParaRPr>
          </a:p>
          <a:p>
            <a:pPr marL="438150" indent="-319088" algn="just" eaLnBrk="1" hangingPunct="1">
              <a:spcBef>
                <a:spcPct val="0"/>
              </a:spcBef>
              <a:buFont typeface="Wingdings" pitchFamily="2" charset="2"/>
              <a:buChar char="Ø"/>
            </a:pPr>
            <a:endParaRPr lang="en-GB" sz="2400" dirty="0" smtClean="0"/>
          </a:p>
          <a:p>
            <a:pPr marL="438150" indent="-319088" algn="just" eaLnBrk="1" hangingPunct="1">
              <a:spcBef>
                <a:spcPct val="0"/>
              </a:spcBef>
              <a:buFont typeface="Wingdings" pitchFamily="2" charset="2"/>
              <a:buChar char="Ø"/>
            </a:pPr>
            <a:endParaRPr lang="en-GB" sz="2400" dirty="0" smtClean="0"/>
          </a:p>
          <a:p>
            <a:pPr marL="438150" indent="-319088" algn="just" eaLnBrk="1" hangingPunct="1">
              <a:spcBef>
                <a:spcPct val="0"/>
              </a:spcBef>
              <a:buFont typeface="Wingdings" pitchFamily="2" charset="2"/>
              <a:buChar char="Ø"/>
            </a:pPr>
            <a:endParaRPr lang="en-GB" sz="2400" dirty="0" smtClean="0"/>
          </a:p>
          <a:p>
            <a:pPr marL="438150" indent="-319088" eaLnBrk="1" hangingPunct="1">
              <a:spcBef>
                <a:spcPct val="0"/>
              </a:spcBef>
              <a:buFont typeface="Wingdings" pitchFamily="2" charset="2"/>
              <a:buChar char="Ø"/>
            </a:pPr>
            <a:endParaRPr lang="en-GB"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Director\Desktop\Downloads\BRTS.jpg"/>
          <p:cNvPicPr>
            <a:picLocks noGrp="1" noChangeAspect="1" noChangeArrowheads="1"/>
          </p:cNvPicPr>
          <p:nvPr>
            <p:ph idx="1"/>
          </p:nvPr>
        </p:nvPicPr>
        <p:blipFill>
          <a:blip r:embed="rId2" cstate="print"/>
          <a:srcRect/>
          <a:stretch>
            <a:fillRect/>
          </a:stretch>
        </p:blipFill>
        <p:spPr>
          <a:xfrm>
            <a:off x="0" y="533400"/>
            <a:ext cx="9144000" cy="58674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Slide2b.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Rectangle 2"/>
          <p:cNvSpPr>
            <a:spLocks noGrp="1" noChangeArrowheads="1"/>
          </p:cNvSpPr>
          <p:nvPr>
            <p:ph type="title"/>
          </p:nvPr>
        </p:nvSpPr>
        <p:spPr>
          <a:xfrm>
            <a:off x="1143000" y="533400"/>
            <a:ext cx="8229600" cy="569913"/>
          </a:xfrm>
        </p:spPr>
        <p:txBody>
          <a:bodyPr/>
          <a:lstStyle/>
          <a:p>
            <a:pPr eaLnBrk="1" hangingPunct="1"/>
            <a:r>
              <a:rPr lang="en-US" sz="3600" b="1" smtClean="0">
                <a:solidFill>
                  <a:schemeClr val="bg1"/>
                </a:solidFill>
                <a:latin typeface="Arial Rounded MT Bold" pitchFamily="34" charset="0"/>
              </a:rPr>
              <a:t>Bus Rapid Transit</a:t>
            </a:r>
            <a:endParaRPr lang="en-US" sz="3600" b="1" smtClean="0">
              <a:solidFill>
                <a:schemeClr val="bg1"/>
              </a:solidFill>
              <a:effectLst>
                <a:outerShdw blurRad="38100" dist="38100" dir="2700000" algn="tl">
                  <a:srgbClr val="C0C0C0"/>
                </a:outerShdw>
              </a:effectLst>
              <a:latin typeface="Arial Rounded MT Bold" pitchFamily="34" charset="0"/>
            </a:endParaRPr>
          </a:p>
        </p:txBody>
      </p:sp>
      <p:sp>
        <p:nvSpPr>
          <p:cNvPr id="8" name="Rectangle 3"/>
          <p:cNvSpPr txBox="1">
            <a:spLocks noChangeArrowheads="1"/>
          </p:cNvSpPr>
          <p:nvPr/>
        </p:nvSpPr>
        <p:spPr bwMode="auto">
          <a:xfrm>
            <a:off x="304800" y="1752600"/>
            <a:ext cx="8077200" cy="4800600"/>
          </a:xfrm>
          <a:prstGeom prst="rect">
            <a:avLst/>
          </a:prstGeom>
          <a:noFill/>
          <a:ln w="9525">
            <a:noFill/>
            <a:miter lim="800000"/>
            <a:headEnd/>
            <a:tailEnd/>
          </a:ln>
        </p:spPr>
        <p:txBody>
          <a:bodyPr/>
          <a:lstStyle/>
          <a:p>
            <a:pPr marL="342900" indent="-342900">
              <a:lnSpc>
                <a:spcPct val="80000"/>
              </a:lnSpc>
              <a:spcBef>
                <a:spcPct val="50000"/>
              </a:spcBef>
              <a:buFont typeface="Wingdings" pitchFamily="2" charset="2"/>
              <a:buChar char="§"/>
            </a:pPr>
            <a:r>
              <a:rPr lang="en-US" sz="2400" b="1" dirty="0">
                <a:latin typeface="Arial Rounded MT Bold" pitchFamily="34" charset="0"/>
              </a:rPr>
              <a:t>Bus Rapid Transit (BRT) is a high quality metro like transit service</a:t>
            </a:r>
          </a:p>
          <a:p>
            <a:pPr marL="342900" indent="-342900">
              <a:lnSpc>
                <a:spcPct val="80000"/>
              </a:lnSpc>
              <a:spcBef>
                <a:spcPct val="50000"/>
              </a:spcBef>
              <a:buFont typeface="Wingdings" pitchFamily="2" charset="2"/>
              <a:buChar char="§"/>
            </a:pPr>
            <a:r>
              <a:rPr lang="en-US" sz="2400" b="1" dirty="0">
                <a:latin typeface="Arial Rounded MT Bold" pitchFamily="34" charset="0"/>
              </a:rPr>
              <a:t>Utilizes exclusive right-of-way bus lanes </a:t>
            </a:r>
          </a:p>
          <a:p>
            <a:pPr marL="342900" indent="-342900">
              <a:lnSpc>
                <a:spcPct val="80000"/>
              </a:lnSpc>
              <a:spcBef>
                <a:spcPct val="50000"/>
              </a:spcBef>
              <a:buFont typeface="Wingdings" pitchFamily="2" charset="2"/>
              <a:buChar char="§"/>
            </a:pPr>
            <a:r>
              <a:rPr lang="en-US" sz="2400" b="1" dirty="0">
                <a:latin typeface="Arial Rounded MT Bold" pitchFamily="34" charset="0"/>
              </a:rPr>
              <a:t>Project Involves:</a:t>
            </a:r>
          </a:p>
          <a:p>
            <a:pPr marL="800100" lvl="1" indent="-342900">
              <a:lnSpc>
                <a:spcPct val="80000"/>
              </a:lnSpc>
              <a:spcBef>
                <a:spcPct val="50000"/>
              </a:spcBef>
              <a:buFont typeface="Wingdings" pitchFamily="2" charset="2"/>
              <a:buChar char="§"/>
            </a:pPr>
            <a:r>
              <a:rPr lang="en-US" sz="2400" b="1" dirty="0" smtClean="0">
                <a:latin typeface="Arial Rounded MT Bold" pitchFamily="34" charset="0"/>
              </a:rPr>
              <a:t>Identified 06 Corridors (03 Priority Corridors)</a:t>
            </a:r>
            <a:endParaRPr lang="en-US" sz="2400" b="1" dirty="0">
              <a:latin typeface="Arial Rounded MT Bold" pitchFamily="34" charset="0"/>
            </a:endParaRPr>
          </a:p>
          <a:p>
            <a:pPr marL="800100" lvl="1" indent="-342900">
              <a:lnSpc>
                <a:spcPct val="80000"/>
              </a:lnSpc>
              <a:spcBef>
                <a:spcPct val="50000"/>
              </a:spcBef>
              <a:buFont typeface="Wingdings" pitchFamily="2" charset="2"/>
              <a:buChar char="§"/>
            </a:pPr>
            <a:r>
              <a:rPr lang="en-US" sz="2400" b="1" dirty="0">
                <a:latin typeface="Arial Rounded MT Bold" pitchFamily="34" charset="0"/>
              </a:rPr>
              <a:t>Facilitates </a:t>
            </a:r>
            <a:r>
              <a:rPr lang="en-US" sz="2400" b="1" dirty="0" smtClean="0">
                <a:latin typeface="Arial Rounded MT Bold" pitchFamily="34" charset="0"/>
              </a:rPr>
              <a:t>12,000 </a:t>
            </a:r>
            <a:r>
              <a:rPr lang="en-US" sz="2400" b="1" dirty="0">
                <a:latin typeface="Arial Rounded MT Bold" pitchFamily="34" charset="0"/>
              </a:rPr>
              <a:t>passengers on a person – per – hour – per – direction </a:t>
            </a:r>
            <a:r>
              <a:rPr lang="en-US" sz="2400" b="1" dirty="0" smtClean="0">
                <a:latin typeface="Arial Rounded MT Bold" pitchFamily="34" charset="0"/>
              </a:rPr>
              <a:t>basis</a:t>
            </a:r>
          </a:p>
          <a:p>
            <a:pPr marL="800100" lvl="1" indent="-342900">
              <a:lnSpc>
                <a:spcPct val="80000"/>
              </a:lnSpc>
              <a:spcBef>
                <a:spcPct val="50000"/>
              </a:spcBef>
              <a:buFont typeface="Wingdings" pitchFamily="2" charset="2"/>
              <a:buChar char="§"/>
            </a:pPr>
            <a:r>
              <a:rPr lang="en-US" sz="2400" b="1" dirty="0" smtClean="0">
                <a:latin typeface="Arial Rounded MT Bold" pitchFamily="34" charset="0"/>
              </a:rPr>
              <a:t>700,000 Passengers Boarding per Route</a:t>
            </a:r>
            <a:endParaRPr lang="en-US" sz="2400" b="1" dirty="0">
              <a:latin typeface="Arial Rounded MT Bold" pitchFamily="34" charset="0"/>
            </a:endParaRPr>
          </a:p>
          <a:p>
            <a:pPr marL="800100" lvl="1" indent="-342900">
              <a:lnSpc>
                <a:spcPct val="80000"/>
              </a:lnSpc>
              <a:spcBef>
                <a:spcPct val="50000"/>
              </a:spcBef>
              <a:buFont typeface="Wingdings" pitchFamily="2" charset="2"/>
              <a:buChar char="§"/>
            </a:pPr>
            <a:r>
              <a:rPr lang="en-US" sz="2400" b="1" dirty="0">
                <a:latin typeface="Arial Rounded MT Bold" pitchFamily="34" charset="0"/>
              </a:rPr>
              <a:t>Fare Estimation 20 cents per passenger/per trip</a:t>
            </a:r>
          </a:p>
          <a:p>
            <a:pPr marL="342900" indent="-342900">
              <a:lnSpc>
                <a:spcPct val="80000"/>
              </a:lnSpc>
              <a:spcBef>
                <a:spcPct val="50000"/>
              </a:spcBef>
              <a:buFont typeface="Wingdings" pitchFamily="2" charset="2"/>
              <a:buChar char="§"/>
            </a:pPr>
            <a:r>
              <a:rPr lang="en-US" sz="2400" b="1" dirty="0">
                <a:latin typeface="Arial Rounded MT Bold" pitchFamily="34" charset="0"/>
              </a:rPr>
              <a:t>Estimated Annual Revenue for 3 Corridors: USD 90 </a:t>
            </a:r>
            <a:r>
              <a:rPr lang="en-US" sz="2400" b="1" dirty="0" smtClean="0">
                <a:latin typeface="Arial Rounded MT Bold" pitchFamily="34" charset="0"/>
              </a:rPr>
              <a:t>million with 26.6% EIRR (JICA Report)</a:t>
            </a:r>
            <a:endParaRPr lang="en-US" sz="2400" b="1" dirty="0">
              <a:latin typeface="Arial Rounded MT Bold" pitchFamily="34" charset="0"/>
            </a:endParaRPr>
          </a:p>
          <a:p>
            <a:pPr marL="342900" indent="-342900">
              <a:lnSpc>
                <a:spcPct val="80000"/>
              </a:lnSpc>
              <a:spcBef>
                <a:spcPct val="50000"/>
              </a:spcBef>
              <a:buFont typeface="Wingdings" pitchFamily="2" charset="2"/>
              <a:buChar char="§"/>
            </a:pPr>
            <a:endParaRPr lang="en-US" sz="2400" b="1" dirty="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Slide2b.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Rectangle 2"/>
          <p:cNvSpPr>
            <a:spLocks noGrp="1" noChangeArrowheads="1"/>
          </p:cNvSpPr>
          <p:nvPr>
            <p:ph type="title"/>
          </p:nvPr>
        </p:nvSpPr>
        <p:spPr>
          <a:xfrm>
            <a:off x="1143000" y="533400"/>
            <a:ext cx="8229600" cy="569913"/>
          </a:xfrm>
        </p:spPr>
        <p:txBody>
          <a:bodyPr/>
          <a:lstStyle/>
          <a:p>
            <a:pPr eaLnBrk="1" hangingPunct="1"/>
            <a:r>
              <a:rPr lang="en-US" sz="3200" b="1" smtClean="0">
                <a:solidFill>
                  <a:schemeClr val="bg1"/>
                </a:solidFill>
              </a:rPr>
              <a:t>Bus Rapid Transit; Project Costs</a:t>
            </a:r>
            <a:endParaRPr lang="en-US" sz="4000" b="1" smtClean="0">
              <a:solidFill>
                <a:schemeClr val="bg1"/>
              </a:solidFill>
              <a:effectLst>
                <a:outerShdw blurRad="38100" dist="38100" dir="2700000" algn="tl">
                  <a:srgbClr val="C0C0C0"/>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82913077"/>
              </p:ext>
            </p:extLst>
          </p:nvPr>
        </p:nvGraphicFramePr>
        <p:xfrm>
          <a:off x="228600" y="2510788"/>
          <a:ext cx="8686800" cy="3813812"/>
        </p:xfrm>
        <a:graphic>
          <a:graphicData uri="http://schemas.openxmlformats.org/drawingml/2006/table">
            <a:tbl>
              <a:tblPr/>
              <a:tblGrid>
                <a:gridCol w="2093913"/>
                <a:gridCol w="1927225"/>
                <a:gridCol w="1922462"/>
                <a:gridCol w="2743200"/>
              </a:tblGrid>
              <a:tr h="781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Arial Rounded MT Bold" pitchFamily="34" charset="0"/>
                          <a:cs typeface="Arial" pitchFamily="34" charset="0"/>
                        </a:rPr>
                        <a:t>BRT Line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Arial Rounded MT Bold" pitchFamily="34" charset="0"/>
                          <a:cs typeface="Arial" pitchFamily="34" charset="0"/>
                        </a:rPr>
                        <a:t>Length (km)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Arial Rounded MT Bold" pitchFamily="34" charset="0"/>
                          <a:cs typeface="Arial" pitchFamily="34" charset="0"/>
                        </a:rPr>
                        <a:t>Stations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Arial Rounded MT Bold" pitchFamily="34" charset="0"/>
                          <a:cs typeface="Arial" pitchFamily="34" charset="0"/>
                        </a:rPr>
                        <a:t>Est. Project Cost (Million USD)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47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Rounded MT Bold" pitchFamily="34" charset="0"/>
                          <a:cs typeface="Arial" pitchFamily="34" charset="0"/>
                        </a:rPr>
                        <a:t>BRT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Rounded MT Bold" pitchFamily="34" charset="0"/>
                          <a:cs typeface="Arial" pitchFamily="34" charset="0"/>
                        </a:rPr>
                        <a:t>25.0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Rounded MT Bold" pitchFamily="34" charset="0"/>
                          <a:cs typeface="Arial" pitchFamily="34"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Rounded MT Bold" pitchFamily="34" charset="0"/>
                          <a:cs typeface="Arial" pitchFamily="34" charset="0"/>
                        </a:rPr>
                        <a:t>146.0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47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Rounded MT Bold" pitchFamily="34" charset="0"/>
                          <a:cs typeface="Arial" pitchFamily="34" charset="0"/>
                        </a:rPr>
                        <a:t>BRT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Rounded MT Bold" pitchFamily="34" charset="0"/>
                          <a:cs typeface="Arial" pitchFamily="34" charset="0"/>
                        </a:rPr>
                        <a:t>15.5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Rounded MT Bold" pitchFamily="34" charset="0"/>
                          <a:cs typeface="Arial"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Rounded MT Bold" pitchFamily="34" charset="0"/>
                          <a:cs typeface="Arial" pitchFamily="34" charset="0"/>
                        </a:rPr>
                        <a:t>90.5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47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Rounded MT Bold" pitchFamily="34" charset="0"/>
                          <a:cs typeface="Arial" pitchFamily="34" charset="0"/>
                        </a:rPr>
                        <a:t>BRT 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Rounded MT Bold" pitchFamily="34" charset="0"/>
                          <a:cs typeface="Arial" pitchFamily="34" charset="0"/>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Rounded MT Bold" pitchFamily="34" charset="0"/>
                          <a:cs typeface="Arial"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Rounded MT Bold" pitchFamily="34" charset="0"/>
                          <a:cs typeface="Arial" pitchFamily="34" charset="0"/>
                        </a:rPr>
                        <a:t>23.0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47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C00000"/>
                          </a:solidFill>
                          <a:effectLst/>
                          <a:latin typeface="Arial Rounded MT Bold" pitchFamily="34" charset="0"/>
                          <a:cs typeface="Arial" pitchFamily="34"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C00000"/>
                          </a:solidFill>
                          <a:effectLst/>
                          <a:latin typeface="Arial Rounded MT Bold" pitchFamily="34" charset="0"/>
                          <a:cs typeface="Arial" pitchFamily="34" charset="0"/>
                        </a:rPr>
                        <a:t>44.5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C00000"/>
                          </a:solidFill>
                          <a:effectLst/>
                          <a:latin typeface="Arial Rounded MT Bold" pitchFamily="34" charset="0"/>
                          <a:cs typeface="Arial" pitchFamily="34" charset="0"/>
                        </a:rPr>
                        <a:t>37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C00000"/>
                          </a:solidFill>
                          <a:effectLst/>
                          <a:latin typeface="Arial Rounded MT Bold" pitchFamily="34" charset="0"/>
                          <a:cs typeface="Arial" pitchFamily="34" charset="0"/>
                        </a:rPr>
                        <a:t>258.5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 name="TextBox 1"/>
          <p:cNvSpPr txBox="1"/>
          <p:nvPr/>
        </p:nvSpPr>
        <p:spPr>
          <a:xfrm>
            <a:off x="228600" y="1752600"/>
            <a:ext cx="7315200" cy="523220"/>
          </a:xfrm>
          <a:prstGeom prst="rect">
            <a:avLst/>
          </a:prstGeom>
          <a:noFill/>
        </p:spPr>
        <p:txBody>
          <a:bodyPr wrap="square" rtlCol="0">
            <a:spAutoFit/>
          </a:bodyPr>
          <a:lstStyle/>
          <a:p>
            <a:r>
              <a:rPr lang="en-US" sz="2800" b="1" u="sng" dirty="0" smtClean="0"/>
              <a:t>Three Priority Corridors of Karachi City</a:t>
            </a:r>
            <a:endParaRPr lang="en-US" sz="2800" b="1" u="sn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C:\Users\Director\Desktop\Downloads\education city.jpg"/>
          <p:cNvPicPr>
            <a:picLocks noGrp="1" noChangeAspect="1" noChangeArrowheads="1"/>
          </p:cNvPicPr>
          <p:nvPr>
            <p:ph idx="1"/>
          </p:nvPr>
        </p:nvPicPr>
        <p:blipFill>
          <a:blip r:embed="rId2" cstate="print"/>
          <a:srcRect/>
          <a:stretch>
            <a:fillRect/>
          </a:stretch>
        </p:blipFill>
        <p:spPr>
          <a:xfrm>
            <a:off x="0" y="381000"/>
            <a:ext cx="9144000" cy="61722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4"/>
          <p:cNvSpPr>
            <a:spLocks noGrp="1"/>
          </p:cNvSpPr>
          <p:nvPr>
            <p:ph type="title"/>
          </p:nvPr>
        </p:nvSpPr>
        <p:spPr>
          <a:xfrm>
            <a:off x="457200" y="0"/>
            <a:ext cx="8229600" cy="1066800"/>
          </a:xfrm>
        </p:spPr>
        <p:txBody>
          <a:bodyPr/>
          <a:lstStyle/>
          <a:p>
            <a:r>
              <a:rPr lang="en-GB" sz="3200" b="1" smtClean="0">
                <a:latin typeface="Arial Rounded MT Bold" pitchFamily="34" charset="0"/>
              </a:rPr>
              <a:t>World Bank Ranking – </a:t>
            </a:r>
            <a:br>
              <a:rPr lang="en-GB" sz="3200" b="1" smtClean="0">
                <a:latin typeface="Arial Rounded MT Bold" pitchFamily="34" charset="0"/>
              </a:rPr>
            </a:br>
            <a:r>
              <a:rPr lang="en-GB" sz="3200" b="1" smtClean="0">
                <a:latin typeface="Arial Rounded MT Bold" pitchFamily="34" charset="0"/>
              </a:rPr>
              <a:t>Ease of Doing Business 2011</a:t>
            </a:r>
          </a:p>
        </p:txBody>
      </p:sp>
      <p:sp>
        <p:nvSpPr>
          <p:cNvPr id="1028" name="Rectangle 6"/>
          <p:cNvSpPr>
            <a:spLocks noChangeArrowheads="1"/>
          </p:cNvSpPr>
          <p:nvPr/>
        </p:nvSpPr>
        <p:spPr bwMode="auto">
          <a:xfrm>
            <a:off x="457200" y="1219200"/>
            <a:ext cx="8534400" cy="1323975"/>
          </a:xfrm>
          <a:prstGeom prst="rect">
            <a:avLst/>
          </a:prstGeom>
          <a:noFill/>
          <a:ln w="9525">
            <a:noFill/>
            <a:miter lim="800000"/>
            <a:headEnd/>
            <a:tailEnd/>
          </a:ln>
        </p:spPr>
        <p:txBody>
          <a:bodyPr>
            <a:spAutoFit/>
          </a:bodyPr>
          <a:lstStyle/>
          <a:p>
            <a:pPr algn="just"/>
            <a:r>
              <a:rPr lang="en-US" sz="2000" b="1">
                <a:latin typeface="Arial Rounded MT Bold" pitchFamily="34" charset="0"/>
              </a:rPr>
              <a:t>As per WB’s Ease of Doing Business Report 2012, Pakistan is third ranking  among the Asian Countries and 2nd best in the region in terms of trading across borders, getting credit and in protecting investors</a:t>
            </a:r>
            <a:endParaRPr lang="en-US" b="1">
              <a:latin typeface="Arial Rounded MT Bold" pitchFamily="34" charset="0"/>
            </a:endParaRPr>
          </a:p>
        </p:txBody>
      </p:sp>
      <p:graphicFrame>
        <p:nvGraphicFramePr>
          <p:cNvPr id="1026" name="Chart 3"/>
          <p:cNvGraphicFramePr>
            <a:graphicFrameLocks noGrp="1"/>
          </p:cNvGraphicFramePr>
          <p:nvPr>
            <p:ph idx="1"/>
          </p:nvPr>
        </p:nvGraphicFramePr>
        <p:xfrm>
          <a:off x="152400" y="2819400"/>
          <a:ext cx="8763000" cy="3733800"/>
        </p:xfrm>
        <a:graphic>
          <a:graphicData uri="http://schemas.openxmlformats.org/presentationml/2006/ole">
            <mc:AlternateContent xmlns:mc="http://schemas.openxmlformats.org/markup-compatibility/2006">
              <mc:Choice xmlns:v="urn:schemas-microsoft-com:vml" Requires="v">
                <p:oleObj spid="_x0000_s1042" name="Chart" r:id="rId4" imgW="7077113" imgH="4429239" progId="Excel.Sheet.8">
                  <p:embed/>
                </p:oleObj>
              </mc:Choice>
              <mc:Fallback>
                <p:oleObj name="Chart" r:id="rId4" imgW="7077113" imgH="4429239" progId="Excel.Shee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819400"/>
                        <a:ext cx="8763000" cy="373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Slide2b.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Rectangle 2"/>
          <p:cNvSpPr>
            <a:spLocks noGrp="1" noChangeArrowheads="1"/>
          </p:cNvSpPr>
          <p:nvPr>
            <p:ph type="title"/>
          </p:nvPr>
        </p:nvSpPr>
        <p:spPr>
          <a:xfrm>
            <a:off x="685800" y="533400"/>
            <a:ext cx="8229600" cy="569913"/>
          </a:xfrm>
        </p:spPr>
        <p:txBody>
          <a:bodyPr/>
          <a:lstStyle/>
          <a:p>
            <a:pPr eaLnBrk="1" hangingPunct="1">
              <a:defRPr/>
            </a:pPr>
            <a:r>
              <a:rPr lang="en-US" sz="3600" b="1" dirty="0" smtClean="0">
                <a:solidFill>
                  <a:schemeClr val="bg1"/>
                </a:solidFill>
                <a:effectLst>
                  <a:outerShdw blurRad="38100" dist="38100" dir="2700000" algn="tl">
                    <a:srgbClr val="C0C0C0"/>
                  </a:outerShdw>
                </a:effectLst>
              </a:rPr>
              <a:t>Education City Project</a:t>
            </a:r>
          </a:p>
        </p:txBody>
      </p:sp>
      <p:sp>
        <p:nvSpPr>
          <p:cNvPr id="18436" name="Rectangle 3"/>
          <p:cNvSpPr txBox="1">
            <a:spLocks noChangeArrowheads="1"/>
          </p:cNvSpPr>
          <p:nvPr/>
        </p:nvSpPr>
        <p:spPr bwMode="auto">
          <a:xfrm>
            <a:off x="228600" y="1676400"/>
            <a:ext cx="8534400" cy="4953000"/>
          </a:xfrm>
          <a:prstGeom prst="rect">
            <a:avLst/>
          </a:prstGeom>
          <a:noFill/>
          <a:ln w="9525">
            <a:noFill/>
            <a:miter lim="800000"/>
            <a:headEnd/>
            <a:tailEnd/>
          </a:ln>
        </p:spPr>
        <p:txBody>
          <a:bodyPr/>
          <a:lstStyle/>
          <a:p>
            <a:pPr marL="438150" indent="-319088" algn="just">
              <a:buFont typeface="Wingdings" pitchFamily="2" charset="2"/>
              <a:buChar char="Ø"/>
            </a:pPr>
            <a:r>
              <a:rPr lang="en-GB" sz="2000">
                <a:latin typeface="Arial Rounded MT Bold" pitchFamily="34" charset="0"/>
              </a:rPr>
              <a:t>A high class Education and Health Institutions enclave planned in outskirts of Karachi to bring knowledge and skills together for growth and prosperity</a:t>
            </a:r>
          </a:p>
          <a:p>
            <a:pPr marL="438150" indent="-319088" algn="just"/>
            <a:endParaRPr lang="en-GB" sz="2000">
              <a:latin typeface="Arial Rounded MT Bold" pitchFamily="34" charset="0"/>
            </a:endParaRPr>
          </a:p>
          <a:p>
            <a:pPr marL="438150" indent="-319088" algn="just">
              <a:buFont typeface="Wingdings" pitchFamily="2" charset="2"/>
              <a:buChar char="Ø"/>
            </a:pPr>
            <a:r>
              <a:rPr lang="en-GB" sz="2000">
                <a:latin typeface="Arial Rounded MT Bold" pitchFamily="34" charset="0"/>
              </a:rPr>
              <a:t>9000 acres earmarked and Master Plan under finalization</a:t>
            </a:r>
          </a:p>
          <a:p>
            <a:pPr marL="438150" indent="-319088" algn="just">
              <a:lnSpc>
                <a:spcPct val="150000"/>
              </a:lnSpc>
              <a:buFont typeface="Wingdings" pitchFamily="2" charset="2"/>
              <a:buChar char="Ø"/>
            </a:pPr>
            <a:r>
              <a:rPr lang="en-GB" sz="2400">
                <a:latin typeface="Arial Rounded MT Bold" pitchFamily="34" charset="0"/>
              </a:rPr>
              <a:t>Core elements: </a:t>
            </a:r>
          </a:p>
          <a:p>
            <a:pPr marL="895350" lvl="1" indent="-319088" algn="just">
              <a:buFont typeface="Wingdings 2" pitchFamily="18" charset="2"/>
              <a:buChar char=""/>
            </a:pPr>
            <a:r>
              <a:rPr lang="en-GB" sz="2000">
                <a:latin typeface="Arial Rounded MT Bold" pitchFamily="34" charset="0"/>
              </a:rPr>
              <a:t>Educational and Health institutions </a:t>
            </a:r>
          </a:p>
          <a:p>
            <a:pPr marL="895350" lvl="1" indent="-319088" algn="just">
              <a:buFont typeface="Wingdings" pitchFamily="2" charset="2"/>
              <a:buChar char="§"/>
            </a:pPr>
            <a:r>
              <a:rPr lang="en-GB" sz="2000">
                <a:latin typeface="Arial Rounded MT Bold" pitchFamily="34" charset="0"/>
              </a:rPr>
              <a:t>Research &amp; Development within one boundary</a:t>
            </a:r>
          </a:p>
          <a:p>
            <a:pPr marL="895350" lvl="1" indent="-319088" algn="just">
              <a:buFont typeface="Wingdings" pitchFamily="2" charset="2"/>
              <a:buChar char="§"/>
            </a:pPr>
            <a:r>
              <a:rPr lang="en-GB" sz="2000">
                <a:latin typeface="Arial Rounded MT Bold" pitchFamily="34" charset="0"/>
              </a:rPr>
              <a:t>Residential facility</a:t>
            </a:r>
          </a:p>
          <a:p>
            <a:pPr marL="895350" lvl="1" indent="-319088" algn="just"/>
            <a:endParaRPr lang="en-GB" sz="2000">
              <a:latin typeface="Arial Rounded MT Bold" pitchFamily="34" charset="0"/>
            </a:endParaRPr>
          </a:p>
          <a:p>
            <a:pPr marL="438150" indent="-319088" algn="just">
              <a:buFont typeface="Wingdings" pitchFamily="2" charset="2"/>
              <a:buChar char="Ø"/>
            </a:pPr>
            <a:r>
              <a:rPr lang="en-GB" sz="2000">
                <a:latin typeface="Arial Rounded MT Bold" pitchFamily="34" charset="0"/>
              </a:rPr>
              <a:t>Over 15 top national institutions have already been allotted land including Aga Khan Foundation; M/S Ziauddin; M/S SZABIST; Judge Business School Cambridge University</a:t>
            </a:r>
          </a:p>
          <a:p>
            <a:pPr marL="438150" indent="-319088" algn="just"/>
            <a:endParaRPr lang="en-GB" sz="2000">
              <a:latin typeface="Arial Rounded MT Bold" pitchFamily="34" charset="0"/>
            </a:endParaRPr>
          </a:p>
          <a:p>
            <a:pPr marL="438150" indent="-319088" algn="just">
              <a:buFont typeface="Wingdings" pitchFamily="2" charset="2"/>
              <a:buChar char="Ø"/>
            </a:pPr>
            <a:r>
              <a:rPr lang="en-GB" sz="2400">
                <a:latin typeface="Arial Rounded MT Bold" pitchFamily="34" charset="0"/>
              </a:rPr>
              <a:t>Estimated Project Cost: USD 300 mn</a:t>
            </a:r>
          </a:p>
          <a:p>
            <a:pPr marL="438150" indent="-319088" algn="just">
              <a:buFont typeface="Wingdings 2" pitchFamily="18" charset="2"/>
              <a:buChar char=""/>
            </a:pPr>
            <a:endParaRPr lang="en-GB" sz="2000" b="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C:\Users\Director\Desktop\Downloads\arfa karim.jpg"/>
          <p:cNvPicPr>
            <a:picLocks noGrp="1" noChangeAspect="1" noChangeArrowheads="1"/>
          </p:cNvPicPr>
          <p:nvPr>
            <p:ph idx="1"/>
          </p:nvPr>
        </p:nvPicPr>
        <p:blipFill>
          <a:blip r:embed="rId2" cstate="print"/>
          <a:srcRect/>
          <a:stretch>
            <a:fillRect/>
          </a:stretch>
        </p:blipFill>
        <p:spPr>
          <a:xfrm>
            <a:off x="0" y="533400"/>
            <a:ext cx="9144000" cy="59436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Slide2b.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43" name="Title 1"/>
          <p:cNvSpPr>
            <a:spLocks noGrp="1"/>
          </p:cNvSpPr>
          <p:nvPr>
            <p:ph type="title"/>
          </p:nvPr>
        </p:nvSpPr>
        <p:spPr>
          <a:xfrm>
            <a:off x="1066800" y="228600"/>
            <a:ext cx="8229600" cy="1143000"/>
          </a:xfrm>
        </p:spPr>
        <p:txBody>
          <a:bodyPr/>
          <a:lstStyle/>
          <a:p>
            <a:r>
              <a:rPr lang="en-US" sz="3200" b="1" smtClean="0">
                <a:solidFill>
                  <a:schemeClr val="bg1"/>
                </a:solidFill>
                <a:effectLst>
                  <a:outerShdw blurRad="38100" dist="38100" dir="2700000" algn="tl">
                    <a:srgbClr val="C0C0C0"/>
                  </a:outerShdw>
                </a:effectLst>
              </a:rPr>
              <a:t>Arfa Karim Technopolis (AKTP)</a:t>
            </a:r>
            <a:endParaRPr lang="en-GB" sz="2800" b="1" smtClean="0">
              <a:solidFill>
                <a:schemeClr val="bg1"/>
              </a:solidFill>
            </a:endParaRPr>
          </a:p>
        </p:txBody>
      </p:sp>
      <p:sp>
        <p:nvSpPr>
          <p:cNvPr id="20484" name="Content Placeholder 5"/>
          <p:cNvSpPr>
            <a:spLocks noGrp="1"/>
          </p:cNvSpPr>
          <p:nvPr>
            <p:ph idx="1"/>
          </p:nvPr>
        </p:nvSpPr>
        <p:spPr>
          <a:xfrm>
            <a:off x="304800" y="1600200"/>
            <a:ext cx="8305800" cy="5029200"/>
          </a:xfrm>
        </p:spPr>
        <p:txBody>
          <a:bodyPr/>
          <a:lstStyle/>
          <a:p>
            <a:pPr>
              <a:buFont typeface="Arial" pitchFamily="34" charset="0"/>
              <a:buNone/>
            </a:pPr>
            <a:r>
              <a:rPr lang="en-US" sz="2800" smtClean="0">
                <a:latin typeface="Arial Rounded MT Bold" pitchFamily="34" charset="0"/>
              </a:rPr>
              <a:t>Features:</a:t>
            </a:r>
          </a:p>
          <a:p>
            <a:pPr>
              <a:buFont typeface="Wingdings" pitchFamily="2" charset="2"/>
              <a:buChar char="§"/>
            </a:pPr>
            <a:r>
              <a:rPr lang="en-US" sz="2000" smtClean="0">
                <a:latin typeface="Arial Rounded MT Bold" pitchFamily="34" charset="0"/>
              </a:rPr>
              <a:t>Spread over 200 acres in Education City Karachi</a:t>
            </a:r>
          </a:p>
          <a:p>
            <a:pPr>
              <a:buFont typeface="Wingdings" pitchFamily="2" charset="2"/>
              <a:buChar char="§"/>
            </a:pPr>
            <a:r>
              <a:rPr lang="en-US" sz="2000" smtClean="0">
                <a:latin typeface="Arial Rounded MT Bold" pitchFamily="34" charset="0"/>
              </a:rPr>
              <a:t>Fully serviced plots for custom built offices</a:t>
            </a:r>
          </a:p>
          <a:p>
            <a:pPr>
              <a:buFont typeface="Wingdings" pitchFamily="2" charset="2"/>
              <a:buChar char="§"/>
            </a:pPr>
            <a:r>
              <a:rPr lang="en-US" sz="2000" smtClean="0">
                <a:latin typeface="Arial Rounded MT Bold" pitchFamily="34" charset="0"/>
              </a:rPr>
              <a:t>Multi- fiber - optic and satellite internet connections</a:t>
            </a:r>
          </a:p>
          <a:p>
            <a:pPr>
              <a:buFont typeface="Wingdings" pitchFamily="2" charset="2"/>
              <a:buChar char="§"/>
            </a:pPr>
            <a:r>
              <a:rPr lang="en-US" sz="2000" smtClean="0">
                <a:latin typeface="Arial Rounded MT Bold" pitchFamily="34" charset="0"/>
              </a:rPr>
              <a:t>Double circuit power supply; automated surveillance system</a:t>
            </a:r>
          </a:p>
          <a:p>
            <a:pPr>
              <a:buFont typeface="Wingdings" pitchFamily="2" charset="2"/>
              <a:buChar char="§"/>
            </a:pPr>
            <a:r>
              <a:rPr lang="en-US" sz="2000" smtClean="0">
                <a:latin typeface="Arial Rounded MT Bold" pitchFamily="34" charset="0"/>
              </a:rPr>
              <a:t>Food court, convention halls, entertainment  &amp; sports</a:t>
            </a:r>
          </a:p>
          <a:p>
            <a:pPr>
              <a:buFont typeface="Arial" pitchFamily="34" charset="0"/>
              <a:buNone/>
            </a:pPr>
            <a:r>
              <a:rPr lang="en-US" sz="2400" b="1" smtClean="0">
                <a:latin typeface="Arial Rounded MT Bold" pitchFamily="34" charset="0"/>
              </a:rPr>
              <a:t>Target Institutions</a:t>
            </a:r>
            <a:r>
              <a:rPr lang="en-US" sz="2000" smtClean="0">
                <a:latin typeface="Arial Rounded MT Bold" pitchFamily="34" charset="0"/>
              </a:rPr>
              <a:t>:</a:t>
            </a:r>
          </a:p>
          <a:p>
            <a:pPr>
              <a:buFont typeface="Wingdings" pitchFamily="2" charset="2"/>
              <a:buChar char="§"/>
            </a:pPr>
            <a:r>
              <a:rPr lang="en-US" sz="2000" smtClean="0">
                <a:latin typeface="Arial Rounded MT Bold" pitchFamily="34" charset="0"/>
              </a:rPr>
              <a:t>Training;  Hardware Manufacturing;  IT service providers</a:t>
            </a:r>
          </a:p>
          <a:p>
            <a:pPr>
              <a:buFont typeface="Wingdings" pitchFamily="2" charset="2"/>
              <a:buChar char="§"/>
            </a:pPr>
            <a:r>
              <a:rPr lang="en-US" sz="2000" smtClean="0">
                <a:latin typeface="Arial Rounded MT Bold" pitchFamily="34" charset="0"/>
              </a:rPr>
              <a:t> Media agencies; Call centers; Graphic design simulations</a:t>
            </a:r>
          </a:p>
          <a:p>
            <a:pPr>
              <a:buFont typeface="Arial" pitchFamily="34" charset="0"/>
              <a:buNone/>
            </a:pPr>
            <a:endParaRPr lang="en-US" sz="2000" b="1" smtClean="0">
              <a:latin typeface="Arial Rounded MT Bold" pitchFamily="34" charset="0"/>
            </a:endParaRPr>
          </a:p>
          <a:p>
            <a:pPr>
              <a:buFont typeface="Arial" pitchFamily="34" charset="0"/>
              <a:buNone/>
            </a:pPr>
            <a:r>
              <a:rPr lang="en-US" sz="2000" b="1" smtClean="0">
                <a:latin typeface="Arial Rounded MT Bold" pitchFamily="34" charset="0"/>
              </a:rPr>
              <a:t>	Project Structure: Government seeking Design Build Finance Operate Intervention under PPP mode</a:t>
            </a:r>
          </a:p>
          <a:p>
            <a:pPr>
              <a:buFont typeface="Arial" pitchFamily="34" charset="0"/>
              <a:buNone/>
            </a:pPr>
            <a:r>
              <a:rPr lang="en-US" sz="2000" b="1" smtClean="0">
                <a:latin typeface="Arial Rounded MT Bold" pitchFamily="34" charset="0"/>
              </a:rPr>
              <a:t>	Estimated Project Cost: USD 1.7 million</a:t>
            </a:r>
          </a:p>
          <a:p>
            <a:pPr>
              <a:buFont typeface="Wingdings" pitchFamily="2" charset="2"/>
              <a:buChar char="§"/>
            </a:pPr>
            <a:endParaRPr lang="en-US" sz="2000" smtClean="0">
              <a:latin typeface="Arial Rounded MT Bold" pitchFamily="34" charset="0"/>
            </a:endParaRPr>
          </a:p>
          <a:p>
            <a:pPr>
              <a:buFont typeface="Wingdings" pitchFamily="2" charset="2"/>
              <a:buChar char="§"/>
            </a:pPr>
            <a:endParaRPr lang="en-US" sz="2000" smtClean="0">
              <a:latin typeface="Arial Rounded MT Bold" pitchFamily="34" charset="0"/>
            </a:endParaRPr>
          </a:p>
          <a:p>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Director\Desktop\Downloads\sukkur dry port.jpg"/>
          <p:cNvPicPr>
            <a:picLocks noGrp="1" noChangeAspect="1" noChangeArrowheads="1"/>
          </p:cNvPicPr>
          <p:nvPr>
            <p:ph idx="1"/>
          </p:nvPr>
        </p:nvPicPr>
        <p:blipFill>
          <a:blip r:embed="rId2" cstate="print"/>
          <a:srcRect/>
          <a:stretch>
            <a:fillRect/>
          </a:stretch>
        </p:blipFill>
        <p:spPr>
          <a:xfrm>
            <a:off x="0" y="533400"/>
            <a:ext cx="9144000" cy="58674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Slide2b.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Rectangle 2"/>
          <p:cNvSpPr>
            <a:spLocks noGrp="1" noChangeArrowheads="1"/>
          </p:cNvSpPr>
          <p:nvPr>
            <p:ph type="title"/>
          </p:nvPr>
        </p:nvSpPr>
        <p:spPr>
          <a:xfrm>
            <a:off x="1371600" y="533400"/>
            <a:ext cx="7010400" cy="569913"/>
          </a:xfrm>
        </p:spPr>
        <p:txBody>
          <a:bodyPr/>
          <a:lstStyle/>
          <a:p>
            <a:pPr eaLnBrk="1" hangingPunct="1"/>
            <a:r>
              <a:rPr lang="en-US" sz="3600" b="1" smtClean="0">
                <a:solidFill>
                  <a:schemeClr val="bg1"/>
                </a:solidFill>
                <a:latin typeface="Arial Rounded MT Bold" pitchFamily="34" charset="0"/>
              </a:rPr>
              <a:t>Sukkur Dry Port</a:t>
            </a:r>
            <a:endParaRPr lang="en-US" sz="3600" b="1" smtClean="0">
              <a:solidFill>
                <a:schemeClr val="bg1"/>
              </a:solidFill>
              <a:effectLst>
                <a:outerShdw blurRad="38100" dist="38100" dir="2700000" algn="tl">
                  <a:srgbClr val="C0C0C0"/>
                </a:outerShdw>
              </a:effectLst>
              <a:latin typeface="Arial Rounded MT Bold" pitchFamily="34" charset="0"/>
            </a:endParaRPr>
          </a:p>
        </p:txBody>
      </p:sp>
      <p:sp>
        <p:nvSpPr>
          <p:cNvPr id="13316" name="Content Placeholder 2"/>
          <p:cNvSpPr>
            <a:spLocks noGrp="1"/>
          </p:cNvSpPr>
          <p:nvPr>
            <p:ph sz="half" idx="1"/>
          </p:nvPr>
        </p:nvSpPr>
        <p:spPr>
          <a:xfrm>
            <a:off x="228600" y="1600200"/>
            <a:ext cx="8305800" cy="4953000"/>
          </a:xfrm>
        </p:spPr>
        <p:txBody>
          <a:bodyPr/>
          <a:lstStyle/>
          <a:p>
            <a:pPr marL="357188" lvl="1" indent="0" eaLnBrk="1" hangingPunct="1">
              <a:buFont typeface="Arial" pitchFamily="34" charset="0"/>
              <a:buNone/>
            </a:pPr>
            <a:r>
              <a:rPr lang="en-GB" sz="2400" b="1" smtClean="0">
                <a:latin typeface="Arial Rounded MT Bold" pitchFamily="34" charset="0"/>
              </a:rPr>
              <a:t>Pakistan has 10 dry ports operated through various agencies</a:t>
            </a:r>
          </a:p>
          <a:p>
            <a:pPr marL="357188" lvl="1" indent="0" eaLnBrk="1" hangingPunct="1">
              <a:lnSpc>
                <a:spcPct val="80000"/>
              </a:lnSpc>
              <a:spcBef>
                <a:spcPct val="50000"/>
              </a:spcBef>
              <a:buFont typeface="Wingdings" pitchFamily="2" charset="2"/>
              <a:buChar char="Ø"/>
            </a:pPr>
            <a:r>
              <a:rPr lang="en-GB" sz="2400" b="1" smtClean="0">
                <a:latin typeface="Arial Rounded MT Bold" pitchFamily="34" charset="0"/>
              </a:rPr>
              <a:t>Sukkur being 3</a:t>
            </a:r>
            <a:r>
              <a:rPr lang="en-GB" sz="2400" b="1" baseline="30000" smtClean="0">
                <a:latin typeface="Arial Rounded MT Bold" pitchFamily="34" charset="0"/>
              </a:rPr>
              <a:t>rd</a:t>
            </a:r>
            <a:r>
              <a:rPr lang="en-GB" sz="2400" b="1" smtClean="0">
                <a:latin typeface="Arial Rounded MT Bold" pitchFamily="34" charset="0"/>
              </a:rPr>
              <a:t> largest city of Sindh Identified as commercially viable given the scale of Agro, Oil &amp; Gas Businesses</a:t>
            </a:r>
          </a:p>
          <a:p>
            <a:pPr marL="742950" lvl="2" indent="-342900" eaLnBrk="1" hangingPunct="1">
              <a:lnSpc>
                <a:spcPct val="80000"/>
              </a:lnSpc>
              <a:spcBef>
                <a:spcPct val="50000"/>
              </a:spcBef>
              <a:buFont typeface="Wingdings" pitchFamily="2" charset="2"/>
              <a:buChar char="Ø"/>
            </a:pPr>
            <a:r>
              <a:rPr lang="en-GB" b="1" smtClean="0">
                <a:latin typeface="Arial Rounded MT Bold" pitchFamily="34" charset="0"/>
              </a:rPr>
              <a:t>20,000 container volume with an economic value of Rs. 4 billion (USD 45 million) per annum</a:t>
            </a:r>
          </a:p>
          <a:p>
            <a:pPr marL="742950" lvl="2" indent="-342900" eaLnBrk="1" hangingPunct="1">
              <a:lnSpc>
                <a:spcPct val="80000"/>
              </a:lnSpc>
              <a:spcBef>
                <a:spcPct val="50000"/>
              </a:spcBef>
              <a:buFont typeface="Wingdings" pitchFamily="2" charset="2"/>
              <a:buChar char="Ø"/>
            </a:pPr>
            <a:r>
              <a:rPr lang="en-GB" b="1" smtClean="0">
                <a:latin typeface="Arial Rounded MT Bold" pitchFamily="34" charset="0"/>
              </a:rPr>
              <a:t>Potential for growth linked to ease of transactions </a:t>
            </a:r>
          </a:p>
          <a:p>
            <a:pPr marL="357188" lvl="1" indent="0" eaLnBrk="1" hangingPunct="1">
              <a:lnSpc>
                <a:spcPct val="80000"/>
              </a:lnSpc>
              <a:spcBef>
                <a:spcPct val="50000"/>
              </a:spcBef>
              <a:buFont typeface="Wingdings" pitchFamily="2" charset="2"/>
              <a:buChar char="Ø"/>
            </a:pPr>
            <a:r>
              <a:rPr lang="en-GB" sz="2400" b="1" smtClean="0">
                <a:latin typeface="Arial Rounded MT Bold" pitchFamily="34" charset="0"/>
              </a:rPr>
              <a:t>Identified Land: 50 acres</a:t>
            </a:r>
          </a:p>
          <a:p>
            <a:pPr marL="357188" lvl="1" indent="0" eaLnBrk="1" hangingPunct="1">
              <a:lnSpc>
                <a:spcPct val="80000"/>
              </a:lnSpc>
              <a:spcBef>
                <a:spcPct val="50000"/>
              </a:spcBef>
              <a:buFont typeface="Wingdings" pitchFamily="2" charset="2"/>
              <a:buChar char="Ø"/>
            </a:pPr>
            <a:r>
              <a:rPr lang="en-GB" sz="2400" b="1" smtClean="0">
                <a:latin typeface="Arial Rounded MT Bold" pitchFamily="34" charset="0"/>
              </a:rPr>
              <a:t>Mode: Public Private Partnership</a:t>
            </a:r>
          </a:p>
          <a:p>
            <a:pPr marL="357188" lvl="1" indent="0" eaLnBrk="1" hangingPunct="1">
              <a:lnSpc>
                <a:spcPct val="80000"/>
              </a:lnSpc>
              <a:spcBef>
                <a:spcPct val="50000"/>
              </a:spcBef>
              <a:buFont typeface="Wingdings" pitchFamily="2" charset="2"/>
              <a:buChar char="Ø"/>
            </a:pPr>
            <a:r>
              <a:rPr lang="en-GB" sz="2400" b="1" smtClean="0">
                <a:latin typeface="Arial Rounded MT Bold" pitchFamily="34" charset="0"/>
              </a:rPr>
              <a:t>Total Project cost: ~ USD 10 million</a:t>
            </a:r>
          </a:p>
          <a:p>
            <a:pPr marL="357188" lvl="1" indent="0" eaLnBrk="1" hangingPunct="1">
              <a:lnSpc>
                <a:spcPct val="80000"/>
              </a:lnSpc>
              <a:spcBef>
                <a:spcPct val="50000"/>
              </a:spcBef>
              <a:buFont typeface="Wingdings" pitchFamily="2" charset="2"/>
              <a:buChar char="Ø"/>
            </a:pPr>
            <a:endParaRPr lang="en-GB" sz="2400" smtClean="0">
              <a:effectLst>
                <a:outerShdw blurRad="38100" dist="38100" dir="2700000" algn="tl">
                  <a:srgbClr val="C0C0C0"/>
                </a:outerShdw>
              </a:effectLst>
              <a:latin typeface="Arial Rounded MT Bold"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Director\Desktop\Downloads\khajoor mandi.jpg"/>
          <p:cNvPicPr>
            <a:picLocks noGrp="1" noChangeAspect="1" noChangeArrowheads="1"/>
          </p:cNvPicPr>
          <p:nvPr>
            <p:ph idx="1"/>
          </p:nvPr>
        </p:nvPicPr>
        <p:blipFill>
          <a:blip r:embed="rId2" cstate="print"/>
          <a:srcRect/>
          <a:stretch>
            <a:fillRect/>
          </a:stretch>
        </p:blipFill>
        <p:spPr>
          <a:xfrm>
            <a:off x="0" y="838200"/>
            <a:ext cx="9144000" cy="6019800"/>
          </a:xfrm>
        </p:spPr>
      </p:pic>
      <p:sp>
        <p:nvSpPr>
          <p:cNvPr id="2" name="TextBox 1"/>
          <p:cNvSpPr txBox="1"/>
          <p:nvPr/>
        </p:nvSpPr>
        <p:spPr>
          <a:xfrm>
            <a:off x="228600" y="228600"/>
            <a:ext cx="8915400" cy="523220"/>
          </a:xfrm>
          <a:prstGeom prst="rect">
            <a:avLst/>
          </a:prstGeom>
          <a:noFill/>
        </p:spPr>
        <p:txBody>
          <a:bodyPr wrap="square" rtlCol="0">
            <a:spAutoFit/>
          </a:bodyPr>
          <a:lstStyle/>
          <a:p>
            <a:r>
              <a:rPr lang="en-US" sz="2800" b="1" dirty="0" smtClean="0"/>
              <a:t>KHAJOOR MANDI &amp; DATES PROCESSING PLANT</a:t>
            </a:r>
            <a:endParaRPr lang="en-US" sz="28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Slide2b.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Rectangle 2"/>
          <p:cNvSpPr>
            <a:spLocks noGrp="1" noChangeArrowheads="1"/>
          </p:cNvSpPr>
          <p:nvPr>
            <p:ph type="title"/>
          </p:nvPr>
        </p:nvSpPr>
        <p:spPr>
          <a:xfrm>
            <a:off x="1295400" y="533400"/>
            <a:ext cx="7696200" cy="569913"/>
          </a:xfrm>
        </p:spPr>
        <p:txBody>
          <a:bodyPr/>
          <a:lstStyle/>
          <a:p>
            <a:pPr eaLnBrk="1" hangingPunct="1"/>
            <a:r>
              <a:rPr lang="en-US" sz="3200" b="1" smtClean="0">
                <a:solidFill>
                  <a:schemeClr val="bg1"/>
                </a:solidFill>
                <a:latin typeface="Arial Rounded MT Bold" pitchFamily="34" charset="0"/>
              </a:rPr>
              <a:t>Khajoor Mandi Khairpur</a:t>
            </a:r>
            <a:endParaRPr lang="en-US" sz="3200" b="1" smtClean="0">
              <a:solidFill>
                <a:schemeClr val="bg1"/>
              </a:solidFill>
              <a:effectLst>
                <a:outerShdw blurRad="38100" dist="38100" dir="2700000" algn="tl">
                  <a:srgbClr val="C0C0C0"/>
                </a:outerShdw>
              </a:effectLst>
              <a:latin typeface="Arial Rounded MT Bold" pitchFamily="34" charset="0"/>
            </a:endParaRPr>
          </a:p>
        </p:txBody>
      </p:sp>
      <p:sp>
        <p:nvSpPr>
          <p:cNvPr id="26628" name="Content Placeholder 2"/>
          <p:cNvSpPr>
            <a:spLocks noGrp="1"/>
          </p:cNvSpPr>
          <p:nvPr>
            <p:ph sz="half" idx="1"/>
          </p:nvPr>
        </p:nvSpPr>
        <p:spPr>
          <a:xfrm>
            <a:off x="354013" y="1524000"/>
            <a:ext cx="8713787" cy="5105400"/>
          </a:xfrm>
        </p:spPr>
        <p:txBody>
          <a:bodyPr/>
          <a:lstStyle/>
          <a:p>
            <a:pPr marL="438150" lvl="2" indent="-319088" eaLnBrk="1" hangingPunct="1">
              <a:spcBef>
                <a:spcPct val="0"/>
              </a:spcBef>
              <a:buClr>
                <a:schemeClr val="accent1"/>
              </a:buClr>
              <a:buSzPct val="80000"/>
              <a:buFont typeface="Wingdings" pitchFamily="2" charset="2"/>
              <a:buChar char="§"/>
            </a:pPr>
            <a:endParaRPr lang="en-US" sz="3200" b="1" smtClean="0"/>
          </a:p>
          <a:p>
            <a:pPr lvl="1" eaLnBrk="1" hangingPunct="1">
              <a:buFont typeface="Wingdings" pitchFamily="2" charset="2"/>
              <a:buChar char="§"/>
            </a:pPr>
            <a:endParaRPr lang="en-GB" smtClean="0"/>
          </a:p>
        </p:txBody>
      </p:sp>
      <p:graphicFrame>
        <p:nvGraphicFramePr>
          <p:cNvPr id="5" name="Table 4"/>
          <p:cNvGraphicFramePr>
            <a:graphicFrameLocks noGrp="1"/>
          </p:cNvGraphicFramePr>
          <p:nvPr>
            <p:extLst>
              <p:ext uri="{D42A27DB-BD31-4B8C-83A1-F6EECF244321}">
                <p14:modId xmlns:p14="http://schemas.microsoft.com/office/powerpoint/2010/main" val="520918609"/>
              </p:ext>
            </p:extLst>
          </p:nvPr>
        </p:nvGraphicFramePr>
        <p:xfrm>
          <a:off x="381000" y="4162425"/>
          <a:ext cx="8534400" cy="2390775"/>
        </p:xfrm>
        <a:graphic>
          <a:graphicData uri="http://schemas.openxmlformats.org/drawingml/2006/table">
            <a:tbl>
              <a:tblPr/>
              <a:tblGrid>
                <a:gridCol w="4267200"/>
                <a:gridCol w="4267200"/>
              </a:tblGrid>
              <a:tr h="5238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Arial Rounded MT Bold" pitchFamily="34" charset="0"/>
                          <a:cs typeface="Arial" pitchFamily="34" charset="0"/>
                        </a:rPr>
                        <a:t>Salient Features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186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Rounded MT Bold" pitchFamily="34" charset="0"/>
                          <a:cs typeface="Arial" pitchFamily="34" charset="0"/>
                        </a:rPr>
                        <a:t>Date Section</a:t>
                      </a:r>
                    </a:p>
                    <a:p>
                      <a:pPr marL="342900" marR="0" lvl="0" indent="-342900" algn="l" defTabSz="914400" rtl="0" eaLnBrk="1" fontAlgn="base" latinLnBrk="0" hangingPunct="1">
                        <a:lnSpc>
                          <a:spcPct val="100000"/>
                        </a:lnSpc>
                        <a:spcBef>
                          <a:spcPct val="0"/>
                        </a:spcBef>
                        <a:spcAft>
                          <a:spcPct val="0"/>
                        </a:spcAft>
                        <a:buClrTx/>
                        <a:buSzTx/>
                        <a:buFont typeface="Wingdings" charset="2"/>
                        <a:buChar char="ü"/>
                        <a:tabLst/>
                      </a:pPr>
                      <a:r>
                        <a:rPr kumimoji="0" lang="en-US" sz="2000" b="1" i="0" u="none" strike="noStrike" cap="none" normalizeH="0" baseline="0" dirty="0" smtClean="0">
                          <a:ln>
                            <a:noFill/>
                          </a:ln>
                          <a:solidFill>
                            <a:schemeClr val="tx1"/>
                          </a:solidFill>
                          <a:effectLst/>
                          <a:latin typeface="Arial Rounded MT Bold" pitchFamily="34" charset="0"/>
                          <a:cs typeface="Arial" pitchFamily="34" charset="0"/>
                        </a:rPr>
                        <a:t>250 Shops  with </a:t>
                      </a:r>
                    </a:p>
                    <a:p>
                      <a:pPr marL="342900" marR="0" lvl="0" indent="-342900" algn="l" defTabSz="914400" rtl="0" eaLnBrk="1" fontAlgn="base" latinLnBrk="0" hangingPunct="1">
                        <a:lnSpc>
                          <a:spcPct val="100000"/>
                        </a:lnSpc>
                        <a:spcBef>
                          <a:spcPct val="0"/>
                        </a:spcBef>
                        <a:spcAft>
                          <a:spcPct val="0"/>
                        </a:spcAft>
                        <a:buClrTx/>
                        <a:buSzTx/>
                        <a:buFont typeface="Wingdings" charset="2"/>
                        <a:buChar char="ü"/>
                        <a:tabLst/>
                      </a:pPr>
                      <a:r>
                        <a:rPr kumimoji="0" lang="en-US" sz="2000" b="1" i="0" u="none" strike="noStrike" cap="none" normalizeH="0" baseline="0" dirty="0" smtClean="0">
                          <a:ln>
                            <a:noFill/>
                          </a:ln>
                          <a:solidFill>
                            <a:schemeClr val="tx1"/>
                          </a:solidFill>
                          <a:effectLst/>
                          <a:latin typeface="Arial Rounded MT Bold" pitchFamily="34" charset="0"/>
                          <a:cs typeface="Arial" pitchFamily="34" charset="0"/>
                        </a:rPr>
                        <a:t>Dry &amp; Cold Storage</a:t>
                      </a:r>
                    </a:p>
                    <a:p>
                      <a:pPr marL="342900" marR="0" lvl="0" indent="-342900" algn="l" defTabSz="914400" rtl="0" eaLnBrk="1" fontAlgn="base" latinLnBrk="0" hangingPunct="1">
                        <a:lnSpc>
                          <a:spcPct val="100000"/>
                        </a:lnSpc>
                        <a:spcBef>
                          <a:spcPct val="0"/>
                        </a:spcBef>
                        <a:spcAft>
                          <a:spcPct val="0"/>
                        </a:spcAft>
                        <a:buClrTx/>
                        <a:buSzTx/>
                        <a:buFont typeface="Wingdings" charset="2"/>
                        <a:buChar char="ü"/>
                        <a:tabLst/>
                      </a:pPr>
                      <a:r>
                        <a:rPr kumimoji="0" lang="en-US" sz="2000" b="1" i="0" u="none" strike="noStrike" cap="none" normalizeH="0" baseline="0" dirty="0" smtClean="0">
                          <a:ln>
                            <a:noFill/>
                          </a:ln>
                          <a:solidFill>
                            <a:schemeClr val="tx1"/>
                          </a:solidFill>
                          <a:effectLst/>
                          <a:latin typeface="Arial Rounded MT Bold" pitchFamily="34" charset="0"/>
                          <a:cs typeface="Arial" pitchFamily="34" charset="0"/>
                        </a:rPr>
                        <a:t>Auction Sheds</a:t>
                      </a:r>
                    </a:p>
                    <a:p>
                      <a:pPr marL="342900" marR="0" lvl="0" indent="-342900" algn="l" defTabSz="914400" rtl="0" eaLnBrk="1" fontAlgn="base" latinLnBrk="0" hangingPunct="1">
                        <a:lnSpc>
                          <a:spcPct val="100000"/>
                        </a:lnSpc>
                        <a:spcBef>
                          <a:spcPct val="0"/>
                        </a:spcBef>
                        <a:spcAft>
                          <a:spcPct val="0"/>
                        </a:spcAft>
                        <a:buClrTx/>
                        <a:buSzTx/>
                        <a:buFont typeface="Wingdings" charset="2"/>
                        <a:buChar char="ü"/>
                        <a:tabLst/>
                      </a:pPr>
                      <a:r>
                        <a:rPr kumimoji="0" lang="en-US" sz="2000" b="1" i="0" u="none" strike="noStrike" cap="none" normalizeH="0" baseline="0" dirty="0" smtClean="0">
                          <a:ln>
                            <a:noFill/>
                          </a:ln>
                          <a:solidFill>
                            <a:schemeClr val="tx1"/>
                          </a:solidFill>
                          <a:effectLst/>
                          <a:latin typeface="Arial Rounded MT Bold" pitchFamily="34" charset="0"/>
                          <a:cs typeface="Arial" pitchFamily="34" charset="0"/>
                        </a:rPr>
                        <a:t>Auction Shed for growers</a:t>
                      </a:r>
                      <a:endParaRPr kumimoji="0" lang="en-US" sz="2000" b="0" i="0" u="none" strike="noStrike" cap="none" normalizeH="0" baseline="0" dirty="0" smtClean="0">
                        <a:ln>
                          <a:noFill/>
                        </a:ln>
                        <a:solidFill>
                          <a:schemeClr val="tx1"/>
                        </a:solidFill>
                        <a:effectLst/>
                        <a:latin typeface="Arial Rounded MT Bold"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Rounded MT Bold" pitchFamily="34" charset="0"/>
                          <a:cs typeface="Arial" pitchFamily="34" charset="0"/>
                        </a:rPr>
                        <a:t>Banana &amp; Vegetable Section</a:t>
                      </a:r>
                    </a:p>
                    <a:p>
                      <a:pPr marL="342900" marR="0" lvl="0" indent="-342900" algn="l" defTabSz="914400" rtl="0" eaLnBrk="1" fontAlgn="base" latinLnBrk="0" hangingPunct="1">
                        <a:lnSpc>
                          <a:spcPct val="100000"/>
                        </a:lnSpc>
                        <a:spcBef>
                          <a:spcPct val="0"/>
                        </a:spcBef>
                        <a:spcAft>
                          <a:spcPct val="0"/>
                        </a:spcAft>
                        <a:buClrTx/>
                        <a:buSzTx/>
                        <a:buFont typeface="Wingdings" charset="2"/>
                        <a:buChar char="ü"/>
                        <a:tabLst/>
                      </a:pPr>
                      <a:r>
                        <a:rPr kumimoji="0" lang="en-US" sz="2000" b="1" i="0" u="none" strike="noStrike" cap="none" normalizeH="0" baseline="0" dirty="0" smtClean="0">
                          <a:ln>
                            <a:noFill/>
                          </a:ln>
                          <a:solidFill>
                            <a:srgbClr val="000000"/>
                          </a:solidFill>
                          <a:effectLst/>
                          <a:latin typeface="Arial Rounded MT Bold" pitchFamily="34" charset="0"/>
                          <a:cs typeface="Arial" pitchFamily="34" charset="0"/>
                        </a:rPr>
                        <a:t>120 Shops  with </a:t>
                      </a:r>
                    </a:p>
                    <a:p>
                      <a:pPr marL="342900" marR="0" lvl="0" indent="-342900" algn="l" defTabSz="914400" rtl="0" eaLnBrk="1" fontAlgn="base" latinLnBrk="0" hangingPunct="1">
                        <a:lnSpc>
                          <a:spcPct val="100000"/>
                        </a:lnSpc>
                        <a:spcBef>
                          <a:spcPct val="0"/>
                        </a:spcBef>
                        <a:spcAft>
                          <a:spcPct val="0"/>
                        </a:spcAft>
                        <a:buClrTx/>
                        <a:buSzTx/>
                        <a:buFont typeface="Wingdings" charset="2"/>
                        <a:buChar char="ü"/>
                        <a:tabLst/>
                      </a:pPr>
                      <a:r>
                        <a:rPr kumimoji="0" lang="en-US" sz="2000" b="1" i="0" u="none" strike="noStrike" cap="none" normalizeH="0" baseline="0" dirty="0" smtClean="0">
                          <a:ln>
                            <a:noFill/>
                          </a:ln>
                          <a:solidFill>
                            <a:srgbClr val="000000"/>
                          </a:solidFill>
                          <a:effectLst/>
                          <a:latin typeface="Arial Rounded MT Bold" pitchFamily="34" charset="0"/>
                          <a:cs typeface="Arial" pitchFamily="34" charset="0"/>
                        </a:rPr>
                        <a:t>Cold Storage</a:t>
                      </a:r>
                    </a:p>
                    <a:p>
                      <a:pPr marL="342900" marR="0" lvl="0" indent="-342900" algn="l" defTabSz="914400" rtl="0" eaLnBrk="1" fontAlgn="base" latinLnBrk="0" hangingPunct="1">
                        <a:lnSpc>
                          <a:spcPct val="100000"/>
                        </a:lnSpc>
                        <a:spcBef>
                          <a:spcPct val="0"/>
                        </a:spcBef>
                        <a:spcAft>
                          <a:spcPct val="0"/>
                        </a:spcAft>
                        <a:buClrTx/>
                        <a:buSzTx/>
                        <a:buFont typeface="Wingdings" charset="2"/>
                        <a:buChar char="ü"/>
                        <a:tabLst/>
                      </a:pPr>
                      <a:r>
                        <a:rPr kumimoji="0" lang="en-US" sz="2000" b="1" i="0" u="none" strike="noStrike" cap="none" normalizeH="0" baseline="0" dirty="0" smtClean="0">
                          <a:ln>
                            <a:noFill/>
                          </a:ln>
                          <a:solidFill>
                            <a:srgbClr val="000000"/>
                          </a:solidFill>
                          <a:effectLst/>
                          <a:latin typeface="Arial Rounded MT Bold" pitchFamily="34" charset="0"/>
                          <a:cs typeface="Arial" pitchFamily="34" charset="0"/>
                        </a:rPr>
                        <a:t>Auction Sheds</a:t>
                      </a:r>
                    </a:p>
                    <a:p>
                      <a:pPr marL="342900" marR="0" lvl="0" indent="-342900" algn="l" defTabSz="914400" rtl="0" eaLnBrk="1" fontAlgn="base" latinLnBrk="0" hangingPunct="1">
                        <a:lnSpc>
                          <a:spcPct val="100000"/>
                        </a:lnSpc>
                        <a:spcBef>
                          <a:spcPct val="0"/>
                        </a:spcBef>
                        <a:spcAft>
                          <a:spcPct val="0"/>
                        </a:spcAft>
                        <a:buClrTx/>
                        <a:buSzTx/>
                        <a:buFont typeface="Wingdings" charset="2"/>
                        <a:buChar char="ü"/>
                        <a:tabLst/>
                      </a:pPr>
                      <a:r>
                        <a:rPr kumimoji="0" lang="en-US" sz="2000" b="1" i="0" u="none" strike="noStrike" cap="none" normalizeH="0" baseline="0" dirty="0" smtClean="0">
                          <a:ln>
                            <a:noFill/>
                          </a:ln>
                          <a:solidFill>
                            <a:srgbClr val="000000"/>
                          </a:solidFill>
                          <a:effectLst/>
                          <a:latin typeface="Arial Rounded MT Bold" pitchFamily="34" charset="0"/>
                          <a:cs typeface="Arial" pitchFamily="34" charset="0"/>
                        </a:rPr>
                        <a:t>Auction Shed for growers</a:t>
                      </a:r>
                      <a:endParaRPr kumimoji="0" lang="en-US" sz="2000" b="0" i="0" u="none" strike="noStrike" cap="none" normalizeH="0" baseline="0" dirty="0" smtClean="0">
                        <a:ln>
                          <a:noFill/>
                        </a:ln>
                        <a:solidFill>
                          <a:srgbClr val="000000"/>
                        </a:solidFill>
                        <a:effectLst/>
                        <a:latin typeface="Arial Rounded MT Bold"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6" name="TextBox 5"/>
          <p:cNvSpPr txBox="1"/>
          <p:nvPr/>
        </p:nvSpPr>
        <p:spPr>
          <a:xfrm>
            <a:off x="304800" y="1600200"/>
            <a:ext cx="8458200" cy="2400300"/>
          </a:xfrm>
          <a:prstGeom prst="rect">
            <a:avLst/>
          </a:prstGeom>
          <a:noFill/>
        </p:spPr>
        <p:txBody>
          <a:bodyPr>
            <a:spAutoFit/>
          </a:bodyPr>
          <a:lstStyle/>
          <a:p>
            <a:pPr marL="265113" lvl="1" indent="-6350"/>
            <a:r>
              <a:rPr lang="en-US" sz="2000" b="1" dirty="0" err="1">
                <a:latin typeface="Arial Rounded MT Bold" pitchFamily="34" charset="0"/>
              </a:rPr>
              <a:t>Khairpur</a:t>
            </a:r>
            <a:r>
              <a:rPr lang="en-US" sz="2000" b="1" dirty="0">
                <a:latin typeface="Arial Rounded MT Bold" pitchFamily="34" charset="0"/>
              </a:rPr>
              <a:t> is single largest dates producing district  of Pakistan</a:t>
            </a:r>
          </a:p>
          <a:p>
            <a:pPr marL="265113" lvl="1" indent="-6350"/>
            <a:endParaRPr lang="en-US" sz="2000" b="1" dirty="0">
              <a:latin typeface="Arial Rounded MT Bold" pitchFamily="34" charset="0"/>
            </a:endParaRPr>
          </a:p>
          <a:p>
            <a:pPr marL="722313" lvl="2" indent="-6350">
              <a:buFont typeface="Wingdings" pitchFamily="2" charset="2"/>
              <a:buChar char="Ø"/>
            </a:pPr>
            <a:r>
              <a:rPr lang="en-US" sz="2000" b="1" dirty="0">
                <a:latin typeface="Arial Rounded MT Bold" pitchFamily="34" charset="0"/>
              </a:rPr>
              <a:t> 300,000 </a:t>
            </a:r>
            <a:r>
              <a:rPr lang="en-US" sz="2000" b="1" dirty="0" smtClean="0">
                <a:latin typeface="Arial Rounded MT Bold" pitchFamily="34" charset="0"/>
              </a:rPr>
              <a:t>ton/annum </a:t>
            </a:r>
            <a:r>
              <a:rPr lang="en-US" sz="2000" b="1" dirty="0">
                <a:latin typeface="Arial Rounded MT Bold" pitchFamily="34" charset="0"/>
              </a:rPr>
              <a:t>production</a:t>
            </a:r>
          </a:p>
          <a:p>
            <a:pPr marL="722313" lvl="2" indent="-6350">
              <a:lnSpc>
                <a:spcPct val="150000"/>
              </a:lnSpc>
              <a:buFont typeface="Wingdings" pitchFamily="2" charset="2"/>
              <a:buChar char="Ø"/>
            </a:pPr>
            <a:r>
              <a:rPr lang="en-US" sz="2000" b="1" dirty="0">
                <a:latin typeface="Arial Rounded MT Bold" pitchFamily="34" charset="0"/>
              </a:rPr>
              <a:t> City lacks wholesale market with efficient infrastructure</a:t>
            </a:r>
          </a:p>
          <a:p>
            <a:pPr marL="722313" lvl="2" indent="-6350">
              <a:lnSpc>
                <a:spcPct val="150000"/>
              </a:lnSpc>
              <a:buFont typeface="Wingdings" pitchFamily="2" charset="2"/>
              <a:buChar char="Ø"/>
            </a:pPr>
            <a:r>
              <a:rPr lang="en-US" sz="2000" b="1" dirty="0">
                <a:latin typeface="Arial Rounded MT Bold" pitchFamily="34" charset="0"/>
              </a:rPr>
              <a:t> Estimated Project Cost USD 41.5 million</a:t>
            </a:r>
          </a:p>
          <a:p>
            <a:pPr marL="722313" lvl="2" indent="-6350">
              <a:lnSpc>
                <a:spcPct val="150000"/>
              </a:lnSpc>
              <a:buFont typeface="Wingdings" pitchFamily="2" charset="2"/>
              <a:buChar char="Ø"/>
            </a:pPr>
            <a:r>
              <a:rPr lang="en-US" sz="2000" b="1" dirty="0">
                <a:latin typeface="Arial Rounded MT Bold" pitchFamily="34" charset="0"/>
              </a:rPr>
              <a:t> Planned under DBFOO structure under PPP mode</a:t>
            </a:r>
            <a:r>
              <a:rPr lang="en-US" sz="2000" dirty="0">
                <a:latin typeface="Arial Rounded MT Bold" pitchFamily="34"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Slide2b.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itle 1"/>
          <p:cNvSpPr txBox="1">
            <a:spLocks/>
          </p:cNvSpPr>
          <p:nvPr/>
        </p:nvSpPr>
        <p:spPr>
          <a:xfrm>
            <a:off x="838200" y="228600"/>
            <a:ext cx="8458200" cy="1143000"/>
          </a:xfrm>
          <a:prstGeom prst="rect">
            <a:avLst/>
          </a:prstGeom>
        </p:spPr>
        <p:txBody>
          <a:bodyPr anchor="ctr">
            <a:normAutofit/>
          </a:bodyPr>
          <a:lstStyle/>
          <a:p>
            <a:pPr algn="ctr">
              <a:lnSpc>
                <a:spcPct val="80000"/>
              </a:lnSpc>
            </a:pPr>
            <a:r>
              <a:rPr lang="en-US" sz="2900" b="1" dirty="0" smtClean="0">
                <a:solidFill>
                  <a:schemeClr val="bg1"/>
                </a:solidFill>
                <a:latin typeface="Arial Rounded MT Bold" pitchFamily="34" charset="0"/>
              </a:rPr>
              <a:t>Dates Processing </a:t>
            </a:r>
            <a:r>
              <a:rPr lang="en-US" sz="2900" b="1" dirty="0">
                <a:solidFill>
                  <a:schemeClr val="bg1"/>
                </a:solidFill>
                <a:latin typeface="Arial Rounded MT Bold" pitchFamily="34" charset="0"/>
              </a:rPr>
              <a:t>Plant</a:t>
            </a:r>
          </a:p>
        </p:txBody>
      </p:sp>
      <p:sp>
        <p:nvSpPr>
          <p:cNvPr id="7" name="Content Placeholder 2"/>
          <p:cNvSpPr>
            <a:spLocks noGrp="1"/>
          </p:cNvSpPr>
          <p:nvPr>
            <p:ph idx="1"/>
          </p:nvPr>
        </p:nvSpPr>
        <p:spPr>
          <a:xfrm>
            <a:off x="152400" y="1981200"/>
            <a:ext cx="8915400" cy="4191000"/>
          </a:xfrm>
        </p:spPr>
        <p:txBody>
          <a:bodyPr>
            <a:normAutofit/>
          </a:bodyPr>
          <a:lstStyle/>
          <a:p>
            <a:pPr marL="438150" indent="-319088" eaLnBrk="1" hangingPunct="1">
              <a:lnSpc>
                <a:spcPct val="90000"/>
              </a:lnSpc>
              <a:spcBef>
                <a:spcPct val="0"/>
              </a:spcBef>
              <a:buFont typeface="Wingdings" pitchFamily="2" charset="2"/>
              <a:buChar char="Ø"/>
            </a:pPr>
            <a:r>
              <a:rPr lang="en-US" sz="2600" b="1" dirty="0" smtClean="0">
                <a:latin typeface="Arial Rounded MT Bold" pitchFamily="34" charset="0"/>
              </a:rPr>
              <a:t>Presently dates exported without much value addition (Primarily in Pitted form)</a:t>
            </a:r>
          </a:p>
          <a:p>
            <a:pPr marL="438150" indent="-319088" eaLnBrk="1" hangingPunct="1">
              <a:lnSpc>
                <a:spcPct val="90000"/>
              </a:lnSpc>
              <a:spcBef>
                <a:spcPct val="0"/>
              </a:spcBef>
              <a:buFont typeface="Wingdings" pitchFamily="2" charset="2"/>
              <a:buChar char="Ø"/>
            </a:pPr>
            <a:endParaRPr lang="en-US" sz="1000" b="1" dirty="0" smtClean="0">
              <a:latin typeface="Arial Rounded MT Bold" pitchFamily="34" charset="0"/>
            </a:endParaRPr>
          </a:p>
          <a:p>
            <a:pPr marL="438150" indent="-319088" eaLnBrk="1" hangingPunct="1">
              <a:lnSpc>
                <a:spcPct val="90000"/>
              </a:lnSpc>
              <a:spcBef>
                <a:spcPct val="0"/>
              </a:spcBef>
              <a:buFont typeface="Wingdings" pitchFamily="2" charset="2"/>
              <a:buChar char="Ø"/>
            </a:pPr>
            <a:endParaRPr lang="en-US" sz="1000" b="1" dirty="0" smtClean="0">
              <a:latin typeface="Arial Rounded MT Bold" pitchFamily="34" charset="0"/>
            </a:endParaRPr>
          </a:p>
          <a:p>
            <a:pPr marL="438150" indent="-319088" eaLnBrk="1" hangingPunct="1">
              <a:lnSpc>
                <a:spcPct val="90000"/>
              </a:lnSpc>
              <a:spcBef>
                <a:spcPct val="0"/>
              </a:spcBef>
              <a:buFont typeface="Wingdings" pitchFamily="2" charset="2"/>
              <a:buChar char="Ø"/>
            </a:pPr>
            <a:r>
              <a:rPr lang="en-US" sz="2600" b="1" dirty="0" smtClean="0">
                <a:latin typeface="Arial Rounded MT Bold" pitchFamily="34" charset="0"/>
              </a:rPr>
              <a:t>Huge potential for value addition:</a:t>
            </a:r>
          </a:p>
          <a:p>
            <a:pPr marL="438150" indent="-319088" eaLnBrk="1" hangingPunct="1">
              <a:lnSpc>
                <a:spcPct val="90000"/>
              </a:lnSpc>
              <a:spcBef>
                <a:spcPct val="0"/>
              </a:spcBef>
              <a:buFont typeface="Wingdings" pitchFamily="2" charset="2"/>
              <a:buChar char="Ø"/>
            </a:pPr>
            <a:endParaRPr lang="en-US" sz="1000" b="1" dirty="0" smtClean="0">
              <a:latin typeface="Arial Rounded MT Bold" pitchFamily="34" charset="0"/>
            </a:endParaRPr>
          </a:p>
          <a:p>
            <a:pPr marL="438150" indent="-319088" eaLnBrk="1" hangingPunct="1">
              <a:lnSpc>
                <a:spcPct val="90000"/>
              </a:lnSpc>
              <a:spcBef>
                <a:spcPct val="0"/>
              </a:spcBef>
              <a:buFont typeface="Wingdings" pitchFamily="2" charset="2"/>
              <a:buChar char="Ø"/>
            </a:pPr>
            <a:endParaRPr lang="en-US" sz="1000" b="1" dirty="0" smtClean="0">
              <a:latin typeface="Arial Rounded MT Bold" pitchFamily="34" charset="0"/>
            </a:endParaRPr>
          </a:p>
          <a:p>
            <a:pPr marL="838200" lvl="1" indent="-319088" eaLnBrk="1" hangingPunct="1">
              <a:lnSpc>
                <a:spcPct val="90000"/>
              </a:lnSpc>
              <a:spcBef>
                <a:spcPct val="0"/>
              </a:spcBef>
              <a:buFont typeface="Wingdings" pitchFamily="2" charset="2"/>
              <a:buChar char="Ø"/>
            </a:pPr>
            <a:r>
              <a:rPr lang="en-US" sz="2400" b="1" dirty="0" smtClean="0">
                <a:latin typeface="Arial Rounded MT Bold" pitchFamily="34" charset="0"/>
              </a:rPr>
              <a:t>Available for big scale exports to entire Muslim World</a:t>
            </a:r>
          </a:p>
          <a:p>
            <a:pPr marL="838200" lvl="1" indent="-319088" eaLnBrk="1" hangingPunct="1">
              <a:lnSpc>
                <a:spcPct val="90000"/>
              </a:lnSpc>
              <a:spcBef>
                <a:spcPct val="0"/>
              </a:spcBef>
              <a:buFont typeface="Arial" pitchFamily="34" charset="0"/>
              <a:buNone/>
            </a:pPr>
            <a:endParaRPr lang="en-US" sz="2200" b="1" dirty="0" smtClean="0">
              <a:latin typeface="Arial Rounded MT Bold" pitchFamily="34" charset="0"/>
            </a:endParaRPr>
          </a:p>
          <a:p>
            <a:pPr marL="838200" lvl="1" indent="-319088" eaLnBrk="1" hangingPunct="1">
              <a:lnSpc>
                <a:spcPct val="90000"/>
              </a:lnSpc>
              <a:spcBef>
                <a:spcPct val="0"/>
              </a:spcBef>
              <a:buFont typeface="Wingdings" pitchFamily="2" charset="2"/>
              <a:buChar char="Ø"/>
            </a:pPr>
            <a:r>
              <a:rPr lang="en-US" sz="2400" b="1" dirty="0" smtClean="0">
                <a:latin typeface="Arial Rounded MT Bold" pitchFamily="34" charset="0"/>
              </a:rPr>
              <a:t>Development of Dates Processing Plants</a:t>
            </a:r>
            <a:r>
              <a:rPr lang="en-US" sz="2200" b="1" dirty="0" smtClean="0">
                <a:latin typeface="Arial Rounded MT Bold" pitchFamily="34" charset="0"/>
              </a:rPr>
              <a:t> </a:t>
            </a:r>
            <a:endParaRPr lang="en-US" sz="2200" b="1" dirty="0">
              <a:latin typeface="Arial Rounded MT Bold" pitchFamily="34" charset="0"/>
            </a:endParaRPr>
          </a:p>
          <a:p>
            <a:pPr marL="519112" lvl="1" indent="0" eaLnBrk="1" hangingPunct="1">
              <a:lnSpc>
                <a:spcPct val="90000"/>
              </a:lnSpc>
              <a:spcBef>
                <a:spcPct val="0"/>
              </a:spcBef>
              <a:buNone/>
            </a:pPr>
            <a:r>
              <a:rPr lang="en-US" sz="2200" b="1" dirty="0">
                <a:latin typeface="Arial Rounded MT Bold" pitchFamily="34" charset="0"/>
              </a:rPr>
              <a:t> </a:t>
            </a:r>
            <a:r>
              <a:rPr lang="en-US" sz="2200" b="1" dirty="0" smtClean="0">
                <a:latin typeface="Arial Rounded MT Bold" pitchFamily="34" charset="0"/>
              </a:rPr>
              <a:t>    </a:t>
            </a:r>
            <a:r>
              <a:rPr lang="en-US" sz="2400" b="1" dirty="0" smtClean="0">
                <a:latin typeface="Arial Rounded MT Bold" pitchFamily="34" charset="0"/>
              </a:rPr>
              <a:t>Washing, drying, packaging, pulping &amp; Date Syrup </a:t>
            </a:r>
          </a:p>
          <a:p>
            <a:pPr marL="438150" indent="-319088" eaLnBrk="1" hangingPunct="1">
              <a:lnSpc>
                <a:spcPct val="90000"/>
              </a:lnSpc>
              <a:spcBef>
                <a:spcPct val="0"/>
              </a:spcBef>
              <a:buFont typeface="Wingdings" pitchFamily="2" charset="2"/>
              <a:buChar char="Ø"/>
            </a:pPr>
            <a:endParaRPr lang="en-US" sz="1000" b="1" dirty="0" smtClean="0">
              <a:latin typeface="Arial Rounded MT Bold" pitchFamily="34" charset="0"/>
            </a:endParaRPr>
          </a:p>
          <a:p>
            <a:pPr marL="438150" indent="-319088" eaLnBrk="1" hangingPunct="1">
              <a:lnSpc>
                <a:spcPct val="90000"/>
              </a:lnSpc>
              <a:spcBef>
                <a:spcPct val="0"/>
              </a:spcBef>
              <a:buFont typeface="Wingdings" pitchFamily="2" charset="2"/>
              <a:buChar char="Ø"/>
            </a:pPr>
            <a:endParaRPr lang="en-US" sz="1000" b="1" dirty="0" smtClean="0">
              <a:latin typeface="Arial Rounded MT Bold" pitchFamily="34" charset="0"/>
            </a:endParaRPr>
          </a:p>
          <a:p>
            <a:pPr marL="438150" indent="-319088" eaLnBrk="1" hangingPunct="1">
              <a:lnSpc>
                <a:spcPct val="90000"/>
              </a:lnSpc>
              <a:spcBef>
                <a:spcPct val="0"/>
              </a:spcBef>
              <a:buFont typeface="Wingdings" pitchFamily="2" charset="2"/>
              <a:buChar char="Ø"/>
            </a:pPr>
            <a:r>
              <a:rPr lang="en-US" sz="2400" b="1" dirty="0" smtClean="0">
                <a:latin typeface="Arial Rounded MT Bold" pitchFamily="34" charset="0"/>
              </a:rPr>
              <a:t>Estimated Dates Processing Project Cost (25,000 ton/year):   USD 12.0 million </a:t>
            </a:r>
          </a:p>
        </p:txBody>
      </p:sp>
    </p:spTree>
    <p:extLst>
      <p:ext uri="{BB962C8B-B14F-4D97-AF65-F5344CB8AC3E}">
        <p14:creationId xmlns:p14="http://schemas.microsoft.com/office/powerpoint/2010/main" val="2179595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Director\Desktop\Downloads\mango.jpg"/>
          <p:cNvPicPr>
            <a:picLocks noGrp="1" noChangeAspect="1" noChangeArrowheads="1"/>
          </p:cNvPicPr>
          <p:nvPr>
            <p:ph sz="half" idx="1"/>
          </p:nvPr>
        </p:nvPicPr>
        <p:blipFill>
          <a:blip r:embed="rId2" cstate="print"/>
          <a:srcRect/>
          <a:stretch>
            <a:fillRect/>
          </a:stretch>
        </p:blipFill>
        <p:spPr>
          <a:xfrm>
            <a:off x="0" y="685800"/>
            <a:ext cx="4724400" cy="6172200"/>
          </a:xfrm>
        </p:spPr>
      </p:pic>
      <p:pic>
        <p:nvPicPr>
          <p:cNvPr id="27651" name="Picture 3" descr="C:\Users\Director\Desktop\Downloads\guava.jpg"/>
          <p:cNvPicPr>
            <a:picLocks noChangeAspect="1" noChangeArrowheads="1"/>
          </p:cNvPicPr>
          <p:nvPr/>
        </p:nvPicPr>
        <p:blipFill>
          <a:blip r:embed="rId3" cstate="print"/>
          <a:srcRect/>
          <a:stretch>
            <a:fillRect/>
          </a:stretch>
        </p:blipFill>
        <p:spPr bwMode="auto">
          <a:xfrm>
            <a:off x="4724400" y="685800"/>
            <a:ext cx="4419600" cy="6172200"/>
          </a:xfrm>
          <a:prstGeom prst="rect">
            <a:avLst/>
          </a:prstGeom>
          <a:noFill/>
          <a:ln w="9525">
            <a:noFill/>
            <a:miter lim="800000"/>
            <a:headEnd/>
            <a:tailEnd/>
          </a:ln>
        </p:spPr>
      </p:pic>
      <p:sp>
        <p:nvSpPr>
          <p:cNvPr id="7" name="TextBox 6"/>
          <p:cNvSpPr txBox="1"/>
          <p:nvPr/>
        </p:nvSpPr>
        <p:spPr>
          <a:xfrm>
            <a:off x="0" y="5715000"/>
            <a:ext cx="9144000" cy="954088"/>
          </a:xfrm>
          <a:prstGeom prst="rect">
            <a:avLst/>
          </a:prstGeom>
          <a:solidFill>
            <a:schemeClr val="accent3">
              <a:lumMod val="20000"/>
              <a:lumOff val="80000"/>
            </a:schemeClr>
          </a:solidFill>
        </p:spPr>
        <p:txBody>
          <a:bodyPr>
            <a:spAutoFit/>
          </a:bodyPr>
          <a:lstStyle/>
          <a:p>
            <a:pPr algn="ctr">
              <a:defRPr/>
            </a:pPr>
            <a:r>
              <a:rPr lang="en-US" sz="2800" b="1" dirty="0">
                <a:latin typeface="Arial" charset="0"/>
                <a:cs typeface="Arial" charset="0"/>
              </a:rPr>
              <a:t>Mango, Guava &amp; Tomato Processing, Pulping &amp; Paste Plant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Slide2b.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itle 1"/>
          <p:cNvSpPr txBox="1">
            <a:spLocks/>
          </p:cNvSpPr>
          <p:nvPr/>
        </p:nvSpPr>
        <p:spPr>
          <a:xfrm>
            <a:off x="2667000" y="304800"/>
            <a:ext cx="8229600" cy="1066800"/>
          </a:xfrm>
          <a:prstGeom prst="rect">
            <a:avLst/>
          </a:prstGeom>
        </p:spPr>
        <p:txBody>
          <a:bodyPr anchor="ctr">
            <a:normAutofit/>
          </a:bodyPr>
          <a:lstStyle/>
          <a:p>
            <a:pPr fontAlgn="auto">
              <a:spcAft>
                <a:spcPts val="0"/>
              </a:spcAft>
              <a:defRPr/>
            </a:pPr>
            <a:r>
              <a:rPr lang="en-US" sz="3400" b="1" dirty="0">
                <a:solidFill>
                  <a:schemeClr val="bg1"/>
                </a:solidFill>
                <a:latin typeface="+mj-lt"/>
                <a:ea typeface="+mj-ea"/>
                <a:cs typeface="+mj-cs"/>
              </a:rPr>
              <a:t>Agri Processing Plants</a:t>
            </a:r>
          </a:p>
        </p:txBody>
      </p:sp>
      <p:sp>
        <p:nvSpPr>
          <p:cNvPr id="28676" name="Content Placeholder 2"/>
          <p:cNvSpPr>
            <a:spLocks noGrp="1"/>
          </p:cNvSpPr>
          <p:nvPr>
            <p:ph idx="1"/>
          </p:nvPr>
        </p:nvSpPr>
        <p:spPr>
          <a:xfrm>
            <a:off x="228600" y="1524000"/>
            <a:ext cx="8763000" cy="5257800"/>
          </a:xfrm>
        </p:spPr>
        <p:txBody>
          <a:bodyPr/>
          <a:lstStyle/>
          <a:p>
            <a:pPr eaLnBrk="1" hangingPunct="1">
              <a:buFont typeface="Arial" pitchFamily="34" charset="0"/>
              <a:buNone/>
            </a:pPr>
            <a:r>
              <a:rPr lang="en-GB" sz="2400" b="1" dirty="0" err="1" smtClean="0">
                <a:latin typeface="Arial Rounded MT Bold" pitchFamily="34" charset="0"/>
              </a:rPr>
              <a:t>Sindh’s</a:t>
            </a:r>
            <a:r>
              <a:rPr lang="en-GB" sz="2400" b="1" dirty="0" smtClean="0">
                <a:latin typeface="Arial Rounded MT Bold" pitchFamily="34" charset="0"/>
              </a:rPr>
              <a:t> horticulture share of national production</a:t>
            </a:r>
          </a:p>
          <a:p>
            <a:pPr lvl="2" eaLnBrk="1" hangingPunct="1">
              <a:buFont typeface="Arial" pitchFamily="34" charset="0"/>
              <a:buNone/>
            </a:pPr>
            <a:endParaRPr lang="en-GB" sz="1000" b="1" dirty="0" smtClean="0">
              <a:latin typeface="Arial Rounded MT Bold" pitchFamily="34" charset="0"/>
            </a:endParaRPr>
          </a:p>
          <a:p>
            <a:pPr lvl="2" eaLnBrk="1" hangingPunct="1">
              <a:buFont typeface="Arial" pitchFamily="34" charset="0"/>
              <a:buNone/>
            </a:pPr>
            <a:r>
              <a:rPr lang="en-GB" sz="2000" b="1" dirty="0" smtClean="0">
                <a:solidFill>
                  <a:srgbClr val="FF0000"/>
                </a:solidFill>
                <a:latin typeface="Arial Rounded MT Bold" pitchFamily="34" charset="0"/>
              </a:rPr>
              <a:t>73% banana,          	 	34% mangoes, </a:t>
            </a:r>
          </a:p>
          <a:p>
            <a:pPr lvl="2" eaLnBrk="1" hangingPunct="1">
              <a:buFont typeface="Arial" pitchFamily="34" charset="0"/>
              <a:buNone/>
            </a:pPr>
            <a:r>
              <a:rPr lang="en-GB" sz="2000" b="1" dirty="0" smtClean="0">
                <a:solidFill>
                  <a:srgbClr val="FF0000"/>
                </a:solidFill>
                <a:latin typeface="Arial Rounded MT Bold" pitchFamily="34" charset="0"/>
              </a:rPr>
              <a:t>53% dates,               		40% onion, </a:t>
            </a:r>
          </a:p>
          <a:p>
            <a:pPr lvl="2" eaLnBrk="1" hangingPunct="1">
              <a:buFont typeface="Arial" pitchFamily="34" charset="0"/>
              <a:buNone/>
            </a:pPr>
            <a:r>
              <a:rPr lang="en-GB" sz="2000" b="1" dirty="0" smtClean="0">
                <a:solidFill>
                  <a:srgbClr val="FF0000"/>
                </a:solidFill>
                <a:latin typeface="Arial Rounded MT Bold" pitchFamily="34" charset="0"/>
              </a:rPr>
              <a:t>88% red chillies       </a:t>
            </a:r>
          </a:p>
          <a:p>
            <a:pPr lvl="2" eaLnBrk="1" hangingPunct="1">
              <a:buFont typeface="Arial" pitchFamily="34" charset="0"/>
              <a:buNone/>
            </a:pPr>
            <a:endParaRPr lang="en-GB" sz="1000" b="1" dirty="0" smtClean="0">
              <a:latin typeface="Arial Rounded MT Bold" pitchFamily="34" charset="0"/>
            </a:endParaRPr>
          </a:p>
          <a:p>
            <a:pPr eaLnBrk="1" hangingPunct="1">
              <a:buFont typeface="Wingdings" pitchFamily="2" charset="2"/>
              <a:buChar char="Ø"/>
            </a:pPr>
            <a:r>
              <a:rPr lang="en-GB" sz="2200" b="1" dirty="0" smtClean="0">
                <a:latin typeface="Arial Rounded MT Bold" pitchFamily="34" charset="0"/>
              </a:rPr>
              <a:t>Sindh produces </a:t>
            </a:r>
          </a:p>
          <a:p>
            <a:pPr lvl="1" eaLnBrk="1" hangingPunct="1">
              <a:buFont typeface="Wingdings" charset="2"/>
              <a:buChar char="ü"/>
            </a:pPr>
            <a:r>
              <a:rPr lang="en-GB" sz="2200" b="1" dirty="0" smtClean="0">
                <a:latin typeface="Arial Rounded MT Bold" pitchFamily="34" charset="0"/>
              </a:rPr>
              <a:t>70,000 tons of Guava and </a:t>
            </a:r>
          </a:p>
          <a:p>
            <a:pPr lvl="1" eaLnBrk="1" hangingPunct="1">
              <a:buFont typeface="Wingdings" charset="2"/>
              <a:buChar char="ü"/>
            </a:pPr>
            <a:r>
              <a:rPr lang="en-GB" sz="2200" b="1" dirty="0" smtClean="0">
                <a:latin typeface="Arial Rounded MT Bold" pitchFamily="34" charset="0"/>
              </a:rPr>
              <a:t>30,000 tons of Tomato per annum  </a:t>
            </a:r>
          </a:p>
          <a:p>
            <a:pPr eaLnBrk="1" hangingPunct="1">
              <a:buFont typeface="Wingdings" pitchFamily="2" charset="2"/>
              <a:buChar char="Ø"/>
            </a:pPr>
            <a:r>
              <a:rPr lang="en-US" sz="2200" b="1" dirty="0" smtClean="0">
                <a:latin typeface="Arial Rounded MT Bold" pitchFamily="34" charset="0"/>
              </a:rPr>
              <a:t>Huge Quantity of Perishable </a:t>
            </a:r>
            <a:r>
              <a:rPr lang="en-US" sz="2200" b="1" dirty="0" err="1" smtClean="0">
                <a:latin typeface="Arial Rounded MT Bold" pitchFamily="34" charset="0"/>
              </a:rPr>
              <a:t>Agri</a:t>
            </a:r>
            <a:r>
              <a:rPr lang="en-US" sz="2200" b="1" dirty="0" smtClean="0">
                <a:latin typeface="Arial Rounded MT Bold" pitchFamily="34" charset="0"/>
              </a:rPr>
              <a:t> Products are wasted every year </a:t>
            </a:r>
          </a:p>
          <a:p>
            <a:pPr eaLnBrk="1" hangingPunct="1">
              <a:buFont typeface="Wingdings" pitchFamily="2" charset="2"/>
              <a:buChar char="Ø"/>
            </a:pPr>
            <a:r>
              <a:rPr lang="en-US" sz="2200" b="1" dirty="0" smtClean="0">
                <a:latin typeface="Arial Rounded MT Bold" pitchFamily="34" charset="0"/>
              </a:rPr>
              <a:t>Guava and Mango pulp and paste already being exported to Middle East Market</a:t>
            </a:r>
          </a:p>
          <a:p>
            <a:pPr eaLnBrk="1" hangingPunct="1">
              <a:buFont typeface="Wingdings" pitchFamily="2" charset="2"/>
              <a:buChar char="Ø"/>
            </a:pPr>
            <a:r>
              <a:rPr lang="en-US" sz="2200" b="1" dirty="0" smtClean="0">
                <a:latin typeface="Arial Rounded MT Bold" pitchFamily="34" charset="0"/>
              </a:rPr>
              <a:t>Estimated Project cost of Processing Plant : USD 3.0 million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5" name="Rectangle 15"/>
          <p:cNvSpPr>
            <a:spLocks noChangeArrowheads="1"/>
          </p:cNvSpPr>
          <p:nvPr/>
        </p:nvSpPr>
        <p:spPr bwMode="auto">
          <a:xfrm>
            <a:off x="0" y="152400"/>
            <a:ext cx="9144000" cy="609600"/>
          </a:xfrm>
          <a:prstGeom prst="rect">
            <a:avLst/>
          </a:prstGeom>
          <a:noFill/>
          <a:ln w="9525">
            <a:noFill/>
            <a:miter lim="800000"/>
            <a:headEnd/>
            <a:tailEnd/>
          </a:ln>
          <a:effectLst/>
        </p:spPr>
        <p:txBody>
          <a:bodyPr anchor="ctr"/>
          <a:lstStyle/>
          <a:p>
            <a:pPr algn="ctr">
              <a:defRPr/>
            </a:pPr>
            <a:r>
              <a:rPr lang="en-US" sz="3600" b="1" dirty="0">
                <a:ln w="1905"/>
                <a:effectLst>
                  <a:innerShdw blurRad="69850" dist="43180" dir="5400000">
                    <a:srgbClr val="000000">
                      <a:alpha val="65000"/>
                    </a:srgbClr>
                  </a:innerShdw>
                </a:effectLst>
                <a:latin typeface="Arial Rounded MT Bold" pitchFamily="34" charset="0"/>
              </a:rPr>
              <a:t>At the Center of Asian Growth</a:t>
            </a:r>
          </a:p>
        </p:txBody>
      </p:sp>
      <p:sp>
        <p:nvSpPr>
          <p:cNvPr id="10256" name="Rectangle 16"/>
          <p:cNvSpPr>
            <a:spLocks noChangeArrowheads="1"/>
          </p:cNvSpPr>
          <p:nvPr>
            <p:custDataLst>
              <p:tags r:id="rId1"/>
            </p:custDataLst>
          </p:nvPr>
        </p:nvSpPr>
        <p:spPr bwMode="auto">
          <a:xfrm>
            <a:off x="762000" y="685800"/>
            <a:ext cx="7772400" cy="533400"/>
          </a:xfrm>
          <a:prstGeom prst="rect">
            <a:avLst/>
          </a:prstGeom>
          <a:noFill/>
          <a:ln w="9525">
            <a:noFill/>
            <a:miter lim="800000"/>
            <a:headEnd/>
            <a:tailEnd/>
          </a:ln>
          <a:effectLst/>
        </p:spPr>
        <p:txBody>
          <a:bodyPr lIns="80165" tIns="32066" rIns="32066" bIns="32066"/>
          <a:lstStyle/>
          <a:p>
            <a:pPr marL="342900" indent="-342900" algn="ctr">
              <a:spcBef>
                <a:spcPct val="20000"/>
              </a:spcBef>
              <a:defRPr/>
            </a:pPr>
            <a:endParaRPr lang="en-US" sz="2000" b="1" dirty="0">
              <a:ln w="1905"/>
              <a:effectLst>
                <a:innerShdw blurRad="69850" dist="43180" dir="5400000">
                  <a:srgbClr val="000000">
                    <a:alpha val="65000"/>
                  </a:srgbClr>
                </a:innerShdw>
              </a:effectLst>
              <a:latin typeface="Arial Rounded MT Bold" pitchFamily="34" charset="0"/>
            </a:endParaRPr>
          </a:p>
          <a:p>
            <a:pPr marL="342900" indent="-342900" algn="ctr">
              <a:spcBef>
                <a:spcPct val="20000"/>
              </a:spcBef>
              <a:defRPr/>
            </a:pPr>
            <a:r>
              <a:rPr lang="en-US" sz="2000" b="1" dirty="0">
                <a:ln w="1905"/>
                <a:effectLst>
                  <a:innerShdw blurRad="69850" dist="43180" dir="5400000">
                    <a:srgbClr val="000000">
                      <a:alpha val="65000"/>
                    </a:srgbClr>
                  </a:innerShdw>
                </a:effectLst>
                <a:latin typeface="Arial Rounded MT Bold" pitchFamily="34" charset="0"/>
              </a:rPr>
              <a:t>Pakistan is Asia’s trade, energy and transport corridor</a:t>
            </a:r>
          </a:p>
        </p:txBody>
      </p:sp>
      <p:pic>
        <p:nvPicPr>
          <p:cNvPr id="4100" name="Picture 16" descr="3d-map(3).jpg"/>
          <p:cNvPicPr>
            <a:picLocks noChangeAspect="1"/>
          </p:cNvPicPr>
          <p:nvPr/>
        </p:nvPicPr>
        <p:blipFill>
          <a:blip r:embed="rId4" cstate="print"/>
          <a:srcRect/>
          <a:stretch>
            <a:fillRect/>
          </a:stretch>
        </p:blipFill>
        <p:spPr bwMode="auto">
          <a:xfrm>
            <a:off x="0" y="1524000"/>
            <a:ext cx="9144000" cy="4618038"/>
          </a:xfrm>
          <a:prstGeom prst="rect">
            <a:avLst/>
          </a:prstGeom>
          <a:noFill/>
          <a:ln w="9525">
            <a:noFill/>
            <a:miter lim="800000"/>
            <a:headEnd/>
            <a:tailEnd/>
          </a:ln>
        </p:spPr>
      </p:pic>
      <p:cxnSp>
        <p:nvCxnSpPr>
          <p:cNvPr id="6" name="Straight Arrow Connector 5"/>
          <p:cNvCxnSpPr/>
          <p:nvPr/>
        </p:nvCxnSpPr>
        <p:spPr>
          <a:xfrm rot="5400000" flipH="1" flipV="1">
            <a:off x="4762500" y="2247900"/>
            <a:ext cx="609600" cy="228600"/>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rot="5400000" flipH="1" flipV="1">
            <a:off x="7848600" y="2590800"/>
            <a:ext cx="838200" cy="76200"/>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rot="16200000" flipH="1">
            <a:off x="5943600" y="4876800"/>
            <a:ext cx="1066800" cy="609600"/>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rot="10800000" flipV="1">
            <a:off x="1143000" y="4191000"/>
            <a:ext cx="1600200" cy="990600"/>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rot="10800000">
            <a:off x="1066800" y="3124200"/>
            <a:ext cx="533400" cy="228600"/>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4953000" y="1600200"/>
            <a:ext cx="2286000" cy="400050"/>
          </a:xfrm>
          <a:prstGeom prst="rect">
            <a:avLst/>
          </a:prstGeom>
          <a:noFill/>
        </p:spPr>
        <p:txBody>
          <a:bodyPr>
            <a:spAutoFit/>
          </a:bodyPr>
          <a:lstStyle/>
          <a:p>
            <a:pPr algn="ctr"/>
            <a:r>
              <a:rPr lang="en-US" sz="2000">
                <a:solidFill>
                  <a:srgbClr val="4F6228"/>
                </a:solidFill>
                <a:latin typeface="Andalus" pitchFamily="2" charset="-78"/>
                <a:cs typeface="Andalus" pitchFamily="2" charset="-78"/>
              </a:rPr>
              <a:t>CENTRAL ASIA</a:t>
            </a:r>
            <a:endParaRPr lang="en-GB" sz="2000">
              <a:solidFill>
                <a:srgbClr val="4F6228"/>
              </a:solidFill>
              <a:latin typeface="Andalus" pitchFamily="2" charset="-78"/>
              <a:cs typeface="Andalus" pitchFamily="2" charset="-78"/>
            </a:endParaRPr>
          </a:p>
        </p:txBody>
      </p:sp>
      <p:sp>
        <p:nvSpPr>
          <p:cNvPr id="4107" name="TextBox 11"/>
          <p:cNvSpPr txBox="1">
            <a:spLocks noChangeArrowheads="1"/>
          </p:cNvSpPr>
          <p:nvPr/>
        </p:nvSpPr>
        <p:spPr bwMode="auto">
          <a:xfrm>
            <a:off x="0" y="5334000"/>
            <a:ext cx="2057400" cy="400050"/>
          </a:xfrm>
          <a:prstGeom prst="rect">
            <a:avLst/>
          </a:prstGeom>
          <a:solidFill>
            <a:schemeClr val="bg1">
              <a:lumMod val="75000"/>
            </a:schemeClr>
          </a:solidFill>
          <a:ln w="9525">
            <a:noFill/>
            <a:miter lim="800000"/>
            <a:headEnd/>
            <a:tailEnd/>
          </a:ln>
        </p:spPr>
        <p:txBody>
          <a:bodyPr>
            <a:spAutoFit/>
          </a:bodyPr>
          <a:lstStyle/>
          <a:p>
            <a:pPr algn="ctr"/>
            <a:r>
              <a:rPr lang="en-US" sz="2000">
                <a:latin typeface="Andalus" pitchFamily="2" charset="-78"/>
                <a:cs typeface="Andalus" pitchFamily="2" charset="-78"/>
              </a:rPr>
              <a:t>MIDDLE EAST</a:t>
            </a:r>
            <a:endParaRPr lang="en-GB" sz="2000">
              <a:latin typeface="Andalus" pitchFamily="2" charset="-78"/>
              <a:cs typeface="Andalus"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Director\Desktop\Downloads\halal meat.jpg"/>
          <p:cNvPicPr>
            <a:picLocks noGrp="1" noChangeAspect="1" noChangeArrowheads="1"/>
          </p:cNvPicPr>
          <p:nvPr>
            <p:ph idx="1"/>
          </p:nvPr>
        </p:nvPicPr>
        <p:blipFill>
          <a:blip r:embed="rId2" cstate="print"/>
          <a:srcRect/>
          <a:stretch>
            <a:fillRect/>
          </a:stretch>
        </p:blipFill>
        <p:spPr>
          <a:xfrm>
            <a:off x="0" y="609600"/>
            <a:ext cx="9144000" cy="6248400"/>
          </a:xfrm>
        </p:spPr>
      </p:pic>
      <p:pic>
        <p:nvPicPr>
          <p:cNvPr id="4" name="Picture 9"/>
          <p:cNvPicPr>
            <a:picLocks noChangeAspect="1" noChangeArrowheads="1"/>
          </p:cNvPicPr>
          <p:nvPr/>
        </p:nvPicPr>
        <p:blipFill>
          <a:blip r:embed="rId3" cstate="print"/>
          <a:srcRect/>
          <a:stretch>
            <a:fillRect/>
          </a:stretch>
        </p:blipFill>
        <p:spPr bwMode="auto">
          <a:xfrm>
            <a:off x="0" y="3276600"/>
            <a:ext cx="2362200" cy="2209800"/>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Slide2b.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2771" name="Content Placeholder 2"/>
          <p:cNvSpPr>
            <a:spLocks noGrp="1"/>
          </p:cNvSpPr>
          <p:nvPr>
            <p:ph sz="half" idx="1"/>
          </p:nvPr>
        </p:nvSpPr>
        <p:spPr>
          <a:xfrm>
            <a:off x="228600" y="1600200"/>
            <a:ext cx="8686800" cy="5029200"/>
          </a:xfrm>
        </p:spPr>
        <p:txBody>
          <a:bodyPr/>
          <a:lstStyle/>
          <a:p>
            <a:pPr>
              <a:buFont typeface="Wingdings" pitchFamily="2" charset="2"/>
              <a:buChar char="Ø"/>
            </a:pPr>
            <a:r>
              <a:rPr lang="en-US" sz="2400" smtClean="0">
                <a:latin typeface="Arial Rounded MT Bold" pitchFamily="34" charset="0"/>
              </a:rPr>
              <a:t>Project titled “ Bhambhore Dairy and Meat Park” planned</a:t>
            </a:r>
          </a:p>
          <a:p>
            <a:pPr>
              <a:buFont typeface="Wingdings" pitchFamily="2" charset="2"/>
              <a:buChar char="Ø"/>
            </a:pPr>
            <a:r>
              <a:rPr lang="en-US" sz="2400" smtClean="0">
                <a:latin typeface="Arial Rounded MT Bold" pitchFamily="34" charset="0"/>
              </a:rPr>
              <a:t>In district Thatta, spread over 1300 acres </a:t>
            </a:r>
          </a:p>
          <a:p>
            <a:pPr>
              <a:buFont typeface="Wingdings" pitchFamily="2" charset="2"/>
              <a:buChar char="Ø"/>
            </a:pPr>
            <a:r>
              <a:rPr lang="en-US" sz="2400" smtClean="0">
                <a:latin typeface="Arial Rounded MT Bold" pitchFamily="34" charset="0"/>
              </a:rPr>
              <a:t>Availability of all required internal infrastructure</a:t>
            </a:r>
          </a:p>
          <a:p>
            <a:pPr>
              <a:buFont typeface="Wingdings" pitchFamily="2" charset="2"/>
              <a:buChar char="Ø"/>
            </a:pPr>
            <a:r>
              <a:rPr lang="en-US" sz="2400" smtClean="0">
                <a:latin typeface="Arial Rounded MT Bold" pitchFamily="34" charset="0"/>
              </a:rPr>
              <a:t> Chilling units, feed mills, slaughter houses; livestock and fodder market within</a:t>
            </a:r>
          </a:p>
          <a:p>
            <a:pPr>
              <a:buFont typeface="Wingdings" pitchFamily="2" charset="2"/>
              <a:buChar char="Ø"/>
            </a:pPr>
            <a:r>
              <a:rPr lang="en-US" sz="2400" smtClean="0">
                <a:latin typeface="Arial Rounded MT Bold" pitchFamily="34" charset="0"/>
              </a:rPr>
              <a:t>This Halal Meat Park can generate 1200 Metric Tons of meat per year</a:t>
            </a:r>
          </a:p>
          <a:p>
            <a:pPr>
              <a:buFont typeface="Wingdings" pitchFamily="2" charset="2"/>
              <a:buChar char="Ø"/>
            </a:pPr>
            <a:r>
              <a:rPr lang="en-US" sz="2400" smtClean="0">
                <a:latin typeface="Arial Rounded MT Bold" pitchFamily="34" charset="0"/>
              </a:rPr>
              <a:t>On Dairy side: 320-400 Metric Tons of milk daily </a:t>
            </a:r>
          </a:p>
          <a:p>
            <a:pPr>
              <a:buFont typeface="Wingdings" pitchFamily="2" charset="2"/>
              <a:buChar char="Ø"/>
            </a:pPr>
            <a:r>
              <a:rPr lang="en-US" sz="2400" smtClean="0">
                <a:latin typeface="Arial Rounded MT Bold" pitchFamily="34" charset="0"/>
              </a:rPr>
              <a:t>Estimated cost: USD 30 Million</a:t>
            </a:r>
            <a:r>
              <a:rPr lang="en-US" sz="3000" b="1" smtClean="0">
                <a:latin typeface="Arial Rounded MT Bold" pitchFamily="34" charset="0"/>
              </a:rPr>
              <a:t>	</a:t>
            </a:r>
            <a:endParaRPr lang="en-US" sz="3000" smtClean="0">
              <a:latin typeface="Arial Rounded MT Bold" pitchFamily="34" charset="0"/>
            </a:endParaRPr>
          </a:p>
        </p:txBody>
      </p:sp>
      <p:sp>
        <p:nvSpPr>
          <p:cNvPr id="4" name="Title 1"/>
          <p:cNvSpPr txBox="1">
            <a:spLocks/>
          </p:cNvSpPr>
          <p:nvPr/>
        </p:nvSpPr>
        <p:spPr>
          <a:xfrm>
            <a:off x="1143000" y="228600"/>
            <a:ext cx="8229600" cy="1143000"/>
          </a:xfrm>
          <a:prstGeom prst="rect">
            <a:avLst/>
          </a:prstGeom>
        </p:spPr>
        <p:txBody>
          <a:bodyPr anchor="ctr">
            <a:normAutofit/>
          </a:bodyPr>
          <a:lstStyle/>
          <a:p>
            <a:pPr algn="ctr"/>
            <a:r>
              <a:rPr lang="en-US" sz="4000" b="1">
                <a:solidFill>
                  <a:schemeClr val="bg1"/>
                </a:solidFill>
                <a:latin typeface="Arial Rounded MT Bold" pitchFamily="34" charset="0"/>
              </a:rPr>
              <a:t> </a:t>
            </a:r>
            <a:r>
              <a:rPr lang="en-US" sz="3200">
                <a:solidFill>
                  <a:schemeClr val="bg1"/>
                </a:solidFill>
                <a:latin typeface="Arial Rounded MT Bold" pitchFamily="34" charset="0"/>
              </a:rPr>
              <a:t>Halal Meat Park</a:t>
            </a:r>
            <a:endParaRPr lang="en-US" sz="4000" b="1">
              <a:solidFill>
                <a:schemeClr val="bg1"/>
              </a:solidFill>
              <a:latin typeface="Arial Rounded MT Bold"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Slide2b.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3795" name="Content Placeholder 2"/>
          <p:cNvSpPr>
            <a:spLocks noGrp="1"/>
          </p:cNvSpPr>
          <p:nvPr>
            <p:ph sz="half" idx="1"/>
          </p:nvPr>
        </p:nvSpPr>
        <p:spPr>
          <a:xfrm>
            <a:off x="228600" y="1752600"/>
            <a:ext cx="8534400" cy="4876800"/>
          </a:xfrm>
        </p:spPr>
        <p:txBody>
          <a:bodyPr/>
          <a:lstStyle/>
          <a:p>
            <a:pPr>
              <a:buFont typeface="Wingdings" pitchFamily="2" charset="2"/>
              <a:buChar char="§"/>
            </a:pPr>
            <a:r>
              <a:rPr lang="en-US" sz="2400" smtClean="0">
                <a:latin typeface="Arial Rounded MT Bold" pitchFamily="34" charset="0"/>
              </a:rPr>
              <a:t>Sindh coastline 350 km; 70% of country’s marine resources</a:t>
            </a:r>
          </a:p>
          <a:p>
            <a:pPr>
              <a:buFont typeface="Wingdings" pitchFamily="2" charset="2"/>
              <a:buChar char="§"/>
            </a:pPr>
            <a:r>
              <a:rPr lang="en-US" sz="2400" smtClean="0">
                <a:latin typeface="Arial Rounded MT Bold" pitchFamily="34" charset="0"/>
              </a:rPr>
              <a:t>0.3 million hectares of brackish water area; a net- work of creeks, low lying areas and backwaters</a:t>
            </a:r>
            <a:endParaRPr lang="en-US" sz="2400" smtClean="0"/>
          </a:p>
          <a:p>
            <a:pPr>
              <a:buFont typeface="Wingdings" pitchFamily="2" charset="2"/>
              <a:buChar char="§"/>
            </a:pPr>
            <a:r>
              <a:rPr lang="en-US" sz="2400" smtClean="0">
                <a:latin typeface="Arial Rounded MT Bold" pitchFamily="34" charset="0"/>
              </a:rPr>
              <a:t>Ideal conditions for Shrimp Aquaculture – natural hatcheries in terms of water &amp; air temperature, salinity, and tides</a:t>
            </a:r>
          </a:p>
          <a:p>
            <a:pPr>
              <a:buFont typeface="Wingdings" pitchFamily="2" charset="2"/>
              <a:buChar char="§"/>
            </a:pPr>
            <a:r>
              <a:rPr lang="en-US" sz="2400" smtClean="0">
                <a:latin typeface="Arial Rounded MT Bold" pitchFamily="34" charset="0"/>
              </a:rPr>
              <a:t>20,000 acres of dedicated land earmarked </a:t>
            </a:r>
          </a:p>
          <a:p>
            <a:pPr>
              <a:buFont typeface="Wingdings" pitchFamily="2" charset="2"/>
              <a:buChar char="§"/>
            </a:pPr>
            <a:r>
              <a:rPr lang="en-US" sz="2400" smtClean="0">
                <a:latin typeface="Arial Rounded MT Bold" pitchFamily="34" charset="0"/>
              </a:rPr>
              <a:t>Suitable for Banana, Tiger, Jaira and White shrimp</a:t>
            </a:r>
          </a:p>
          <a:p>
            <a:pPr>
              <a:buFont typeface="Wingdings" pitchFamily="2" charset="2"/>
              <a:buChar char="§"/>
            </a:pPr>
            <a:r>
              <a:rPr lang="en-US" sz="2400" smtClean="0">
                <a:latin typeface="Arial Rounded MT Bold" pitchFamily="34" charset="0"/>
              </a:rPr>
              <a:t>Estimated cost USD 27 million for 500 Acres of Shrimp Aqua Farm</a:t>
            </a:r>
          </a:p>
          <a:p>
            <a:pPr>
              <a:buFont typeface="Arial" pitchFamily="34" charset="0"/>
              <a:buNone/>
            </a:pPr>
            <a:r>
              <a:rPr lang="en-US" sz="2000" smtClean="0">
                <a:latin typeface="Arial Rounded MT Bold" pitchFamily="34" charset="0"/>
              </a:rPr>
              <a:t>	</a:t>
            </a:r>
          </a:p>
          <a:p>
            <a:pPr algn="ctr">
              <a:buFont typeface="Arial" pitchFamily="34" charset="0"/>
              <a:buNone/>
            </a:pPr>
            <a:r>
              <a:rPr lang="en-US" sz="3000" b="1" smtClean="0">
                <a:latin typeface="Arial Rounded MT Bold" pitchFamily="34" charset="0"/>
              </a:rPr>
              <a:t>	</a:t>
            </a:r>
            <a:endParaRPr lang="en-US" sz="3000" smtClean="0">
              <a:latin typeface="Arial Rounded MT Bold" pitchFamily="34" charset="0"/>
            </a:endParaRPr>
          </a:p>
        </p:txBody>
      </p:sp>
      <p:sp>
        <p:nvSpPr>
          <p:cNvPr id="4" name="Title 1"/>
          <p:cNvSpPr txBox="1">
            <a:spLocks/>
          </p:cNvSpPr>
          <p:nvPr/>
        </p:nvSpPr>
        <p:spPr>
          <a:xfrm>
            <a:off x="1143000" y="228600"/>
            <a:ext cx="8229600" cy="1143000"/>
          </a:xfrm>
          <a:prstGeom prst="rect">
            <a:avLst/>
          </a:prstGeom>
        </p:spPr>
        <p:txBody>
          <a:bodyPr anchor="ctr">
            <a:normAutofit/>
          </a:bodyPr>
          <a:lstStyle/>
          <a:p>
            <a:pPr algn="ctr" fontAlgn="auto">
              <a:spcAft>
                <a:spcPts val="0"/>
              </a:spcAft>
              <a:defRPr/>
            </a:pPr>
            <a:r>
              <a:rPr lang="en-US" sz="3200" b="1" dirty="0">
                <a:solidFill>
                  <a:schemeClr val="bg1"/>
                </a:solidFill>
                <a:latin typeface="Arial Rounded MT Bold" pitchFamily="34" charset="0"/>
                <a:ea typeface="+mj-ea"/>
                <a:cs typeface="+mj-cs"/>
              </a:rPr>
              <a:t>Shrimp Aquaculture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Director\Desktop\Downloads\keenjhar lake.jpg"/>
          <p:cNvPicPr>
            <a:picLocks noGrp="1" noChangeAspect="1" noChangeArrowheads="1"/>
          </p:cNvPicPr>
          <p:nvPr>
            <p:ph idx="1"/>
          </p:nvPr>
        </p:nvPicPr>
        <p:blipFill>
          <a:blip r:embed="rId2" cstate="print"/>
          <a:srcRect/>
          <a:stretch>
            <a:fillRect/>
          </a:stretch>
        </p:blipFill>
        <p:spPr>
          <a:xfrm>
            <a:off x="0" y="381000"/>
            <a:ext cx="9144000" cy="6172200"/>
          </a:xfrm>
        </p:spPr>
      </p:pic>
    </p:spTree>
    <p:extLst>
      <p:ext uri="{BB962C8B-B14F-4D97-AF65-F5344CB8AC3E}">
        <p14:creationId xmlns:p14="http://schemas.microsoft.com/office/powerpoint/2010/main" val="3611769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Slide2b.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Rectangle 2"/>
          <p:cNvSpPr>
            <a:spLocks noGrp="1" noChangeArrowheads="1"/>
          </p:cNvSpPr>
          <p:nvPr>
            <p:ph type="title"/>
          </p:nvPr>
        </p:nvSpPr>
        <p:spPr>
          <a:xfrm>
            <a:off x="609600" y="533400"/>
            <a:ext cx="8229600" cy="569913"/>
          </a:xfrm>
        </p:spPr>
        <p:txBody>
          <a:bodyPr/>
          <a:lstStyle/>
          <a:p>
            <a:pPr eaLnBrk="1" hangingPunct="1"/>
            <a:r>
              <a:rPr lang="en-US" sz="3400" b="1" smtClean="0">
                <a:solidFill>
                  <a:schemeClr val="bg1"/>
                </a:solidFill>
              </a:rPr>
              <a:t>Keenjhar Lake Resort</a:t>
            </a:r>
            <a:endParaRPr lang="en-US" sz="3400" b="1" smtClean="0">
              <a:solidFill>
                <a:schemeClr val="bg1"/>
              </a:solidFill>
              <a:effectLst>
                <a:outerShdw blurRad="38100" dist="38100" dir="2700000" algn="tl">
                  <a:srgbClr val="C0C0C0"/>
                </a:outerShdw>
              </a:effectLst>
            </a:endParaRPr>
          </a:p>
        </p:txBody>
      </p:sp>
      <p:sp>
        <p:nvSpPr>
          <p:cNvPr id="22532" name="Rectangle 3"/>
          <p:cNvSpPr txBox="1">
            <a:spLocks noChangeArrowheads="1"/>
          </p:cNvSpPr>
          <p:nvPr/>
        </p:nvSpPr>
        <p:spPr bwMode="auto">
          <a:xfrm>
            <a:off x="228600" y="1581150"/>
            <a:ext cx="8686800" cy="5181600"/>
          </a:xfrm>
          <a:prstGeom prst="rect">
            <a:avLst/>
          </a:prstGeom>
          <a:noFill/>
          <a:ln w="9525">
            <a:noFill/>
            <a:miter lim="800000"/>
            <a:headEnd/>
            <a:tailEnd/>
          </a:ln>
        </p:spPr>
        <p:txBody>
          <a:bodyPr/>
          <a:lstStyle/>
          <a:p>
            <a:endParaRPr lang="en-US" sz="2100"/>
          </a:p>
        </p:txBody>
      </p:sp>
      <p:sp>
        <p:nvSpPr>
          <p:cNvPr id="10" name="TextBox 9"/>
          <p:cNvSpPr txBox="1"/>
          <p:nvPr/>
        </p:nvSpPr>
        <p:spPr>
          <a:xfrm>
            <a:off x="304800" y="1676400"/>
            <a:ext cx="8458200" cy="5181600"/>
          </a:xfrm>
          <a:prstGeom prst="rect">
            <a:avLst/>
          </a:prstGeom>
          <a:noFill/>
        </p:spPr>
        <p:txBody>
          <a:bodyPr>
            <a:spAutoFit/>
          </a:bodyPr>
          <a:lstStyle/>
          <a:p>
            <a:pPr marL="342900" indent="-342900">
              <a:lnSpc>
                <a:spcPct val="80000"/>
              </a:lnSpc>
              <a:spcBef>
                <a:spcPct val="50000"/>
              </a:spcBef>
            </a:pPr>
            <a:r>
              <a:rPr lang="en-US" sz="2400" b="1">
                <a:latin typeface="Arial Rounded MT Bold" pitchFamily="34" charset="0"/>
              </a:rPr>
              <a:t>Keenjhar Lake  - a Ramsar site</a:t>
            </a:r>
          </a:p>
          <a:p>
            <a:pPr marL="342900" indent="-342900">
              <a:lnSpc>
                <a:spcPct val="80000"/>
              </a:lnSpc>
              <a:spcBef>
                <a:spcPct val="50000"/>
              </a:spcBef>
              <a:buFont typeface="Wingdings" pitchFamily="2" charset="2"/>
              <a:buChar char="§"/>
            </a:pPr>
            <a:r>
              <a:rPr lang="en-US" sz="2000" b="1">
                <a:latin typeface="Arial Rounded MT Bold" pitchFamily="34" charset="0"/>
              </a:rPr>
              <a:t>Plan to create an Eco Tourist Resort under PPP mode</a:t>
            </a:r>
          </a:p>
          <a:p>
            <a:pPr marL="342900" indent="-342900">
              <a:lnSpc>
                <a:spcPct val="80000"/>
              </a:lnSpc>
              <a:spcBef>
                <a:spcPct val="50000"/>
              </a:spcBef>
              <a:buFont typeface="Wingdings" pitchFamily="2" charset="2"/>
              <a:buChar char="§"/>
            </a:pPr>
            <a:r>
              <a:rPr lang="en-US" sz="2000" b="1">
                <a:latin typeface="Arial Rounded MT Bold" pitchFamily="34" charset="0"/>
              </a:rPr>
              <a:t>750 acres land located at a distance of 113 km from Karachi</a:t>
            </a:r>
          </a:p>
          <a:p>
            <a:pPr marL="342900" indent="-342900">
              <a:lnSpc>
                <a:spcPct val="80000"/>
              </a:lnSpc>
              <a:spcBef>
                <a:spcPct val="50000"/>
              </a:spcBef>
              <a:buFont typeface="Wingdings" pitchFamily="2" charset="2"/>
              <a:buChar char="§"/>
            </a:pPr>
            <a:r>
              <a:rPr lang="en-US" sz="2000" b="1">
                <a:latin typeface="Arial Rounded MT Bold" pitchFamily="34" charset="0"/>
              </a:rPr>
              <a:t>Resort Hotel; Chalets; Private Residential Farmhouses</a:t>
            </a:r>
          </a:p>
          <a:p>
            <a:pPr marL="342900" indent="-342900">
              <a:lnSpc>
                <a:spcPct val="80000"/>
              </a:lnSpc>
              <a:spcBef>
                <a:spcPct val="50000"/>
              </a:spcBef>
              <a:buFont typeface="Wingdings" pitchFamily="2" charset="2"/>
              <a:buChar char="§"/>
            </a:pPr>
            <a:r>
              <a:rPr lang="en-US" sz="2000" b="1">
                <a:latin typeface="Arial Rounded MT Bold" pitchFamily="34" charset="0"/>
              </a:rPr>
              <a:t>Conventions; Golf Course; and</a:t>
            </a:r>
          </a:p>
          <a:p>
            <a:pPr marL="342900" indent="-342900">
              <a:lnSpc>
                <a:spcPct val="80000"/>
              </a:lnSpc>
              <a:spcBef>
                <a:spcPct val="50000"/>
              </a:spcBef>
            </a:pPr>
            <a:r>
              <a:rPr lang="en-US" sz="2400" b="1">
                <a:latin typeface="Arial Rounded MT Bold" pitchFamily="34" charset="0"/>
              </a:rPr>
              <a:t>Recreation component :</a:t>
            </a:r>
          </a:p>
          <a:p>
            <a:pPr marL="342900" indent="-342900">
              <a:lnSpc>
                <a:spcPct val="80000"/>
              </a:lnSpc>
              <a:spcBef>
                <a:spcPct val="50000"/>
              </a:spcBef>
              <a:buFont typeface="Wingdings" pitchFamily="2" charset="2"/>
              <a:buChar char="§"/>
            </a:pPr>
            <a:r>
              <a:rPr lang="en-US" sz="2000" b="1">
                <a:latin typeface="Arial Rounded MT Bold" pitchFamily="34" charset="0"/>
              </a:rPr>
              <a:t>Amusement Parks; Water Sports and Boating facilities;</a:t>
            </a:r>
          </a:p>
          <a:p>
            <a:pPr marL="342900" indent="-342900">
              <a:lnSpc>
                <a:spcPct val="80000"/>
              </a:lnSpc>
              <a:spcBef>
                <a:spcPct val="50000"/>
              </a:spcBef>
              <a:buFont typeface="Wingdings" pitchFamily="2" charset="2"/>
              <a:buChar char="§"/>
            </a:pPr>
            <a:r>
              <a:rPr lang="en-US" sz="2000" b="1">
                <a:latin typeface="Arial Rounded MT Bold" pitchFamily="34" charset="0"/>
              </a:rPr>
              <a:t>Shopping mall, with local crafts, food court and Cineplex;</a:t>
            </a:r>
          </a:p>
          <a:p>
            <a:pPr marL="342900" indent="-342900">
              <a:lnSpc>
                <a:spcPct val="80000"/>
              </a:lnSpc>
              <a:spcBef>
                <a:spcPct val="50000"/>
              </a:spcBef>
            </a:pPr>
            <a:r>
              <a:rPr lang="en-US" sz="2400" b="1">
                <a:latin typeface="Arial Rounded MT Bold" pitchFamily="34" charset="0"/>
              </a:rPr>
              <a:t>Economic and Commercial Viability</a:t>
            </a:r>
          </a:p>
          <a:p>
            <a:pPr marL="342900" indent="-342900">
              <a:lnSpc>
                <a:spcPct val="80000"/>
              </a:lnSpc>
              <a:spcBef>
                <a:spcPct val="50000"/>
              </a:spcBef>
              <a:buFont typeface="Arial" pitchFamily="34" charset="0"/>
              <a:buChar char="•"/>
            </a:pPr>
            <a:r>
              <a:rPr lang="en-US" sz="2000" b="1">
                <a:latin typeface="Arial Rounded MT Bold" pitchFamily="34" charset="0"/>
              </a:rPr>
              <a:t>A Real Estate commercially viable project</a:t>
            </a:r>
          </a:p>
          <a:p>
            <a:pPr marL="342900" indent="-342900">
              <a:lnSpc>
                <a:spcPct val="80000"/>
              </a:lnSpc>
              <a:spcBef>
                <a:spcPct val="50000"/>
              </a:spcBef>
              <a:buFont typeface="Arial" pitchFamily="34" charset="0"/>
              <a:buChar char="•"/>
            </a:pPr>
            <a:r>
              <a:rPr lang="en-US" sz="2000" b="1">
                <a:latin typeface="Arial Rounded MT Bold" pitchFamily="34" charset="0"/>
              </a:rPr>
              <a:t>Entails big economic boost for the region</a:t>
            </a:r>
          </a:p>
          <a:p>
            <a:pPr marL="342900" indent="-342900">
              <a:lnSpc>
                <a:spcPct val="80000"/>
              </a:lnSpc>
              <a:spcBef>
                <a:spcPct val="50000"/>
              </a:spcBef>
            </a:pPr>
            <a:r>
              <a:rPr lang="en-US" sz="2000" b="1">
                <a:latin typeface="Arial Rounded MT Bold" pitchFamily="34" charset="0"/>
              </a:rPr>
              <a:t>Estimated Project Cost: US $117million</a:t>
            </a:r>
          </a:p>
          <a:p>
            <a:pPr marL="342900" indent="-342900"/>
            <a:endParaRPr lang="en-US"/>
          </a:p>
        </p:txBody>
      </p:sp>
      <p:sp>
        <p:nvSpPr>
          <p:cNvPr id="22534" name="TextBox 10"/>
          <p:cNvSpPr txBox="1">
            <a:spLocks noChangeArrowheads="1"/>
          </p:cNvSpPr>
          <p:nvPr/>
        </p:nvSpPr>
        <p:spPr bwMode="auto">
          <a:xfrm>
            <a:off x="1143000" y="4953000"/>
            <a:ext cx="2286000" cy="369888"/>
          </a:xfrm>
          <a:prstGeom prst="rect">
            <a:avLst/>
          </a:prstGeom>
          <a:noFill/>
          <a:ln w="9525">
            <a:noFill/>
            <a:miter lim="800000"/>
            <a:headEnd/>
            <a:tailEnd/>
          </a:ln>
        </p:spPr>
        <p:txBody>
          <a:bodyPr>
            <a:spAutoFit/>
          </a:bodyPr>
          <a:lstStyle/>
          <a:p>
            <a:endParaRPr lang="en-US"/>
          </a:p>
        </p:txBody>
      </p:sp>
    </p:spTree>
    <p:extLst>
      <p:ext uri="{BB962C8B-B14F-4D97-AF65-F5344CB8AC3E}">
        <p14:creationId xmlns:p14="http://schemas.microsoft.com/office/powerpoint/2010/main" val="41726760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Slide2a.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1267" name="Title 3"/>
          <p:cNvSpPr>
            <a:spLocks noGrp="1"/>
          </p:cNvSpPr>
          <p:nvPr>
            <p:ph type="ctrTitle"/>
          </p:nvPr>
        </p:nvSpPr>
        <p:spPr>
          <a:xfrm>
            <a:off x="685800" y="2644775"/>
            <a:ext cx="7772400" cy="1470025"/>
          </a:xfrm>
        </p:spPr>
        <p:txBody>
          <a:bodyPr/>
          <a:lstStyle/>
          <a:p>
            <a:pPr eaLnBrk="1" hangingPunct="1"/>
            <a:r>
              <a:rPr lang="en-GB" b="1" smtClean="0">
                <a:solidFill>
                  <a:schemeClr val="bg1"/>
                </a:solidFill>
                <a:effectLst>
                  <a:outerShdw blurRad="38100" dist="38100" dir="2700000" algn="tl">
                    <a:srgbClr val="C0C0C0"/>
                  </a:outerShdw>
                </a:effectLst>
              </a:rPr>
              <a:t>Thank you</a:t>
            </a:r>
            <a:endParaRPr lang="en-US" b="1" smtClean="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Slide2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1"/>
          <p:cNvSpPr>
            <a:spLocks noGrp="1"/>
          </p:cNvSpPr>
          <p:nvPr>
            <p:ph type="title"/>
          </p:nvPr>
        </p:nvSpPr>
        <p:spPr>
          <a:xfrm>
            <a:off x="685800" y="685800"/>
            <a:ext cx="8229600" cy="838200"/>
          </a:xfrm>
        </p:spPr>
        <p:txBody>
          <a:bodyPr/>
          <a:lstStyle/>
          <a:p>
            <a:pPr algn="l"/>
            <a:r>
              <a:rPr lang="en-US" sz="3000" b="1" dirty="0">
                <a:solidFill>
                  <a:schemeClr val="bg1"/>
                </a:solidFill>
                <a:latin typeface="Arial Rounded MT Bold" charset="0"/>
              </a:rPr>
              <a:t>		</a:t>
            </a:r>
            <a:r>
              <a:rPr lang="en-US" sz="3200" b="1" dirty="0" smtClean="0">
                <a:solidFill>
                  <a:schemeClr val="bg1"/>
                </a:solidFill>
                <a:latin typeface="Arial Rounded MT Bold" charset="0"/>
              </a:rPr>
              <a:t>Sindh Board of Investment</a:t>
            </a:r>
            <a:r>
              <a:rPr lang="en-US" b="1" dirty="0">
                <a:solidFill>
                  <a:schemeClr val="bg1"/>
                </a:solidFill>
                <a:latin typeface="Arial Rounded MT Bold" charset="0"/>
              </a:rPr>
              <a:t/>
            </a:r>
            <a:br>
              <a:rPr lang="en-US" b="1" dirty="0">
                <a:solidFill>
                  <a:schemeClr val="bg1"/>
                </a:solidFill>
                <a:latin typeface="Arial Rounded MT Bold" charset="0"/>
              </a:rPr>
            </a:br>
            <a:endParaRPr lang="en-US" dirty="0">
              <a:latin typeface="Calibri" charset="0"/>
            </a:endParaRPr>
          </a:p>
        </p:txBody>
      </p:sp>
      <p:sp>
        <p:nvSpPr>
          <p:cNvPr id="4100" name="Rectangle 7"/>
          <p:cNvSpPr>
            <a:spLocks noChangeArrowheads="1"/>
          </p:cNvSpPr>
          <p:nvPr/>
        </p:nvSpPr>
        <p:spPr bwMode="auto">
          <a:xfrm>
            <a:off x="228600" y="1488042"/>
            <a:ext cx="8610600" cy="529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eaLnBrk="0" hangingPunct="0">
              <a:buFont typeface="Wingdings" charset="0"/>
              <a:buChar char="Ø"/>
            </a:pPr>
            <a:r>
              <a:rPr lang="en-US" sz="2600" b="1" dirty="0">
                <a:latin typeface="Arial Rounded MT Bold" charset="0"/>
              </a:rPr>
              <a:t>Focal Point for All Investment in the Province</a:t>
            </a:r>
          </a:p>
          <a:p>
            <a:pPr algn="just" eaLnBrk="0" hangingPunct="0"/>
            <a:endParaRPr lang="en-US" sz="800" b="1" dirty="0">
              <a:latin typeface="Arial Rounded MT Bold" charset="0"/>
            </a:endParaRPr>
          </a:p>
          <a:p>
            <a:pPr marL="342900" indent="-342900" algn="just" eaLnBrk="0" hangingPunct="0">
              <a:buFont typeface="Wingdings" charset="0"/>
              <a:buChar char="Ø"/>
            </a:pPr>
            <a:r>
              <a:rPr lang="en-US" sz="2400" b="1" dirty="0">
                <a:latin typeface="Arial Rounded MT Bold" charset="0"/>
              </a:rPr>
              <a:t>Provide Framework for implementation of Investment Policy of Federal Government and to support provincial endeavors</a:t>
            </a:r>
          </a:p>
          <a:p>
            <a:pPr algn="just" eaLnBrk="0" hangingPunct="0"/>
            <a:endParaRPr lang="en-US" sz="800" b="1" dirty="0">
              <a:latin typeface="Arial Rounded MT Bold" charset="0"/>
            </a:endParaRPr>
          </a:p>
          <a:p>
            <a:pPr marL="342900" indent="-342900" algn="just" eaLnBrk="0" hangingPunct="0">
              <a:buFont typeface="Wingdings" charset="0"/>
              <a:buChar char="Ø"/>
            </a:pPr>
            <a:r>
              <a:rPr lang="en-US" sz="2600" b="1" dirty="0">
                <a:latin typeface="Arial Rounded MT Bold" charset="0"/>
              </a:rPr>
              <a:t>Investment protection by looking after legitimate interests of businesses</a:t>
            </a:r>
          </a:p>
          <a:p>
            <a:pPr algn="just" eaLnBrk="0" hangingPunct="0"/>
            <a:endParaRPr lang="en-US" sz="800" b="1" dirty="0">
              <a:latin typeface="Arial Rounded MT Bold" charset="0"/>
            </a:endParaRPr>
          </a:p>
          <a:p>
            <a:pPr marL="342900" indent="-342900" algn="just" eaLnBrk="0" hangingPunct="0">
              <a:buFont typeface="Wingdings" charset="0"/>
              <a:buChar char="Ø"/>
            </a:pPr>
            <a:r>
              <a:rPr lang="en-US" sz="2600" b="1" dirty="0">
                <a:latin typeface="Arial Rounded MT Bold" charset="0"/>
              </a:rPr>
              <a:t>Provide platform for Public Private Partnerships </a:t>
            </a:r>
          </a:p>
          <a:p>
            <a:pPr algn="just" eaLnBrk="0" hangingPunct="0"/>
            <a:endParaRPr lang="en-US" sz="800" b="1" dirty="0">
              <a:latin typeface="Arial Rounded MT Bold" charset="0"/>
            </a:endParaRPr>
          </a:p>
          <a:p>
            <a:pPr marL="342900" indent="-342900" algn="just" eaLnBrk="0" hangingPunct="0">
              <a:buFont typeface="Wingdings" charset="0"/>
              <a:buChar char="Ø"/>
            </a:pPr>
            <a:r>
              <a:rPr lang="en-US" sz="2600" b="1" dirty="0">
                <a:latin typeface="Arial Rounded MT Bold" charset="0"/>
              </a:rPr>
              <a:t>Provide One – Window system at the Provincial level for facilitation of local and foreign investors seeking land, approvals, concessions, facilities and support from the Provincial Departments and authorities</a:t>
            </a:r>
          </a:p>
        </p:txBody>
      </p:sp>
    </p:spTree>
    <p:extLst>
      <p:ext uri="{BB962C8B-B14F-4D97-AF65-F5344CB8AC3E}">
        <p14:creationId xmlns:p14="http://schemas.microsoft.com/office/powerpoint/2010/main" val="2654467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Slide2b.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itle 1"/>
          <p:cNvSpPr txBox="1">
            <a:spLocks/>
          </p:cNvSpPr>
          <p:nvPr/>
        </p:nvSpPr>
        <p:spPr>
          <a:xfrm>
            <a:off x="1143000" y="228600"/>
            <a:ext cx="8229600" cy="1143000"/>
          </a:xfrm>
          <a:prstGeom prst="rect">
            <a:avLst/>
          </a:prstGeom>
        </p:spPr>
        <p:txBody>
          <a:bodyPr anchor="ctr">
            <a:normAutofit/>
          </a:bodyPr>
          <a:lstStyle/>
          <a:p>
            <a:pPr algn="ctr" fontAlgn="auto">
              <a:spcAft>
                <a:spcPts val="0"/>
              </a:spcAft>
              <a:defRPr/>
            </a:pPr>
            <a:r>
              <a:rPr lang="en-US" sz="3600" b="1" dirty="0">
                <a:solidFill>
                  <a:schemeClr val="bg1"/>
                </a:solidFill>
                <a:latin typeface="+mj-lt"/>
                <a:ea typeface="+mj-ea"/>
                <a:cs typeface="+mj-cs"/>
              </a:rPr>
              <a:t>Sindh’s Competitive Edge</a:t>
            </a:r>
          </a:p>
        </p:txBody>
      </p:sp>
      <p:sp>
        <p:nvSpPr>
          <p:cNvPr id="5124" name="Content Placeholder 11"/>
          <p:cNvSpPr>
            <a:spLocks noGrp="1"/>
          </p:cNvSpPr>
          <p:nvPr>
            <p:ph sz="half" idx="1"/>
          </p:nvPr>
        </p:nvSpPr>
        <p:spPr>
          <a:xfrm>
            <a:off x="457200" y="1676400"/>
            <a:ext cx="8229600" cy="4648200"/>
          </a:xfrm>
        </p:spPr>
        <p:txBody>
          <a:bodyPr/>
          <a:lstStyle/>
          <a:p>
            <a:pPr>
              <a:buFont typeface="Wingdings" charset="2"/>
              <a:buChar char="Ø"/>
            </a:pPr>
            <a:r>
              <a:rPr lang="en-US" sz="2800" b="1" dirty="0" smtClean="0">
                <a:latin typeface="Arial Rounded MT Bold" pitchFamily="34" charset="0"/>
              </a:rPr>
              <a:t>Financial Capital of Pakistan – Karachi</a:t>
            </a:r>
          </a:p>
          <a:p>
            <a:pPr marL="0" indent="0">
              <a:buNone/>
            </a:pPr>
            <a:endParaRPr lang="en-US" sz="800" b="1" dirty="0" smtClean="0">
              <a:latin typeface="Arial Rounded MT Bold" pitchFamily="34" charset="0"/>
            </a:endParaRPr>
          </a:p>
          <a:p>
            <a:pPr lvl="1">
              <a:buFont typeface="Wingdings" charset="2"/>
              <a:buChar char="ü"/>
            </a:pPr>
            <a:r>
              <a:rPr lang="en-US" sz="2200" b="1" dirty="0" smtClean="0">
                <a:latin typeface="Arial Rounded MT Bold" pitchFamily="34" charset="0"/>
              </a:rPr>
              <a:t>Karachi Stock Exchange ; Headquarters of Banks, Financial Institutions &amp; Business houses</a:t>
            </a:r>
          </a:p>
          <a:p>
            <a:pPr lvl="1">
              <a:buFont typeface="Wingdings" charset="2"/>
              <a:buChar char="ü"/>
            </a:pPr>
            <a:r>
              <a:rPr lang="en-US" sz="2200" b="1" dirty="0" smtClean="0">
                <a:latin typeface="Arial Rounded MT Bold" pitchFamily="34" charset="0"/>
              </a:rPr>
              <a:t>42% of LSM located here</a:t>
            </a:r>
          </a:p>
          <a:p>
            <a:pPr lvl="1">
              <a:buFont typeface="Wingdings" charset="2"/>
              <a:buChar char="ü"/>
            </a:pPr>
            <a:r>
              <a:rPr lang="en-US" sz="2200" b="1" dirty="0" smtClean="0">
                <a:latin typeface="Arial Rounded MT Bold" pitchFamily="34" charset="0"/>
              </a:rPr>
              <a:t>Two Seaports and an International Airport</a:t>
            </a:r>
          </a:p>
          <a:p>
            <a:pPr marL="457200" lvl="1" indent="0">
              <a:buNone/>
            </a:pPr>
            <a:endParaRPr lang="en-US" sz="800" b="1" dirty="0" smtClean="0">
              <a:latin typeface="Arial Rounded MT Bold" pitchFamily="34" charset="0"/>
            </a:endParaRPr>
          </a:p>
          <a:p>
            <a:pPr>
              <a:buFont typeface="Wingdings" charset="2"/>
              <a:buChar char="Ø"/>
            </a:pPr>
            <a:r>
              <a:rPr lang="en-US" sz="2800" b="1" dirty="0" smtClean="0">
                <a:latin typeface="Arial Rounded MT Bold" pitchFamily="34" charset="0"/>
              </a:rPr>
              <a:t>The Regional Power House of the Future</a:t>
            </a:r>
          </a:p>
          <a:p>
            <a:pPr marL="0" indent="0">
              <a:buNone/>
            </a:pPr>
            <a:endParaRPr lang="en-US" sz="800" b="1" dirty="0" smtClean="0">
              <a:latin typeface="Arial Rounded MT Bold" pitchFamily="34" charset="0"/>
            </a:endParaRPr>
          </a:p>
          <a:p>
            <a:pPr lvl="1">
              <a:buFont typeface="Wingdings" charset="2"/>
              <a:buChar char="ü"/>
            </a:pPr>
            <a:r>
              <a:rPr lang="en-US" sz="2200" b="1" dirty="0" err="1" smtClean="0">
                <a:latin typeface="Arial Rounded MT Bold" pitchFamily="34" charset="0"/>
              </a:rPr>
              <a:t>Thar</a:t>
            </a:r>
            <a:r>
              <a:rPr lang="en-US" sz="2200" b="1" dirty="0" smtClean="0">
                <a:latin typeface="Arial Rounded MT Bold" pitchFamily="34" charset="0"/>
              </a:rPr>
              <a:t> Coal – 100,000 MW for 300 Years</a:t>
            </a:r>
          </a:p>
          <a:p>
            <a:pPr lvl="1">
              <a:buFont typeface="Wingdings" charset="2"/>
              <a:buChar char="ü"/>
            </a:pPr>
            <a:r>
              <a:rPr lang="en-US" sz="2200" b="1" dirty="0" smtClean="0">
                <a:latin typeface="Arial Rounded MT Bold" pitchFamily="34" charset="0"/>
              </a:rPr>
              <a:t>Wind Corridor – 50,000 MW potential</a:t>
            </a:r>
          </a:p>
          <a:p>
            <a:pPr lvl="1">
              <a:buFont typeface="Wingdings" charset="2"/>
              <a:buChar char="ü"/>
            </a:pPr>
            <a:r>
              <a:rPr lang="en-US" sz="2200" b="1" dirty="0" smtClean="0">
                <a:latin typeface="Arial Rounded MT Bold" pitchFamily="34" charset="0"/>
              </a:rPr>
              <a:t>Oil – 56% of country’s production</a:t>
            </a:r>
          </a:p>
          <a:p>
            <a:pPr lvl="1">
              <a:buFont typeface="Wingdings" charset="2"/>
              <a:buChar char="ü"/>
            </a:pPr>
            <a:r>
              <a:rPr lang="en-US" sz="2200" b="1" dirty="0" smtClean="0">
                <a:latin typeface="Arial Rounded MT Bold" pitchFamily="34" charset="0"/>
              </a:rPr>
              <a:t>Gas – 70% of country’s production</a:t>
            </a:r>
            <a:endParaRPr lang="en-US" sz="2200" dirty="0" smtClean="0"/>
          </a:p>
          <a:p>
            <a:pPr lvl="1">
              <a:buFont typeface="Wingdings" pitchFamily="2" charset="2"/>
              <a:buChar char="§"/>
            </a:pPr>
            <a:endParaRPr lang="en-US" dirty="0" smtClean="0"/>
          </a:p>
          <a:p>
            <a:pPr>
              <a:buFont typeface="Wingdings" pitchFamily="2" charset="2"/>
              <a:buChar char="§"/>
            </a:pPr>
            <a:endParaRPr lang="en-US" dirty="0" smtClean="0"/>
          </a:p>
          <a:p>
            <a:pPr lvl="1">
              <a:buFont typeface="Wingdings" pitchFamily="2" charset="2"/>
              <a:buChar char="§"/>
            </a:pPr>
            <a:endParaRPr lang="en-US" sz="3200" dirty="0" smtClean="0"/>
          </a:p>
        </p:txBody>
      </p:sp>
    </p:spTree>
    <p:extLst>
      <p:ext uri="{BB962C8B-B14F-4D97-AF65-F5344CB8AC3E}">
        <p14:creationId xmlns:p14="http://schemas.microsoft.com/office/powerpoint/2010/main" val="2973404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Slide2b.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itle 1"/>
          <p:cNvSpPr txBox="1">
            <a:spLocks/>
          </p:cNvSpPr>
          <p:nvPr/>
        </p:nvSpPr>
        <p:spPr>
          <a:xfrm>
            <a:off x="1143000" y="228600"/>
            <a:ext cx="8229600" cy="1143000"/>
          </a:xfrm>
          <a:prstGeom prst="rect">
            <a:avLst/>
          </a:prstGeom>
        </p:spPr>
        <p:txBody>
          <a:bodyPr anchor="ctr">
            <a:normAutofit/>
          </a:bodyPr>
          <a:lstStyle/>
          <a:p>
            <a:pPr algn="ctr" fontAlgn="auto">
              <a:spcAft>
                <a:spcPts val="0"/>
              </a:spcAft>
              <a:defRPr/>
            </a:pPr>
            <a:r>
              <a:rPr lang="en-US" sz="3600" b="1" dirty="0">
                <a:solidFill>
                  <a:schemeClr val="bg1"/>
                </a:solidFill>
                <a:latin typeface="+mj-lt"/>
                <a:ea typeface="+mj-ea"/>
                <a:cs typeface="+mj-cs"/>
              </a:rPr>
              <a:t>Sindh’s Competitive Edge</a:t>
            </a:r>
          </a:p>
        </p:txBody>
      </p:sp>
      <p:sp>
        <p:nvSpPr>
          <p:cNvPr id="5124" name="Content Placeholder 11"/>
          <p:cNvSpPr>
            <a:spLocks noGrp="1"/>
          </p:cNvSpPr>
          <p:nvPr>
            <p:ph sz="half" idx="1"/>
          </p:nvPr>
        </p:nvSpPr>
        <p:spPr>
          <a:xfrm>
            <a:off x="533400" y="1524000"/>
            <a:ext cx="8229600" cy="5257800"/>
          </a:xfrm>
        </p:spPr>
        <p:txBody>
          <a:bodyPr/>
          <a:lstStyle/>
          <a:p>
            <a:pPr>
              <a:buFont typeface="Wingdings" charset="2"/>
              <a:buChar char="Ø"/>
            </a:pPr>
            <a:r>
              <a:rPr lang="en-US" sz="2600" b="1" dirty="0" smtClean="0">
                <a:latin typeface="Arial Rounded MT Bold" pitchFamily="34" charset="0"/>
              </a:rPr>
              <a:t>Large Agricultural base </a:t>
            </a:r>
          </a:p>
          <a:p>
            <a:pPr marL="0" indent="0">
              <a:buNone/>
            </a:pPr>
            <a:endParaRPr lang="en-US" sz="800" b="1" dirty="0" smtClean="0">
              <a:latin typeface="Arial Rounded MT Bold" pitchFamily="34" charset="0"/>
            </a:endParaRPr>
          </a:p>
          <a:p>
            <a:pPr lvl="1">
              <a:buFont typeface="Wingdings" charset="2"/>
              <a:buChar char="ü"/>
            </a:pPr>
            <a:r>
              <a:rPr lang="en-US" sz="2200" b="1" dirty="0">
                <a:latin typeface="Arial Rounded MT Bold" pitchFamily="34" charset="0"/>
              </a:rPr>
              <a:t>W</a:t>
            </a:r>
            <a:r>
              <a:rPr lang="en-US" sz="2200" b="1" dirty="0" smtClean="0">
                <a:latin typeface="Arial Rounded MT Bold" pitchFamily="34" charset="0"/>
              </a:rPr>
              <a:t>ith 5.45 m hectares of cultivable land</a:t>
            </a:r>
          </a:p>
          <a:p>
            <a:pPr lvl="1">
              <a:buFont typeface="Wingdings" charset="2"/>
              <a:buChar char="ü"/>
            </a:pPr>
            <a:r>
              <a:rPr lang="en-US" sz="2200" b="1" dirty="0" smtClean="0">
                <a:latin typeface="Arial Rounded MT Bold" pitchFamily="34" charset="0"/>
              </a:rPr>
              <a:t>World’s Best &amp; Centuries old Irrigation System</a:t>
            </a:r>
          </a:p>
          <a:p>
            <a:pPr lvl="1">
              <a:buFont typeface="Wingdings" charset="2"/>
              <a:buChar char="ü"/>
            </a:pPr>
            <a:r>
              <a:rPr lang="en-US" sz="2200" b="1" dirty="0" smtClean="0">
                <a:latin typeface="Arial Rounded MT Bold" pitchFamily="34" charset="0"/>
              </a:rPr>
              <a:t>Sindh Produces:</a:t>
            </a:r>
          </a:p>
          <a:p>
            <a:pPr lvl="2">
              <a:buFont typeface="Wingdings" charset="2"/>
              <a:buChar char="u"/>
            </a:pPr>
            <a:r>
              <a:rPr lang="en-US" sz="2000" b="1" dirty="0" smtClean="0">
                <a:latin typeface="Arial Rounded MT Bold" pitchFamily="34" charset="0"/>
              </a:rPr>
              <a:t>73% of Banana	</a:t>
            </a:r>
          </a:p>
          <a:p>
            <a:pPr lvl="2">
              <a:buFont typeface="Wingdings" charset="2"/>
              <a:buChar char="u"/>
            </a:pPr>
            <a:r>
              <a:rPr lang="en-US" sz="2000" b="1" dirty="0" smtClean="0">
                <a:latin typeface="Arial Rounded MT Bold" pitchFamily="34" charset="0"/>
              </a:rPr>
              <a:t>34% of Mangoes</a:t>
            </a:r>
          </a:p>
          <a:p>
            <a:pPr lvl="2">
              <a:buFont typeface="Wingdings" charset="2"/>
              <a:buChar char="u"/>
            </a:pPr>
            <a:r>
              <a:rPr lang="en-US" sz="2000" b="1" dirty="0" smtClean="0">
                <a:latin typeface="Arial Rounded MT Bold" pitchFamily="34" charset="0"/>
              </a:rPr>
              <a:t>53% of Dates</a:t>
            </a:r>
          </a:p>
          <a:p>
            <a:pPr lvl="2">
              <a:buFont typeface="Wingdings" charset="2"/>
              <a:buChar char="u"/>
            </a:pPr>
            <a:r>
              <a:rPr lang="en-US" sz="2000" b="1" dirty="0" smtClean="0">
                <a:latin typeface="Arial Rounded MT Bold" pitchFamily="34" charset="0"/>
              </a:rPr>
              <a:t>88% Red Chilies </a:t>
            </a:r>
          </a:p>
          <a:p>
            <a:pPr lvl="2">
              <a:buFont typeface="Wingdings" charset="2"/>
              <a:buChar char="u"/>
            </a:pPr>
            <a:r>
              <a:rPr lang="en-US" sz="2000" b="1" dirty="0" smtClean="0">
                <a:latin typeface="Arial Rounded MT Bold" pitchFamily="34" charset="0"/>
              </a:rPr>
              <a:t>40% Onion</a:t>
            </a:r>
          </a:p>
          <a:p>
            <a:pPr>
              <a:buFont typeface="Wingdings" charset="2"/>
              <a:buChar char="Ø"/>
            </a:pPr>
            <a:r>
              <a:rPr lang="en-US" sz="2600" b="1" dirty="0" smtClean="0">
                <a:latin typeface="Arial Rounded MT Bold" pitchFamily="34" charset="0"/>
              </a:rPr>
              <a:t>Trained, educated workforce</a:t>
            </a:r>
          </a:p>
          <a:p>
            <a:pPr>
              <a:buFont typeface="Wingdings" charset="2"/>
              <a:buChar char="Ø"/>
            </a:pPr>
            <a:r>
              <a:rPr lang="en-US" sz="2600" b="1" dirty="0" smtClean="0">
                <a:latin typeface="Arial Rounded MT Bold" pitchFamily="34" charset="0"/>
              </a:rPr>
              <a:t>350 KMs long Coast Line- Tremendous opportunities for tourism and fisheries sector</a:t>
            </a:r>
            <a:endParaRPr lang="en-US" sz="2600" dirty="0" smtClean="0"/>
          </a:p>
          <a:p>
            <a:pPr>
              <a:buFont typeface="Wingdings" pitchFamily="2" charset="2"/>
              <a:buChar char="§"/>
            </a:pPr>
            <a:endParaRPr lang="en-US" dirty="0" smtClean="0"/>
          </a:p>
          <a:p>
            <a:pPr lvl="1">
              <a:buFont typeface="Wingdings" pitchFamily="2" charset="2"/>
              <a:buChar char="§"/>
            </a:pPr>
            <a:endParaRPr lang="en-US" sz="32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Slide2b.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itle 1"/>
          <p:cNvSpPr txBox="1">
            <a:spLocks/>
          </p:cNvSpPr>
          <p:nvPr/>
        </p:nvSpPr>
        <p:spPr>
          <a:xfrm>
            <a:off x="1524000" y="0"/>
            <a:ext cx="7543800" cy="1143000"/>
          </a:xfrm>
          <a:prstGeom prst="rect">
            <a:avLst/>
          </a:prstGeom>
        </p:spPr>
        <p:txBody>
          <a:bodyPr anchor="ctr">
            <a:normAutofit/>
          </a:bodyPr>
          <a:lstStyle/>
          <a:p>
            <a:pPr algn="ctr">
              <a:lnSpc>
                <a:spcPct val="90000"/>
              </a:lnSpc>
            </a:pPr>
            <a:endParaRPr lang="en-US" sz="3600" b="1" dirty="0">
              <a:solidFill>
                <a:schemeClr val="bg1"/>
              </a:solidFill>
              <a:latin typeface="Calibri" pitchFamily="34" charset="0"/>
            </a:endParaRPr>
          </a:p>
          <a:p>
            <a:pPr algn="ctr">
              <a:lnSpc>
                <a:spcPct val="90000"/>
              </a:lnSpc>
            </a:pPr>
            <a:r>
              <a:rPr lang="en-US" sz="3600" b="1" dirty="0">
                <a:solidFill>
                  <a:schemeClr val="bg1"/>
                </a:solidFill>
                <a:latin typeface="Calibri" pitchFamily="34" charset="0"/>
              </a:rPr>
              <a:t>Incentives for Investment</a:t>
            </a:r>
          </a:p>
        </p:txBody>
      </p:sp>
      <p:sp>
        <p:nvSpPr>
          <p:cNvPr id="6148" name="Content Placeholder 2"/>
          <p:cNvSpPr>
            <a:spLocks noGrp="1"/>
          </p:cNvSpPr>
          <p:nvPr>
            <p:ph sz="half" idx="1"/>
          </p:nvPr>
        </p:nvSpPr>
        <p:spPr>
          <a:xfrm>
            <a:off x="304800" y="1600200"/>
            <a:ext cx="8534400" cy="5029200"/>
          </a:xfrm>
        </p:spPr>
        <p:txBody>
          <a:bodyPr/>
          <a:lstStyle/>
          <a:p>
            <a:pPr>
              <a:buFont typeface="Wingdings" pitchFamily="2" charset="2"/>
              <a:buChar char="Ø"/>
            </a:pPr>
            <a:r>
              <a:rPr lang="en-US" sz="2800" b="1" dirty="0" smtClean="0">
                <a:latin typeface="Arial Rounded MT Bold" pitchFamily="34" charset="0"/>
              </a:rPr>
              <a:t>Reduced foreign equity requirement (US $ 0.3M)</a:t>
            </a:r>
          </a:p>
          <a:p>
            <a:pPr>
              <a:buFont typeface="Wingdings" pitchFamily="2" charset="2"/>
              <a:buChar char="Ø"/>
            </a:pPr>
            <a:r>
              <a:rPr lang="en-US" sz="2800" b="1" dirty="0" smtClean="0">
                <a:latin typeface="Arial Rounded MT Bold" pitchFamily="34" charset="0"/>
              </a:rPr>
              <a:t>Repatriation of 100% capital, profits, franchise fees</a:t>
            </a:r>
          </a:p>
          <a:p>
            <a:pPr>
              <a:buFont typeface="Wingdings" pitchFamily="2" charset="2"/>
              <a:buChar char="Ø"/>
            </a:pPr>
            <a:r>
              <a:rPr lang="en-US" sz="2800" b="1" dirty="0" smtClean="0">
                <a:latin typeface="Arial Rounded MT Bold" pitchFamily="34" charset="0"/>
              </a:rPr>
              <a:t> Zero duty on raw material imported for production of export material</a:t>
            </a:r>
          </a:p>
          <a:p>
            <a:pPr>
              <a:buFont typeface="Wingdings" pitchFamily="2" charset="2"/>
              <a:buChar char="Ø"/>
            </a:pPr>
            <a:r>
              <a:rPr lang="en-US" sz="2800" b="1" dirty="0" smtClean="0">
                <a:latin typeface="Arial Rounded MT Bold" pitchFamily="34" charset="0"/>
              </a:rPr>
              <a:t>Zero rated import duty on </a:t>
            </a:r>
            <a:r>
              <a:rPr lang="en-US" sz="2800" b="1" dirty="0" err="1" smtClean="0">
                <a:latin typeface="Arial Rounded MT Bold" pitchFamily="34" charset="0"/>
              </a:rPr>
              <a:t>Agri</a:t>
            </a:r>
            <a:r>
              <a:rPr lang="en-US" sz="2800" b="1" dirty="0" smtClean="0">
                <a:latin typeface="Arial Rounded MT Bold" pitchFamily="34" charset="0"/>
              </a:rPr>
              <a:t> machinery (not manufactured in Pak) for registered corporate </a:t>
            </a:r>
            <a:r>
              <a:rPr lang="en-US" sz="2800" b="1" dirty="0" err="1" smtClean="0">
                <a:latin typeface="Arial Rounded MT Bold" pitchFamily="34" charset="0"/>
              </a:rPr>
              <a:t>Agri</a:t>
            </a:r>
            <a:r>
              <a:rPr lang="en-US" sz="2800" b="1" dirty="0" smtClean="0">
                <a:latin typeface="Arial Rounded MT Bold" pitchFamily="34" charset="0"/>
              </a:rPr>
              <a:t> projects</a:t>
            </a:r>
          </a:p>
          <a:p>
            <a:pPr>
              <a:buFont typeface="Wingdings" pitchFamily="2" charset="2"/>
              <a:buChar char="Ø"/>
            </a:pPr>
            <a:r>
              <a:rPr lang="en-US" sz="2800" b="1" dirty="0" smtClean="0">
                <a:latin typeface="Arial Rounded MT Bold" pitchFamily="34" charset="0"/>
              </a:rPr>
              <a:t>A full incentive package for corporate farming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Slide2b.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itle 1"/>
          <p:cNvSpPr txBox="1">
            <a:spLocks/>
          </p:cNvSpPr>
          <p:nvPr/>
        </p:nvSpPr>
        <p:spPr>
          <a:xfrm>
            <a:off x="1143000" y="228600"/>
            <a:ext cx="8229600" cy="1143000"/>
          </a:xfrm>
          <a:prstGeom prst="rect">
            <a:avLst/>
          </a:prstGeom>
        </p:spPr>
        <p:txBody>
          <a:bodyPr anchor="ctr">
            <a:normAutofit/>
          </a:bodyPr>
          <a:lstStyle/>
          <a:p>
            <a:pPr algn="ctr" fontAlgn="auto">
              <a:spcAft>
                <a:spcPts val="0"/>
              </a:spcAft>
              <a:defRPr/>
            </a:pPr>
            <a:r>
              <a:rPr lang="en-US" sz="3600" b="1" dirty="0">
                <a:solidFill>
                  <a:schemeClr val="bg1"/>
                </a:solidFill>
                <a:latin typeface="+mj-lt"/>
                <a:ea typeface="+mj-ea"/>
                <a:cs typeface="+mj-cs"/>
              </a:rPr>
              <a:t>Public Private Partnership </a:t>
            </a:r>
          </a:p>
        </p:txBody>
      </p:sp>
      <p:sp>
        <p:nvSpPr>
          <p:cNvPr id="8196" name="Content Placeholder 2"/>
          <p:cNvSpPr>
            <a:spLocks noGrp="1"/>
          </p:cNvSpPr>
          <p:nvPr>
            <p:ph sz="half" idx="1"/>
          </p:nvPr>
        </p:nvSpPr>
        <p:spPr>
          <a:xfrm>
            <a:off x="0" y="1524000"/>
            <a:ext cx="8991600" cy="5257800"/>
          </a:xfrm>
        </p:spPr>
        <p:txBody>
          <a:bodyPr/>
          <a:lstStyle/>
          <a:p>
            <a:pPr>
              <a:buFont typeface="Arial" pitchFamily="34" charset="0"/>
              <a:buNone/>
            </a:pPr>
            <a:r>
              <a:rPr lang="en-US" sz="2400" b="1" dirty="0" smtClean="0">
                <a:latin typeface="Arial Rounded MT Bold" pitchFamily="34" charset="0"/>
              </a:rPr>
              <a:t>  </a:t>
            </a:r>
            <a:r>
              <a:rPr lang="en-US" sz="2800" b="1" dirty="0" smtClean="0">
                <a:latin typeface="Arial Rounded MT Bold" pitchFamily="34" charset="0"/>
              </a:rPr>
              <a:t>Sindh PPP  Framework:</a:t>
            </a:r>
            <a:endParaRPr lang="en-US" sz="2400" b="1" dirty="0" smtClean="0">
              <a:latin typeface="Arial Rounded MT Bold" pitchFamily="34" charset="0"/>
            </a:endParaRPr>
          </a:p>
          <a:p>
            <a:pPr marL="457200" lvl="1" indent="0" algn="just">
              <a:buNone/>
            </a:pPr>
            <a:endParaRPr lang="en-US" sz="800" b="1" dirty="0" smtClean="0">
              <a:latin typeface="Arial Rounded MT Bold" pitchFamily="34" charset="0"/>
            </a:endParaRPr>
          </a:p>
          <a:p>
            <a:pPr lvl="1" algn="just">
              <a:buFont typeface="Wingdings" pitchFamily="2" charset="2"/>
              <a:buChar char="Ø"/>
            </a:pPr>
            <a:r>
              <a:rPr lang="en-US" sz="2600" b="1" dirty="0" smtClean="0">
                <a:latin typeface="Arial Rounded MT Bold" pitchFamily="34" charset="0"/>
              </a:rPr>
              <a:t>Sindh PPP Act; Country’s first PPP law</a:t>
            </a:r>
          </a:p>
          <a:p>
            <a:pPr lvl="1" algn="just">
              <a:buFont typeface="Wingdings" pitchFamily="2" charset="2"/>
              <a:buChar char="Ø"/>
            </a:pPr>
            <a:r>
              <a:rPr lang="en-US" sz="2600" b="1" dirty="0" smtClean="0">
                <a:latin typeface="Arial Rounded MT Bold" pitchFamily="34" charset="0"/>
              </a:rPr>
              <a:t>Provides legal cover to the Institutional Framework (PPP Policy Board, PPP Unit, PPP Projects and departmental PPP nodes)</a:t>
            </a:r>
          </a:p>
          <a:p>
            <a:pPr lvl="1" algn="just">
              <a:buFont typeface="Wingdings" pitchFamily="2" charset="2"/>
              <a:buChar char="Ø"/>
            </a:pPr>
            <a:r>
              <a:rPr lang="en-US" sz="2600" b="1" dirty="0" smtClean="0">
                <a:latin typeface="Arial Rounded MT Bold" pitchFamily="34" charset="0"/>
              </a:rPr>
              <a:t>Regulates the contractual relationship between public and private sectors</a:t>
            </a:r>
          </a:p>
          <a:p>
            <a:pPr lvl="1" algn="just">
              <a:buFont typeface="Wingdings" pitchFamily="2" charset="2"/>
              <a:buChar char="Ø"/>
            </a:pPr>
            <a:r>
              <a:rPr lang="en-US" sz="2600" b="1" dirty="0" smtClean="0">
                <a:latin typeface="Arial Rounded MT Bold" pitchFamily="34" charset="0"/>
              </a:rPr>
              <a:t>Covers processes regarding project approval and spending from </a:t>
            </a:r>
          </a:p>
          <a:p>
            <a:pPr lvl="3" algn="just">
              <a:buFont typeface="Wingdings" charset="2"/>
              <a:buChar char="ü"/>
            </a:pPr>
            <a:r>
              <a:rPr lang="en-US" sz="2200" b="1" dirty="0" smtClean="0">
                <a:latin typeface="Arial Rounded MT Bold" pitchFamily="34" charset="0"/>
              </a:rPr>
              <a:t>Project Development Fund</a:t>
            </a:r>
          </a:p>
          <a:p>
            <a:pPr lvl="3" algn="just">
              <a:buFont typeface="Wingdings" charset="2"/>
              <a:buChar char="ü"/>
            </a:pPr>
            <a:r>
              <a:rPr lang="en-US" sz="2200" b="1" dirty="0" smtClean="0">
                <a:latin typeface="Arial Rounded MT Bold" pitchFamily="34" charset="0"/>
              </a:rPr>
              <a:t>Viability Gap Fund</a:t>
            </a:r>
          </a:p>
          <a:p>
            <a:pPr>
              <a:buFont typeface="Wingdings" pitchFamily="2" charset="2"/>
              <a:buChar char="Ø"/>
            </a:pPr>
            <a:endParaRPr lang="en-US" sz="2400" b="1"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Slide2b.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itle 1"/>
          <p:cNvSpPr txBox="1">
            <a:spLocks/>
          </p:cNvSpPr>
          <p:nvPr/>
        </p:nvSpPr>
        <p:spPr>
          <a:xfrm>
            <a:off x="1143000" y="228600"/>
            <a:ext cx="8229600" cy="1143000"/>
          </a:xfrm>
          <a:prstGeom prst="rect">
            <a:avLst/>
          </a:prstGeom>
        </p:spPr>
        <p:txBody>
          <a:bodyPr anchor="ctr">
            <a:normAutofit/>
          </a:bodyPr>
          <a:lstStyle/>
          <a:p>
            <a:pPr algn="ctr" fontAlgn="auto">
              <a:spcAft>
                <a:spcPts val="0"/>
              </a:spcAft>
              <a:defRPr/>
            </a:pPr>
            <a:r>
              <a:rPr lang="en-US" sz="3600" b="1" dirty="0">
                <a:solidFill>
                  <a:schemeClr val="bg1"/>
                </a:solidFill>
                <a:latin typeface="+mj-lt"/>
                <a:ea typeface="+mj-ea"/>
                <a:cs typeface="+mj-cs"/>
              </a:rPr>
              <a:t>Public Private Partnership </a:t>
            </a:r>
          </a:p>
        </p:txBody>
      </p:sp>
      <p:sp>
        <p:nvSpPr>
          <p:cNvPr id="9220" name="Content Placeholder 2"/>
          <p:cNvSpPr>
            <a:spLocks noGrp="1"/>
          </p:cNvSpPr>
          <p:nvPr>
            <p:ph sz="half" idx="1"/>
          </p:nvPr>
        </p:nvSpPr>
        <p:spPr>
          <a:xfrm>
            <a:off x="228600" y="1676400"/>
            <a:ext cx="8686800" cy="4648200"/>
          </a:xfrm>
        </p:spPr>
        <p:txBody>
          <a:bodyPr/>
          <a:lstStyle/>
          <a:p>
            <a:pPr algn="just">
              <a:buClr>
                <a:srgbClr val="3F6943"/>
              </a:buClr>
              <a:buFont typeface="Wingdings" pitchFamily="2" charset="2"/>
              <a:buChar char="Ø"/>
            </a:pPr>
            <a:r>
              <a:rPr lang="en-US" sz="2800" b="1" dirty="0" smtClean="0">
                <a:latin typeface="Arial Rounded MT Bold" pitchFamily="34" charset="0"/>
              </a:rPr>
              <a:t>Government Support  </a:t>
            </a:r>
          </a:p>
          <a:p>
            <a:pPr lvl="1" algn="just">
              <a:buClr>
                <a:srgbClr val="3F6943"/>
              </a:buClr>
              <a:buFont typeface="Wingdings" charset="2"/>
              <a:buChar char="ü"/>
            </a:pPr>
            <a:r>
              <a:rPr lang="en-US" sz="2200" b="1" dirty="0" smtClean="0">
                <a:latin typeface="Arial Rounded MT Bold" pitchFamily="34" charset="0"/>
              </a:rPr>
              <a:t>Licenses and clearances , utility connections for power, gas and water, land or rights of way  </a:t>
            </a:r>
          </a:p>
          <a:p>
            <a:pPr lvl="1" algn="just">
              <a:buClr>
                <a:srgbClr val="3F6943"/>
              </a:buClr>
              <a:buFont typeface="Wingdings" charset="2"/>
              <a:buChar char="ü"/>
            </a:pPr>
            <a:r>
              <a:rPr lang="en-US" sz="2200" b="1" dirty="0" smtClean="0">
                <a:latin typeface="Arial Rounded MT Bold" pitchFamily="34" charset="0"/>
              </a:rPr>
              <a:t>Political risks, delay of agreed user fee adjustments, (MRG), early termination, Force majeure  and Demand risk </a:t>
            </a:r>
          </a:p>
          <a:p>
            <a:pPr algn="just">
              <a:buClr>
                <a:srgbClr val="3F6943"/>
              </a:buClr>
              <a:buFont typeface="Wingdings" pitchFamily="2" charset="2"/>
              <a:buChar char="Ø"/>
            </a:pPr>
            <a:r>
              <a:rPr lang="en-US" sz="2800" b="1" dirty="0" smtClean="0">
                <a:latin typeface="Arial Rounded MT Bold" pitchFamily="34" charset="0"/>
              </a:rPr>
              <a:t>Direct financial assistance </a:t>
            </a:r>
          </a:p>
          <a:p>
            <a:pPr lvl="1" algn="just">
              <a:buClr>
                <a:srgbClr val="3F6943"/>
              </a:buClr>
              <a:buFont typeface="Wingdings" charset="2"/>
              <a:buChar char="ü"/>
            </a:pPr>
            <a:r>
              <a:rPr lang="en-US" sz="2200" b="1" dirty="0" smtClean="0">
                <a:latin typeface="Arial Rounded MT Bold" pitchFamily="34" charset="0"/>
              </a:rPr>
              <a:t>Viability Gap Fund   </a:t>
            </a:r>
          </a:p>
          <a:p>
            <a:pPr algn="just">
              <a:buClr>
                <a:srgbClr val="3F6943"/>
              </a:buClr>
              <a:buFont typeface="Wingdings" pitchFamily="2" charset="2"/>
              <a:buChar char="Ø"/>
            </a:pPr>
            <a:r>
              <a:rPr lang="en-US" sz="2600" b="1" dirty="0" smtClean="0">
                <a:latin typeface="Arial Rounded MT Bold" pitchFamily="34" charset="0"/>
              </a:rPr>
              <a:t>International Financial Structures &amp; Frame-work</a:t>
            </a:r>
          </a:p>
          <a:p>
            <a:pPr lvl="1" algn="just">
              <a:buClr>
                <a:srgbClr val="3F6943"/>
              </a:buClr>
              <a:buFont typeface="Wingdings" charset="2"/>
              <a:buChar char="ü"/>
            </a:pPr>
            <a:r>
              <a:rPr lang="en-US" sz="2200" b="1" dirty="0" smtClean="0">
                <a:latin typeface="Arial Rounded MT Bold" pitchFamily="34" charset="0"/>
              </a:rPr>
              <a:t>PPP </a:t>
            </a:r>
            <a:r>
              <a:rPr lang="en-US" sz="2200" b="1" dirty="0" err="1" smtClean="0">
                <a:latin typeface="Arial Rounded MT Bold" pitchFamily="34" charset="0"/>
              </a:rPr>
              <a:t>Sindh</a:t>
            </a:r>
            <a:r>
              <a:rPr lang="en-US" sz="2200" b="1" dirty="0" smtClean="0">
                <a:latin typeface="Arial Rounded MT Bold" pitchFamily="34" charset="0"/>
              </a:rPr>
              <a:t> offers international parameters of concession like Force majeure cover, Political risk cover</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PM_TEXT_SIZE" val="24"/>
</p:tagLst>
</file>

<file path=ppt/theme/theme1.xml><?xml version="1.0" encoding="utf-8"?>
<a:theme xmlns:a="http://schemas.openxmlformats.org/drawingml/2006/main" name="SBI-BudgetPropos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3143</TotalTime>
  <Words>1495</Words>
  <Application>Microsoft Office PowerPoint</Application>
  <PresentationFormat>On-screen Show (4:3)</PresentationFormat>
  <Paragraphs>294</Paragraphs>
  <Slides>35</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SBI-BudgetProposal</vt:lpstr>
      <vt:lpstr>Chart</vt:lpstr>
      <vt:lpstr>Sindh – the land of endless opportunities</vt:lpstr>
      <vt:lpstr>World Bank Ranking –  Ease of Doing Business 2011</vt:lpstr>
      <vt:lpstr>PowerPoint Presentation</vt:lpstr>
      <vt:lpstr>  Sindh Board of Investment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Thar Coal Mining &amp; Power </vt:lpstr>
      <vt:lpstr>Thar Coal Mining &amp; Power </vt:lpstr>
      <vt:lpstr>Wind Energy</vt:lpstr>
      <vt:lpstr>Wind Energy Projects</vt:lpstr>
      <vt:lpstr>PowerPoint Presentation</vt:lpstr>
      <vt:lpstr>Bus Rapid Transit</vt:lpstr>
      <vt:lpstr>Bus Rapid Transit; Project Costs</vt:lpstr>
      <vt:lpstr>PowerPoint Presentation</vt:lpstr>
      <vt:lpstr>Education City Project</vt:lpstr>
      <vt:lpstr>PowerPoint Presentation</vt:lpstr>
      <vt:lpstr>Arfa Karim Technopolis (AKTP)</vt:lpstr>
      <vt:lpstr>PowerPoint Presentation</vt:lpstr>
      <vt:lpstr>Sukkur Dry Port</vt:lpstr>
      <vt:lpstr>PowerPoint Presentation</vt:lpstr>
      <vt:lpstr>Khajoor Mandi Khairpur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Keenjhar Lake Resort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Industrialization of Rural Sindh</dc:title>
  <dc:creator>Government</dc:creator>
  <cp:lastModifiedBy>Director Admin</cp:lastModifiedBy>
  <cp:revision>276</cp:revision>
  <cp:lastPrinted>2013-01-30T11:00:45Z</cp:lastPrinted>
  <dcterms:created xsi:type="dcterms:W3CDTF">2010-12-28T12:21:26Z</dcterms:created>
  <dcterms:modified xsi:type="dcterms:W3CDTF">2013-01-30T11:18:26Z</dcterms:modified>
</cp:coreProperties>
</file>