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480" r:id="rId2"/>
    <p:sldId id="329" r:id="rId3"/>
    <p:sldId id="516" r:id="rId4"/>
    <p:sldId id="517" r:id="rId5"/>
    <p:sldId id="518" r:id="rId6"/>
    <p:sldId id="512" r:id="rId7"/>
    <p:sldId id="513" r:id="rId8"/>
    <p:sldId id="514" r:id="rId9"/>
    <p:sldId id="515" r:id="rId10"/>
    <p:sldId id="403" r:id="rId11"/>
    <p:sldId id="411" r:id="rId12"/>
    <p:sldId id="332" r:id="rId13"/>
    <p:sldId id="333" r:id="rId14"/>
    <p:sldId id="410" r:id="rId15"/>
    <p:sldId id="461" r:id="rId16"/>
    <p:sldId id="469" r:id="rId17"/>
    <p:sldId id="529" r:id="rId18"/>
    <p:sldId id="470" r:id="rId19"/>
    <p:sldId id="532" r:id="rId20"/>
    <p:sldId id="484" r:id="rId21"/>
    <p:sldId id="491" r:id="rId22"/>
    <p:sldId id="416" r:id="rId23"/>
    <p:sldId id="475" r:id="rId24"/>
    <p:sldId id="417" r:id="rId25"/>
    <p:sldId id="418" r:id="rId26"/>
    <p:sldId id="419" r:id="rId27"/>
    <p:sldId id="420" r:id="rId28"/>
    <p:sldId id="466" r:id="rId29"/>
    <p:sldId id="471" r:id="rId30"/>
    <p:sldId id="486" r:id="rId31"/>
    <p:sldId id="485" r:id="rId32"/>
    <p:sldId id="487" r:id="rId33"/>
    <p:sldId id="488" r:id="rId34"/>
    <p:sldId id="467" r:id="rId35"/>
    <p:sldId id="468" r:id="rId36"/>
    <p:sldId id="472" r:id="rId37"/>
    <p:sldId id="473" r:id="rId38"/>
    <p:sldId id="426" r:id="rId39"/>
    <p:sldId id="511" r:id="rId40"/>
    <p:sldId id="427" r:id="rId41"/>
    <p:sldId id="476" r:id="rId42"/>
    <p:sldId id="492" r:id="rId43"/>
    <p:sldId id="481" r:id="rId44"/>
    <p:sldId id="478" r:id="rId45"/>
    <p:sldId id="482" r:id="rId46"/>
    <p:sldId id="432" r:id="rId47"/>
    <p:sldId id="433" r:id="rId48"/>
    <p:sldId id="435" r:id="rId49"/>
    <p:sldId id="438" r:id="rId50"/>
    <p:sldId id="439" r:id="rId51"/>
    <p:sldId id="525" r:id="rId52"/>
    <p:sldId id="523" r:id="rId53"/>
    <p:sldId id="524" r:id="rId54"/>
    <p:sldId id="493" r:id="rId55"/>
    <p:sldId id="494" r:id="rId56"/>
    <p:sldId id="497" r:id="rId57"/>
    <p:sldId id="498" r:id="rId58"/>
    <p:sldId id="499" r:id="rId59"/>
    <p:sldId id="503" r:id="rId60"/>
    <p:sldId id="443" r:id="rId61"/>
    <p:sldId id="444" r:id="rId62"/>
    <p:sldId id="504" r:id="rId63"/>
    <p:sldId id="505" r:id="rId64"/>
    <p:sldId id="506" r:id="rId65"/>
    <p:sldId id="507" r:id="rId66"/>
    <p:sldId id="508" r:id="rId67"/>
    <p:sldId id="510" r:id="rId68"/>
    <p:sldId id="509" r:id="rId69"/>
    <p:sldId id="526" r:id="rId70"/>
    <p:sldId id="522" r:id="rId71"/>
    <p:sldId id="531" r:id="rId72"/>
    <p:sldId id="530" r:id="rId73"/>
    <p:sldId id="533" r:id="rId74"/>
    <p:sldId id="534" r:id="rId75"/>
    <p:sldId id="527" r:id="rId76"/>
    <p:sldId id="528" r:id="rId77"/>
    <p:sldId id="474" r:id="rId78"/>
  </p:sldIdLst>
  <p:sldSz cx="9144000" cy="6858000" type="screen4x3"/>
  <p:notesSz cx="7023100" cy="93091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URCU ATILGAN" initials="BA" lastIdx="4" clrIdx="6">
    <p:extLst>
      <p:ext uri="{19B8F6BF-5375-455C-9EA6-DF929625EA0E}">
        <p15:presenceInfo xmlns:p15="http://schemas.microsoft.com/office/powerpoint/2012/main" userId="S-1-5-21-3045862332-2820244324-2467610663-1810" providerId="AD"/>
      </p:ext>
    </p:extLst>
  </p:cmAuthor>
  <p:cmAuthor id="1" name="Duygu DOGAN" initials="DD" lastIdx="1" clrIdx="0">
    <p:extLst/>
  </p:cmAuthor>
  <p:cmAuthor id="8" name="ESİN ÖZARSLAN" initials="EÖ" lastIdx="1" clrIdx="7">
    <p:extLst>
      <p:ext uri="{19B8F6BF-5375-455C-9EA6-DF929625EA0E}">
        <p15:presenceInfo xmlns:p15="http://schemas.microsoft.com/office/powerpoint/2012/main" userId="S-1-5-21-3045862332-2820244324-2467610663-22807" providerId="AD"/>
      </p:ext>
    </p:extLst>
  </p:cmAuthor>
  <p:cmAuthor id="2" name="CFCU" initials="GKA" lastIdx="1" clrIdx="1"/>
  <p:cmAuthor id="3" name="Ayşe Yıldız" initials="AY" lastIdx="7" clrIdx="2"/>
  <p:cmAuthor id="4" name="Mustafa ŞARDAN" initials="MŞ" lastIdx="8" clrIdx="3"/>
  <p:cmAuthor id="5" name="MB" initials="MB" lastIdx="1" clrIdx="4"/>
  <p:cmAuthor id="6" name="CFCU" initials="CFCU" lastIdx="2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9" autoAdjust="0"/>
    <p:restoredTop sz="92374" autoAdjust="0"/>
  </p:normalViewPr>
  <p:slideViewPr>
    <p:cSldViewPr snapToGrid="0">
      <p:cViewPr varScale="1">
        <p:scale>
          <a:sx n="103" d="100"/>
          <a:sy n="103" d="100"/>
        </p:scale>
        <p:origin x="1404" y="96"/>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sz="quarter" idx="1"/>
          </p:nvPr>
        </p:nvSpPr>
        <p:spPr>
          <a:xfrm>
            <a:off x="3978133" y="0"/>
            <a:ext cx="3043343" cy="467072"/>
          </a:xfrm>
          <a:prstGeom prst="rect">
            <a:avLst/>
          </a:prstGeom>
        </p:spPr>
        <p:txBody>
          <a:bodyPr vert="horz" lIns="93324" tIns="46662" rIns="93324" bIns="46662" rtlCol="0"/>
          <a:lstStyle>
            <a:lvl1pPr algn="r">
              <a:defRPr sz="1200"/>
            </a:lvl1pPr>
          </a:lstStyle>
          <a:p>
            <a:fld id="{11D3D67D-B2AE-4BDC-ACBA-276CD29AF293}" type="datetimeFigureOut">
              <a:rPr lang="tr-TR" smtClean="0"/>
              <a:pPr/>
              <a:t>14.03.2024</a:t>
            </a:fld>
            <a:endParaRPr lang="tr-TR"/>
          </a:p>
        </p:txBody>
      </p:sp>
      <p:sp>
        <p:nvSpPr>
          <p:cNvPr id="4" name="Footer Placeholder 3"/>
          <p:cNvSpPr>
            <a:spLocks noGrp="1"/>
          </p:cNvSpPr>
          <p:nvPr>
            <p:ph type="ftr" sz="quarter" idx="2"/>
          </p:nvPr>
        </p:nvSpPr>
        <p:spPr>
          <a:xfrm>
            <a:off x="1" y="8842031"/>
            <a:ext cx="3043343" cy="467071"/>
          </a:xfrm>
          <a:prstGeom prst="rect">
            <a:avLst/>
          </a:prstGeom>
        </p:spPr>
        <p:txBody>
          <a:bodyPr vert="horz" lIns="93324" tIns="46662" rIns="93324" bIns="46662" rtlCol="0" anchor="b"/>
          <a:lstStyle>
            <a:lvl1pPr algn="l">
              <a:defRPr sz="1200"/>
            </a:lvl1pPr>
          </a:lstStyle>
          <a:p>
            <a:endParaRPr lang="tr-TR"/>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24" tIns="46662" rIns="93324" bIns="46662" rtlCol="0" anchor="b"/>
          <a:lstStyle>
            <a:lvl1pPr algn="r">
              <a:defRPr sz="1200"/>
            </a:lvl1pPr>
          </a:lstStyle>
          <a:p>
            <a:fld id="{49BE2DB8-B0F9-4B13-A9A6-1EBE76079586}" type="slidenum">
              <a:rPr lang="tr-TR" smtClean="0"/>
              <a:pPr/>
              <a:t>‹#›</a:t>
            </a:fld>
            <a:endParaRPr lang="tr-TR"/>
          </a:p>
        </p:txBody>
      </p:sp>
    </p:spTree>
    <p:extLst>
      <p:ext uri="{BB962C8B-B14F-4D97-AF65-F5344CB8AC3E}">
        <p14:creationId xmlns:p14="http://schemas.microsoft.com/office/powerpoint/2010/main" val="2310333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4" tIns="46662" rIns="93324" bIns="46662" rtlCol="0"/>
          <a:lstStyle>
            <a:lvl1pPr algn="l">
              <a:defRPr sz="1200"/>
            </a:lvl1pPr>
          </a:lstStyle>
          <a:p>
            <a:endParaRPr lang="tr-TR"/>
          </a:p>
        </p:txBody>
      </p:sp>
      <p:sp>
        <p:nvSpPr>
          <p:cNvPr id="3" name="Date Placeholder 2"/>
          <p:cNvSpPr>
            <a:spLocks noGrp="1"/>
          </p:cNvSpPr>
          <p:nvPr>
            <p:ph type="dt" idx="1"/>
          </p:nvPr>
        </p:nvSpPr>
        <p:spPr>
          <a:xfrm>
            <a:off x="3978133" y="0"/>
            <a:ext cx="3043343" cy="467072"/>
          </a:xfrm>
          <a:prstGeom prst="rect">
            <a:avLst/>
          </a:prstGeom>
        </p:spPr>
        <p:txBody>
          <a:bodyPr vert="horz" lIns="93324" tIns="46662" rIns="93324" bIns="46662" rtlCol="0"/>
          <a:lstStyle>
            <a:lvl1pPr algn="r">
              <a:defRPr sz="1200"/>
            </a:lvl1pPr>
          </a:lstStyle>
          <a:p>
            <a:fld id="{33C2D2D6-67D5-4CB7-AB4C-292ED7224365}" type="datetimeFigureOut">
              <a:rPr lang="tr-TR" smtClean="0"/>
              <a:pPr/>
              <a:t>14.03.2024</a:t>
            </a:fld>
            <a:endParaRPr lang="tr-TR"/>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tr-TR"/>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4" tIns="46662" rIns="93324" bIns="46662" rtlCol="0" anchor="b"/>
          <a:lstStyle>
            <a:lvl1pPr algn="l">
              <a:defRPr sz="1200"/>
            </a:lvl1pPr>
          </a:lstStyle>
          <a:p>
            <a:endParaRPr lang="tr-TR"/>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4" tIns="46662" rIns="93324" bIns="46662" rtlCol="0" anchor="b"/>
          <a:lstStyle>
            <a:lvl1pPr algn="r">
              <a:defRPr sz="1200"/>
            </a:lvl1pPr>
          </a:lstStyle>
          <a:p>
            <a:fld id="{D526CA5E-07BF-48C6-BD87-8EF854E4EFD8}" type="slidenum">
              <a:rPr lang="tr-TR" smtClean="0"/>
              <a:pPr/>
              <a:t>‹#›</a:t>
            </a:fld>
            <a:endParaRPr lang="tr-TR"/>
          </a:p>
        </p:txBody>
      </p:sp>
    </p:spTree>
    <p:extLst>
      <p:ext uri="{BB962C8B-B14F-4D97-AF65-F5344CB8AC3E}">
        <p14:creationId xmlns:p14="http://schemas.microsoft.com/office/powerpoint/2010/main" val="211933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a:t>
            </a:fld>
            <a:endParaRPr lang="tr-TR"/>
          </a:p>
        </p:txBody>
      </p:sp>
    </p:spTree>
    <p:extLst>
      <p:ext uri="{BB962C8B-B14F-4D97-AF65-F5344CB8AC3E}">
        <p14:creationId xmlns:p14="http://schemas.microsoft.com/office/powerpoint/2010/main" val="40817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10</a:t>
            </a:fld>
            <a:endParaRPr lang="tr-TR"/>
          </a:p>
        </p:txBody>
      </p:sp>
    </p:spTree>
    <p:extLst>
      <p:ext uri="{BB962C8B-B14F-4D97-AF65-F5344CB8AC3E}">
        <p14:creationId xmlns:p14="http://schemas.microsoft.com/office/powerpoint/2010/main" val="256011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11</a:t>
            </a:fld>
            <a:endParaRPr lang="tr-TR"/>
          </a:p>
        </p:txBody>
      </p:sp>
    </p:spTree>
    <p:extLst>
      <p:ext uri="{BB962C8B-B14F-4D97-AF65-F5344CB8AC3E}">
        <p14:creationId xmlns:p14="http://schemas.microsoft.com/office/powerpoint/2010/main" val="302124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12</a:t>
            </a:fld>
            <a:endParaRPr lang="tr-TR"/>
          </a:p>
        </p:txBody>
      </p:sp>
    </p:spTree>
    <p:extLst>
      <p:ext uri="{BB962C8B-B14F-4D97-AF65-F5344CB8AC3E}">
        <p14:creationId xmlns:p14="http://schemas.microsoft.com/office/powerpoint/2010/main" val="36479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13</a:t>
            </a:fld>
            <a:endParaRPr lang="tr-TR"/>
          </a:p>
        </p:txBody>
      </p:sp>
    </p:spTree>
    <p:extLst>
      <p:ext uri="{BB962C8B-B14F-4D97-AF65-F5344CB8AC3E}">
        <p14:creationId xmlns:p14="http://schemas.microsoft.com/office/powerpoint/2010/main" val="108888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14</a:t>
            </a:fld>
            <a:endParaRPr lang="tr-TR"/>
          </a:p>
        </p:txBody>
      </p:sp>
    </p:spTree>
    <p:extLst>
      <p:ext uri="{BB962C8B-B14F-4D97-AF65-F5344CB8AC3E}">
        <p14:creationId xmlns:p14="http://schemas.microsoft.com/office/powerpoint/2010/main" val="374588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D526CA5E-07BF-48C6-BD87-8EF854E4EFD8}" type="slidenum">
              <a:rPr lang="tr-TR" smtClean="0"/>
              <a:pPr/>
              <a:t>15</a:t>
            </a:fld>
            <a:endParaRPr lang="tr-TR"/>
          </a:p>
        </p:txBody>
      </p:sp>
    </p:spTree>
    <p:extLst>
      <p:ext uri="{BB962C8B-B14F-4D97-AF65-F5344CB8AC3E}">
        <p14:creationId xmlns:p14="http://schemas.microsoft.com/office/powerpoint/2010/main" val="2097083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D526CA5E-07BF-48C6-BD87-8EF854E4EFD8}" type="slidenum">
              <a:rPr lang="tr-TR" smtClean="0"/>
              <a:pPr/>
              <a:t>16</a:t>
            </a:fld>
            <a:endParaRPr lang="tr-TR"/>
          </a:p>
        </p:txBody>
      </p:sp>
    </p:spTree>
    <p:extLst>
      <p:ext uri="{BB962C8B-B14F-4D97-AF65-F5344CB8AC3E}">
        <p14:creationId xmlns:p14="http://schemas.microsoft.com/office/powerpoint/2010/main" val="184348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D526CA5E-07BF-48C6-BD87-8EF854E4EFD8}" type="slidenum">
              <a:rPr lang="tr-TR" smtClean="0"/>
              <a:pPr/>
              <a:t>17</a:t>
            </a:fld>
            <a:endParaRPr lang="tr-TR"/>
          </a:p>
        </p:txBody>
      </p:sp>
    </p:spTree>
    <p:extLst>
      <p:ext uri="{BB962C8B-B14F-4D97-AF65-F5344CB8AC3E}">
        <p14:creationId xmlns:p14="http://schemas.microsoft.com/office/powerpoint/2010/main" val="3925917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D526CA5E-07BF-48C6-BD87-8EF854E4EFD8}" type="slidenum">
              <a:rPr lang="tr-TR" smtClean="0"/>
              <a:pPr/>
              <a:t>18</a:t>
            </a:fld>
            <a:endParaRPr lang="tr-TR"/>
          </a:p>
        </p:txBody>
      </p:sp>
    </p:spTree>
    <p:extLst>
      <p:ext uri="{BB962C8B-B14F-4D97-AF65-F5344CB8AC3E}">
        <p14:creationId xmlns:p14="http://schemas.microsoft.com/office/powerpoint/2010/main" val="157792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D526CA5E-07BF-48C6-BD87-8EF854E4EFD8}" type="slidenum">
              <a:rPr lang="tr-TR" smtClean="0"/>
              <a:pPr/>
              <a:t>19</a:t>
            </a:fld>
            <a:endParaRPr lang="tr-TR"/>
          </a:p>
        </p:txBody>
      </p:sp>
    </p:spTree>
    <p:extLst>
      <p:ext uri="{BB962C8B-B14F-4D97-AF65-F5344CB8AC3E}">
        <p14:creationId xmlns:p14="http://schemas.microsoft.com/office/powerpoint/2010/main" val="9670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2</a:t>
            </a:fld>
            <a:endParaRPr lang="tr-TR"/>
          </a:p>
        </p:txBody>
      </p:sp>
    </p:spTree>
    <p:extLst>
      <p:ext uri="{BB962C8B-B14F-4D97-AF65-F5344CB8AC3E}">
        <p14:creationId xmlns:p14="http://schemas.microsoft.com/office/powerpoint/2010/main" val="414798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20</a:t>
            </a:fld>
            <a:endParaRPr lang="tr-TR"/>
          </a:p>
        </p:txBody>
      </p:sp>
    </p:spTree>
    <p:extLst>
      <p:ext uri="{BB962C8B-B14F-4D97-AF65-F5344CB8AC3E}">
        <p14:creationId xmlns:p14="http://schemas.microsoft.com/office/powerpoint/2010/main" val="174038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21</a:t>
            </a:fld>
            <a:endParaRPr lang="tr-TR"/>
          </a:p>
        </p:txBody>
      </p:sp>
    </p:spTree>
    <p:extLst>
      <p:ext uri="{BB962C8B-B14F-4D97-AF65-F5344CB8AC3E}">
        <p14:creationId xmlns:p14="http://schemas.microsoft.com/office/powerpoint/2010/main" val="1132765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22</a:t>
            </a:fld>
            <a:endParaRPr lang="tr-TR"/>
          </a:p>
        </p:txBody>
      </p:sp>
    </p:spTree>
    <p:extLst>
      <p:ext uri="{BB962C8B-B14F-4D97-AF65-F5344CB8AC3E}">
        <p14:creationId xmlns:p14="http://schemas.microsoft.com/office/powerpoint/2010/main" val="148753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23</a:t>
            </a:fld>
            <a:endParaRPr lang="tr-TR"/>
          </a:p>
        </p:txBody>
      </p:sp>
    </p:spTree>
    <p:extLst>
      <p:ext uri="{BB962C8B-B14F-4D97-AF65-F5344CB8AC3E}">
        <p14:creationId xmlns:p14="http://schemas.microsoft.com/office/powerpoint/2010/main" val="389388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24</a:t>
            </a:fld>
            <a:endParaRPr lang="tr-TR"/>
          </a:p>
        </p:txBody>
      </p:sp>
    </p:spTree>
    <p:extLst>
      <p:ext uri="{BB962C8B-B14F-4D97-AF65-F5344CB8AC3E}">
        <p14:creationId xmlns:p14="http://schemas.microsoft.com/office/powerpoint/2010/main" val="1865000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25</a:t>
            </a:fld>
            <a:endParaRPr lang="tr-TR"/>
          </a:p>
        </p:txBody>
      </p:sp>
    </p:spTree>
    <p:extLst>
      <p:ext uri="{BB962C8B-B14F-4D97-AF65-F5344CB8AC3E}">
        <p14:creationId xmlns:p14="http://schemas.microsoft.com/office/powerpoint/2010/main" val="8079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26</a:t>
            </a:fld>
            <a:endParaRPr lang="tr-TR"/>
          </a:p>
        </p:txBody>
      </p:sp>
    </p:spTree>
    <p:extLst>
      <p:ext uri="{BB962C8B-B14F-4D97-AF65-F5344CB8AC3E}">
        <p14:creationId xmlns:p14="http://schemas.microsoft.com/office/powerpoint/2010/main" val="39228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27</a:t>
            </a:fld>
            <a:endParaRPr lang="tr-TR"/>
          </a:p>
        </p:txBody>
      </p:sp>
    </p:spTree>
    <p:extLst>
      <p:ext uri="{BB962C8B-B14F-4D97-AF65-F5344CB8AC3E}">
        <p14:creationId xmlns:p14="http://schemas.microsoft.com/office/powerpoint/2010/main" val="2635685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28</a:t>
            </a:fld>
            <a:endParaRPr lang="tr-TR"/>
          </a:p>
        </p:txBody>
      </p:sp>
    </p:spTree>
    <p:extLst>
      <p:ext uri="{BB962C8B-B14F-4D97-AF65-F5344CB8AC3E}">
        <p14:creationId xmlns:p14="http://schemas.microsoft.com/office/powerpoint/2010/main" val="418358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29</a:t>
            </a:fld>
            <a:endParaRPr lang="tr-TR"/>
          </a:p>
        </p:txBody>
      </p:sp>
    </p:spTree>
    <p:extLst>
      <p:ext uri="{BB962C8B-B14F-4D97-AF65-F5344CB8AC3E}">
        <p14:creationId xmlns:p14="http://schemas.microsoft.com/office/powerpoint/2010/main" val="108567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3</a:t>
            </a:fld>
            <a:endParaRPr lang="tr-TR"/>
          </a:p>
        </p:txBody>
      </p:sp>
    </p:spTree>
    <p:extLst>
      <p:ext uri="{BB962C8B-B14F-4D97-AF65-F5344CB8AC3E}">
        <p14:creationId xmlns:p14="http://schemas.microsoft.com/office/powerpoint/2010/main" val="3152180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30</a:t>
            </a:fld>
            <a:endParaRPr lang="tr-TR"/>
          </a:p>
        </p:txBody>
      </p:sp>
    </p:spTree>
    <p:extLst>
      <p:ext uri="{BB962C8B-B14F-4D97-AF65-F5344CB8AC3E}">
        <p14:creationId xmlns:p14="http://schemas.microsoft.com/office/powerpoint/2010/main" val="3531557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31</a:t>
            </a:fld>
            <a:endParaRPr lang="tr-TR"/>
          </a:p>
        </p:txBody>
      </p:sp>
    </p:spTree>
    <p:extLst>
      <p:ext uri="{BB962C8B-B14F-4D97-AF65-F5344CB8AC3E}">
        <p14:creationId xmlns:p14="http://schemas.microsoft.com/office/powerpoint/2010/main" val="2096007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32</a:t>
            </a:fld>
            <a:endParaRPr lang="tr-TR"/>
          </a:p>
        </p:txBody>
      </p:sp>
    </p:spTree>
    <p:extLst>
      <p:ext uri="{BB962C8B-B14F-4D97-AF65-F5344CB8AC3E}">
        <p14:creationId xmlns:p14="http://schemas.microsoft.com/office/powerpoint/2010/main" val="2103491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33</a:t>
            </a:fld>
            <a:endParaRPr lang="tr-TR"/>
          </a:p>
        </p:txBody>
      </p:sp>
    </p:spTree>
    <p:extLst>
      <p:ext uri="{BB962C8B-B14F-4D97-AF65-F5344CB8AC3E}">
        <p14:creationId xmlns:p14="http://schemas.microsoft.com/office/powerpoint/2010/main" val="247157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34</a:t>
            </a:fld>
            <a:endParaRPr lang="tr-TR"/>
          </a:p>
        </p:txBody>
      </p:sp>
    </p:spTree>
    <p:extLst>
      <p:ext uri="{BB962C8B-B14F-4D97-AF65-F5344CB8AC3E}">
        <p14:creationId xmlns:p14="http://schemas.microsoft.com/office/powerpoint/2010/main" val="2387100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35</a:t>
            </a:fld>
            <a:endParaRPr lang="tr-TR"/>
          </a:p>
        </p:txBody>
      </p:sp>
    </p:spTree>
    <p:extLst>
      <p:ext uri="{BB962C8B-B14F-4D97-AF65-F5344CB8AC3E}">
        <p14:creationId xmlns:p14="http://schemas.microsoft.com/office/powerpoint/2010/main" val="2387100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36</a:t>
            </a:fld>
            <a:endParaRPr lang="tr-TR"/>
          </a:p>
        </p:txBody>
      </p:sp>
    </p:spTree>
    <p:extLst>
      <p:ext uri="{BB962C8B-B14F-4D97-AF65-F5344CB8AC3E}">
        <p14:creationId xmlns:p14="http://schemas.microsoft.com/office/powerpoint/2010/main" val="1928620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37</a:t>
            </a:fld>
            <a:endParaRPr lang="tr-TR"/>
          </a:p>
        </p:txBody>
      </p:sp>
    </p:spTree>
    <p:extLst>
      <p:ext uri="{BB962C8B-B14F-4D97-AF65-F5344CB8AC3E}">
        <p14:creationId xmlns:p14="http://schemas.microsoft.com/office/powerpoint/2010/main" val="2419991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38</a:t>
            </a:fld>
            <a:endParaRPr lang="tr-TR"/>
          </a:p>
        </p:txBody>
      </p:sp>
    </p:spTree>
    <p:extLst>
      <p:ext uri="{BB962C8B-B14F-4D97-AF65-F5344CB8AC3E}">
        <p14:creationId xmlns:p14="http://schemas.microsoft.com/office/powerpoint/2010/main" val="144159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39</a:t>
            </a:fld>
            <a:endParaRPr lang="tr-TR"/>
          </a:p>
        </p:txBody>
      </p:sp>
    </p:spTree>
    <p:extLst>
      <p:ext uri="{BB962C8B-B14F-4D97-AF65-F5344CB8AC3E}">
        <p14:creationId xmlns:p14="http://schemas.microsoft.com/office/powerpoint/2010/main" val="39367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4</a:t>
            </a:fld>
            <a:endParaRPr lang="tr-TR"/>
          </a:p>
        </p:txBody>
      </p:sp>
    </p:spTree>
    <p:extLst>
      <p:ext uri="{BB962C8B-B14F-4D97-AF65-F5344CB8AC3E}">
        <p14:creationId xmlns:p14="http://schemas.microsoft.com/office/powerpoint/2010/main" val="1200107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40</a:t>
            </a:fld>
            <a:endParaRPr lang="tr-TR"/>
          </a:p>
        </p:txBody>
      </p:sp>
    </p:spTree>
    <p:extLst>
      <p:ext uri="{BB962C8B-B14F-4D97-AF65-F5344CB8AC3E}">
        <p14:creationId xmlns:p14="http://schemas.microsoft.com/office/powerpoint/2010/main" val="2403610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41</a:t>
            </a:fld>
            <a:endParaRPr lang="tr-TR"/>
          </a:p>
        </p:txBody>
      </p:sp>
    </p:spTree>
    <p:extLst>
      <p:ext uri="{BB962C8B-B14F-4D97-AF65-F5344CB8AC3E}">
        <p14:creationId xmlns:p14="http://schemas.microsoft.com/office/powerpoint/2010/main" val="69040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42</a:t>
            </a:fld>
            <a:endParaRPr lang="tr-TR"/>
          </a:p>
        </p:txBody>
      </p:sp>
    </p:spTree>
    <p:extLst>
      <p:ext uri="{BB962C8B-B14F-4D97-AF65-F5344CB8AC3E}">
        <p14:creationId xmlns:p14="http://schemas.microsoft.com/office/powerpoint/2010/main" val="3848078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Tam</a:t>
            </a:r>
            <a:r>
              <a:rPr lang="tr-TR" baseline="0" dirty="0" smtClean="0"/>
              <a:t> başvuru aşamasında bütçe hazırlanırken dikkat edilmelidir. </a:t>
            </a:r>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44</a:t>
            </a:fld>
            <a:endParaRPr lang="tr-TR"/>
          </a:p>
        </p:txBody>
      </p:sp>
    </p:spTree>
    <p:extLst>
      <p:ext uri="{BB962C8B-B14F-4D97-AF65-F5344CB8AC3E}">
        <p14:creationId xmlns:p14="http://schemas.microsoft.com/office/powerpoint/2010/main" val="2937551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46</a:t>
            </a:fld>
            <a:endParaRPr lang="tr-TR"/>
          </a:p>
        </p:txBody>
      </p:sp>
    </p:spTree>
    <p:extLst>
      <p:ext uri="{BB962C8B-B14F-4D97-AF65-F5344CB8AC3E}">
        <p14:creationId xmlns:p14="http://schemas.microsoft.com/office/powerpoint/2010/main" val="532868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47</a:t>
            </a:fld>
            <a:endParaRPr lang="tr-TR"/>
          </a:p>
        </p:txBody>
      </p:sp>
    </p:spTree>
    <p:extLst>
      <p:ext uri="{BB962C8B-B14F-4D97-AF65-F5344CB8AC3E}">
        <p14:creationId xmlns:p14="http://schemas.microsoft.com/office/powerpoint/2010/main" val="1176297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48</a:t>
            </a:fld>
            <a:endParaRPr lang="tr-TR"/>
          </a:p>
        </p:txBody>
      </p:sp>
    </p:spTree>
    <p:extLst>
      <p:ext uri="{BB962C8B-B14F-4D97-AF65-F5344CB8AC3E}">
        <p14:creationId xmlns:p14="http://schemas.microsoft.com/office/powerpoint/2010/main" val="1148632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49</a:t>
            </a:fld>
            <a:endParaRPr lang="tr-TR"/>
          </a:p>
        </p:txBody>
      </p:sp>
    </p:spTree>
    <p:extLst>
      <p:ext uri="{BB962C8B-B14F-4D97-AF65-F5344CB8AC3E}">
        <p14:creationId xmlns:p14="http://schemas.microsoft.com/office/powerpoint/2010/main" val="3654621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50</a:t>
            </a:fld>
            <a:endParaRPr lang="tr-TR"/>
          </a:p>
        </p:txBody>
      </p:sp>
    </p:spTree>
    <p:extLst>
      <p:ext uri="{BB962C8B-B14F-4D97-AF65-F5344CB8AC3E}">
        <p14:creationId xmlns:p14="http://schemas.microsoft.com/office/powerpoint/2010/main" val="4156241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51</a:t>
            </a:fld>
            <a:endParaRPr lang="tr-TR"/>
          </a:p>
        </p:txBody>
      </p:sp>
    </p:spTree>
    <p:extLst>
      <p:ext uri="{BB962C8B-B14F-4D97-AF65-F5344CB8AC3E}">
        <p14:creationId xmlns:p14="http://schemas.microsoft.com/office/powerpoint/2010/main" val="221401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5</a:t>
            </a:fld>
            <a:endParaRPr lang="tr-TR"/>
          </a:p>
        </p:txBody>
      </p:sp>
    </p:spTree>
    <p:extLst>
      <p:ext uri="{BB962C8B-B14F-4D97-AF65-F5344CB8AC3E}">
        <p14:creationId xmlns:p14="http://schemas.microsoft.com/office/powerpoint/2010/main" val="858752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52</a:t>
            </a:fld>
            <a:endParaRPr lang="tr-TR"/>
          </a:p>
        </p:txBody>
      </p:sp>
    </p:spTree>
    <p:extLst>
      <p:ext uri="{BB962C8B-B14F-4D97-AF65-F5344CB8AC3E}">
        <p14:creationId xmlns:p14="http://schemas.microsoft.com/office/powerpoint/2010/main" val="640139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53</a:t>
            </a:fld>
            <a:endParaRPr lang="tr-TR"/>
          </a:p>
        </p:txBody>
      </p:sp>
    </p:spTree>
    <p:extLst>
      <p:ext uri="{BB962C8B-B14F-4D97-AF65-F5344CB8AC3E}">
        <p14:creationId xmlns:p14="http://schemas.microsoft.com/office/powerpoint/2010/main" val="2155886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54</a:t>
            </a:fld>
            <a:endParaRPr lang="tr-TR"/>
          </a:p>
        </p:txBody>
      </p:sp>
    </p:spTree>
    <p:extLst>
      <p:ext uri="{BB962C8B-B14F-4D97-AF65-F5344CB8AC3E}">
        <p14:creationId xmlns:p14="http://schemas.microsoft.com/office/powerpoint/2010/main" val="2763383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55</a:t>
            </a:fld>
            <a:endParaRPr lang="tr-TR"/>
          </a:p>
        </p:txBody>
      </p:sp>
    </p:spTree>
    <p:extLst>
      <p:ext uri="{BB962C8B-B14F-4D97-AF65-F5344CB8AC3E}">
        <p14:creationId xmlns:p14="http://schemas.microsoft.com/office/powerpoint/2010/main" val="4200626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56</a:t>
            </a:fld>
            <a:endParaRPr lang="tr-TR"/>
          </a:p>
        </p:txBody>
      </p:sp>
    </p:spTree>
    <p:extLst>
      <p:ext uri="{BB962C8B-B14F-4D97-AF65-F5344CB8AC3E}">
        <p14:creationId xmlns:p14="http://schemas.microsoft.com/office/powerpoint/2010/main" val="4149857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57</a:t>
            </a:fld>
            <a:endParaRPr lang="tr-TR"/>
          </a:p>
        </p:txBody>
      </p:sp>
    </p:spTree>
    <p:extLst>
      <p:ext uri="{BB962C8B-B14F-4D97-AF65-F5344CB8AC3E}">
        <p14:creationId xmlns:p14="http://schemas.microsoft.com/office/powerpoint/2010/main" val="370795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58</a:t>
            </a:fld>
            <a:endParaRPr lang="tr-TR"/>
          </a:p>
        </p:txBody>
      </p:sp>
    </p:spTree>
    <p:extLst>
      <p:ext uri="{BB962C8B-B14F-4D97-AF65-F5344CB8AC3E}">
        <p14:creationId xmlns:p14="http://schemas.microsoft.com/office/powerpoint/2010/main" val="1148676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59</a:t>
            </a:fld>
            <a:endParaRPr lang="tr-TR"/>
          </a:p>
        </p:txBody>
      </p:sp>
    </p:spTree>
    <p:extLst>
      <p:ext uri="{BB962C8B-B14F-4D97-AF65-F5344CB8AC3E}">
        <p14:creationId xmlns:p14="http://schemas.microsoft.com/office/powerpoint/2010/main" val="2847835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60</a:t>
            </a:fld>
            <a:endParaRPr lang="tr-TR"/>
          </a:p>
        </p:txBody>
      </p:sp>
    </p:spTree>
    <p:extLst>
      <p:ext uri="{BB962C8B-B14F-4D97-AF65-F5344CB8AC3E}">
        <p14:creationId xmlns:p14="http://schemas.microsoft.com/office/powerpoint/2010/main" val="29705704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61</a:t>
            </a:fld>
            <a:endParaRPr lang="tr-TR"/>
          </a:p>
        </p:txBody>
      </p:sp>
    </p:spTree>
    <p:extLst>
      <p:ext uri="{BB962C8B-B14F-4D97-AF65-F5344CB8AC3E}">
        <p14:creationId xmlns:p14="http://schemas.microsoft.com/office/powerpoint/2010/main" val="246247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6</a:t>
            </a:fld>
            <a:endParaRPr lang="tr-TR"/>
          </a:p>
        </p:txBody>
      </p:sp>
    </p:spTree>
    <p:extLst>
      <p:ext uri="{BB962C8B-B14F-4D97-AF65-F5344CB8AC3E}">
        <p14:creationId xmlns:p14="http://schemas.microsoft.com/office/powerpoint/2010/main" val="2250540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62</a:t>
            </a:fld>
            <a:endParaRPr lang="tr-TR"/>
          </a:p>
        </p:txBody>
      </p:sp>
    </p:spTree>
    <p:extLst>
      <p:ext uri="{BB962C8B-B14F-4D97-AF65-F5344CB8AC3E}">
        <p14:creationId xmlns:p14="http://schemas.microsoft.com/office/powerpoint/2010/main" val="14104306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63</a:t>
            </a:fld>
            <a:endParaRPr lang="tr-TR"/>
          </a:p>
        </p:txBody>
      </p:sp>
    </p:spTree>
    <p:extLst>
      <p:ext uri="{BB962C8B-B14F-4D97-AF65-F5344CB8AC3E}">
        <p14:creationId xmlns:p14="http://schemas.microsoft.com/office/powerpoint/2010/main" val="41699734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64</a:t>
            </a:fld>
            <a:endParaRPr lang="tr-TR"/>
          </a:p>
        </p:txBody>
      </p:sp>
    </p:spTree>
    <p:extLst>
      <p:ext uri="{BB962C8B-B14F-4D97-AF65-F5344CB8AC3E}">
        <p14:creationId xmlns:p14="http://schemas.microsoft.com/office/powerpoint/2010/main" val="3261438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65</a:t>
            </a:fld>
            <a:endParaRPr lang="tr-TR"/>
          </a:p>
        </p:txBody>
      </p:sp>
    </p:spTree>
    <p:extLst>
      <p:ext uri="{BB962C8B-B14F-4D97-AF65-F5344CB8AC3E}">
        <p14:creationId xmlns:p14="http://schemas.microsoft.com/office/powerpoint/2010/main" val="2022145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66</a:t>
            </a:fld>
            <a:endParaRPr lang="tr-TR"/>
          </a:p>
        </p:txBody>
      </p:sp>
    </p:spTree>
    <p:extLst>
      <p:ext uri="{BB962C8B-B14F-4D97-AF65-F5344CB8AC3E}">
        <p14:creationId xmlns:p14="http://schemas.microsoft.com/office/powerpoint/2010/main" val="10627458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67</a:t>
            </a:fld>
            <a:endParaRPr lang="tr-TR"/>
          </a:p>
        </p:txBody>
      </p:sp>
    </p:spTree>
    <p:extLst>
      <p:ext uri="{BB962C8B-B14F-4D97-AF65-F5344CB8AC3E}">
        <p14:creationId xmlns:p14="http://schemas.microsoft.com/office/powerpoint/2010/main" val="17620569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68</a:t>
            </a:fld>
            <a:endParaRPr lang="tr-TR"/>
          </a:p>
        </p:txBody>
      </p:sp>
    </p:spTree>
    <p:extLst>
      <p:ext uri="{BB962C8B-B14F-4D97-AF65-F5344CB8AC3E}">
        <p14:creationId xmlns:p14="http://schemas.microsoft.com/office/powerpoint/2010/main" val="188396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69</a:t>
            </a:fld>
            <a:endParaRPr lang="tr-TR"/>
          </a:p>
        </p:txBody>
      </p:sp>
    </p:spTree>
    <p:extLst>
      <p:ext uri="{BB962C8B-B14F-4D97-AF65-F5344CB8AC3E}">
        <p14:creationId xmlns:p14="http://schemas.microsoft.com/office/powerpoint/2010/main" val="8442869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70</a:t>
            </a:fld>
            <a:endParaRPr lang="tr-TR"/>
          </a:p>
        </p:txBody>
      </p:sp>
    </p:spTree>
    <p:extLst>
      <p:ext uri="{BB962C8B-B14F-4D97-AF65-F5344CB8AC3E}">
        <p14:creationId xmlns:p14="http://schemas.microsoft.com/office/powerpoint/2010/main" val="4170455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71</a:t>
            </a:fld>
            <a:endParaRPr lang="tr-TR"/>
          </a:p>
        </p:txBody>
      </p:sp>
    </p:spTree>
    <p:extLst>
      <p:ext uri="{BB962C8B-B14F-4D97-AF65-F5344CB8AC3E}">
        <p14:creationId xmlns:p14="http://schemas.microsoft.com/office/powerpoint/2010/main" val="155844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7</a:t>
            </a:fld>
            <a:endParaRPr lang="tr-TR"/>
          </a:p>
        </p:txBody>
      </p:sp>
    </p:spTree>
    <p:extLst>
      <p:ext uri="{BB962C8B-B14F-4D97-AF65-F5344CB8AC3E}">
        <p14:creationId xmlns:p14="http://schemas.microsoft.com/office/powerpoint/2010/main" val="491188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72</a:t>
            </a:fld>
            <a:endParaRPr lang="tr-TR"/>
          </a:p>
        </p:txBody>
      </p:sp>
    </p:spTree>
    <p:extLst>
      <p:ext uri="{BB962C8B-B14F-4D97-AF65-F5344CB8AC3E}">
        <p14:creationId xmlns:p14="http://schemas.microsoft.com/office/powerpoint/2010/main" val="27591179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73</a:t>
            </a:fld>
            <a:endParaRPr lang="tr-TR"/>
          </a:p>
        </p:txBody>
      </p:sp>
    </p:spTree>
    <p:extLst>
      <p:ext uri="{BB962C8B-B14F-4D97-AF65-F5344CB8AC3E}">
        <p14:creationId xmlns:p14="http://schemas.microsoft.com/office/powerpoint/2010/main" val="36440050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74</a:t>
            </a:fld>
            <a:endParaRPr lang="tr-TR"/>
          </a:p>
        </p:txBody>
      </p:sp>
    </p:spTree>
    <p:extLst>
      <p:ext uri="{BB962C8B-B14F-4D97-AF65-F5344CB8AC3E}">
        <p14:creationId xmlns:p14="http://schemas.microsoft.com/office/powerpoint/2010/main" val="38625358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Bölüm 1’deki (mali ve </a:t>
            </a:r>
            <a:r>
              <a:rPr lang="tr-TR" sz="1200" kern="1200" dirty="0" err="1" smtClean="0">
                <a:solidFill>
                  <a:schemeClr val="tx1"/>
                </a:solidFill>
                <a:effectLst/>
                <a:latin typeface="+mn-lt"/>
                <a:ea typeface="+mn-ea"/>
                <a:cs typeface="+mn-cs"/>
              </a:rPr>
              <a:t>operasyonel</a:t>
            </a:r>
            <a:r>
              <a:rPr lang="tr-TR" sz="1200" kern="1200" dirty="0" smtClean="0">
                <a:solidFill>
                  <a:schemeClr val="tx1"/>
                </a:solidFill>
                <a:effectLst/>
                <a:latin typeface="+mn-lt"/>
                <a:ea typeface="+mn-ea"/>
                <a:cs typeface="+mn-cs"/>
              </a:rPr>
              <a:t> kapasite) toplam puan </a:t>
            </a:r>
            <a:r>
              <a:rPr lang="tr-TR" sz="1200" b="1" kern="1200" dirty="0" smtClean="0">
                <a:solidFill>
                  <a:schemeClr val="tx1"/>
                </a:solidFill>
                <a:effectLst/>
                <a:latin typeface="+mn-lt"/>
                <a:ea typeface="+mn-ea"/>
                <a:cs typeface="+mn-cs"/>
              </a:rPr>
              <a:t>12</a:t>
            </a:r>
            <a:r>
              <a:rPr lang="tr-TR" sz="1200" kern="1200" dirty="0" smtClean="0">
                <a:solidFill>
                  <a:schemeClr val="tx1"/>
                </a:solidFill>
                <a:effectLst/>
                <a:latin typeface="+mn-lt"/>
                <a:ea typeface="+mn-ea"/>
                <a:cs typeface="+mn-cs"/>
              </a:rPr>
              <a:t> puanın altındaysa, başvuru reddedilecektir. Bölüm 1 altındaki </a:t>
            </a:r>
            <a:r>
              <a:rPr lang="tr-TR" sz="1200" b="1" kern="1200" dirty="0" smtClean="0">
                <a:solidFill>
                  <a:schemeClr val="tx1"/>
                </a:solidFill>
                <a:effectLst/>
                <a:latin typeface="+mn-lt"/>
                <a:ea typeface="+mn-ea"/>
                <a:cs typeface="+mn-cs"/>
              </a:rPr>
              <a:t>alt bölümlerden herhangi birinin puanı 1 </a:t>
            </a:r>
            <a:r>
              <a:rPr lang="tr-TR" sz="1200" kern="1200" dirty="0" smtClean="0">
                <a:solidFill>
                  <a:schemeClr val="tx1"/>
                </a:solidFill>
                <a:effectLst/>
                <a:latin typeface="+mn-lt"/>
                <a:ea typeface="+mn-ea"/>
                <a:cs typeface="+mn-cs"/>
              </a:rPr>
              <a:t>ise, başvuru reddedilecektir. </a:t>
            </a:r>
          </a:p>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75</a:t>
            </a:fld>
            <a:endParaRPr lang="tr-TR"/>
          </a:p>
        </p:txBody>
      </p:sp>
    </p:spTree>
    <p:extLst>
      <p:ext uri="{BB962C8B-B14F-4D97-AF65-F5344CB8AC3E}">
        <p14:creationId xmlns:p14="http://schemas.microsoft.com/office/powerpoint/2010/main" val="13843954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6CA5E-07BF-48C6-BD87-8EF854E4EFD8}" type="slidenum">
              <a:rPr lang="tr-TR" smtClean="0"/>
              <a:pPr/>
              <a:t>76</a:t>
            </a:fld>
            <a:endParaRPr lang="tr-TR"/>
          </a:p>
        </p:txBody>
      </p:sp>
    </p:spTree>
    <p:extLst>
      <p:ext uri="{BB962C8B-B14F-4D97-AF65-F5344CB8AC3E}">
        <p14:creationId xmlns:p14="http://schemas.microsoft.com/office/powerpoint/2010/main" val="3924060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526CA5E-07BF-48C6-BD87-8EF854E4EFD8}" type="slidenum">
              <a:rPr lang="tr-TR" smtClean="0"/>
              <a:pPr/>
              <a:t>77</a:t>
            </a:fld>
            <a:endParaRPr lang="tr-TR"/>
          </a:p>
        </p:txBody>
      </p:sp>
    </p:spTree>
    <p:extLst>
      <p:ext uri="{BB962C8B-B14F-4D97-AF65-F5344CB8AC3E}">
        <p14:creationId xmlns:p14="http://schemas.microsoft.com/office/powerpoint/2010/main" val="69767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8</a:t>
            </a:fld>
            <a:endParaRPr lang="tr-TR"/>
          </a:p>
        </p:txBody>
      </p:sp>
    </p:spTree>
    <p:extLst>
      <p:ext uri="{BB962C8B-B14F-4D97-AF65-F5344CB8AC3E}">
        <p14:creationId xmlns:p14="http://schemas.microsoft.com/office/powerpoint/2010/main" val="143860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26CA5E-07BF-48C6-BD87-8EF854E4EFD8}" type="slidenum">
              <a:rPr lang="tr-TR" smtClean="0"/>
              <a:pPr/>
              <a:t>9</a:t>
            </a:fld>
            <a:endParaRPr lang="tr-TR"/>
          </a:p>
        </p:txBody>
      </p:sp>
    </p:spTree>
    <p:extLst>
      <p:ext uri="{BB962C8B-B14F-4D97-AF65-F5344CB8AC3E}">
        <p14:creationId xmlns:p14="http://schemas.microsoft.com/office/powerpoint/2010/main" val="221773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tr-TR"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20938372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139055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tr-T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spTree>
    <p:extLst>
      <p:ext uri="{BB962C8B-B14F-4D97-AF65-F5344CB8AC3E}">
        <p14:creationId xmlns:p14="http://schemas.microsoft.com/office/powerpoint/2010/main" val="78993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endParaRPr lang="tr-TR"/>
          </a:p>
        </p:txBody>
      </p:sp>
      <p:sp>
        <p:nvSpPr>
          <p:cNvPr id="3" name="Table Placeholder 2"/>
          <p:cNvSpPr>
            <a:spLocks noGrp="1"/>
          </p:cNvSpPr>
          <p:nvPr>
            <p:ph type="tbl" idx="1"/>
          </p:nvPr>
        </p:nvSpPr>
        <p:spPr>
          <a:xfrm>
            <a:off x="444469" y="2000922"/>
            <a:ext cx="8229600" cy="3733128"/>
          </a:xfrm>
        </p:spPr>
        <p:txBody>
          <a:bodyPr/>
          <a:lstStyle/>
          <a:p>
            <a:pPr lvl="0"/>
            <a:endParaRPr lang="tr-TR" noProof="0"/>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8B3755FD-471C-408D-B43E-9B88DCD50081}" type="slidenum">
              <a:rPr lang="tr-TR" altLang="tr-TR"/>
              <a:pPr>
                <a:defRPr/>
              </a:pPr>
              <a:t>‹#›</a:t>
            </a:fld>
            <a:endParaRPr lang="tr-TR" altLang="tr-TR"/>
          </a:p>
        </p:txBody>
      </p:sp>
      <p:sp>
        <p:nvSpPr>
          <p:cNvPr id="5" name="TextBox 4"/>
          <p:cNvSpPr txBox="1"/>
          <p:nvPr userDrawn="1"/>
        </p:nvSpPr>
        <p:spPr>
          <a:xfrm>
            <a:off x="0" y="1246911"/>
            <a:ext cx="9144000" cy="587441"/>
          </a:xfrm>
          <a:prstGeom prst="rect">
            <a:avLst/>
          </a:prstGeom>
          <a:solidFill>
            <a:srgbClr val="C00000"/>
          </a:solidFill>
        </p:spPr>
        <p:txBody>
          <a:bodyPr wrap="square" tIns="108000" bIns="108000" rtlCol="0">
            <a:spAutoFit/>
          </a:bodyPr>
          <a:lstStyle/>
          <a:p>
            <a:pPr indent="355600"/>
            <a:r>
              <a:rPr lang="tr-TR" sz="2400" b="1" dirty="0">
                <a:solidFill>
                  <a:schemeClr val="bg1"/>
                </a:solidFill>
                <a:cs typeface="Calibri"/>
              </a:rPr>
              <a:t>PROGRAM</a:t>
            </a:r>
            <a:endParaRPr lang="en-US" sz="2400" dirty="0">
              <a:solidFill>
                <a:schemeClr val="bg1"/>
              </a:solidFill>
            </a:endParaRPr>
          </a:p>
        </p:txBody>
      </p:sp>
    </p:spTree>
    <p:extLst>
      <p:ext uri="{BB962C8B-B14F-4D97-AF65-F5344CB8AC3E}">
        <p14:creationId xmlns:p14="http://schemas.microsoft.com/office/powerpoint/2010/main" val="39233988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709697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1376164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76412072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89641203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86939351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7889370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98742947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05"/>
            <a:ext cx="7886700" cy="3929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pic>
        <p:nvPicPr>
          <p:cNvPr id="12" name="Picture 13" descr="TOBB-logo_ENGLISH big"/>
          <p:cNvPicPr>
            <a:picLocks noChangeAspect="1" noChangeArrowheads="1"/>
          </p:cNvPicPr>
          <p:nvPr userDrawn="1"/>
        </p:nvPicPr>
        <p:blipFill>
          <a:blip r:embed="rId2" cstate="print"/>
          <a:srcRect/>
          <a:stretch>
            <a:fillRect/>
          </a:stretch>
        </p:blipFill>
        <p:spPr bwMode="auto">
          <a:xfrm>
            <a:off x="5455562" y="6117779"/>
            <a:ext cx="647700" cy="639763"/>
          </a:xfrm>
          <a:prstGeom prst="rect">
            <a:avLst/>
          </a:prstGeom>
          <a:noFill/>
          <a:ln w="9525">
            <a:noFill/>
            <a:miter lim="800000"/>
            <a:headEnd/>
            <a:tailEnd/>
          </a:ln>
        </p:spPr>
      </p:pic>
      <p:sp>
        <p:nvSpPr>
          <p:cNvPr id="13" name="15 Metin kutusu"/>
          <p:cNvSpPr txBox="1"/>
          <p:nvPr userDrawn="1"/>
        </p:nvSpPr>
        <p:spPr>
          <a:xfrm>
            <a:off x="6057905" y="6316363"/>
            <a:ext cx="761234" cy="289310"/>
          </a:xfrm>
          <a:prstGeom prst="rect">
            <a:avLst/>
          </a:prstGeom>
          <a:noFill/>
        </p:spPr>
        <p:txBody>
          <a:bodyPr wrap="none">
            <a:spAutoFit/>
          </a:bodyPr>
          <a:lstStyle/>
          <a:p>
            <a:pPr>
              <a:buNone/>
              <a:defRPr/>
            </a:pPr>
            <a:r>
              <a:rPr lang="tr-TR" sz="1600" b="1" dirty="0">
                <a:solidFill>
                  <a:schemeClr val="bg1">
                    <a:lumMod val="50000"/>
                  </a:schemeClr>
                </a:solidFill>
                <a:latin typeface="Arial" pitchFamily="34" charset="0"/>
                <a:cs typeface="Arial" pitchFamily="34" charset="0"/>
              </a:rPr>
              <a:t>TOBB</a:t>
            </a:r>
          </a:p>
        </p:txBody>
      </p:sp>
      <p:pic>
        <p:nvPicPr>
          <p:cNvPr id="15"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02247" y="6212575"/>
            <a:ext cx="1780511" cy="496887"/>
          </a:xfrm>
          <a:prstGeom prst="rect">
            <a:avLst/>
          </a:prstGeom>
          <a:noFill/>
          <a:ln w="9525">
            <a:noFill/>
            <a:miter lim="800000"/>
            <a:headEnd/>
            <a:tailEnd/>
          </a:ln>
        </p:spPr>
      </p:pic>
    </p:spTree>
    <p:extLst>
      <p:ext uri="{BB962C8B-B14F-4D97-AF65-F5344CB8AC3E}">
        <p14:creationId xmlns:p14="http://schemas.microsoft.com/office/powerpoint/2010/main" val="82575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168433764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83481125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428553272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277402057"/>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310543557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8028934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6DF97BCA-4EC0-46F5-A75F-F8259EED0A4A}" type="slidenum">
              <a:rPr lang="tr-TR" altLang="tr-TR"/>
              <a:pPr>
                <a:defRPr/>
              </a:pPr>
              <a:t>‹#›</a:t>
            </a:fld>
            <a:endParaRPr lang="tr-TR" altLang="tr-TR"/>
          </a:p>
        </p:txBody>
      </p:sp>
    </p:spTree>
    <p:extLst>
      <p:ext uri="{BB962C8B-B14F-4D97-AF65-F5344CB8AC3E}">
        <p14:creationId xmlns:p14="http://schemas.microsoft.com/office/powerpoint/2010/main" val="215805685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365127"/>
            <a:ext cx="8264525" cy="5368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Rectangle 6"/>
          <p:cNvSpPr>
            <a:spLocks noGrp="1" noChangeArrowheads="1"/>
          </p:cNvSpPr>
          <p:nvPr>
            <p:ph type="sldNum" sz="quarter" idx="10"/>
          </p:nvPr>
        </p:nvSpPr>
        <p:spPr>
          <a:xfrm>
            <a:off x="6457950" y="6356351"/>
            <a:ext cx="2057400" cy="365125"/>
          </a:xfrm>
          <a:prstGeom prst="rect">
            <a:avLst/>
          </a:prstGeom>
          <a:ln/>
        </p:spPr>
        <p:txBody>
          <a:bodyPr/>
          <a:lstStyle>
            <a:lvl1pPr>
              <a:defRPr/>
            </a:lvl1pPr>
          </a:lstStyle>
          <a:p>
            <a:pPr>
              <a:defRPr/>
            </a:pPr>
            <a:fld id="{9DC52C57-F168-40C2-B452-E5DE26110ADC}" type="slidenum">
              <a:rPr lang="tr-TR" altLang="tr-TR"/>
              <a:pPr>
                <a:defRPr/>
              </a:pPr>
              <a:t>‹#›</a:t>
            </a:fld>
            <a:endParaRPr lang="tr-TR" altLang="tr-TR"/>
          </a:p>
        </p:txBody>
      </p:sp>
    </p:spTree>
    <p:extLst>
      <p:ext uri="{BB962C8B-B14F-4D97-AF65-F5344CB8AC3E}">
        <p14:creationId xmlns:p14="http://schemas.microsoft.com/office/powerpoint/2010/main" val="4093405494"/>
      </p:ext>
    </p:extLst>
  </p:cSld>
  <p:clrMapOvr>
    <a:overrideClrMapping bg1="lt1" tx1="dk1" bg2="lt2" tx2="dk2" accent1="accent1" accent2="accent2" accent3="accent3" accent4="accent4" accent5="accent5" accent6="accent6" hlink="hlink" folHlink="folHlink"/>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7" descr="ABBakanlikLogos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37133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endParaRPr lang="tr-TR"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pic>
        <p:nvPicPr>
          <p:cNvPr id="11" name="Picture 7" descr="ABBakanlikLogos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15576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tr-T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tr-T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pic>
        <p:nvPicPr>
          <p:cNvPr id="13" name="Picture 7" descr="ABBakanlikLogos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131955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tr-T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tr-T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pic>
        <p:nvPicPr>
          <p:cNvPr id="9" name="Picture 7" descr="ABBakanlikLogos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425571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tr-T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pic>
        <p:nvPicPr>
          <p:cNvPr id="8" name="Picture 7" descr="ABBakanlikLogos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335705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pic>
        <p:nvPicPr>
          <p:cNvPr id="11" name="Picture 7" descr="ABBakanlikLogos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3225" y="6159797"/>
            <a:ext cx="643575" cy="576000"/>
          </a:xfrm>
          <a:prstGeom prst="rect">
            <a:avLst/>
          </a:prstGeom>
        </p:spPr>
      </p:pic>
    </p:spTree>
    <p:extLst>
      <p:ext uri="{BB962C8B-B14F-4D97-AF65-F5344CB8AC3E}">
        <p14:creationId xmlns:p14="http://schemas.microsoft.com/office/powerpoint/2010/main" val="412897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tr-T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7D838E6-9A45-4D88-A84A-478994A6F863}" type="datetimeFigureOut">
              <a:rPr lang="tr-TR" smtClean="0"/>
              <a:pPr/>
              <a:t>14.03.2024</a:t>
            </a:fld>
            <a:endParaRPr lang="tr-T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tr-T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01FF82-3258-4F66-96C0-2EB67B9856BD}" type="slidenum">
              <a:rPr lang="tr-TR" smtClean="0"/>
              <a:pPr/>
              <a:t>‹#›</a:t>
            </a:fld>
            <a:endParaRPr lang="tr-TR"/>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7559" y="6117244"/>
            <a:ext cx="1394467" cy="738247"/>
          </a:xfrm>
          <a:prstGeom prst="rect">
            <a:avLst/>
          </a:prstGeom>
        </p:spPr>
      </p:pic>
    </p:spTree>
    <p:extLst>
      <p:ext uri="{BB962C8B-B14F-4D97-AF65-F5344CB8AC3E}">
        <p14:creationId xmlns:p14="http://schemas.microsoft.com/office/powerpoint/2010/main" val="368660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pic>
        <p:nvPicPr>
          <p:cNvPr id="1028" name="Picture 7" descr="image001"/>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3292278" y="137170"/>
            <a:ext cx="2404800" cy="8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his Programme is funded by the European Union"/>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2653958" y="916154"/>
            <a:ext cx="3704113" cy="21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descr="yeni_logo"/>
          <p:cNvPicPr>
            <a:picLocks noChangeAspect="1" noChangeArrowheads="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8393362" y="6083358"/>
            <a:ext cx="657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s://www.cfcu.gov.tr/sites/default/files/cfcu-static/CFCU_Logo_EN.jpg"/>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112463" y="6045169"/>
            <a:ext cx="777223" cy="77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5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7"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Lst>
  <p:txStyles>
    <p:titleStyle>
      <a:lvl1pPr algn="l" defTabSz="914400" rtl="0" eaLnBrk="1" latinLnBrk="0" hangingPunct="1">
        <a:lnSpc>
          <a:spcPct val="100000"/>
        </a:lnSpc>
        <a:spcBef>
          <a:spcPct val="0"/>
        </a:spcBef>
        <a:buNone/>
        <a:defRPr sz="4400" b="1" i="0" u="sng" kern="1200" baseline="0">
          <a:solidFill>
            <a:schemeClr val="accent1">
              <a:lumMod val="50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ikis.ec.europa.eu/display/ExactExternalWiki/Annex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urochambres.eu/about/memb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anayi.gov.tr/merkez-birimi/b94224510b7b/seg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international-partnerships.ec.europa.eu/knowledge-hub/communicating-and-raising-eu-visibility-guidance-external-actions_e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eeas.europa.eu/delegations/t&#252;rkiye/visibility-guidelines-clarification-2022-guidelines-communicating-and-raising_e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tebd2@cfcu.gov.tr"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sanayi.gov.tr/merkez-birimi/b94224510b7b/sege"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28650" y="1301751"/>
            <a:ext cx="7886700" cy="4557713"/>
          </a:xfrm>
          <a:ln>
            <a:noFill/>
          </a:ln>
        </p:spPr>
        <p:txBody>
          <a:bodyPr>
            <a:normAutofit/>
          </a:bodyPr>
          <a:lstStyle/>
          <a:p>
            <a:pPr marL="0" indent="0" algn="ctr">
              <a:buNone/>
            </a:pPr>
            <a:endParaRPr lang="tr-TR" sz="4000" b="1" dirty="0">
              <a:solidFill>
                <a:schemeClr val="accent1">
                  <a:lumMod val="50000"/>
                </a:schemeClr>
              </a:solidFill>
            </a:endParaRPr>
          </a:p>
          <a:p>
            <a:pPr marL="0" indent="0" algn="ctr">
              <a:buNone/>
            </a:pPr>
            <a:endParaRPr lang="en-US" sz="4000" b="1" dirty="0">
              <a:solidFill>
                <a:schemeClr val="accent1">
                  <a:lumMod val="50000"/>
                </a:schemeClr>
              </a:solidFill>
            </a:endParaRPr>
          </a:p>
          <a:p>
            <a:pPr marL="0" indent="0" algn="ctr">
              <a:buNone/>
            </a:pPr>
            <a:r>
              <a:rPr lang="tr-TR" b="1" dirty="0">
                <a:solidFill>
                  <a:srgbClr val="002060"/>
                </a:solidFill>
              </a:rPr>
              <a:t>Türkiye-AB İş Dünyası Diyaloğu II Projesi </a:t>
            </a:r>
            <a:br>
              <a:rPr lang="tr-TR" b="1" dirty="0">
                <a:solidFill>
                  <a:srgbClr val="002060"/>
                </a:solidFill>
              </a:rPr>
            </a:br>
            <a:r>
              <a:rPr lang="tr-TR" b="1" dirty="0">
                <a:solidFill>
                  <a:srgbClr val="002060"/>
                </a:solidFill>
              </a:rPr>
              <a:t>Hibe Programı</a:t>
            </a:r>
            <a:br>
              <a:rPr lang="tr-TR" b="1" dirty="0">
                <a:solidFill>
                  <a:srgbClr val="002060"/>
                </a:solidFill>
              </a:rPr>
            </a:br>
            <a:r>
              <a:rPr lang="tr-TR" b="1" dirty="0">
                <a:solidFill>
                  <a:srgbClr val="002060"/>
                </a:solidFill>
              </a:rPr>
              <a:t>(TEBD II)</a:t>
            </a:r>
          </a:p>
        </p:txBody>
      </p:sp>
      <p:sp>
        <p:nvSpPr>
          <p:cNvPr id="4" name="Alt Başlık 2"/>
          <p:cNvSpPr txBox="1">
            <a:spLocks/>
          </p:cNvSpPr>
          <p:nvPr/>
        </p:nvSpPr>
        <p:spPr>
          <a:xfrm>
            <a:off x="1117855" y="4335804"/>
            <a:ext cx="7035038" cy="16394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baseline="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tr-TR" sz="4000" b="1" dirty="0">
                <a:solidFill>
                  <a:schemeClr val="bg1">
                    <a:lumMod val="50000"/>
                  </a:schemeClr>
                </a:solidFill>
              </a:rPr>
              <a:t>Burcu ATILGAN</a:t>
            </a:r>
          </a:p>
          <a:p>
            <a:pPr marL="0" indent="0" algn="r">
              <a:spcBef>
                <a:spcPts val="0"/>
              </a:spcBef>
              <a:buNone/>
            </a:pPr>
            <a:r>
              <a:rPr lang="tr-TR" sz="2800" b="1" dirty="0">
                <a:solidFill>
                  <a:schemeClr val="bg1">
                    <a:lumMod val="50000"/>
                  </a:schemeClr>
                </a:solidFill>
              </a:rPr>
              <a:t>TOBB AB ve </a:t>
            </a:r>
            <a:r>
              <a:rPr lang="tr-TR" sz="2800" b="1" dirty="0" err="1">
                <a:solidFill>
                  <a:schemeClr val="bg1">
                    <a:lumMod val="50000"/>
                  </a:schemeClr>
                </a:solidFill>
              </a:rPr>
              <a:t>Dışilişkiler</a:t>
            </a:r>
            <a:r>
              <a:rPr lang="tr-TR" sz="2800" b="1" dirty="0">
                <a:solidFill>
                  <a:schemeClr val="bg1">
                    <a:lumMod val="50000"/>
                  </a:schemeClr>
                </a:solidFill>
              </a:rPr>
              <a:t> Dairesi</a:t>
            </a:r>
          </a:p>
          <a:p>
            <a:pPr marL="0" indent="0" algn="r">
              <a:spcBef>
                <a:spcPts val="0"/>
              </a:spcBef>
              <a:buNone/>
            </a:pPr>
            <a:r>
              <a:rPr lang="tr-TR" sz="2800" b="1" dirty="0">
                <a:solidFill>
                  <a:schemeClr val="bg1">
                    <a:lumMod val="50000"/>
                  </a:schemeClr>
                </a:solidFill>
              </a:rPr>
              <a:t>Ankara, 13.03.2024</a:t>
            </a:r>
          </a:p>
        </p:txBody>
      </p:sp>
    </p:spTree>
    <p:extLst>
      <p:ext uri="{BB962C8B-B14F-4D97-AF65-F5344CB8AC3E}">
        <p14:creationId xmlns:p14="http://schemas.microsoft.com/office/powerpoint/2010/main" val="310991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33205"/>
            <a:ext cx="7886700" cy="2696984"/>
          </a:xfrm>
        </p:spPr>
        <p:txBody>
          <a:bodyPr>
            <a:noAutofit/>
          </a:bodyPr>
          <a:lstStyle/>
          <a:p>
            <a:pPr algn="ctr">
              <a:buNone/>
            </a:pPr>
            <a:r>
              <a:rPr lang="tr-TR" sz="2800" dirty="0"/>
              <a:t>Genel hedef: Türk Odaları ve AB ülkelerindeki Odalar arasındaki karşılıklı bilgi ve anlayışı güçlendirerek Avrupa ve Türk iş dünyasının karşılıklı entegrasyonunu teşvik etmek</a:t>
            </a:r>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en-US" sz="2400" b="1" dirty="0">
                <a:solidFill>
                  <a:schemeClr val="accent5">
                    <a:lumMod val="50000"/>
                  </a:schemeClr>
                </a:solidFill>
                <a:cs typeface="Calibri"/>
              </a:rPr>
              <a:t>PROGRAMIN GENEL HEDEF</a:t>
            </a:r>
            <a:r>
              <a:rPr lang="tr-TR" sz="2400" b="1" dirty="0">
                <a:solidFill>
                  <a:schemeClr val="accent5">
                    <a:lumMod val="50000"/>
                  </a:schemeClr>
                </a:solidFill>
                <a:cs typeface="Calibri"/>
              </a:rPr>
              <a:t>İ</a:t>
            </a:r>
            <a:endParaRPr lang="en-US" sz="2400" b="1" dirty="0">
              <a:solidFill>
                <a:schemeClr val="accent5">
                  <a:lumMod val="50000"/>
                </a:schemeClr>
              </a:solidFill>
            </a:endParaRPr>
          </a:p>
        </p:txBody>
      </p:sp>
    </p:spTree>
    <p:extLst>
      <p:ext uri="{BB962C8B-B14F-4D97-AF65-F5344CB8AC3E}">
        <p14:creationId xmlns:p14="http://schemas.microsoft.com/office/powerpoint/2010/main" val="404158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en-US" sz="2400" b="1" dirty="0">
                <a:solidFill>
                  <a:schemeClr val="accent5">
                    <a:lumMod val="50000"/>
                  </a:schemeClr>
                </a:solidFill>
                <a:cs typeface="Calibri"/>
              </a:rPr>
              <a:t>PROGRAMIN ÖZEL HEDEF</a:t>
            </a:r>
            <a:r>
              <a:rPr lang="tr-TR" sz="2400" b="1" dirty="0">
                <a:solidFill>
                  <a:schemeClr val="accent5">
                    <a:lumMod val="50000"/>
                  </a:schemeClr>
                </a:solidFill>
                <a:cs typeface="Calibri"/>
              </a:rPr>
              <a:t>İ</a:t>
            </a:r>
            <a:endParaRPr lang="en-US" sz="2400" dirty="0">
              <a:solidFill>
                <a:schemeClr val="accent5">
                  <a:lumMod val="50000"/>
                </a:schemeClr>
              </a:solidFill>
            </a:endParaRPr>
          </a:p>
        </p:txBody>
      </p:sp>
      <p:sp>
        <p:nvSpPr>
          <p:cNvPr id="13" name="Rectangle 6"/>
          <p:cNvSpPr>
            <a:spLocks noGrp="1" noChangeArrowheads="1"/>
          </p:cNvSpPr>
          <p:nvPr>
            <p:ph idx="1"/>
          </p:nvPr>
        </p:nvSpPr>
        <p:spPr bwMode="auto">
          <a:xfrm>
            <a:off x="116377" y="1947610"/>
            <a:ext cx="8736677" cy="3952364"/>
          </a:xfrm>
          <a:prstGeom prst="rect">
            <a:avLst/>
          </a:prstGeom>
          <a:noFill/>
          <a:ln>
            <a:noFill/>
          </a:ln>
          <a:effectLst/>
          <a:extLst/>
        </p:spPr>
        <p:txBody>
          <a:bodyPr vert="horz" wrap="square" lIns="685584"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202124"/>
                </a:solidFill>
                <a:effectLst/>
                <a:latin typeface="+mn-lt"/>
                <a:ea typeface="Times New Roman" panose="02020603050405020304" pitchFamily="18" charset="0"/>
              </a:rPr>
              <a:t>Bu çağrının özel hedefleri aşağıda belirtilmiş olup, hibe başvurusunda en az bir özel hedefin sağlanmış olması gereklidir ; </a:t>
            </a:r>
          </a:p>
          <a:p>
            <a:pPr algn="just" eaLnBrk="0" fontAlgn="base" hangingPunct="0">
              <a:spcBef>
                <a:spcPct val="0"/>
              </a:spcBef>
              <a:spcAft>
                <a:spcPct val="0"/>
              </a:spcAft>
            </a:pPr>
            <a:r>
              <a:rPr lang="tr-TR" sz="1400" dirty="0">
                <a:latin typeface="+mn-lt"/>
              </a:rPr>
              <a:t>Türkiye ve AB’deki iş çevrelerinin</a:t>
            </a:r>
            <a:r>
              <a:rPr kumimoji="0" lang="tr-TR" altLang="tr-TR" sz="1400" b="0" i="0" u="none" strike="noStrike" cap="none" normalizeH="0" baseline="0" dirty="0">
                <a:ln>
                  <a:noFill/>
                </a:ln>
                <a:solidFill>
                  <a:srgbClr val="202124"/>
                </a:solidFill>
                <a:effectLst/>
                <a:latin typeface="+mn-lt"/>
                <a:ea typeface="Times New Roman" panose="02020603050405020304" pitchFamily="18" charset="0"/>
              </a:rPr>
              <a:t> daha sıkı entegrasyonunu sağlamak amacıyla Türkiye ve AB'deki odalara ağ oluşturma, sürdürülebilir işbirliği ve en iyi uygulamaların paylaşılması fırsatlarının sağlanması,</a:t>
            </a:r>
            <a:r>
              <a:rPr kumimoji="0" lang="tr-TR" altLang="tr-TR" sz="1400" b="0" i="0" u="none" strike="noStrike" cap="none" normalizeH="0" baseline="0" dirty="0">
                <a:ln>
                  <a:noFill/>
                </a:ln>
                <a:solidFill>
                  <a:schemeClr val="tx1"/>
                </a:solidFill>
                <a:effectLst/>
                <a:latin typeface="+mn-lt"/>
              </a:rPr>
              <a:t> </a:t>
            </a:r>
          </a:p>
          <a:p>
            <a:pPr algn="just" eaLnBrk="0" fontAlgn="base" hangingPunct="0">
              <a:spcBef>
                <a:spcPct val="0"/>
              </a:spcBef>
              <a:spcAft>
                <a:spcPct val="0"/>
              </a:spcAft>
            </a:pPr>
            <a:r>
              <a:rPr lang="tr-TR" altLang="tr-TR" sz="1400" dirty="0">
                <a:solidFill>
                  <a:srgbClr val="202124"/>
                </a:solidFill>
              </a:rPr>
              <a:t>Türk Oda/Borsalarının üyelerine sürdürülebilir bir şekilde yeni hizmetler ekleme/iyileştirme kapasitesini güçlendirmek</a:t>
            </a:r>
            <a:r>
              <a:rPr lang="tr-TR" altLang="tr-TR" sz="1400" dirty="0"/>
              <a:t>; </a:t>
            </a:r>
          </a:p>
          <a:p>
            <a:pPr marL="285750" indent="-285750" algn="just">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400" dirty="0">
                <a:solidFill>
                  <a:srgbClr val="202124"/>
                </a:solidFill>
                <a:ea typeface="Times New Roman" panose="02020603050405020304" pitchFamily="18" charset="0"/>
                <a:cs typeface="Courier New" panose="02070309020205020404" pitchFamily="49" charset="0"/>
              </a:rPr>
              <a:t>Türk Oda/Borsalarının, </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400" dirty="0">
                <a:solidFill>
                  <a:srgbClr val="202124"/>
                </a:solidFill>
                <a:ea typeface="Times New Roman" panose="02020603050405020304" pitchFamily="18" charset="0"/>
                <a:cs typeface="Courier New" panose="02070309020205020404" pitchFamily="49" charset="0"/>
              </a:rPr>
              <a:t>-COVID-19'un etkisinin yeşil ve sürdürülebilir bir şekilde atlatılması, </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400" dirty="0">
                <a:solidFill>
                  <a:srgbClr val="202124"/>
                </a:solidFill>
                <a:ea typeface="Times New Roman" panose="02020603050405020304" pitchFamily="18" charset="0"/>
                <a:cs typeface="Courier New" panose="02070309020205020404" pitchFamily="49" charset="0"/>
              </a:rPr>
              <a:t>-işletmelerin (özellikle KOBİ'lerin) kaynak ve enerji verimliliğinin / döngüsel ekonomiye geçişlerinin/ karbon piyasalarına katılımının geliştirilmesi, </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400" dirty="0">
                <a:solidFill>
                  <a:srgbClr val="202124"/>
                </a:solidFill>
                <a:ea typeface="Times New Roman" panose="02020603050405020304" pitchFamily="18" charset="0"/>
                <a:cs typeface="Courier New" panose="02070309020205020404" pitchFamily="49" charset="0"/>
              </a:rPr>
              <a:t>-işletmelerin iklim değişikliği etkilerine karşı dayanıklılığının artırılması,</a:t>
            </a:r>
          </a:p>
          <a:p>
            <a:pPr marL="0" indent="0" algn="just">
              <a:lnSpc>
                <a:spcPct val="107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400" dirty="0">
                <a:solidFill>
                  <a:srgbClr val="202124"/>
                </a:solidFill>
                <a:ea typeface="Calibri" panose="020F0502020204030204" pitchFamily="34" charset="0"/>
                <a:cs typeface="Courier New" panose="02070309020205020404" pitchFamily="49" charset="0"/>
              </a:rPr>
              <a:t>konularında kapasitelerinin </a:t>
            </a:r>
            <a:r>
              <a:rPr lang="tr-TR" sz="1400" dirty="0" err="1">
                <a:solidFill>
                  <a:srgbClr val="202124"/>
                </a:solidFill>
                <a:ea typeface="Calibri" panose="020F0502020204030204" pitchFamily="34" charset="0"/>
                <a:cs typeface="Courier New" panose="02070309020205020404" pitchFamily="49" charset="0"/>
              </a:rPr>
              <a:t>arttIrılmasını</a:t>
            </a:r>
            <a:r>
              <a:rPr lang="tr-TR" sz="1400" dirty="0">
                <a:solidFill>
                  <a:srgbClr val="202124"/>
                </a:solidFill>
                <a:ea typeface="Calibri" panose="020F0502020204030204" pitchFamily="34" charset="0"/>
                <a:cs typeface="Courier New" panose="02070309020205020404" pitchFamily="49" charset="0"/>
              </a:rPr>
              <a:t> desteklemek; </a:t>
            </a:r>
          </a:p>
          <a:p>
            <a:pPr algn="just">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altLang="tr-TR" sz="1400" dirty="0" smtClean="0">
                <a:solidFill>
                  <a:srgbClr val="202124"/>
                </a:solidFill>
              </a:rPr>
              <a:t>Özellikle AB </a:t>
            </a:r>
            <a:r>
              <a:rPr lang="tr-TR" altLang="tr-TR" sz="1400" dirty="0">
                <a:solidFill>
                  <a:srgbClr val="202124"/>
                </a:solidFill>
              </a:rPr>
              <a:t>ile Türkiye arasındaki Gümrük Birliği'nin yeşil geçişine ve modernizasyonuna girdi sağlamak başta olmak üzere iş dünyasının Türkiye'deki siyasi hayata katılımını artırmak,</a:t>
            </a:r>
            <a:r>
              <a:rPr lang="tr-TR" altLang="tr-TR" sz="1400" dirty="0"/>
              <a:t> </a:t>
            </a:r>
            <a:endParaRPr kumimoji="0" lang="tr-TR" altLang="tr-TR"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00779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94" y="1834351"/>
            <a:ext cx="7997570" cy="3868179"/>
          </a:xfrm>
        </p:spPr>
        <p:txBody>
          <a:bodyPr>
            <a:noAutofit/>
          </a:bodyPr>
          <a:lstStyle/>
          <a:p>
            <a:pPr marL="0" lvl="1" indent="0" algn="ctr">
              <a:lnSpc>
                <a:spcPct val="114000"/>
              </a:lnSpc>
              <a:buClr>
                <a:schemeClr val="accent4"/>
              </a:buClr>
              <a:buNone/>
            </a:pPr>
            <a:r>
              <a:rPr lang="tr-TR" sz="2000" i="1" u="sng" dirty="0"/>
              <a:t>Projelerin belirtilen önceliklerden </a:t>
            </a:r>
            <a:r>
              <a:rPr lang="tr-TR" sz="2000" b="1" i="1" u="sng" dirty="0"/>
              <a:t>en az biriyle </a:t>
            </a:r>
            <a:r>
              <a:rPr lang="tr-TR" sz="2000" i="1" u="sng" dirty="0"/>
              <a:t>ilgili olması gerekmektedir.</a:t>
            </a:r>
          </a:p>
          <a:p>
            <a:pPr algn="just" fontAlgn="base"/>
            <a:r>
              <a:rPr lang="tr-TR" sz="1800" dirty="0"/>
              <a:t>Türkiye ve AB’deki odalar ve iş çevreleri arasındaki sürdürülebilir işbirliğinin ve karşılıklı bilgi alış verişinin güçlendirilmesi</a:t>
            </a:r>
          </a:p>
          <a:p>
            <a:pPr algn="just" fontAlgn="base"/>
            <a:r>
              <a:rPr lang="tr-TR" sz="1800" dirty="0"/>
              <a:t>Türkiye ve AB’deki odalar arasında ağ oluşturma ve iletişim fırsatlarının geliştirilmesi, böylece uzun vadeli sürdürülebilir işbirlikleri kurulmasının sağlanması</a:t>
            </a:r>
          </a:p>
          <a:p>
            <a:pPr algn="just" fontAlgn="base"/>
            <a:r>
              <a:rPr lang="tr-TR" sz="1800" dirty="0"/>
              <a:t>Covid-19’un etkilerinin atlatılması, döngüsel ekonomiye geçişin desteklenmesi ve üyelerine AB müktesebatı, AB Yeşil Mutabakatı, Dijitalleşme ile ilgili güncel hizmetleri sürdürülebilir bir şekilde sunmaları için Türkiye’deki odaların kapasitelerinin geliştirilmesi</a:t>
            </a:r>
          </a:p>
          <a:p>
            <a:pPr marL="0" lvl="1" indent="0" algn="ctr">
              <a:lnSpc>
                <a:spcPct val="114000"/>
              </a:lnSpc>
              <a:buClr>
                <a:schemeClr val="accent4"/>
              </a:buClr>
              <a:buNone/>
            </a:pPr>
            <a:endParaRPr lang="tr-TR" sz="2000" i="1" u="sng" dirty="0"/>
          </a:p>
          <a:p>
            <a:pPr marL="0" lvl="1" indent="0" algn="ctr">
              <a:lnSpc>
                <a:spcPct val="114000"/>
              </a:lnSpc>
              <a:buClr>
                <a:schemeClr val="accent4"/>
              </a:buClr>
              <a:buNone/>
            </a:pPr>
            <a:endParaRPr lang="tr-TR" sz="2000" i="1" u="sng" dirty="0"/>
          </a:p>
          <a:p>
            <a:pPr marL="0" lvl="1" indent="0" algn="ctr">
              <a:lnSpc>
                <a:spcPct val="114000"/>
              </a:lnSpc>
              <a:buClr>
                <a:schemeClr val="accent4"/>
              </a:buClr>
              <a:buNone/>
            </a:pPr>
            <a:endParaRPr lang="tr-TR" sz="2000" i="1" u="sng" dirty="0"/>
          </a:p>
          <a:p>
            <a:pPr marL="0" lvl="1" indent="0" algn="just">
              <a:lnSpc>
                <a:spcPct val="114000"/>
              </a:lnSpc>
              <a:buClr>
                <a:schemeClr val="accent4"/>
              </a:buClr>
              <a:buNone/>
            </a:pPr>
            <a:endParaRPr lang="tr-TR" sz="2000" i="1" u="sng" dirty="0"/>
          </a:p>
          <a:p>
            <a:pPr>
              <a:lnSpc>
                <a:spcPct val="114000"/>
              </a:lnSpc>
              <a:buClr>
                <a:schemeClr val="accent4"/>
              </a:buClr>
              <a:buFont typeface="Wingdings" panose="05000000000000000000" pitchFamily="2" charset="2"/>
              <a:buChar char="§"/>
            </a:pPr>
            <a:endParaRPr lang="tr-TR" sz="2400" dirty="0"/>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PROGRAMIN ÖNCELİK ALANLARI</a:t>
            </a:r>
            <a:endParaRPr lang="en-US" sz="2400" dirty="0">
              <a:solidFill>
                <a:schemeClr val="accent5">
                  <a:lumMod val="50000"/>
                </a:schemeClr>
              </a:solidFill>
            </a:endParaRPr>
          </a:p>
        </p:txBody>
      </p:sp>
    </p:spTree>
    <p:extLst>
      <p:ext uri="{BB962C8B-B14F-4D97-AF65-F5344CB8AC3E}">
        <p14:creationId xmlns:p14="http://schemas.microsoft.com/office/powerpoint/2010/main" val="394232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2262" y="2573191"/>
            <a:ext cx="8030094" cy="2693045"/>
          </a:xfrm>
          <a:prstGeom prst="rect">
            <a:avLst/>
          </a:prstGeom>
        </p:spPr>
        <p:txBody>
          <a:bodyPr wrap="square">
            <a:spAutoFit/>
          </a:bodyPr>
          <a:lstStyle/>
          <a:p>
            <a:pPr marL="285750" lvl="0" indent="-285750" algn="just">
              <a:spcAft>
                <a:spcPts val="600"/>
              </a:spcAft>
              <a:buFont typeface="Arial" panose="020B0604020202020204" pitchFamily="34" charset="0"/>
              <a:buChar char="•"/>
            </a:pPr>
            <a:r>
              <a:rPr lang="tr-TR" b="1" dirty="0">
                <a:ea typeface="Times New Roman" panose="02020603050405020304" pitchFamily="18" charset="0"/>
              </a:rPr>
              <a:t>TOPLAM BÜTÇE : </a:t>
            </a:r>
            <a:r>
              <a:rPr lang="tr-TR" dirty="0">
                <a:ea typeface="Times New Roman" panose="02020603050405020304" pitchFamily="18" charset="0"/>
              </a:rPr>
              <a:t>2.500.00 </a:t>
            </a:r>
            <a:r>
              <a:rPr lang="tr-TR" dirty="0" err="1">
                <a:ea typeface="Times New Roman" panose="02020603050405020304" pitchFamily="18" charset="0"/>
              </a:rPr>
              <a:t>Avro’dur</a:t>
            </a:r>
            <a:endParaRPr lang="tr-TR" dirty="0">
              <a:ea typeface="Times New Roman" panose="02020603050405020304" pitchFamily="18" charset="0"/>
            </a:endParaRPr>
          </a:p>
          <a:p>
            <a:pPr marL="285750" lvl="0" indent="-285750" algn="just">
              <a:spcAft>
                <a:spcPts val="600"/>
              </a:spcAft>
              <a:buFont typeface="Arial" panose="020B0604020202020204" pitchFamily="34" charset="0"/>
              <a:buChar char="•"/>
            </a:pPr>
            <a:r>
              <a:rPr lang="tr-TR" b="1" dirty="0">
                <a:ea typeface="Times New Roman" panose="02020603050405020304" pitchFamily="18" charset="0"/>
              </a:rPr>
              <a:t>En az </a:t>
            </a:r>
            <a:r>
              <a:rPr lang="tr-TR" dirty="0">
                <a:ea typeface="Times New Roman" panose="02020603050405020304" pitchFamily="18" charset="0"/>
              </a:rPr>
              <a:t>100.000 Avro </a:t>
            </a:r>
            <a:r>
              <a:rPr lang="tr-TR" b="1" dirty="0">
                <a:ea typeface="Times New Roman" panose="02020603050405020304" pitchFamily="18" charset="0"/>
              </a:rPr>
              <a:t>en çok </a:t>
            </a:r>
            <a:r>
              <a:rPr lang="tr-TR" dirty="0">
                <a:ea typeface="Times New Roman" panose="02020603050405020304" pitchFamily="18" charset="0"/>
              </a:rPr>
              <a:t>150.000 Avro destek sağlanacaktır</a:t>
            </a:r>
            <a:r>
              <a:rPr lang="tr-TR" b="1" dirty="0">
                <a:ea typeface="Times New Roman" panose="02020603050405020304" pitchFamily="18" charset="0"/>
              </a:rPr>
              <a:t>.</a:t>
            </a:r>
          </a:p>
          <a:p>
            <a:pPr marL="285750" lvl="0" indent="-285750" algn="just">
              <a:spcAft>
                <a:spcPts val="600"/>
              </a:spcAft>
              <a:buFont typeface="Arial" panose="020B0604020202020204" pitchFamily="34" charset="0"/>
              <a:buChar char="•"/>
            </a:pPr>
            <a:r>
              <a:rPr lang="tr-TR" b="1" dirty="0">
                <a:ea typeface="Times New Roman" panose="02020603050405020304" pitchFamily="18" charset="0"/>
              </a:rPr>
              <a:t>En az</a:t>
            </a:r>
            <a:r>
              <a:rPr lang="en-GB" dirty="0">
                <a:ea typeface="Times New Roman" panose="02020603050405020304" pitchFamily="18" charset="0"/>
              </a:rPr>
              <a:t>:</a:t>
            </a:r>
            <a:r>
              <a:rPr lang="tr-TR" dirty="0">
                <a:ea typeface="Times New Roman" panose="02020603050405020304" pitchFamily="18" charset="0"/>
              </a:rPr>
              <a:t> Faaliyetin toplam uygun maliyetlerinin </a:t>
            </a:r>
            <a:r>
              <a:rPr lang="en-GB" b="1" dirty="0">
                <a:ea typeface="Times New Roman" panose="02020603050405020304" pitchFamily="18" charset="0"/>
              </a:rPr>
              <a:t>%</a:t>
            </a:r>
            <a:r>
              <a:rPr lang="tr-TR" b="1" dirty="0">
                <a:ea typeface="Times New Roman" panose="02020603050405020304" pitchFamily="18" charset="0"/>
              </a:rPr>
              <a:t> 50</a:t>
            </a:r>
            <a:r>
              <a:rPr lang="tr-TR" dirty="0">
                <a:ea typeface="Times New Roman" panose="02020603050405020304" pitchFamily="18" charset="0"/>
              </a:rPr>
              <a:t>’si</a:t>
            </a:r>
            <a:r>
              <a:rPr lang="en-GB" dirty="0">
                <a:ea typeface="Times New Roman" panose="02020603050405020304" pitchFamily="18" charset="0"/>
              </a:rPr>
              <a:t>.</a:t>
            </a:r>
            <a:endParaRPr lang="tr-TR" dirty="0">
              <a:ea typeface="Times New Roman" panose="02020603050405020304" pitchFamily="18" charset="0"/>
            </a:endParaRPr>
          </a:p>
          <a:p>
            <a:pPr marL="285750" indent="-285750" algn="just">
              <a:spcAft>
                <a:spcPts val="600"/>
              </a:spcAft>
              <a:buFont typeface="Arial" panose="020B0604020202020204" pitchFamily="34" charset="0"/>
              <a:buChar char="•"/>
            </a:pPr>
            <a:r>
              <a:rPr lang="tr-TR" b="1" dirty="0">
                <a:ea typeface="Times New Roman" panose="02020603050405020304" pitchFamily="18" charset="0"/>
              </a:rPr>
              <a:t>Maksimum oran:</a:t>
            </a:r>
            <a:r>
              <a:rPr lang="en-GB" b="1" dirty="0">
                <a:ea typeface="Times New Roman" panose="02020603050405020304" pitchFamily="18" charset="0"/>
              </a:rPr>
              <a:t> </a:t>
            </a:r>
            <a:endParaRPr lang="tr-TR" b="1" dirty="0">
              <a:ea typeface="Times New Roman" panose="02020603050405020304" pitchFamily="18" charset="0"/>
            </a:endParaRPr>
          </a:p>
          <a:p>
            <a:pPr marL="285750" indent="-285750" algn="just">
              <a:spcAft>
                <a:spcPts val="600"/>
              </a:spcAft>
              <a:buFont typeface="Arial" panose="020B0604020202020204" pitchFamily="34" charset="0"/>
              <a:buChar char="•"/>
            </a:pPr>
            <a:r>
              <a:rPr lang="tr-TR" dirty="0">
                <a:ea typeface="Times New Roman" panose="02020603050405020304" pitchFamily="18" charset="0"/>
              </a:rPr>
              <a:t>Başvuru sahibi, eğer TEBD-I de başvuru sahibi veya eş-başvuran olarak hibe aldı ise maksimum %90</a:t>
            </a:r>
            <a:r>
              <a:rPr lang="tr-TR" dirty="0" smtClean="0">
                <a:ea typeface="Times New Roman" panose="02020603050405020304" pitchFamily="18" charset="0"/>
              </a:rPr>
              <a:t>;</a:t>
            </a:r>
          </a:p>
          <a:p>
            <a:pPr marL="285750" indent="-285750" algn="just">
              <a:spcAft>
                <a:spcPts val="600"/>
              </a:spcAft>
              <a:buFont typeface="Arial" panose="020B0604020202020204" pitchFamily="34" charset="0"/>
              <a:buChar char="•"/>
            </a:pPr>
            <a:r>
              <a:rPr lang="tr-TR" dirty="0" smtClean="0">
                <a:ea typeface="Times New Roman" panose="02020603050405020304" pitchFamily="18" charset="0"/>
              </a:rPr>
              <a:t>Başvuru </a:t>
            </a:r>
            <a:r>
              <a:rPr lang="tr-TR" dirty="0">
                <a:ea typeface="Times New Roman" panose="02020603050405020304" pitchFamily="18" charset="0"/>
              </a:rPr>
              <a:t>sahibi, eğer TEBD-I de başvuru sahibi veya eş-başvuran olarak hibe almadı ise maksimum %95.</a:t>
            </a:r>
            <a:endParaRPr lang="tr-TR" dirty="0">
              <a:latin typeface="Times New Roman" panose="02020603050405020304" pitchFamily="18" charset="0"/>
              <a:ea typeface="Times New Roman" panose="02020603050405020304" pitchFamily="18" charset="0"/>
            </a:endParaRPr>
          </a:p>
        </p:txBody>
      </p:sp>
      <p:sp>
        <p:nvSpPr>
          <p:cNvPr id="4" name="TextBox 4"/>
          <p:cNvSpPr txBox="1"/>
          <p:nvPr/>
        </p:nvSpPr>
        <p:spPr>
          <a:xfrm>
            <a:off x="0" y="1242346"/>
            <a:ext cx="9144000" cy="956773"/>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SÖZLEŞME MAKAMI TARAFINDAN SAĞLANACAK MALİ DESTEK</a:t>
            </a:r>
          </a:p>
          <a:p>
            <a:pPr indent="355600"/>
            <a:r>
              <a:rPr lang="tr-TR" sz="2400" b="1" dirty="0">
                <a:solidFill>
                  <a:schemeClr val="accent5">
                    <a:lumMod val="50000"/>
                  </a:schemeClr>
                </a:solidFill>
                <a:cs typeface="Calibri"/>
              </a:rPr>
              <a:t>KAPSAMINDA HİBE TUTARLARI</a:t>
            </a:r>
            <a:endParaRPr lang="en-US" sz="2400" dirty="0">
              <a:solidFill>
                <a:schemeClr val="accent5">
                  <a:lumMod val="50000"/>
                </a:schemeClr>
              </a:solidFill>
            </a:endParaRPr>
          </a:p>
        </p:txBody>
      </p:sp>
    </p:spTree>
    <p:extLst>
      <p:ext uri="{BB962C8B-B14F-4D97-AF65-F5344CB8AC3E}">
        <p14:creationId xmlns:p14="http://schemas.microsoft.com/office/powerpoint/2010/main" val="276868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UYGUNLUK KRİTERLERİ</a:t>
            </a:r>
            <a:endParaRPr lang="en-US" sz="2400" dirty="0">
              <a:solidFill>
                <a:schemeClr val="accent5">
                  <a:lumMod val="50000"/>
                </a:schemeClr>
              </a:solidFill>
            </a:endParaRPr>
          </a:p>
        </p:txBody>
      </p:sp>
      <p:sp>
        <p:nvSpPr>
          <p:cNvPr id="7" name="AutoShape 4"/>
          <p:cNvSpPr>
            <a:spLocks noChangeArrowheads="1"/>
          </p:cNvSpPr>
          <p:nvPr/>
        </p:nvSpPr>
        <p:spPr bwMode="auto">
          <a:xfrm>
            <a:off x="1547812" y="2905127"/>
            <a:ext cx="6172200" cy="576263"/>
          </a:xfrm>
          <a:prstGeom prst="roundRect">
            <a:avLst/>
          </a:prstGeom>
          <a:solidFill>
            <a:schemeClr val="accent5">
              <a:lumMod val="50000"/>
              <a:alpha val="61000"/>
            </a:schemeClr>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solidFill>
                  <a:schemeClr val="bg1"/>
                </a:solidFill>
                <a:latin typeface="Calibri" panose="020F0502020204030204" pitchFamily="34" charset="0"/>
                <a:cs typeface="Calibri" panose="020F0502020204030204" pitchFamily="34" charset="0"/>
              </a:rPr>
              <a:t>Başvuru Sahiplerinin</a:t>
            </a:r>
            <a:r>
              <a:rPr lang="en-US" altLang="tr-TR" sz="2000" b="1" dirty="0">
                <a:solidFill>
                  <a:schemeClr val="bg1"/>
                </a:solidFill>
                <a:latin typeface="Calibri" panose="020F0502020204030204" pitchFamily="34" charset="0"/>
                <a:cs typeface="Calibri" panose="020F0502020204030204" pitchFamily="34" charset="0"/>
              </a:rPr>
              <a:t> </a:t>
            </a:r>
            <a:r>
              <a:rPr lang="tr-TR" altLang="tr-TR" sz="2000" b="1" dirty="0">
                <a:solidFill>
                  <a:schemeClr val="bg1"/>
                </a:solidFill>
                <a:latin typeface="Calibri" panose="020F0502020204030204" pitchFamily="34" charset="0"/>
                <a:cs typeface="Calibri" panose="020F0502020204030204" pitchFamily="34" charset="0"/>
              </a:rPr>
              <a:t>U</a:t>
            </a:r>
            <a:r>
              <a:rPr lang="en-US" altLang="tr-TR" sz="2000" b="1" dirty="0" err="1">
                <a:solidFill>
                  <a:schemeClr val="bg1"/>
                </a:solidFill>
                <a:latin typeface="Calibri" panose="020F0502020204030204" pitchFamily="34" charset="0"/>
                <a:cs typeface="Calibri" panose="020F0502020204030204" pitchFamily="34" charset="0"/>
              </a:rPr>
              <a:t>ygunluğu</a:t>
            </a:r>
            <a:endParaRPr lang="tr-TR" altLang="tr-TR" sz="2000" b="1" dirty="0">
              <a:solidFill>
                <a:schemeClr val="bg1"/>
              </a:solidFill>
              <a:latin typeface="Calibri" panose="020F0502020204030204" pitchFamily="34" charset="0"/>
              <a:cs typeface="Calibri" panose="020F0502020204030204" pitchFamily="34" charset="0"/>
            </a:endParaRPr>
          </a:p>
        </p:txBody>
      </p:sp>
      <p:sp>
        <p:nvSpPr>
          <p:cNvPr id="8" name="AutoShape 6"/>
          <p:cNvSpPr>
            <a:spLocks noChangeArrowheads="1"/>
          </p:cNvSpPr>
          <p:nvPr/>
        </p:nvSpPr>
        <p:spPr bwMode="auto">
          <a:xfrm>
            <a:off x="1547812" y="4489450"/>
            <a:ext cx="6172200" cy="576263"/>
          </a:xfrm>
          <a:prstGeom prst="roundRect">
            <a:avLst/>
          </a:prstGeom>
          <a:solidFill>
            <a:schemeClr val="accent5">
              <a:lumMod val="50000"/>
              <a:alpha val="61000"/>
            </a:schemeClr>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solidFill>
                  <a:schemeClr val="bg1"/>
                </a:solidFill>
                <a:latin typeface="Calibri" panose="020F0502020204030204" pitchFamily="34" charset="0"/>
                <a:cs typeface="Calibri" panose="020F0502020204030204" pitchFamily="34" charset="0"/>
              </a:rPr>
              <a:t>Faaliyetlerin </a:t>
            </a:r>
            <a:r>
              <a:rPr lang="en-US" altLang="tr-TR" sz="2000" b="1" dirty="0">
                <a:solidFill>
                  <a:schemeClr val="bg1"/>
                </a:solidFill>
                <a:latin typeface="Calibri" panose="020F0502020204030204" pitchFamily="34" charset="0"/>
                <a:cs typeface="Calibri" panose="020F0502020204030204" pitchFamily="34" charset="0"/>
              </a:rPr>
              <a:t>U</a:t>
            </a:r>
            <a:r>
              <a:rPr lang="tr-TR" altLang="tr-TR" sz="2000" b="1" dirty="0" err="1">
                <a:solidFill>
                  <a:schemeClr val="bg1"/>
                </a:solidFill>
                <a:latin typeface="Calibri" panose="020F0502020204030204" pitchFamily="34" charset="0"/>
                <a:cs typeface="Calibri" panose="020F0502020204030204" pitchFamily="34" charset="0"/>
              </a:rPr>
              <a:t>ygunluğu</a:t>
            </a:r>
            <a:endParaRPr lang="tr-TR" altLang="tr-TR" sz="2000" b="1" dirty="0">
              <a:solidFill>
                <a:schemeClr val="bg1"/>
              </a:solidFill>
              <a:latin typeface="Calibri" panose="020F0502020204030204" pitchFamily="34" charset="0"/>
              <a:cs typeface="Calibri" panose="020F0502020204030204" pitchFamily="34" charset="0"/>
            </a:endParaRPr>
          </a:p>
        </p:txBody>
      </p:sp>
      <p:sp>
        <p:nvSpPr>
          <p:cNvPr id="9" name="AutoShape 7"/>
          <p:cNvSpPr>
            <a:spLocks noChangeArrowheads="1"/>
          </p:cNvSpPr>
          <p:nvPr/>
        </p:nvSpPr>
        <p:spPr bwMode="auto">
          <a:xfrm>
            <a:off x="1547812" y="5281613"/>
            <a:ext cx="6172200" cy="576262"/>
          </a:xfrm>
          <a:prstGeom prst="roundRect">
            <a:avLst/>
          </a:prstGeom>
          <a:solidFill>
            <a:schemeClr val="accent5">
              <a:lumMod val="50000"/>
              <a:alpha val="61000"/>
            </a:schemeClr>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000" b="1" dirty="0">
                <a:solidFill>
                  <a:schemeClr val="bg1"/>
                </a:solidFill>
                <a:latin typeface="Calibri" panose="020F0502020204030204" pitchFamily="34" charset="0"/>
                <a:cs typeface="Calibri" panose="020F0502020204030204" pitchFamily="34" charset="0"/>
              </a:rPr>
              <a:t>Maliyetlerin </a:t>
            </a:r>
            <a:r>
              <a:rPr lang="en-US" altLang="tr-TR" sz="2000" b="1" dirty="0">
                <a:solidFill>
                  <a:schemeClr val="bg1"/>
                </a:solidFill>
                <a:latin typeface="Calibri" panose="020F0502020204030204" pitchFamily="34" charset="0"/>
                <a:cs typeface="Calibri" panose="020F0502020204030204" pitchFamily="34" charset="0"/>
              </a:rPr>
              <a:t>U</a:t>
            </a:r>
            <a:r>
              <a:rPr lang="tr-TR" altLang="tr-TR" sz="2000" b="1" dirty="0" err="1">
                <a:solidFill>
                  <a:schemeClr val="bg1"/>
                </a:solidFill>
                <a:latin typeface="Calibri" panose="020F0502020204030204" pitchFamily="34" charset="0"/>
                <a:cs typeface="Calibri" panose="020F0502020204030204" pitchFamily="34" charset="0"/>
              </a:rPr>
              <a:t>ygunluğu</a:t>
            </a:r>
            <a:endParaRPr lang="tr-TR" altLang="tr-TR" sz="2000" b="1" dirty="0">
              <a:solidFill>
                <a:schemeClr val="bg1"/>
              </a:solidFill>
              <a:latin typeface="Calibri" panose="020F0502020204030204" pitchFamily="34" charset="0"/>
              <a:cs typeface="Calibri" panose="020F0502020204030204" pitchFamily="34" charset="0"/>
            </a:endParaRPr>
          </a:p>
        </p:txBody>
      </p:sp>
      <p:sp>
        <p:nvSpPr>
          <p:cNvPr id="10" name="AutoShape 8"/>
          <p:cNvSpPr>
            <a:spLocks noChangeArrowheads="1"/>
          </p:cNvSpPr>
          <p:nvPr/>
        </p:nvSpPr>
        <p:spPr bwMode="auto">
          <a:xfrm>
            <a:off x="1547812" y="3697288"/>
            <a:ext cx="6172200" cy="576262"/>
          </a:xfrm>
          <a:prstGeom prst="roundRect">
            <a:avLst/>
          </a:prstGeom>
          <a:solidFill>
            <a:schemeClr val="accent5">
              <a:lumMod val="50000"/>
              <a:alpha val="61000"/>
            </a:schemeClr>
          </a:solidFill>
          <a:ln w="9525">
            <a:noFill/>
            <a:miter lim="800000"/>
            <a:headEnd/>
            <a:tailEnd/>
          </a:ln>
          <a:effectLst>
            <a:outerShdw blurRad="50800" dist="38100" dir="2700000" algn="tl" rotWithShape="0">
              <a:prstClr val="black">
                <a:alpha val="40000"/>
              </a:prstClr>
            </a:outerShdw>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tr-TR" sz="2000" b="1" dirty="0" err="1">
                <a:solidFill>
                  <a:schemeClr val="bg1"/>
                </a:solidFill>
                <a:latin typeface="Calibri" panose="020F0502020204030204" pitchFamily="34" charset="0"/>
                <a:cs typeface="Calibri" panose="020F0502020204030204" pitchFamily="34" charset="0"/>
              </a:rPr>
              <a:t>Eş-başvuranların</a:t>
            </a:r>
            <a:r>
              <a:rPr lang="tr-TR" altLang="tr-TR" sz="2000" b="1" dirty="0">
                <a:solidFill>
                  <a:schemeClr val="bg1"/>
                </a:solidFill>
                <a:latin typeface="Calibri" panose="020F0502020204030204" pitchFamily="34" charset="0"/>
                <a:cs typeface="Calibri" panose="020F0502020204030204" pitchFamily="34" charset="0"/>
              </a:rPr>
              <a:t> ve Bağlı Kuruluş(</a:t>
            </a:r>
            <a:r>
              <a:rPr lang="tr-TR" altLang="tr-TR" sz="2000" b="1" dirty="0" err="1">
                <a:solidFill>
                  <a:schemeClr val="bg1"/>
                </a:solidFill>
                <a:latin typeface="Calibri" panose="020F0502020204030204" pitchFamily="34" charset="0"/>
                <a:cs typeface="Calibri" panose="020F0502020204030204" pitchFamily="34" charset="0"/>
              </a:rPr>
              <a:t>lar</a:t>
            </a:r>
            <a:r>
              <a:rPr lang="tr-TR" altLang="tr-TR" sz="2000" b="1" dirty="0">
                <a:solidFill>
                  <a:schemeClr val="bg1"/>
                </a:solidFill>
                <a:latin typeface="Calibri" panose="020F0502020204030204" pitchFamily="34" charset="0"/>
                <a:cs typeface="Calibri" panose="020F0502020204030204" pitchFamily="34" charset="0"/>
              </a:rPr>
              <a:t>) </a:t>
            </a:r>
            <a:r>
              <a:rPr lang="tr-TR" altLang="tr-TR" sz="2000" b="1" dirty="0" err="1">
                <a:solidFill>
                  <a:schemeClr val="bg1"/>
                </a:solidFill>
                <a:latin typeface="Calibri" panose="020F0502020204030204" pitchFamily="34" charset="0"/>
                <a:cs typeface="Calibri" panose="020F0502020204030204" pitchFamily="34" charset="0"/>
              </a:rPr>
              <a:t>ın</a:t>
            </a:r>
            <a:r>
              <a:rPr lang="tr-TR" altLang="tr-TR" sz="2000" b="1" dirty="0">
                <a:solidFill>
                  <a:schemeClr val="bg1"/>
                </a:solidFill>
                <a:latin typeface="Calibri" panose="020F0502020204030204" pitchFamily="34" charset="0"/>
                <a:cs typeface="Calibri" panose="020F0502020204030204" pitchFamily="34" charset="0"/>
              </a:rPr>
              <a:t> (varsa)</a:t>
            </a:r>
            <a:r>
              <a:rPr lang="en-US" altLang="tr-TR" sz="2000" b="1" dirty="0">
                <a:solidFill>
                  <a:schemeClr val="bg1"/>
                </a:solidFill>
                <a:latin typeface="Calibri" panose="020F0502020204030204" pitchFamily="34" charset="0"/>
                <a:cs typeface="Calibri" panose="020F0502020204030204" pitchFamily="34" charset="0"/>
              </a:rPr>
              <a:t>U</a:t>
            </a:r>
            <a:r>
              <a:rPr lang="tr-TR" altLang="tr-TR" sz="2000" b="1" dirty="0" err="1">
                <a:solidFill>
                  <a:schemeClr val="bg1"/>
                </a:solidFill>
                <a:latin typeface="Calibri" panose="020F0502020204030204" pitchFamily="34" charset="0"/>
                <a:cs typeface="Calibri" panose="020F0502020204030204" pitchFamily="34" charset="0"/>
              </a:rPr>
              <a:t>ygunluğu</a:t>
            </a:r>
            <a:endParaRPr lang="tr-TR" altLang="tr-TR" sz="2000" b="1"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381001" y="2132941"/>
            <a:ext cx="8762999" cy="446276"/>
          </a:xfrm>
          <a:prstGeom prst="rect">
            <a:avLst/>
          </a:prstGeom>
          <a:noFill/>
        </p:spPr>
        <p:txBody>
          <a:bodyPr wrap="square" rtlCol="0">
            <a:spAutoFit/>
          </a:bodyPr>
          <a:lstStyle/>
          <a:p>
            <a:r>
              <a:rPr lang="en-US" sz="2300" b="1" dirty="0">
                <a:latin typeface="Calibri" panose="020F0502020204030204" pitchFamily="34" charset="0"/>
                <a:cs typeface="Calibri" panose="020F0502020204030204" pitchFamily="34" charset="0"/>
              </a:rPr>
              <a:t>D</a:t>
            </a:r>
            <a:r>
              <a:rPr lang="tr-TR" sz="2300" b="1" dirty="0">
                <a:latin typeface="Calibri" panose="020F0502020204030204" pitchFamily="34" charset="0"/>
                <a:cs typeface="Calibri" panose="020F0502020204030204" pitchFamily="34" charset="0"/>
              </a:rPr>
              <a:t>ört temel uygunluk kriteri söz konusudur.</a:t>
            </a:r>
          </a:p>
        </p:txBody>
      </p:sp>
    </p:spTree>
    <p:extLst>
      <p:ext uri="{BB962C8B-B14F-4D97-AF65-F5344CB8AC3E}">
        <p14:creationId xmlns:p14="http://schemas.microsoft.com/office/powerpoint/2010/main" val="12041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28650" y="1961804"/>
            <a:ext cx="7886700" cy="3050772"/>
          </a:xfrm>
        </p:spPr>
        <p:txBody>
          <a:bodyPr>
            <a:noAutofit/>
          </a:bodyPr>
          <a:lstStyle/>
          <a:p>
            <a:pPr marL="0" indent="0">
              <a:spcBef>
                <a:spcPts val="600"/>
              </a:spcBef>
              <a:spcAft>
                <a:spcPts val="600"/>
              </a:spcAft>
              <a:buNone/>
            </a:pPr>
            <a:endParaRPr lang="tr-TR" sz="1600" b="1" dirty="0"/>
          </a:p>
          <a:p>
            <a:pPr marL="0" indent="0">
              <a:spcBef>
                <a:spcPts val="600"/>
              </a:spcBef>
              <a:spcAft>
                <a:spcPts val="600"/>
              </a:spcAft>
              <a:buNone/>
            </a:pPr>
            <a:r>
              <a:rPr lang="tr-TR" sz="1800" b="1" dirty="0"/>
              <a:t>Başvuru </a:t>
            </a:r>
            <a:r>
              <a:rPr lang="en-US" sz="1800" b="1" dirty="0"/>
              <a:t>S</a:t>
            </a:r>
            <a:r>
              <a:rPr lang="tr-TR" sz="1800" b="1" dirty="0" err="1"/>
              <a:t>ahibi</a:t>
            </a:r>
            <a:endParaRPr lang="tr-TR" sz="1800" b="1" dirty="0"/>
          </a:p>
          <a:p>
            <a:pPr marL="363538" lvl="0" indent="-363538" algn="just">
              <a:buClr>
                <a:schemeClr val="accent4"/>
              </a:buClr>
              <a:buFont typeface="Wingdings" panose="05000000000000000000" pitchFamily="2" charset="2"/>
              <a:buChar char="§"/>
            </a:pPr>
            <a:r>
              <a:rPr lang="tr-TR" sz="1800" dirty="0"/>
              <a:t>K</a:t>
            </a:r>
            <a:r>
              <a:rPr lang="en-US" sz="1800" dirty="0"/>
              <a:t>â</a:t>
            </a:r>
            <a:r>
              <a:rPr lang="tr-TR" sz="1800" dirty="0"/>
              <a:t>r amacı gütmeyen tüzel kişilik olması,</a:t>
            </a:r>
          </a:p>
          <a:p>
            <a:pPr algn="just"/>
            <a:r>
              <a:rPr lang="tr-TR" sz="1800" dirty="0"/>
              <a:t>Avrupa Birliği üye ülkeleri, Türkiye veya IPA Tüzüğü kapsamında yer alan ülkelerden birinde kurulmuş olması,</a:t>
            </a:r>
            <a:r>
              <a:rPr lang="en-US" sz="1800" dirty="0"/>
              <a:t> </a:t>
            </a:r>
            <a:r>
              <a:rPr lang="tr-TR" sz="1800" dirty="0"/>
              <a:t>( IPA Tüzüğü </a:t>
            </a:r>
            <a:r>
              <a:rPr lang="en-GB" sz="1800" dirty="0"/>
              <a:t>(PRAG </a:t>
            </a:r>
            <a:r>
              <a:rPr lang="tr-TR" sz="1800" dirty="0"/>
              <a:t>ek</a:t>
            </a:r>
            <a:r>
              <a:rPr lang="en-GB" sz="1800" dirty="0"/>
              <a:t> A2a</a:t>
            </a:r>
            <a:r>
              <a:rPr lang="tr-TR" sz="1800" dirty="0"/>
              <a:t>1</a:t>
            </a:r>
            <a:r>
              <a:rPr lang="en-GB" sz="1800" dirty="0"/>
              <a:t>) </a:t>
            </a:r>
            <a:r>
              <a:rPr lang="tr-TR" sz="1800" dirty="0"/>
              <a:t>için </a:t>
            </a:r>
            <a:r>
              <a:rPr lang="en-GB" sz="1800" dirty="0"/>
              <a:t>intern</a:t>
            </a:r>
            <a:r>
              <a:rPr lang="tr-TR" sz="1800" dirty="0"/>
              <a:t>et </a:t>
            </a:r>
            <a:r>
              <a:rPr lang="en-GB" sz="1800" dirty="0" err="1"/>
              <a:t>adres</a:t>
            </a:r>
            <a:r>
              <a:rPr lang="tr-TR" sz="1800" dirty="0"/>
              <a:t>i</a:t>
            </a:r>
            <a:r>
              <a:rPr lang="en-GB" sz="1800" dirty="0"/>
              <a:t>:</a:t>
            </a:r>
            <a:r>
              <a:rPr lang="tr-TR" u="sng" dirty="0">
                <a:hlinkClick r:id="rId3"/>
              </a:rPr>
              <a:t> </a:t>
            </a:r>
            <a:r>
              <a:rPr lang="tr-TR" sz="1400" u="sng" dirty="0">
                <a:hlinkClick r:id="rId3"/>
              </a:rPr>
              <a:t>https://wikis.ec.europa.eu/display/ExactExternalWiki/Annexes</a:t>
            </a:r>
            <a:r>
              <a:rPr lang="tr-TR" sz="1400" u="sng" dirty="0"/>
              <a:t> </a:t>
            </a:r>
            <a:r>
              <a:rPr lang="tr-TR" sz="1800" u="sng" dirty="0"/>
              <a:t>)</a:t>
            </a:r>
          </a:p>
          <a:p>
            <a:pPr marL="0" indent="0" algn="just">
              <a:buNone/>
            </a:pPr>
            <a:endParaRPr lang="tr-TR" sz="1800" dirty="0"/>
          </a:p>
          <a:p>
            <a:pPr marL="0" indent="0" algn="just">
              <a:buNone/>
            </a:pPr>
            <a:endParaRPr lang="tr-TR" sz="1800" dirty="0"/>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KİMLER BAŞVURABİLİR?</a:t>
            </a:r>
            <a:endParaRPr lang="en-US" sz="2400" dirty="0">
              <a:solidFill>
                <a:schemeClr val="accent5">
                  <a:lumMod val="50000"/>
                </a:schemeClr>
              </a:solidFill>
            </a:endParaRPr>
          </a:p>
        </p:txBody>
      </p:sp>
    </p:spTree>
    <p:extLst>
      <p:ext uri="{BB962C8B-B14F-4D97-AF65-F5344CB8AC3E}">
        <p14:creationId xmlns:p14="http://schemas.microsoft.com/office/powerpoint/2010/main" val="149621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28650" y="1988130"/>
            <a:ext cx="7886700" cy="3498270"/>
          </a:xfrm>
        </p:spPr>
        <p:txBody>
          <a:bodyPr>
            <a:noAutofit/>
          </a:bodyPr>
          <a:lstStyle/>
          <a:p>
            <a:pPr lvl="0" algn="just"/>
            <a:r>
              <a:rPr lang="tr-TR" sz="1800" dirty="0"/>
              <a:t>Projenin hazırlanması ve yönetiminden, </a:t>
            </a:r>
            <a:r>
              <a:rPr lang="en-US" sz="1800" dirty="0" err="1"/>
              <a:t>eş-başvuranlar</a:t>
            </a:r>
            <a:r>
              <a:rPr lang="tr-TR" sz="1800" dirty="0"/>
              <a:t> ve </a:t>
            </a:r>
            <a:r>
              <a:rPr lang="tr-TR" sz="1800" dirty="0" err="1"/>
              <a:t>affiliated</a:t>
            </a:r>
            <a:r>
              <a:rPr lang="tr-TR" sz="1800" dirty="0"/>
              <a:t> </a:t>
            </a:r>
            <a:r>
              <a:rPr lang="tr-TR" sz="1800" dirty="0" err="1"/>
              <a:t>entities</a:t>
            </a:r>
            <a:r>
              <a:rPr lang="tr-TR" sz="1800" dirty="0"/>
              <a:t> ile birlikte doğrudan sorumlu olması, aracı kurum mahiyetinde yer almaması, </a:t>
            </a:r>
            <a:r>
              <a:rPr lang="tr-TR" sz="1800" b="1" dirty="0"/>
              <a:t>ve</a:t>
            </a:r>
            <a:r>
              <a:rPr lang="tr-TR" sz="1800" dirty="0"/>
              <a:t> </a:t>
            </a:r>
          </a:p>
          <a:p>
            <a:pPr algn="just"/>
            <a:r>
              <a:rPr lang="tr-TR" sz="1800" dirty="0"/>
              <a:t>TOBB’un üyesi olan Türk Oda/Borsaları ya da </a:t>
            </a:r>
          </a:p>
          <a:p>
            <a:pPr algn="just"/>
            <a:r>
              <a:rPr lang="en-GB" sz="1800" dirty="0"/>
              <a:t> </a:t>
            </a:r>
            <a:r>
              <a:rPr lang="en-US" sz="1800" dirty="0"/>
              <a:t>EUROCHAMBRES</a:t>
            </a:r>
            <a:r>
              <a:rPr lang="tr-TR" sz="1800" dirty="0"/>
              <a:t> tarafından temsil edilen yerel</a:t>
            </a:r>
            <a:r>
              <a:rPr lang="en-US" sz="1800" dirty="0"/>
              <a:t>/</a:t>
            </a:r>
            <a:r>
              <a:rPr lang="tr-TR" sz="1800" dirty="0" err="1"/>
              <a:t>bö</a:t>
            </a:r>
            <a:r>
              <a:rPr lang="en-US" sz="1800" dirty="0"/>
              <a:t>l</a:t>
            </a:r>
            <a:r>
              <a:rPr lang="tr-TR" sz="1800" dirty="0" err="1"/>
              <a:t>gesel</a:t>
            </a:r>
            <a:r>
              <a:rPr lang="en-US" sz="1800" dirty="0"/>
              <a:t>/</a:t>
            </a:r>
            <a:r>
              <a:rPr lang="tr-TR" sz="1800" dirty="0"/>
              <a:t>ulusal</a:t>
            </a:r>
            <a:r>
              <a:rPr lang="en-US" sz="1800" dirty="0"/>
              <a:t> </a:t>
            </a:r>
            <a:r>
              <a:rPr lang="tr-TR" sz="1800" dirty="0"/>
              <a:t>oda yada odalar birliği</a:t>
            </a:r>
            <a:r>
              <a:rPr lang="en-US" sz="1800" dirty="0"/>
              <a:t> (</a:t>
            </a:r>
            <a:r>
              <a:rPr lang="tr-TR" sz="1800" dirty="0"/>
              <a:t>Avrupa Birliği üye ülkeleri veya IPA Tüzüğü kapsamında yer alan ülkelerden birinde kurulmuş olması)</a:t>
            </a:r>
          </a:p>
          <a:p>
            <a:pPr marL="0" indent="0" algn="just">
              <a:buNone/>
            </a:pPr>
            <a:r>
              <a:rPr lang="en-US" sz="1800" dirty="0"/>
              <a:t>EUROCHAMBRES</a:t>
            </a:r>
            <a:r>
              <a:rPr lang="tr-TR" sz="1800" dirty="0"/>
              <a:t> tarafından temsil edilen Avrupa Birliği üye ülkeleri </a:t>
            </a:r>
            <a:r>
              <a:rPr lang="en-GB" sz="1800" dirty="0"/>
              <a:t>/</a:t>
            </a:r>
            <a:r>
              <a:rPr lang="tr-TR" sz="1800" dirty="0"/>
              <a:t>aday ülkeler</a:t>
            </a:r>
            <a:r>
              <a:rPr lang="en-GB" sz="1800" dirty="0"/>
              <a:t>,  </a:t>
            </a:r>
            <a:r>
              <a:rPr lang="tr-TR" sz="1800" dirty="0"/>
              <a:t>aşağıdaki web sitesinde yer almaktadır</a:t>
            </a:r>
            <a:r>
              <a:rPr lang="en-GB" sz="1800" dirty="0"/>
              <a:t>:</a:t>
            </a:r>
            <a:r>
              <a:rPr lang="tr-TR" u="sng" dirty="0">
                <a:hlinkClick r:id="rId3"/>
              </a:rPr>
              <a:t> </a:t>
            </a:r>
            <a:r>
              <a:rPr lang="tr-TR" sz="1600" u="sng" dirty="0">
                <a:hlinkClick r:id="rId3"/>
              </a:rPr>
              <a:t>https://www.eurochambres.eu/abut/members</a:t>
            </a:r>
            <a:r>
              <a:rPr lang="tr-TR" sz="1800" u="sng" dirty="0">
                <a:hlinkClick r:id="rId3"/>
              </a:rPr>
              <a:t>/</a:t>
            </a:r>
            <a:endParaRPr lang="tr-TR" sz="1800" dirty="0"/>
          </a:p>
        </p:txBody>
      </p:sp>
      <p:sp>
        <p:nvSpPr>
          <p:cNvPr id="5" name="TextBox 4"/>
          <p:cNvSpPr txBox="1"/>
          <p:nvPr/>
        </p:nvSpPr>
        <p:spPr>
          <a:xfrm>
            <a:off x="0" y="1192870"/>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KİMLER BAŞVURABİLİR?</a:t>
            </a:r>
            <a:endParaRPr lang="en-US" sz="2400" dirty="0">
              <a:solidFill>
                <a:schemeClr val="accent5">
                  <a:lumMod val="50000"/>
                </a:schemeClr>
              </a:solidFill>
            </a:endParaRPr>
          </a:p>
        </p:txBody>
      </p:sp>
    </p:spTree>
    <p:extLst>
      <p:ext uri="{BB962C8B-B14F-4D97-AF65-F5344CB8AC3E}">
        <p14:creationId xmlns:p14="http://schemas.microsoft.com/office/powerpoint/2010/main" val="74333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3"/>
          <a:stretch>
            <a:fillRect/>
          </a:stretch>
        </p:blipFill>
        <p:spPr>
          <a:xfrm>
            <a:off x="1461911" y="1987550"/>
            <a:ext cx="6220177" cy="3498850"/>
          </a:xfrm>
          <a:prstGeom prst="rect">
            <a:avLst/>
          </a:prstGeom>
        </p:spPr>
      </p:pic>
      <p:sp>
        <p:nvSpPr>
          <p:cNvPr id="5" name="TextBox 4"/>
          <p:cNvSpPr txBox="1"/>
          <p:nvPr/>
        </p:nvSpPr>
        <p:spPr>
          <a:xfrm>
            <a:off x="0" y="1192870"/>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KİMLER BAŞVURABİLİR?</a:t>
            </a:r>
            <a:endParaRPr lang="en-US" sz="2400" dirty="0">
              <a:solidFill>
                <a:schemeClr val="accent5">
                  <a:lumMod val="50000"/>
                </a:schemeClr>
              </a:solidFill>
            </a:endParaRPr>
          </a:p>
        </p:txBody>
      </p:sp>
    </p:spTree>
    <p:extLst>
      <p:ext uri="{BB962C8B-B14F-4D97-AF65-F5344CB8AC3E}">
        <p14:creationId xmlns:p14="http://schemas.microsoft.com/office/powerpoint/2010/main" val="176188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68991" y="1834352"/>
            <a:ext cx="7886700" cy="3929714"/>
          </a:xfrm>
        </p:spPr>
        <p:txBody>
          <a:bodyPr>
            <a:noAutofit/>
          </a:bodyPr>
          <a:lstStyle/>
          <a:p>
            <a:pPr marL="0" indent="0" algn="just">
              <a:buNone/>
            </a:pPr>
            <a:r>
              <a:rPr lang="tr-TR" sz="1800" b="1" dirty="0"/>
              <a:t>Başvuru sahipleri ve </a:t>
            </a:r>
            <a:r>
              <a:rPr lang="en-US" sz="1800" b="1" dirty="0" err="1"/>
              <a:t>eş-başvuranlar</a:t>
            </a:r>
            <a:r>
              <a:rPr lang="tr-TR" sz="1800" b="1" dirty="0"/>
              <a:t>:</a:t>
            </a:r>
            <a:endParaRPr lang="tr-TR" sz="1800" dirty="0"/>
          </a:p>
          <a:p>
            <a:pPr algn="just" eaLnBrk="0" fontAlgn="base" hangingPunct="0"/>
            <a:r>
              <a:rPr lang="tr-TR" sz="1800" dirty="0"/>
              <a:t>TOBB a üye olan Türk Oda/Borsası başvuruda bulunuyorsa; </a:t>
            </a:r>
            <a:r>
              <a:rPr lang="tr-TR" sz="1800" dirty="0" err="1"/>
              <a:t>Eurochambres’a</a:t>
            </a:r>
            <a:r>
              <a:rPr lang="tr-TR" sz="1800" dirty="0"/>
              <a:t> üye “AB ve Aday Ülkeleri </a:t>
            </a:r>
            <a:r>
              <a:rPr lang="tr-TR" sz="1800" dirty="0" err="1"/>
              <a:t>Odaları”ndan</a:t>
            </a:r>
            <a:r>
              <a:rPr lang="tr-TR" sz="1800" dirty="0"/>
              <a:t> </a:t>
            </a:r>
            <a:r>
              <a:rPr lang="tr-TR" sz="1800" u="sng" dirty="0"/>
              <a:t>en az bir </a:t>
            </a:r>
            <a:r>
              <a:rPr lang="en-US" sz="1800" u="sng" dirty="0" err="1"/>
              <a:t>eş-başvuran</a:t>
            </a:r>
            <a:r>
              <a:rPr lang="tr-TR" sz="1800" u="sng" dirty="0"/>
              <a:t>, </a:t>
            </a:r>
            <a:r>
              <a:rPr lang="tr-TR" sz="1800" dirty="0" err="1"/>
              <a:t>Eurochambres’a</a:t>
            </a:r>
            <a:r>
              <a:rPr lang="tr-TR" sz="1800" dirty="0"/>
              <a:t> üye olan AB Odası başvuruda bulunuyorsa Türkiye Oda/Borsalarından </a:t>
            </a:r>
            <a:r>
              <a:rPr lang="tr-TR" sz="1800" u="sng" dirty="0"/>
              <a:t>en az bir </a:t>
            </a:r>
            <a:r>
              <a:rPr lang="en-US" sz="1800" u="sng" dirty="0" err="1"/>
              <a:t>eş-başvuran</a:t>
            </a:r>
            <a:r>
              <a:rPr lang="tr-TR" sz="1800" u="sng" dirty="0"/>
              <a:t> </a:t>
            </a:r>
            <a:r>
              <a:rPr lang="tr-TR" sz="1800" dirty="0"/>
              <a:t>bulunmalıdır.</a:t>
            </a:r>
          </a:p>
          <a:p>
            <a:pPr algn="just"/>
            <a:r>
              <a:rPr lang="tr-TR" sz="1800" dirty="0"/>
              <a:t>AB Üye ülkeleri veya Türkiye dışındaki uygun ülkelerden (IPA Tüzüğü kapsamındaki) bir oda başvuruyorsa, TOBB a üye olan Türkiye Oda/Borsalarından </a:t>
            </a:r>
            <a:r>
              <a:rPr lang="tr-TR" sz="1800" u="sng" dirty="0"/>
              <a:t>en az bir </a:t>
            </a:r>
            <a:r>
              <a:rPr lang="en-US" sz="1800" u="sng" dirty="0" err="1"/>
              <a:t>eş-başvuran</a:t>
            </a:r>
            <a:r>
              <a:rPr lang="tr-TR" sz="1800" u="sng" dirty="0"/>
              <a:t> </a:t>
            </a:r>
            <a:r>
              <a:rPr lang="tr-TR" sz="1800" dirty="0"/>
              <a:t>ve</a:t>
            </a:r>
            <a:r>
              <a:rPr lang="en-GB" sz="1800" dirty="0"/>
              <a:t> </a:t>
            </a:r>
            <a:r>
              <a:rPr lang="tr-TR" sz="1800" dirty="0" err="1"/>
              <a:t>Eurochambres’a</a:t>
            </a:r>
            <a:r>
              <a:rPr lang="tr-TR" sz="1800" dirty="0"/>
              <a:t> üye “AB </a:t>
            </a:r>
            <a:r>
              <a:rPr lang="tr-TR" sz="1800" dirty="0" err="1"/>
              <a:t>Odaları”ndan</a:t>
            </a:r>
            <a:r>
              <a:rPr lang="tr-TR" sz="1800" dirty="0"/>
              <a:t> </a:t>
            </a:r>
            <a:r>
              <a:rPr lang="tr-TR" sz="1800" u="sng" dirty="0"/>
              <a:t>en az bir </a:t>
            </a:r>
            <a:r>
              <a:rPr lang="en-US" sz="1800" u="sng" dirty="0" err="1"/>
              <a:t>eş-başvuran</a:t>
            </a:r>
            <a:r>
              <a:rPr lang="tr-TR" sz="1800" u="sng" dirty="0"/>
              <a:t> </a:t>
            </a:r>
            <a:r>
              <a:rPr lang="tr-TR" sz="1800" dirty="0"/>
              <a:t>bulunmalıdır. </a:t>
            </a:r>
          </a:p>
          <a:p>
            <a:pPr algn="just"/>
            <a:r>
              <a:rPr lang="tr-TR" sz="1800" dirty="0"/>
              <a:t>Yukarıda yer alan </a:t>
            </a:r>
            <a:r>
              <a:rPr lang="en-GB" sz="1800" dirty="0"/>
              <a:t>minimum </a:t>
            </a:r>
            <a:r>
              <a:rPr lang="tr-TR" sz="1800" dirty="0"/>
              <a:t>zorunlu</a:t>
            </a:r>
            <a:r>
              <a:rPr lang="en-GB" sz="1800" dirty="0"/>
              <a:t> </a:t>
            </a:r>
            <a:r>
              <a:rPr lang="tr-TR" sz="1800" dirty="0"/>
              <a:t>gerekliliklerin yanı sıra</a:t>
            </a:r>
            <a:r>
              <a:rPr lang="en-GB" sz="1800" dirty="0"/>
              <a:t>, </a:t>
            </a:r>
            <a:r>
              <a:rPr lang="en-US" sz="1800" dirty="0" err="1"/>
              <a:t>eş-başvuranlar</a:t>
            </a:r>
            <a:r>
              <a:rPr lang="tr-TR" sz="1800" dirty="0"/>
              <a:t> birden fazla TOBB’a üye olan Türk Oda/Borsası ve </a:t>
            </a:r>
            <a:r>
              <a:rPr lang="en-GB" sz="1800" dirty="0"/>
              <a:t>/</a:t>
            </a:r>
            <a:r>
              <a:rPr lang="tr-TR" sz="1800" dirty="0"/>
              <a:t>veya</a:t>
            </a:r>
            <a:r>
              <a:rPr lang="en-GB" sz="1800" dirty="0"/>
              <a:t> </a:t>
            </a:r>
            <a:r>
              <a:rPr lang="tr-TR" sz="1800" dirty="0" err="1"/>
              <a:t>Eurochambres’a</a:t>
            </a:r>
            <a:r>
              <a:rPr lang="tr-TR" sz="1800" dirty="0"/>
              <a:t> üye olan AB Odası içerebilir</a:t>
            </a:r>
            <a:r>
              <a:rPr lang="en-GB" sz="1800" dirty="0"/>
              <a:t>.</a:t>
            </a:r>
            <a:endParaRPr lang="tr-TR" sz="1800" dirty="0"/>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KİMLER BAŞVURABİLİR?</a:t>
            </a:r>
            <a:endParaRPr lang="en-US" sz="2400" dirty="0">
              <a:solidFill>
                <a:schemeClr val="accent5">
                  <a:lumMod val="50000"/>
                </a:schemeClr>
              </a:solidFill>
            </a:endParaRPr>
          </a:p>
        </p:txBody>
      </p:sp>
    </p:spTree>
    <p:extLst>
      <p:ext uri="{BB962C8B-B14F-4D97-AF65-F5344CB8AC3E}">
        <p14:creationId xmlns:p14="http://schemas.microsoft.com/office/powerpoint/2010/main" val="278467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668991" y="1834352"/>
            <a:ext cx="7886700" cy="3929714"/>
          </a:xfrm>
        </p:spPr>
        <p:txBody>
          <a:bodyPr>
            <a:noAutofit/>
          </a:bodyPr>
          <a:lstStyle/>
          <a:p>
            <a:pPr marL="0" indent="0" algn="just">
              <a:buNone/>
            </a:pPr>
            <a:r>
              <a:rPr lang="tr-TR" sz="1800" b="1" dirty="0"/>
              <a:t>Başvuru </a:t>
            </a:r>
            <a:r>
              <a:rPr lang="tr-TR" sz="1800" b="1" dirty="0" smtClean="0"/>
              <a:t>sahipleri </a:t>
            </a:r>
            <a:r>
              <a:rPr lang="tr-TR" sz="1800" b="1" dirty="0"/>
              <a:t>ve </a:t>
            </a:r>
            <a:r>
              <a:rPr lang="en-US" sz="1800" b="1" dirty="0" err="1"/>
              <a:t>eş-başvuranlar</a:t>
            </a:r>
            <a:r>
              <a:rPr lang="tr-TR" sz="1800" b="1" dirty="0" smtClean="0"/>
              <a:t>:</a:t>
            </a:r>
          </a:p>
          <a:p>
            <a:pPr lvl="0"/>
            <a:r>
              <a:rPr lang="tr-TR" sz="2000" dirty="0" smtClean="0"/>
              <a:t>Bir Oda/Borsa en fazla bir projede lider olabilir. </a:t>
            </a:r>
          </a:p>
          <a:p>
            <a:pPr lvl="0"/>
            <a:r>
              <a:rPr lang="tr-TR" sz="2000" dirty="0" smtClean="0"/>
              <a:t>Bir projedeki Lider Oda/Borsanın, başka bir projede eş başvuran olma hakkı vardır. Ancak sadece </a:t>
            </a:r>
            <a:r>
              <a:rPr lang="tr-TR" sz="2000" smtClean="0"/>
              <a:t>bir projede </a:t>
            </a:r>
            <a:r>
              <a:rPr lang="tr-TR" sz="2000" dirty="0" smtClean="0"/>
              <a:t>eş başvuran olabilir. </a:t>
            </a:r>
          </a:p>
          <a:p>
            <a:pPr lvl="0"/>
            <a:r>
              <a:rPr lang="tr-TR" sz="2000" dirty="0" smtClean="0"/>
              <a:t>Bir Oda/Borsa, ikiden fazla projede eş başvuran olamaz. </a:t>
            </a:r>
            <a:endParaRPr lang="tr-TR" sz="1800" dirty="0"/>
          </a:p>
        </p:txBody>
      </p:sp>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KİMLER BAŞVURABİLİR?</a:t>
            </a:r>
            <a:endParaRPr lang="en-US" sz="2400" dirty="0">
              <a:solidFill>
                <a:schemeClr val="accent5">
                  <a:lumMod val="50000"/>
                </a:schemeClr>
              </a:solidFill>
            </a:endParaRPr>
          </a:p>
        </p:txBody>
      </p:sp>
    </p:spTree>
    <p:extLst>
      <p:ext uri="{BB962C8B-B14F-4D97-AF65-F5344CB8AC3E}">
        <p14:creationId xmlns:p14="http://schemas.microsoft.com/office/powerpoint/2010/main" val="69831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614994"/>
            <a:ext cx="9144000" cy="1326105"/>
          </a:xfrm>
          <a:prstGeom prst="rect">
            <a:avLst/>
          </a:prstGeom>
          <a:solidFill>
            <a:schemeClr val="accent4"/>
          </a:solidFill>
        </p:spPr>
        <p:txBody>
          <a:bodyPr wrap="square" tIns="108000" bIns="108000" rtlCol="0">
            <a:spAutoFit/>
          </a:bodyPr>
          <a:lstStyle/>
          <a:p>
            <a:pPr indent="355600"/>
            <a:endParaRPr lang="tr-TR" sz="2400" dirty="0">
              <a:solidFill>
                <a:schemeClr val="accent5">
                  <a:lumMod val="50000"/>
                </a:schemeClr>
              </a:solidFill>
            </a:endParaRPr>
          </a:p>
          <a:p>
            <a:pPr indent="355600"/>
            <a:endParaRPr lang="tr-TR" sz="2400" dirty="0">
              <a:solidFill>
                <a:schemeClr val="accent5">
                  <a:lumMod val="50000"/>
                </a:schemeClr>
              </a:solidFill>
            </a:endParaRPr>
          </a:p>
          <a:p>
            <a:pPr indent="355600"/>
            <a:endParaRPr lang="en-US" sz="2400" dirty="0">
              <a:solidFill>
                <a:schemeClr val="accent5">
                  <a:lumMod val="50000"/>
                </a:schemeClr>
              </a:solidFill>
            </a:endParaRPr>
          </a:p>
        </p:txBody>
      </p:sp>
      <p:sp>
        <p:nvSpPr>
          <p:cNvPr id="8" name="Content Placeholder 2"/>
          <p:cNvSpPr>
            <a:spLocks noGrp="1"/>
          </p:cNvSpPr>
          <p:nvPr>
            <p:ph idx="1"/>
          </p:nvPr>
        </p:nvSpPr>
        <p:spPr>
          <a:xfrm>
            <a:off x="628649" y="1619250"/>
            <a:ext cx="7991475" cy="4240214"/>
          </a:xfrm>
          <a:ln>
            <a:noFill/>
          </a:ln>
        </p:spPr>
        <p:txBody>
          <a:bodyPr>
            <a:normAutofit/>
          </a:bodyPr>
          <a:lstStyle/>
          <a:p>
            <a:pPr marL="0" indent="0" algn="ctr">
              <a:buNone/>
            </a:pPr>
            <a:endParaRPr lang="en-US" sz="4000" b="1" dirty="0">
              <a:solidFill>
                <a:schemeClr val="accent1">
                  <a:lumMod val="50000"/>
                </a:schemeClr>
              </a:solidFill>
            </a:endParaRPr>
          </a:p>
          <a:p>
            <a:pPr marL="0" indent="0" algn="ctr">
              <a:buNone/>
            </a:pPr>
            <a:endParaRPr lang="tr-TR" b="1" dirty="0" smtClean="0">
              <a:solidFill>
                <a:srgbClr val="C00000"/>
              </a:solidFill>
            </a:endParaRPr>
          </a:p>
          <a:p>
            <a:pPr marL="0" indent="0" algn="ctr">
              <a:buNone/>
            </a:pPr>
            <a:r>
              <a:rPr lang="tr-TR" b="1" dirty="0" smtClean="0">
                <a:solidFill>
                  <a:srgbClr val="C00000"/>
                </a:solidFill>
              </a:rPr>
              <a:t>Referans </a:t>
            </a:r>
            <a:r>
              <a:rPr lang="tr-TR" b="1" dirty="0">
                <a:solidFill>
                  <a:srgbClr val="C00000"/>
                </a:solidFill>
              </a:rPr>
              <a:t>Numarası: </a:t>
            </a:r>
            <a:r>
              <a:rPr lang="tr-TR" b="1" dirty="0">
                <a:solidFill>
                  <a:schemeClr val="accent4">
                    <a:lumMod val="50000"/>
                  </a:schemeClr>
                </a:solidFill>
              </a:rPr>
              <a:t/>
            </a:r>
            <a:br>
              <a:rPr lang="tr-TR" b="1" dirty="0">
                <a:solidFill>
                  <a:schemeClr val="accent4">
                    <a:lumMod val="50000"/>
                  </a:schemeClr>
                </a:solidFill>
              </a:rPr>
            </a:br>
            <a:r>
              <a:rPr lang="en-GB" b="1" dirty="0"/>
              <a:t>TR20</a:t>
            </a:r>
            <a:r>
              <a:rPr lang="tr-TR" b="1" dirty="0"/>
              <a:t>21</a:t>
            </a:r>
            <a:r>
              <a:rPr lang="en-GB" b="1" dirty="0"/>
              <a:t>/</a:t>
            </a:r>
            <a:r>
              <a:rPr lang="tr-TR" b="1" dirty="0"/>
              <a:t>W1T7</a:t>
            </a:r>
            <a:r>
              <a:rPr lang="en-GB" b="1" dirty="0"/>
              <a:t>/</a:t>
            </a:r>
            <a:r>
              <a:rPr lang="tr-TR" b="1" dirty="0"/>
              <a:t>A</a:t>
            </a:r>
            <a:r>
              <a:rPr lang="en-GB" b="1" dirty="0"/>
              <a:t>0</a:t>
            </a:r>
            <a:r>
              <a:rPr lang="tr-TR" b="1" dirty="0"/>
              <a:t>2</a:t>
            </a:r>
            <a:r>
              <a:rPr lang="en-GB" b="1" dirty="0"/>
              <a:t>/</a:t>
            </a:r>
            <a:r>
              <a:rPr lang="tr-TR" b="1" dirty="0"/>
              <a:t>OT02</a:t>
            </a:r>
            <a:r>
              <a:rPr lang="en-GB" b="1" dirty="0" smtClean="0"/>
              <a:t>-2</a:t>
            </a:r>
            <a:endParaRPr lang="tr-TR" b="1" dirty="0" smtClean="0"/>
          </a:p>
          <a:p>
            <a:pPr marL="0" indent="0" algn="ctr">
              <a:buNone/>
            </a:pPr>
            <a:endParaRPr lang="tr-TR" b="1" dirty="0">
              <a:solidFill>
                <a:schemeClr val="accent1">
                  <a:lumMod val="50000"/>
                </a:schemeClr>
              </a:solidFill>
            </a:endParaRPr>
          </a:p>
          <a:p>
            <a:pPr marL="0" indent="0" algn="ctr">
              <a:buNone/>
            </a:pPr>
            <a:r>
              <a:rPr lang="tr-TR" sz="4000" b="1" dirty="0" smtClean="0">
                <a:solidFill>
                  <a:schemeClr val="accent1">
                    <a:lumMod val="50000"/>
                  </a:schemeClr>
                </a:solidFill>
                <a:latin typeface="Calibri" panose="020F0502020204030204" pitchFamily="34" charset="0"/>
                <a:cs typeface="Calibri" panose="020F0502020204030204" pitchFamily="34" charset="0"/>
              </a:rPr>
              <a:t>TEMEL </a:t>
            </a:r>
            <a:r>
              <a:rPr lang="tr-TR" sz="4000" b="1" dirty="0">
                <a:solidFill>
                  <a:schemeClr val="accent1">
                    <a:lumMod val="50000"/>
                  </a:schemeClr>
                </a:solidFill>
                <a:latin typeface="Calibri" panose="020F0502020204030204" pitchFamily="34" charset="0"/>
                <a:cs typeface="Calibri" panose="020F0502020204030204" pitchFamily="34" charset="0"/>
              </a:rPr>
              <a:t>BAŞVURU KOŞULLARI</a:t>
            </a:r>
          </a:p>
          <a:p>
            <a:endParaRPr lang="tr-TR" sz="3500" b="1" dirty="0">
              <a:solidFill>
                <a:schemeClr val="accent1">
                  <a:lumMod val="50000"/>
                </a:schemeClr>
              </a:solidFill>
            </a:endParaRPr>
          </a:p>
        </p:txBody>
      </p:sp>
      <p:sp>
        <p:nvSpPr>
          <p:cNvPr id="2" name="Dikdörtgen 1"/>
          <p:cNvSpPr/>
          <p:nvPr/>
        </p:nvSpPr>
        <p:spPr>
          <a:xfrm>
            <a:off x="1409699" y="1311473"/>
            <a:ext cx="5476875" cy="307777"/>
          </a:xfrm>
          <a:prstGeom prst="rect">
            <a:avLst/>
          </a:prstGeom>
        </p:spPr>
        <p:txBody>
          <a:bodyPr wrap="square">
            <a:spAutoFit/>
          </a:bodyPr>
          <a:lstStyle/>
          <a:p>
            <a:pPr algn="ctr"/>
            <a:r>
              <a:rPr lang="en-GB" sz="1400" dirty="0"/>
              <a:t>This Programme is funded by the European Union</a:t>
            </a:r>
            <a:endParaRPr lang="tr-TR" sz="1400" dirty="0"/>
          </a:p>
        </p:txBody>
      </p:sp>
    </p:spTree>
    <p:extLst>
      <p:ext uri="{BB962C8B-B14F-4D97-AF65-F5344CB8AC3E}">
        <p14:creationId xmlns:p14="http://schemas.microsoft.com/office/powerpoint/2010/main" val="2466163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BAĞLI KURULUŞLAR</a:t>
            </a:r>
            <a:endParaRPr lang="en-US" sz="2400" dirty="0">
              <a:solidFill>
                <a:schemeClr val="accent5">
                  <a:lumMod val="50000"/>
                </a:schemeClr>
              </a:solidFill>
            </a:endParaRPr>
          </a:p>
        </p:txBody>
      </p:sp>
      <p:sp>
        <p:nvSpPr>
          <p:cNvPr id="2" name="Content Placeholder 1"/>
          <p:cNvSpPr>
            <a:spLocks noGrp="1" noChangeArrowheads="1"/>
          </p:cNvSpPr>
          <p:nvPr>
            <p:ph idx="1"/>
          </p:nvPr>
        </p:nvSpPr>
        <p:spPr bwMode="auto">
          <a:xfrm>
            <a:off x="310274" y="2696126"/>
            <a:ext cx="8523452" cy="25186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indent="0">
              <a:buNone/>
            </a:pPr>
            <a:r>
              <a:rPr lang="tr-TR" sz="2400" dirty="0"/>
              <a:t>Başvuru sahibi ve eş-başvuran(</a:t>
            </a:r>
            <a:r>
              <a:rPr lang="tr-TR" sz="2400" dirty="0" err="1"/>
              <a:t>lar</a:t>
            </a:r>
            <a:r>
              <a:rPr lang="tr-TR" sz="2400" dirty="0"/>
              <a:t>)ı bağlı kuruluş(</a:t>
            </a:r>
            <a:r>
              <a:rPr lang="tr-TR" sz="2400" dirty="0" err="1"/>
              <a:t>lar</a:t>
            </a:r>
            <a:r>
              <a:rPr lang="tr-TR" sz="2400" dirty="0"/>
              <a:t>)la hareket edebilir.</a:t>
            </a:r>
          </a:p>
          <a:p>
            <a:pPr marL="0" indent="0">
              <a:buNone/>
            </a:pPr>
            <a:r>
              <a:rPr lang="tr-TR" sz="2400" b="1" dirty="0"/>
              <a:t>Yalnızca aşağıda belirtilen kuruluşlar başvuru sahibi ve/veya eş-başvuran(</a:t>
            </a:r>
            <a:r>
              <a:rPr lang="tr-TR" sz="2400" b="1" dirty="0" err="1"/>
              <a:t>lar</a:t>
            </a:r>
            <a:r>
              <a:rPr lang="tr-TR" sz="2400" b="1" dirty="0"/>
              <a:t>)</a:t>
            </a:r>
            <a:r>
              <a:rPr lang="tr-TR" sz="2400" b="1" dirty="0" err="1"/>
              <a:t>ın</a:t>
            </a:r>
            <a:r>
              <a:rPr lang="tr-TR" sz="2400" b="1" dirty="0"/>
              <a:t> bağlı kuruluşu olarak değerlendirilir:</a:t>
            </a:r>
            <a:endParaRPr lang="tr-TR" sz="2400" dirty="0"/>
          </a:p>
          <a:p>
            <a:pPr marL="0" indent="0">
              <a:buNone/>
            </a:pPr>
            <a:r>
              <a:rPr lang="tr-TR" sz="2400" dirty="0"/>
              <a:t>Yalnızca başvuru sahipleri (başvuru sahibi veya eş-başvuran) ile yapısal bağı, özellikle yasal ve sermaye bağı olan kuruluşlar. </a:t>
            </a:r>
          </a:p>
        </p:txBody>
      </p:sp>
    </p:spTree>
    <p:extLst>
      <p:ext uri="{BB962C8B-B14F-4D97-AF65-F5344CB8AC3E}">
        <p14:creationId xmlns:p14="http://schemas.microsoft.com/office/powerpoint/2010/main" val="25789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47158"/>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BAĞLI KURULUŞLAR</a:t>
            </a:r>
            <a:endParaRPr lang="en-US" sz="2400" dirty="0">
              <a:solidFill>
                <a:schemeClr val="accent5">
                  <a:lumMod val="50000"/>
                </a:schemeClr>
              </a:solidFill>
            </a:endParaRPr>
          </a:p>
        </p:txBody>
      </p:sp>
      <p:sp>
        <p:nvSpPr>
          <p:cNvPr id="2" name="Content Placeholder 1"/>
          <p:cNvSpPr>
            <a:spLocks noGrp="1" noChangeArrowheads="1"/>
          </p:cNvSpPr>
          <p:nvPr>
            <p:ph idx="1"/>
          </p:nvPr>
        </p:nvSpPr>
        <p:spPr bwMode="auto">
          <a:xfrm>
            <a:off x="310274" y="2904150"/>
            <a:ext cx="8523452" cy="189282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indent="0">
              <a:buNone/>
            </a:pPr>
            <a:r>
              <a:rPr lang="tr-TR" sz="2400" dirty="0"/>
              <a:t>Yapısal bağ genel bir kural olarak proje ile sınırlı olmamalı ve yalnızca projenin uygulanması amacıyla kurulmuş olmamalıdır. Bu, bağın hibe desteğinden bağımsız olarak var olması anlamına gelmekte olup, teklif çağrısı öncesinde de bu bağın var olması ve proje sonuna kadar geçerli olması gerekmektedir.</a:t>
            </a:r>
          </a:p>
        </p:txBody>
      </p:sp>
    </p:spTree>
    <p:extLst>
      <p:ext uri="{BB962C8B-B14F-4D97-AF65-F5344CB8AC3E}">
        <p14:creationId xmlns:p14="http://schemas.microsoft.com/office/powerpoint/2010/main" val="389274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İŞTİRAKÇİLER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1933205"/>
            <a:ext cx="7886700" cy="3929714"/>
          </a:xfrm>
        </p:spPr>
        <p:txBody>
          <a:bodyPr>
            <a:noAutofit/>
          </a:bodyPr>
          <a:lstStyle/>
          <a:p>
            <a:pPr algn="just">
              <a:lnSpc>
                <a:spcPct val="110000"/>
              </a:lnSpc>
              <a:spcBef>
                <a:spcPts val="600"/>
              </a:spcBef>
              <a:buClr>
                <a:schemeClr val="accent4"/>
              </a:buClr>
              <a:buFont typeface="Wingdings" panose="05000000000000000000" pitchFamily="2" charset="2"/>
              <a:buChar char="§"/>
            </a:pPr>
            <a:r>
              <a:rPr lang="tr-TR" sz="2000" dirty="0"/>
              <a:t>Başvur</a:t>
            </a:r>
            <a:r>
              <a:rPr lang="en-US" sz="2000" dirty="0"/>
              <a:t>u </a:t>
            </a:r>
            <a:r>
              <a:rPr lang="en-US" sz="2000" dirty="0" err="1"/>
              <a:t>Sahiplerinin</a:t>
            </a:r>
            <a:r>
              <a:rPr lang="tr-TR" sz="2000" dirty="0"/>
              <a:t> ve </a:t>
            </a:r>
            <a:r>
              <a:rPr lang="en-US" sz="2000" dirty="0" err="1"/>
              <a:t>eş-başvuranların</a:t>
            </a:r>
            <a:r>
              <a:rPr lang="tr-TR" sz="2000" dirty="0"/>
              <a:t> </a:t>
            </a:r>
            <a:r>
              <a:rPr lang="tr-TR" sz="2000" b="1" u="sng" dirty="0"/>
              <a:t>uygunluk kriterlerini karşılamayan</a:t>
            </a:r>
            <a:r>
              <a:rPr lang="tr-TR" sz="2000" b="1" dirty="0"/>
              <a:t> </a:t>
            </a:r>
            <a:r>
              <a:rPr lang="tr-TR" sz="2000" dirty="0"/>
              <a:t>kuruluşlar da projeye, o projenin güvenilirliğini ve sürdürülebilirliğini artırmak amacıyla, iştirakçi olarak katılabilirler. </a:t>
            </a:r>
          </a:p>
          <a:p>
            <a:pPr algn="just">
              <a:lnSpc>
                <a:spcPct val="110000"/>
              </a:lnSpc>
              <a:spcBef>
                <a:spcPts val="600"/>
              </a:spcBef>
              <a:buClr>
                <a:schemeClr val="accent4"/>
              </a:buClr>
              <a:buFont typeface="Wingdings" panose="05000000000000000000" pitchFamily="2" charset="2"/>
              <a:buChar char="§"/>
            </a:pPr>
            <a:r>
              <a:rPr lang="tr-TR" sz="2000" dirty="0"/>
              <a:t>İştirakçi kuruluşlar, proje faaliyetlerine destek sağlama gibi roller üstlenecektir. </a:t>
            </a:r>
          </a:p>
          <a:p>
            <a:pPr algn="just">
              <a:lnSpc>
                <a:spcPct val="110000"/>
              </a:lnSpc>
              <a:spcBef>
                <a:spcPts val="600"/>
              </a:spcBef>
              <a:buClr>
                <a:schemeClr val="accent4"/>
              </a:buClr>
              <a:buFont typeface="Wingdings" panose="05000000000000000000" pitchFamily="2" charset="2"/>
              <a:buChar char="§"/>
            </a:pPr>
            <a:r>
              <a:rPr lang="tr-TR" sz="2000" dirty="0"/>
              <a:t>Seyahat giderleri ve günlük harcırahlar dışında yaptıkları harcamalar uygun maliyet olarak değerlendirilmez. </a:t>
            </a:r>
            <a:endParaRPr lang="tr-TR" sz="2000" b="1" dirty="0">
              <a:solidFill>
                <a:srgbClr val="FF0000"/>
              </a:solidFill>
            </a:endParaRPr>
          </a:p>
        </p:txBody>
      </p:sp>
    </p:spTree>
    <p:extLst>
      <p:ext uri="{BB962C8B-B14F-4D97-AF65-F5344CB8AC3E}">
        <p14:creationId xmlns:p14="http://schemas.microsoft.com/office/powerpoint/2010/main" val="167090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İŞTİRAKÇİLER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1933205"/>
            <a:ext cx="7886700" cy="3929714"/>
          </a:xfrm>
        </p:spPr>
        <p:txBody>
          <a:bodyPr>
            <a:noAutofit/>
          </a:bodyPr>
          <a:lstStyle/>
          <a:p>
            <a:endParaRPr lang="tr-TR" sz="2400" dirty="0"/>
          </a:p>
          <a:p>
            <a:endParaRPr lang="tr-TR" sz="2400" dirty="0"/>
          </a:p>
          <a:p>
            <a:r>
              <a:rPr lang="en-GB" sz="2400" dirty="0"/>
              <a:t>T</a:t>
            </a:r>
            <a:r>
              <a:rPr lang="tr-TR" sz="2400" dirty="0"/>
              <a:t>ü</a:t>
            </a:r>
            <a:r>
              <a:rPr lang="en-GB" sz="2400" dirty="0" err="1"/>
              <a:t>rk</a:t>
            </a:r>
            <a:r>
              <a:rPr lang="tr-TR" sz="2400" dirty="0"/>
              <a:t>i</a:t>
            </a:r>
            <a:r>
              <a:rPr lang="en-GB" sz="2400" dirty="0"/>
              <a:t>y</a:t>
            </a:r>
            <a:r>
              <a:rPr lang="tr-TR" sz="2400" dirty="0"/>
              <a:t>e</a:t>
            </a:r>
            <a:r>
              <a:rPr lang="en-GB" sz="2400" dirty="0"/>
              <a:t>-</a:t>
            </a:r>
            <a:r>
              <a:rPr lang="tr-TR" sz="2400" dirty="0"/>
              <a:t>AB</a:t>
            </a:r>
            <a:r>
              <a:rPr lang="en-GB" sz="2400" dirty="0"/>
              <a:t> </a:t>
            </a:r>
            <a:r>
              <a:rPr lang="tr-TR" sz="2400" dirty="0"/>
              <a:t>iş dünyası diyaloğunu destekleyen</a:t>
            </a:r>
            <a:r>
              <a:rPr lang="en-GB" sz="2400" dirty="0"/>
              <a:t> </a:t>
            </a:r>
            <a:r>
              <a:rPr lang="tr-TR" sz="2400" dirty="0"/>
              <a:t>ve/veya</a:t>
            </a:r>
            <a:r>
              <a:rPr lang="en-GB" sz="2400" dirty="0"/>
              <a:t> T</a:t>
            </a:r>
            <a:r>
              <a:rPr lang="tr-TR" sz="2400" dirty="0"/>
              <a:t>ü</a:t>
            </a:r>
            <a:r>
              <a:rPr lang="en-GB" sz="2400" dirty="0" err="1"/>
              <a:t>rk</a:t>
            </a:r>
            <a:r>
              <a:rPr lang="tr-TR" sz="2400" dirty="0"/>
              <a:t>i</a:t>
            </a:r>
            <a:r>
              <a:rPr lang="en-GB" sz="2400" dirty="0"/>
              <a:t>y</a:t>
            </a:r>
            <a:r>
              <a:rPr lang="tr-TR" sz="2400" dirty="0"/>
              <a:t>e</a:t>
            </a:r>
            <a:r>
              <a:rPr lang="en-GB" sz="2400" dirty="0"/>
              <a:t>-</a:t>
            </a:r>
            <a:r>
              <a:rPr lang="tr-TR" sz="2400" dirty="0"/>
              <a:t>AB</a:t>
            </a:r>
            <a:r>
              <a:rPr lang="en-GB" sz="2400" dirty="0"/>
              <a:t> </a:t>
            </a:r>
            <a:r>
              <a:rPr lang="tr-TR" sz="2400" dirty="0"/>
              <a:t>Gümrük Birliği modernizasyon sürecine katkıda bulunmayı hedefleyen iş dünyası temsilci kuruluşlarının</a:t>
            </a:r>
            <a:r>
              <a:rPr lang="en-GB" sz="2400" dirty="0"/>
              <a:t> (</a:t>
            </a:r>
            <a:r>
              <a:rPr lang="tr-TR" sz="2400" dirty="0" err="1"/>
              <a:t>STKlar</a:t>
            </a:r>
            <a:r>
              <a:rPr lang="en-GB" sz="2400" dirty="0"/>
              <a:t>, </a:t>
            </a:r>
            <a:r>
              <a:rPr lang="tr-TR" sz="2400" dirty="0"/>
              <a:t>KOBİ’ler</a:t>
            </a:r>
            <a:r>
              <a:rPr lang="en-GB" sz="2400" dirty="0"/>
              <a:t>, think tanks, </a:t>
            </a:r>
            <a:r>
              <a:rPr lang="tr-TR" sz="2400" dirty="0" err="1"/>
              <a:t>ü</a:t>
            </a:r>
            <a:r>
              <a:rPr lang="en-GB" sz="2400" dirty="0" err="1"/>
              <a:t>niversite</a:t>
            </a:r>
            <a:r>
              <a:rPr lang="tr-TR" sz="2400" dirty="0" err="1"/>
              <a:t>ler</a:t>
            </a:r>
            <a:r>
              <a:rPr lang="en-GB" sz="2400" dirty="0"/>
              <a:t>, </a:t>
            </a:r>
            <a:r>
              <a:rPr lang="tr-TR" sz="2400" dirty="0"/>
              <a:t>girişimcileri veya</a:t>
            </a:r>
            <a:r>
              <a:rPr lang="en-GB" sz="2400" dirty="0"/>
              <a:t> </a:t>
            </a:r>
            <a:r>
              <a:rPr lang="tr-TR" sz="2400" dirty="0"/>
              <a:t>iş dünyası liderlerini temsil eden </a:t>
            </a:r>
            <a:r>
              <a:rPr lang="en-GB" sz="2400" dirty="0" err="1"/>
              <a:t>organi</a:t>
            </a:r>
            <a:r>
              <a:rPr lang="tr-TR" sz="2400" dirty="0" err="1"/>
              <a:t>zasyonlar</a:t>
            </a:r>
            <a:r>
              <a:rPr lang="en-GB" sz="2400" dirty="0"/>
              <a:t>)</a:t>
            </a:r>
            <a:r>
              <a:rPr lang="tr-TR" sz="2400" dirty="0"/>
              <a:t>, projelerde </a:t>
            </a:r>
            <a:r>
              <a:rPr lang="en-GB" sz="2400" dirty="0"/>
              <a:t>“</a:t>
            </a:r>
            <a:r>
              <a:rPr lang="tr-TR" sz="2400" i="1" dirty="0"/>
              <a:t>iştirakçi</a:t>
            </a:r>
            <a:r>
              <a:rPr lang="en-GB" sz="2400" dirty="0"/>
              <a:t>”</a:t>
            </a:r>
            <a:r>
              <a:rPr lang="tr-TR" sz="2400" dirty="0"/>
              <a:t> olarak yer alması önerilmektedir.</a:t>
            </a:r>
          </a:p>
        </p:txBody>
      </p:sp>
    </p:spTree>
    <p:extLst>
      <p:ext uri="{BB962C8B-B14F-4D97-AF65-F5344CB8AC3E}">
        <p14:creationId xmlns:p14="http://schemas.microsoft.com/office/powerpoint/2010/main" val="169155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ALT YÜKLENİCİLER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2231923"/>
            <a:ext cx="7886700" cy="3630996"/>
          </a:xfrm>
        </p:spPr>
        <p:txBody>
          <a:bodyPr>
            <a:noAutofit/>
          </a:bodyPr>
          <a:lstStyle/>
          <a:p>
            <a:pPr marL="0" indent="0">
              <a:lnSpc>
                <a:spcPct val="120000"/>
              </a:lnSpc>
              <a:buNone/>
            </a:pPr>
            <a:r>
              <a:rPr lang="en-US" sz="2400" dirty="0" err="1"/>
              <a:t>Eş-başvuran</a:t>
            </a:r>
            <a:r>
              <a:rPr lang="tr-TR" sz="2400" dirty="0"/>
              <a:t> veya iştirakçi olmayıp, projede yer alan bazı faaliyetlerin </a:t>
            </a:r>
            <a:r>
              <a:rPr lang="tr-TR" sz="2400" b="1" u="sng" dirty="0"/>
              <a:t>ihale edildiği</a:t>
            </a:r>
            <a:r>
              <a:rPr lang="tr-TR" sz="2400" b="1" dirty="0"/>
              <a:t> </a:t>
            </a:r>
            <a:r>
              <a:rPr lang="tr-TR" sz="2400" dirty="0"/>
              <a:t>kuruluşlardır. İştirakçiler (varsa) ve bağlı kuruluş(</a:t>
            </a:r>
            <a:r>
              <a:rPr lang="tr-TR" sz="2400" dirty="0" err="1"/>
              <a:t>lar</a:t>
            </a:r>
            <a:r>
              <a:rPr lang="tr-TR" sz="2400" dirty="0"/>
              <a:t>) (varsa)projede ayrıca yüklenici olamazlar. Alt yüklenicilerle yapılacak sözleşmeler, satınalma kurallarına tabidir.</a:t>
            </a:r>
            <a:r>
              <a:rPr lang="en-US" sz="2400" dirty="0"/>
              <a:t> (</a:t>
            </a:r>
            <a:r>
              <a:rPr lang="en-US" sz="2400" dirty="0" err="1"/>
              <a:t>Bkz</a:t>
            </a:r>
            <a:r>
              <a:rPr lang="en-US" sz="2400" dirty="0"/>
              <a:t>. EK IV)</a:t>
            </a:r>
            <a:endParaRPr lang="tr-TR" sz="2400" dirty="0"/>
          </a:p>
        </p:txBody>
      </p:sp>
    </p:spTree>
    <p:extLst>
      <p:ext uri="{BB962C8B-B14F-4D97-AF65-F5344CB8AC3E}">
        <p14:creationId xmlns:p14="http://schemas.microsoft.com/office/powerpoint/2010/main" val="1280827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UYGUN PROJELER</a:t>
            </a:r>
            <a:endParaRPr lang="en-US" sz="2400" dirty="0">
              <a:solidFill>
                <a:schemeClr val="accent5">
                  <a:lumMod val="50000"/>
                </a:schemeClr>
              </a:solidFill>
            </a:endParaRPr>
          </a:p>
        </p:txBody>
      </p:sp>
      <p:sp>
        <p:nvSpPr>
          <p:cNvPr id="5" name="Content Placeholder 6"/>
          <p:cNvSpPr>
            <a:spLocks noGrp="1"/>
          </p:cNvSpPr>
          <p:nvPr>
            <p:ph idx="1"/>
          </p:nvPr>
        </p:nvSpPr>
        <p:spPr>
          <a:xfrm>
            <a:off x="628650" y="3834580"/>
            <a:ext cx="7886700" cy="2165990"/>
          </a:xfrm>
        </p:spPr>
        <p:txBody>
          <a:bodyPr>
            <a:noAutofit/>
          </a:bodyPr>
          <a:lstStyle/>
          <a:p>
            <a:pPr marL="0" indent="0">
              <a:lnSpc>
                <a:spcPct val="110000"/>
              </a:lnSpc>
              <a:spcBef>
                <a:spcPts val="600"/>
              </a:spcBef>
              <a:buNone/>
            </a:pPr>
            <a:r>
              <a:rPr lang="tr-TR" altLang="tr-TR" sz="2400" dirty="0"/>
              <a:t>Bu süre</a:t>
            </a:r>
            <a:r>
              <a:rPr lang="en-US" altLang="tr-TR" sz="2400" dirty="0" err="1"/>
              <a:t>ler</a:t>
            </a:r>
            <a:r>
              <a:rPr lang="tr-TR" altLang="tr-TR" sz="2400" dirty="0"/>
              <a:t>, sözleşmenin tüm taraflarca </a:t>
            </a:r>
            <a:r>
              <a:rPr lang="tr-TR" altLang="tr-TR" sz="2400" b="1" i="1" dirty="0"/>
              <a:t>imzala</a:t>
            </a:r>
            <a:r>
              <a:rPr lang="en-US" altLang="tr-TR" sz="2400" b="1" i="1" dirty="0"/>
              <a:t>n</a:t>
            </a:r>
            <a:r>
              <a:rPr lang="tr-TR" altLang="tr-TR" sz="2400" b="1" i="1" dirty="0" err="1"/>
              <a:t>dığı</a:t>
            </a:r>
            <a:r>
              <a:rPr lang="tr-TR" altLang="tr-TR" sz="2400" b="1" i="1" dirty="0"/>
              <a:t> günü takip eden gün/ileriki bir tarihte başlar</a:t>
            </a:r>
            <a:r>
              <a:rPr lang="en-US" altLang="tr-TR" sz="2400" b="1" i="1" dirty="0"/>
              <a:t>.</a:t>
            </a:r>
            <a:r>
              <a:rPr lang="tr-TR" altLang="tr-TR" sz="2400" dirty="0"/>
              <a:t> </a:t>
            </a:r>
            <a:r>
              <a:rPr lang="en-US" altLang="tr-TR" sz="2400" dirty="0"/>
              <a:t>P</a:t>
            </a:r>
            <a:r>
              <a:rPr lang="tr-TR" altLang="tr-TR" sz="2400" dirty="0"/>
              <a:t>roje kapsamında yürütülecek bütün faaliyetlerin bu azami süre sonuna kadar tamamlanmış olması gerekmektedir. </a:t>
            </a:r>
            <a:endParaRPr lang="tr-TR" altLang="tr-TR" sz="1600" b="1" u="sng" dirty="0"/>
          </a:p>
        </p:txBody>
      </p:sp>
      <p:sp>
        <p:nvSpPr>
          <p:cNvPr id="6" name="Metin kutusu 5"/>
          <p:cNvSpPr txBox="1"/>
          <p:nvPr/>
        </p:nvSpPr>
        <p:spPr>
          <a:xfrm>
            <a:off x="439993" y="2670531"/>
            <a:ext cx="1366684" cy="523220"/>
          </a:xfrm>
          <a:prstGeom prst="rect">
            <a:avLst/>
          </a:prstGeom>
          <a:noFill/>
        </p:spPr>
        <p:txBody>
          <a:bodyPr wrap="square" rtlCol="0">
            <a:spAutoFit/>
          </a:bodyPr>
          <a:lstStyle/>
          <a:p>
            <a:pPr algn="ctr"/>
            <a:r>
              <a:rPr lang="tr-TR" sz="2800" b="1" dirty="0"/>
              <a:t>12 Ay</a:t>
            </a:r>
          </a:p>
        </p:txBody>
      </p:sp>
      <p:sp>
        <p:nvSpPr>
          <p:cNvPr id="7" name="Sol Sağ Ok 6"/>
          <p:cNvSpPr/>
          <p:nvPr/>
        </p:nvSpPr>
        <p:spPr>
          <a:xfrm>
            <a:off x="1806677" y="2670531"/>
            <a:ext cx="5530645" cy="558291"/>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7337322" y="2670531"/>
            <a:ext cx="1366684" cy="523220"/>
          </a:xfrm>
          <a:prstGeom prst="rect">
            <a:avLst/>
          </a:prstGeom>
          <a:noFill/>
        </p:spPr>
        <p:txBody>
          <a:bodyPr wrap="square" rtlCol="0">
            <a:spAutoFit/>
          </a:bodyPr>
          <a:lstStyle/>
          <a:p>
            <a:pPr algn="ctr"/>
            <a:r>
              <a:rPr lang="tr-TR" sz="2800" b="1" dirty="0"/>
              <a:t>15 Ay</a:t>
            </a:r>
          </a:p>
        </p:txBody>
      </p:sp>
      <p:sp>
        <p:nvSpPr>
          <p:cNvPr id="9" name="Metin kutusu 8"/>
          <p:cNvSpPr txBox="1"/>
          <p:nvPr/>
        </p:nvSpPr>
        <p:spPr>
          <a:xfrm>
            <a:off x="3215144" y="2015613"/>
            <a:ext cx="2536723" cy="584775"/>
          </a:xfrm>
          <a:prstGeom prst="rect">
            <a:avLst/>
          </a:prstGeom>
          <a:noFill/>
        </p:spPr>
        <p:txBody>
          <a:bodyPr wrap="square" rtlCol="0">
            <a:spAutoFit/>
          </a:bodyPr>
          <a:lstStyle/>
          <a:p>
            <a:pPr algn="ctr"/>
            <a:r>
              <a:rPr lang="tr-TR" sz="3200" b="1" dirty="0"/>
              <a:t>Proje Süresi</a:t>
            </a:r>
          </a:p>
        </p:txBody>
      </p:sp>
    </p:spTree>
    <p:extLst>
      <p:ext uri="{BB962C8B-B14F-4D97-AF65-F5344CB8AC3E}">
        <p14:creationId xmlns:p14="http://schemas.microsoft.com/office/powerpoint/2010/main" val="286292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UYGULAMA YERİ</a:t>
            </a:r>
            <a:endParaRPr lang="en-US" sz="2400" dirty="0">
              <a:solidFill>
                <a:schemeClr val="accent5">
                  <a:lumMod val="50000"/>
                </a:schemeClr>
              </a:solidFill>
            </a:endParaRPr>
          </a:p>
        </p:txBody>
      </p:sp>
      <p:sp>
        <p:nvSpPr>
          <p:cNvPr id="5" name="Content Placeholder 6"/>
          <p:cNvSpPr>
            <a:spLocks noGrp="1"/>
          </p:cNvSpPr>
          <p:nvPr>
            <p:ph idx="1"/>
          </p:nvPr>
        </p:nvSpPr>
        <p:spPr>
          <a:xfrm>
            <a:off x="628650" y="1933205"/>
            <a:ext cx="7886700" cy="3929714"/>
          </a:xfrm>
        </p:spPr>
        <p:txBody>
          <a:bodyPr>
            <a:noAutofit/>
          </a:bodyPr>
          <a:lstStyle/>
          <a:p>
            <a:pPr marL="363538" indent="-363538">
              <a:lnSpc>
                <a:spcPct val="110000"/>
              </a:lnSpc>
              <a:spcBef>
                <a:spcPts val="600"/>
              </a:spcBef>
              <a:buClr>
                <a:schemeClr val="accent4"/>
              </a:buClr>
              <a:buFont typeface="Wingdings" panose="05000000000000000000" pitchFamily="2" charset="2"/>
              <a:buChar char="§"/>
            </a:pPr>
            <a:r>
              <a:rPr lang="tr-TR" sz="2200" dirty="0"/>
              <a:t>Tüm proje faaliyetlerinin </a:t>
            </a:r>
            <a:r>
              <a:rPr lang="tr-TR" sz="2200" i="1" u="sng" dirty="0"/>
              <a:t>Türkiye</a:t>
            </a:r>
            <a:r>
              <a:rPr lang="en-US" sz="2200" i="1" u="sng" dirty="0"/>
              <a:t> </a:t>
            </a:r>
            <a:r>
              <a:rPr lang="en-US" sz="2200" i="1" u="sng" dirty="0" err="1"/>
              <a:t>ve</a:t>
            </a:r>
            <a:r>
              <a:rPr lang="en-US" sz="2200" i="1" u="sng" dirty="0"/>
              <a:t>/</a:t>
            </a:r>
            <a:r>
              <a:rPr lang="en-US" sz="2200" i="1" u="sng" dirty="0" err="1"/>
              <a:t>veya</a:t>
            </a:r>
            <a:r>
              <a:rPr lang="en-US" sz="2200" i="1" u="sng" dirty="0"/>
              <a:t> AB </a:t>
            </a:r>
            <a:r>
              <a:rPr lang="en-US" sz="2200" i="1" u="sng" dirty="0" err="1"/>
              <a:t>üye</a:t>
            </a:r>
            <a:r>
              <a:rPr lang="en-US" sz="2200" i="1" u="sng" dirty="0"/>
              <a:t> </a:t>
            </a:r>
            <a:r>
              <a:rPr lang="en-US" sz="2200" i="1" u="sng" dirty="0" err="1"/>
              <a:t>ülkelerinde</a:t>
            </a:r>
            <a:r>
              <a:rPr lang="tr-TR" sz="2200" i="1" u="sng" dirty="0"/>
              <a:t> gerçekleşiyor olması </a:t>
            </a:r>
            <a:r>
              <a:rPr lang="tr-TR" sz="2200" dirty="0"/>
              <a:t>şartı bulunuyor. </a:t>
            </a:r>
          </a:p>
          <a:p>
            <a:pPr marL="363538" indent="-363538">
              <a:lnSpc>
                <a:spcPct val="110000"/>
              </a:lnSpc>
              <a:spcBef>
                <a:spcPts val="600"/>
              </a:spcBef>
              <a:buClr>
                <a:schemeClr val="accent4"/>
              </a:buClr>
              <a:buFont typeface="Wingdings" panose="05000000000000000000" pitchFamily="2" charset="2"/>
              <a:buChar char="§"/>
            </a:pPr>
            <a:r>
              <a:rPr lang="tr-TR" sz="2200" dirty="0"/>
              <a:t>Ancak başvuruda, </a:t>
            </a:r>
            <a:r>
              <a:rPr lang="tr-TR" sz="2200" dirty="0" smtClean="0"/>
              <a:t>gerekçesi iyi </a:t>
            </a:r>
            <a:r>
              <a:rPr lang="tr-TR" sz="2200" dirty="0"/>
              <a:t>açıklanması durumunda, bazı proje faaliyetlerinin </a:t>
            </a:r>
            <a:r>
              <a:rPr lang="tr-TR" sz="2200" dirty="0" smtClean="0"/>
              <a:t>IPA </a:t>
            </a:r>
            <a:r>
              <a:rPr lang="tr-TR" sz="2200" dirty="0"/>
              <a:t>Tüzüğü kapsamında yer alan ülkelerde gerçekleştirilmesi de mümkün. Bu durumda, bu faaliyetlerin projenin </a:t>
            </a:r>
            <a:r>
              <a:rPr lang="tr-TR" sz="2200" dirty="0" smtClean="0"/>
              <a:t>majör öneme sahip </a:t>
            </a:r>
            <a:r>
              <a:rPr lang="tr-TR" sz="2200" dirty="0"/>
              <a:t>bölümünü oluşturmaması da gerekiyor.</a:t>
            </a:r>
          </a:p>
        </p:txBody>
      </p:sp>
    </p:spTree>
    <p:extLst>
      <p:ext uri="{BB962C8B-B14F-4D97-AF65-F5344CB8AC3E}">
        <p14:creationId xmlns:p14="http://schemas.microsoft.com/office/powerpoint/2010/main" val="4022748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1594" y="1669345"/>
            <a:ext cx="6703219" cy="2985433"/>
          </a:xfrm>
          <a:prstGeom prst="rect">
            <a:avLst/>
          </a:prstGeom>
          <a:noFill/>
        </p:spPr>
        <p:txBody>
          <a:bodyPr wrap="square">
            <a:spAutoFit/>
          </a:bodyPr>
          <a:lstStyle/>
          <a:p>
            <a:pPr algn="ctr">
              <a:defRPr/>
            </a:pPr>
            <a:r>
              <a:rPr lang="tr-TR" sz="4400" b="1" dirty="0">
                <a:solidFill>
                  <a:schemeClr val="accent1">
                    <a:lumMod val="50000"/>
                  </a:schemeClr>
                </a:solidFill>
                <a:ea typeface="+mj-ea"/>
                <a:cs typeface="+mj-cs"/>
              </a:rPr>
              <a:t>ÖRNEK PROJE KONULARI</a:t>
            </a:r>
            <a:endParaRPr lang="en-US" sz="4400" b="1" dirty="0">
              <a:solidFill>
                <a:schemeClr val="accent1">
                  <a:lumMod val="50000"/>
                </a:schemeClr>
              </a:solidFill>
              <a:ea typeface="+mj-ea"/>
              <a:cs typeface="+mj-cs"/>
            </a:endParaRPr>
          </a:p>
          <a:p>
            <a:pPr algn="ctr">
              <a:defRPr/>
            </a:pPr>
            <a:endParaRPr lang="en-US" sz="4400" b="1" dirty="0">
              <a:solidFill>
                <a:schemeClr val="accent4">
                  <a:lumMod val="50000"/>
                </a:schemeClr>
              </a:solidFill>
              <a:ea typeface="+mj-ea"/>
              <a:cs typeface="+mj-cs"/>
            </a:endParaRPr>
          </a:p>
          <a:p>
            <a:pPr algn="ctr">
              <a:defRPr/>
            </a:pPr>
            <a:r>
              <a:rPr lang="tr-TR" sz="2400" dirty="0"/>
              <a:t>Program hedeflerine ulaşmayı amaçlayan ve bir veya </a:t>
            </a:r>
            <a:r>
              <a:rPr lang="en-US" sz="2400" dirty="0" err="1"/>
              <a:t>daha</a:t>
            </a:r>
            <a:r>
              <a:rPr lang="en-US" sz="2400" dirty="0"/>
              <a:t> </a:t>
            </a:r>
            <a:r>
              <a:rPr lang="en-US" sz="2400" dirty="0" err="1"/>
              <a:t>fazla</a:t>
            </a:r>
            <a:r>
              <a:rPr lang="en-US" sz="2400" dirty="0"/>
              <a:t> </a:t>
            </a:r>
            <a:r>
              <a:rPr lang="tr-TR" sz="2400" dirty="0"/>
              <a:t>öncelik alanının kapsamına giren tüm projeler finansman almaya hak kazanabilecektir.</a:t>
            </a:r>
          </a:p>
          <a:p>
            <a:pPr algn="ctr">
              <a:defRPr/>
            </a:pPr>
            <a:endParaRPr lang="tr-TR" sz="2800" b="1" dirty="0">
              <a:solidFill>
                <a:schemeClr val="accent5">
                  <a:lumMod val="75000"/>
                </a:schemeClr>
              </a:solidFill>
              <a:latin typeface="Arial" charset="0"/>
            </a:endParaRPr>
          </a:p>
        </p:txBody>
      </p:sp>
    </p:spTree>
    <p:extLst>
      <p:ext uri="{BB962C8B-B14F-4D97-AF65-F5344CB8AC3E}">
        <p14:creationId xmlns:p14="http://schemas.microsoft.com/office/powerpoint/2010/main" val="396043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5" name="Content Placeholder 6"/>
          <p:cNvSpPr>
            <a:spLocks noGrp="1"/>
          </p:cNvSpPr>
          <p:nvPr>
            <p:ph idx="1"/>
          </p:nvPr>
        </p:nvSpPr>
        <p:spPr>
          <a:xfrm>
            <a:off x="628650" y="2203682"/>
            <a:ext cx="7886700" cy="3836899"/>
          </a:xfrm>
        </p:spPr>
        <p:txBody>
          <a:bodyPr vert="horz" lIns="91440" tIns="45720" rIns="91440" bIns="45720" rtlCol="0">
            <a:noAutofit/>
          </a:bodyPr>
          <a:lstStyle/>
          <a:p>
            <a:pPr marL="0" lvl="2" indent="0" algn="just">
              <a:spcBef>
                <a:spcPts val="600"/>
              </a:spcBef>
              <a:buNone/>
            </a:pPr>
            <a:r>
              <a:rPr lang="tr-TR" sz="1800" i="1" u="sng" dirty="0">
                <a:ea typeface="Times New Roman" panose="02020603050405020304" pitchFamily="18" charset="0"/>
              </a:rPr>
              <a:t>Projeler </a:t>
            </a:r>
            <a:r>
              <a:rPr lang="tr-TR" sz="1800" b="1" i="1" u="sng" dirty="0">
                <a:ea typeface="Times New Roman" panose="02020603050405020304" pitchFamily="18" charset="0"/>
              </a:rPr>
              <a:t>tek bir faaliyete</a:t>
            </a:r>
            <a:r>
              <a:rPr lang="tr-TR" sz="1800" i="1" u="sng" dirty="0">
                <a:ea typeface="Times New Roman" panose="02020603050405020304" pitchFamily="18" charset="0"/>
              </a:rPr>
              <a:t> </a:t>
            </a:r>
            <a:r>
              <a:rPr lang="tr-TR" sz="1800" b="1" i="1" u="sng" dirty="0">
                <a:ea typeface="Times New Roman" panose="02020603050405020304" pitchFamily="18" charset="0"/>
              </a:rPr>
              <a:t>odaklanmamalıdır</a:t>
            </a:r>
            <a:r>
              <a:rPr lang="tr-TR" sz="1800" i="1" u="sng" dirty="0">
                <a:ea typeface="Times New Roman" panose="02020603050405020304" pitchFamily="18" charset="0"/>
              </a:rPr>
              <a:t>. </a:t>
            </a:r>
            <a:endParaRPr lang="tr-TR" sz="2200" dirty="0">
              <a:ea typeface="Times New Roman" panose="02020603050405020304" pitchFamily="18" charset="0"/>
            </a:endParaRPr>
          </a:p>
          <a:p>
            <a:pPr marL="0" indent="0">
              <a:buNone/>
            </a:pPr>
            <a:r>
              <a:rPr lang="tr-TR" sz="1600" dirty="0"/>
              <a:t>Aşağıda listelenmiş olan faaliyetler sadece örnek olması açısından sunulmuştur, faaliyetler bunlarla sınırlı değildir:</a:t>
            </a:r>
          </a:p>
          <a:p>
            <a:r>
              <a:rPr lang="tr-TR" sz="1600" dirty="0"/>
              <a:t>Oda ve Borsaların hizmet verdikleri temel konulardaki (yönetim, hizmetler – yeni hizmetlerin sunulması ve hizmetlerin kalitesinin yükseltilmesi-, iletişim, pazarlama, markalama) bilgi düzeylerini artırma,</a:t>
            </a:r>
          </a:p>
          <a:p>
            <a:pPr>
              <a:lnSpc>
                <a:spcPct val="90000"/>
              </a:lnSpc>
            </a:pPr>
            <a:r>
              <a:rPr lang="tr-TR" sz="1600" dirty="0"/>
              <a:t>Yerel/bölgesel yatırım geliştirme faaliyetlerinin desteklenmesi,</a:t>
            </a:r>
          </a:p>
          <a:p>
            <a:pPr lvl="0"/>
            <a:r>
              <a:rPr lang="tr-TR" sz="1600" dirty="0"/>
              <a:t>«KOBİ gelişimi</a:t>
            </a:r>
            <a:r>
              <a:rPr lang="en-US" sz="1600" dirty="0"/>
              <a:t>, </a:t>
            </a:r>
            <a:r>
              <a:rPr lang="tr-TR" sz="1600" dirty="0"/>
              <a:t>pazarlama</a:t>
            </a:r>
            <a:r>
              <a:rPr lang="en-US" sz="1600" dirty="0"/>
              <a:t>, </a:t>
            </a:r>
            <a:r>
              <a:rPr lang="tr-TR" sz="1600" dirty="0"/>
              <a:t>sanayi-üniversite işbirliği»’</a:t>
            </a:r>
            <a:r>
              <a:rPr lang="tr-TR" sz="1600" dirty="0" err="1"/>
              <a:t>nin</a:t>
            </a:r>
            <a:r>
              <a:rPr lang="tr-TR" sz="1600" dirty="0"/>
              <a:t> teşvik edilmesine yönelik ticarileştirme faaliyetleri</a:t>
            </a:r>
            <a:r>
              <a:rPr lang="en-US" sz="1600" dirty="0"/>
              <a:t>, </a:t>
            </a:r>
            <a:endParaRPr lang="tr-TR" sz="1600" dirty="0"/>
          </a:p>
          <a:p>
            <a:pPr lvl="0"/>
            <a:r>
              <a:rPr lang="tr-TR" sz="1600" dirty="0"/>
              <a:t>Ticarileştirme konusunda bilgi ve iyi uygulamaların paylaşımı faaliyetleri</a:t>
            </a:r>
          </a:p>
          <a:p>
            <a:pPr marL="0" lvl="0" indent="0">
              <a:buNone/>
            </a:pPr>
            <a:endParaRPr lang="tr-TR" sz="1600" dirty="0"/>
          </a:p>
          <a:p>
            <a:pPr lvl="0"/>
            <a:endParaRPr lang="tr-TR" sz="1600" dirty="0"/>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tr-TR" sz="2000" dirty="0"/>
          </a:p>
          <a:p>
            <a:pPr marL="363538" lvl="1" indent="-363538">
              <a:lnSpc>
                <a:spcPct val="110000"/>
              </a:lnSpc>
              <a:spcBef>
                <a:spcPts val="400"/>
              </a:spcBef>
              <a:buClr>
                <a:schemeClr val="accent4"/>
              </a:buClr>
              <a:buFont typeface="Wingdings" panose="05000000000000000000" pitchFamily="2" charset="2"/>
              <a:buChar char="§"/>
            </a:pPr>
            <a:endParaRPr lang="tr-TR" dirty="0"/>
          </a:p>
        </p:txBody>
      </p:sp>
    </p:spTree>
    <p:extLst>
      <p:ext uri="{BB962C8B-B14F-4D97-AF65-F5344CB8AC3E}">
        <p14:creationId xmlns:p14="http://schemas.microsoft.com/office/powerpoint/2010/main" val="2419496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5" name="Content Placeholder 6"/>
          <p:cNvSpPr>
            <a:spLocks noGrp="1"/>
          </p:cNvSpPr>
          <p:nvPr>
            <p:ph idx="1"/>
          </p:nvPr>
        </p:nvSpPr>
        <p:spPr>
          <a:xfrm>
            <a:off x="628957" y="2231570"/>
            <a:ext cx="7866650" cy="3537463"/>
          </a:xfrm>
        </p:spPr>
        <p:txBody>
          <a:bodyPr vert="horz" lIns="91440" tIns="45720" rIns="91440" bIns="45720" rtlCol="0">
            <a:noAutofit/>
          </a:bodyPr>
          <a:lstStyle/>
          <a:p>
            <a:pPr marL="0" lvl="2" indent="0" algn="just">
              <a:spcBef>
                <a:spcPts val="600"/>
              </a:spcBef>
              <a:buNone/>
            </a:pPr>
            <a:r>
              <a:rPr lang="tr-TR" sz="1800" i="1" u="sng" dirty="0">
                <a:ea typeface="Times New Roman" panose="02020603050405020304" pitchFamily="18" charset="0"/>
              </a:rPr>
              <a:t>Projeler </a:t>
            </a:r>
            <a:r>
              <a:rPr lang="tr-TR" sz="1800" b="1" i="1" u="sng" dirty="0">
                <a:ea typeface="Times New Roman" panose="02020603050405020304" pitchFamily="18" charset="0"/>
              </a:rPr>
              <a:t>tek bir faaliyete</a:t>
            </a:r>
            <a:r>
              <a:rPr lang="tr-TR" sz="1800" i="1" u="sng" dirty="0">
                <a:ea typeface="Times New Roman" panose="02020603050405020304" pitchFamily="18" charset="0"/>
              </a:rPr>
              <a:t> </a:t>
            </a:r>
            <a:r>
              <a:rPr lang="tr-TR" sz="1800" b="1" i="1" u="sng" dirty="0">
                <a:ea typeface="Times New Roman" panose="02020603050405020304" pitchFamily="18" charset="0"/>
              </a:rPr>
              <a:t>odaklanmamalıdır</a:t>
            </a:r>
            <a:r>
              <a:rPr lang="tr-TR" sz="1800" i="1" u="sng" dirty="0">
                <a:ea typeface="Times New Roman" panose="02020603050405020304" pitchFamily="18" charset="0"/>
              </a:rPr>
              <a:t>. </a:t>
            </a:r>
            <a:endParaRPr lang="tr-TR" sz="2200" dirty="0">
              <a:ea typeface="Times New Roman" panose="02020603050405020304" pitchFamily="18" charset="0"/>
            </a:endParaRPr>
          </a:p>
          <a:p>
            <a:r>
              <a:rPr lang="tr-TR" sz="1600" dirty="0"/>
              <a:t>İşletmelerin çevre bilincinin oluşmasına katkı sağlanması</a:t>
            </a:r>
          </a:p>
          <a:p>
            <a:r>
              <a:rPr lang="tr-TR" sz="1600" dirty="0"/>
              <a:t>İklim eylemini ele </a:t>
            </a:r>
            <a:r>
              <a:rPr lang="tr-TR" sz="1600"/>
              <a:t>alan </a:t>
            </a:r>
            <a:r>
              <a:rPr lang="tr-TR" sz="1600" smtClean="0"/>
              <a:t>faaliyetler </a:t>
            </a:r>
            <a:r>
              <a:rPr lang="tr-TR" sz="1600" dirty="0"/>
              <a:t>(Doğa Temelli Çözümlere özellikle </a:t>
            </a:r>
            <a:r>
              <a:rPr lang="tr-TR" sz="1600" dirty="0" smtClean="0"/>
              <a:t>odaklanarak);</a:t>
            </a:r>
            <a:endParaRPr lang="tr-TR" sz="1600" dirty="0"/>
          </a:p>
          <a:p>
            <a:r>
              <a:rPr lang="tr-TR" altLang="tr-TR" sz="1600" dirty="0">
                <a:solidFill>
                  <a:srgbClr val="202124"/>
                </a:solidFill>
                <a:ea typeface="Times New Roman" panose="02020603050405020304" pitchFamily="18" charset="0"/>
              </a:rPr>
              <a:t>Sulama, sürdürülebilir gıda sistemleri ve sürdürülebilir gıda tüketimi de dahil olmak üzere sürdürülebilir ve akıllı tarım uygulamalarının yaygınlaştırılmasına ve pilot uygulamaya yönelik eylemler;</a:t>
            </a:r>
            <a:r>
              <a:rPr lang="tr-TR" altLang="tr-TR" sz="1600" dirty="0"/>
              <a:t> </a:t>
            </a:r>
          </a:p>
          <a:p>
            <a:r>
              <a:rPr lang="tr-TR" altLang="tr-TR" sz="1600" dirty="0">
                <a:solidFill>
                  <a:srgbClr val="202124"/>
                </a:solidFill>
              </a:rPr>
              <a:t>Gıda kaybı ve israfının önlenmesi gibi Tarladan Sofraya Stratejisi hedeflerine ulaşmaya yönelik eylemler;</a:t>
            </a:r>
            <a:r>
              <a:rPr lang="tr-TR" altLang="tr-TR" sz="1600" dirty="0"/>
              <a:t> </a:t>
            </a:r>
          </a:p>
          <a:p>
            <a:r>
              <a:rPr lang="tr-TR" altLang="tr-TR" sz="1600" dirty="0">
                <a:solidFill>
                  <a:srgbClr val="202124"/>
                </a:solidFill>
                <a:ea typeface="Times New Roman" panose="02020603050405020304" pitchFamily="18" charset="0"/>
                <a:cs typeface="Courier New" panose="02070309020205020404" pitchFamily="49" charset="0"/>
              </a:rPr>
              <a:t>Çevre kirliliğiyle mücadeleye yönelik eylemler (önlenmesine özellikle vurgu yapılarak</a:t>
            </a:r>
            <a:r>
              <a:rPr lang="tr-TR" altLang="tr-TR" sz="1600" dirty="0">
                <a:solidFill>
                  <a:srgbClr val="202124"/>
                </a:solidFill>
                <a:latin typeface="inherit" charset="0"/>
                <a:ea typeface="Times New Roman" panose="02020603050405020304" pitchFamily="18" charset="0"/>
                <a:cs typeface="Courier New" panose="02070309020205020404" pitchFamily="49" charset="0"/>
              </a:rPr>
              <a:t>);</a:t>
            </a:r>
            <a:r>
              <a:rPr lang="tr-TR" altLang="tr-TR" sz="1600" dirty="0"/>
              <a:t> </a:t>
            </a:r>
            <a:endParaRPr lang="tr-TR" altLang="tr-TR" sz="1600" dirty="0">
              <a:latin typeface="Arial" panose="020B0604020202020204" pitchFamily="34" charset="0"/>
            </a:endParaRPr>
          </a:p>
          <a:p>
            <a:pPr marL="0" indent="0">
              <a:buNone/>
            </a:pPr>
            <a:endParaRPr lang="tr-TR" altLang="tr-TR" sz="1600" dirty="0"/>
          </a:p>
          <a:p>
            <a:endParaRPr lang="tr-TR" altLang="tr-TR" sz="1600" dirty="0"/>
          </a:p>
          <a:p>
            <a:endParaRPr lang="tr-TR" sz="1600" dirty="0"/>
          </a:p>
          <a:p>
            <a:pPr marL="0" lvl="0" indent="0">
              <a:buNone/>
            </a:pPr>
            <a:endParaRPr lang="tr-TR" sz="1600" dirty="0"/>
          </a:p>
          <a:p>
            <a:pPr lvl="0"/>
            <a:endParaRPr lang="tr-TR" sz="1600" dirty="0"/>
          </a:p>
          <a:p>
            <a:pPr marL="0" lvl="1" indent="0">
              <a:lnSpc>
                <a:spcPct val="110000"/>
              </a:lnSpc>
              <a:spcBef>
                <a:spcPts val="400"/>
              </a:spcBef>
              <a:buClr>
                <a:schemeClr val="accent4"/>
              </a:buClr>
              <a:buNone/>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tr-TR" sz="2000" dirty="0"/>
          </a:p>
          <a:p>
            <a:pPr marL="0" lvl="1" indent="0">
              <a:lnSpc>
                <a:spcPct val="110000"/>
              </a:lnSpc>
              <a:spcBef>
                <a:spcPts val="400"/>
              </a:spcBef>
              <a:buClr>
                <a:schemeClr val="accent4"/>
              </a:buClr>
              <a:buNone/>
            </a:pPr>
            <a:endParaRPr lang="tr-TR" dirty="0"/>
          </a:p>
        </p:txBody>
      </p:sp>
    </p:spTree>
    <p:extLst>
      <p:ext uri="{BB962C8B-B14F-4D97-AF65-F5344CB8AC3E}">
        <p14:creationId xmlns:p14="http://schemas.microsoft.com/office/powerpoint/2010/main" val="68812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İRİŞ-INTERNET SAYFALARI</a:t>
            </a:r>
            <a:endParaRPr lang="en-US" sz="2400" b="1" dirty="0">
              <a:solidFill>
                <a:schemeClr val="accent5">
                  <a:lumMod val="50000"/>
                </a:schemeClr>
              </a:solidFill>
            </a:endParaRPr>
          </a:p>
        </p:txBody>
      </p:sp>
      <p:pic>
        <p:nvPicPr>
          <p:cNvPr id="7" name="İçerik Yer Tutucusu 6"/>
          <p:cNvPicPr>
            <a:picLocks noGrp="1" noChangeAspect="1"/>
          </p:cNvPicPr>
          <p:nvPr>
            <p:ph idx="1"/>
          </p:nvPr>
        </p:nvPicPr>
        <p:blipFill>
          <a:blip r:embed="rId3"/>
          <a:stretch>
            <a:fillRect/>
          </a:stretch>
        </p:blipFill>
        <p:spPr>
          <a:xfrm>
            <a:off x="1438275" y="2207419"/>
            <a:ext cx="6267450" cy="3381375"/>
          </a:xfrm>
          <a:prstGeom prst="rect">
            <a:avLst/>
          </a:prstGeom>
        </p:spPr>
      </p:pic>
      <p:sp>
        <p:nvSpPr>
          <p:cNvPr id="8" name="Dikdörtgen 7"/>
          <p:cNvSpPr/>
          <p:nvPr/>
        </p:nvSpPr>
        <p:spPr>
          <a:xfrm>
            <a:off x="1438275" y="1884253"/>
            <a:ext cx="5344910" cy="369332"/>
          </a:xfrm>
          <a:prstGeom prst="rect">
            <a:avLst/>
          </a:prstGeom>
        </p:spPr>
        <p:txBody>
          <a:bodyPr wrap="square">
            <a:spAutoFit/>
          </a:bodyPr>
          <a:lstStyle/>
          <a:p>
            <a:r>
              <a:rPr lang="tr-TR" dirty="0"/>
              <a:t>https://www.tobb.org.tr/Sayfalar/AnaSayfa.php</a:t>
            </a:r>
          </a:p>
        </p:txBody>
      </p:sp>
    </p:spTree>
    <p:extLst>
      <p:ext uri="{BB962C8B-B14F-4D97-AF65-F5344CB8AC3E}">
        <p14:creationId xmlns:p14="http://schemas.microsoft.com/office/powerpoint/2010/main" val="1828117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7" name="İçerik Yer Tutucusu 6"/>
          <p:cNvSpPr>
            <a:spLocks noGrp="1"/>
          </p:cNvSpPr>
          <p:nvPr>
            <p:ph idx="1"/>
          </p:nvPr>
        </p:nvSpPr>
        <p:spPr>
          <a:xfrm>
            <a:off x="547081" y="2142128"/>
            <a:ext cx="8049837" cy="3593653"/>
          </a:xfrm>
        </p:spPr>
        <p:txBody>
          <a:bodyPr>
            <a:normAutofit fontScale="70000" lnSpcReduction="20000"/>
          </a:bodyPr>
          <a:lstStyle/>
          <a:p>
            <a:pPr marL="0" indent="0">
              <a:buNone/>
            </a:pPr>
            <a:endParaRPr lang="tr-TR" sz="1600" dirty="0"/>
          </a:p>
          <a:p>
            <a:pPr marL="0" indent="0" algn="just">
              <a:buNone/>
            </a:pPr>
            <a:r>
              <a:rPr lang="tr-TR" sz="2600" b="1" i="1" u="sng" dirty="0"/>
              <a:t>Projeler tek bir faaliyete odaklanmamalıdır.</a:t>
            </a:r>
          </a:p>
          <a:p>
            <a:pPr algn="just"/>
            <a:r>
              <a:rPr lang="tr-TR" altLang="tr-TR" sz="2600" dirty="0">
                <a:solidFill>
                  <a:srgbClr val="202124"/>
                </a:solidFill>
                <a:ea typeface="Times New Roman" panose="02020603050405020304" pitchFamily="18" charset="0"/>
                <a:cs typeface="Courier New" panose="02070309020205020404" pitchFamily="49" charset="0"/>
              </a:rPr>
              <a:t>Döngüsel ekonomi ve kaynak verimliliğiyle ilgili eylemler (atık ve/veya su yönetimi ve enerji verimliliği dahil);</a:t>
            </a:r>
          </a:p>
          <a:p>
            <a:pPr algn="just"/>
            <a:r>
              <a:rPr lang="tr-TR" altLang="tr-TR" sz="2600" dirty="0">
                <a:solidFill>
                  <a:srgbClr val="202124"/>
                </a:solidFill>
                <a:ea typeface="Times New Roman" panose="02020603050405020304" pitchFamily="18" charset="0"/>
                <a:cs typeface="Courier New" panose="02070309020205020404" pitchFamily="49" charset="0"/>
              </a:rPr>
              <a:t>Çağrının hedeflerine uygun entegre ve yenilikçi çözüm ve eylemlerin geliştirilmesi ve pilot uygulamalarının yapılması;</a:t>
            </a:r>
            <a:r>
              <a:rPr lang="tr-TR" altLang="tr-TR" sz="2600" dirty="0"/>
              <a:t> </a:t>
            </a:r>
          </a:p>
          <a:p>
            <a:pPr algn="just"/>
            <a:r>
              <a:rPr lang="tr-TR" altLang="tr-TR" sz="2600" dirty="0">
                <a:solidFill>
                  <a:srgbClr val="202124"/>
                </a:solidFill>
                <a:ea typeface="Times New Roman" panose="02020603050405020304" pitchFamily="18" charset="0"/>
                <a:cs typeface="Courier New" panose="02070309020205020404" pitchFamily="49" charset="0"/>
              </a:rPr>
              <a:t>Çevrenin korunmasına yönelik veri ve bilgi üretimi, toplanması ve dağıtımına yönelik eylemler</a:t>
            </a:r>
            <a:r>
              <a:rPr lang="tr-TR" altLang="tr-TR" sz="2600" dirty="0"/>
              <a:t> </a:t>
            </a:r>
          </a:p>
          <a:p>
            <a:pPr algn="just" eaLnBrk="0" fontAlgn="base" hangingPunct="0">
              <a:spcBef>
                <a:spcPct val="0"/>
              </a:spcBef>
              <a:spcAft>
                <a:spcPct val="0"/>
              </a:spcAft>
            </a:pPr>
            <a:endParaRPr lang="tr-TR" altLang="tr-TR" sz="2600" dirty="0">
              <a:solidFill>
                <a:srgbClr val="202124"/>
              </a:solidFill>
              <a:ea typeface="Times New Roman" panose="02020603050405020304" pitchFamily="18" charset="0"/>
            </a:endParaRPr>
          </a:p>
          <a:p>
            <a:pPr algn="just" eaLnBrk="0" fontAlgn="base" hangingPunct="0">
              <a:spcBef>
                <a:spcPct val="0"/>
              </a:spcBef>
              <a:spcAft>
                <a:spcPct val="0"/>
              </a:spcAft>
            </a:pPr>
            <a:r>
              <a:rPr lang="tr-TR" altLang="tr-TR" sz="2600" dirty="0">
                <a:solidFill>
                  <a:srgbClr val="202124"/>
                </a:solidFill>
                <a:ea typeface="Times New Roman" panose="02020603050405020304" pitchFamily="18" charset="0"/>
              </a:rPr>
              <a:t>İklim dostu tarım açısından iyi uygulamaların teşvik edilmesine yönelik eylemler; onarıcı tarım, organik tarım, bahçecilik, tarımsal ormancılık, toprağın, suyun yanı sıra mahsul ve hayvancılığın sürdürülebilir yönetimi, entegre gıda enerji sistemleri, iyileştirilmiş hayvan refahı vb. ayrıca tarımda, döngüsel ekonomiyi ve atıkların yeniden kullanımını geliştirmeyi amaçlayan yenilikçi yolların teşvik edilmesi;</a:t>
            </a:r>
            <a:r>
              <a:rPr lang="tr-TR" altLang="tr-TR" sz="2600" dirty="0"/>
              <a:t> </a:t>
            </a:r>
          </a:p>
          <a:p>
            <a:pPr marL="0" lvl="0" indent="0" algn="just" eaLnBrk="0" fontAlgn="base" hangingPunct="0">
              <a:spcBef>
                <a:spcPct val="0"/>
              </a:spcBef>
              <a:spcAft>
                <a:spcPct val="0"/>
              </a:spcAft>
              <a:buNone/>
            </a:pPr>
            <a:endParaRPr lang="tr-TR" altLang="tr-TR" sz="2600" dirty="0"/>
          </a:p>
          <a:p>
            <a:pPr marL="0" indent="0" algn="just">
              <a:buNone/>
            </a:pPr>
            <a:endParaRPr lang="tr-TR" altLang="tr-TR" sz="2600" dirty="0"/>
          </a:p>
          <a:p>
            <a:pPr marL="0" indent="0">
              <a:buNone/>
            </a:pPr>
            <a:endParaRPr lang="tr-TR" altLang="tr-TR" sz="2600" dirty="0"/>
          </a:p>
          <a:p>
            <a:pPr marL="0" indent="0">
              <a:buNone/>
            </a:pPr>
            <a:endParaRPr lang="tr-TR" altLang="tr-TR" sz="1600" dirty="0"/>
          </a:p>
          <a:p>
            <a:pPr marL="0" indent="0">
              <a:buNone/>
            </a:pPr>
            <a:endParaRPr lang="tr-TR" sz="1600" b="1" i="1" u="sng" dirty="0"/>
          </a:p>
        </p:txBody>
      </p:sp>
    </p:spTree>
    <p:extLst>
      <p:ext uri="{BB962C8B-B14F-4D97-AF65-F5344CB8AC3E}">
        <p14:creationId xmlns:p14="http://schemas.microsoft.com/office/powerpoint/2010/main" val="8484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5" name="Content Placeholder 6"/>
          <p:cNvSpPr>
            <a:spLocks noGrp="1"/>
          </p:cNvSpPr>
          <p:nvPr>
            <p:ph idx="1"/>
          </p:nvPr>
        </p:nvSpPr>
        <p:spPr>
          <a:xfrm>
            <a:off x="684068" y="2142128"/>
            <a:ext cx="7886700" cy="3926163"/>
          </a:xfrm>
        </p:spPr>
        <p:txBody>
          <a:bodyPr vert="horz" lIns="91440" tIns="45720" rIns="91440" bIns="45720" rtlCol="0">
            <a:noAutofit/>
          </a:bodyPr>
          <a:lstStyle/>
          <a:p>
            <a:pPr marL="0" lvl="2" indent="0" algn="just">
              <a:spcBef>
                <a:spcPts val="600"/>
              </a:spcBef>
              <a:buNone/>
            </a:pPr>
            <a:r>
              <a:rPr lang="tr-TR" sz="1800" i="1" u="sng" dirty="0">
                <a:ea typeface="Times New Roman" panose="02020603050405020304" pitchFamily="18" charset="0"/>
              </a:rPr>
              <a:t>Projeler </a:t>
            </a:r>
            <a:r>
              <a:rPr lang="tr-TR" sz="1800" b="1" i="1" u="sng" dirty="0">
                <a:ea typeface="Times New Roman" panose="02020603050405020304" pitchFamily="18" charset="0"/>
              </a:rPr>
              <a:t>tek bir faaliyete</a:t>
            </a:r>
            <a:r>
              <a:rPr lang="tr-TR" sz="1800" i="1" u="sng" dirty="0">
                <a:ea typeface="Times New Roman" panose="02020603050405020304" pitchFamily="18" charset="0"/>
              </a:rPr>
              <a:t> </a:t>
            </a:r>
            <a:r>
              <a:rPr lang="tr-TR" sz="1800" b="1" i="1" u="sng" dirty="0">
                <a:ea typeface="Times New Roman" panose="02020603050405020304" pitchFamily="18" charset="0"/>
              </a:rPr>
              <a:t>odaklanmamalıdır</a:t>
            </a:r>
            <a:r>
              <a:rPr lang="tr-TR" sz="1800" i="1" u="sng" dirty="0">
                <a:ea typeface="Times New Roman" panose="02020603050405020304" pitchFamily="18" charset="0"/>
              </a:rPr>
              <a:t>. </a:t>
            </a:r>
            <a:endParaRPr lang="tr-TR" sz="2200" dirty="0">
              <a:ea typeface="Times New Roman" panose="02020603050405020304" pitchFamily="18" charset="0"/>
            </a:endParaRPr>
          </a:p>
          <a:p>
            <a:pPr lvl="0"/>
            <a:r>
              <a:rPr lang="tr-TR" sz="1600" dirty="0"/>
              <a:t>Kümelerin ve kümelere destek veren yapıların oluşturulması</a:t>
            </a:r>
          </a:p>
          <a:p>
            <a:pPr lvl="0"/>
            <a:r>
              <a:rPr lang="tr-TR" sz="1600" dirty="0"/>
              <a:t>Mesleki eğitim ve öğretim alanında kapasite geliştirme </a:t>
            </a:r>
            <a:r>
              <a:rPr lang="en-US" sz="1600" dirty="0"/>
              <a:t> </a:t>
            </a:r>
            <a:endParaRPr lang="tr-TR" sz="1600" dirty="0"/>
          </a:p>
          <a:p>
            <a:pPr lvl="0"/>
            <a:r>
              <a:rPr lang="tr-TR" sz="1600" dirty="0"/>
              <a:t>İstihdam edilebilirliğin ve iş gücüne uyum yeteneğinin geliştirilmesi üzerine faaliyetler </a:t>
            </a:r>
          </a:p>
          <a:p>
            <a:pPr lvl="0"/>
            <a:r>
              <a:rPr lang="tr-TR" sz="1600" dirty="0"/>
              <a:t>İşyerlerinde iş sağlığı ve güvenliğinin desteklenmesi faaliyetleri, </a:t>
            </a:r>
          </a:p>
          <a:p>
            <a:pPr lvl="0"/>
            <a:r>
              <a:rPr lang="en-GB" sz="1600" dirty="0"/>
              <a:t>T</a:t>
            </a:r>
            <a:r>
              <a:rPr lang="tr-TR" sz="1600" dirty="0"/>
              <a:t>ü</a:t>
            </a:r>
            <a:r>
              <a:rPr lang="en-GB" sz="1600" dirty="0" err="1"/>
              <a:t>rk</a:t>
            </a:r>
            <a:r>
              <a:rPr lang="tr-TR" sz="1600" dirty="0"/>
              <a:t>i</a:t>
            </a:r>
            <a:r>
              <a:rPr lang="en-GB" sz="1600" dirty="0"/>
              <a:t>y</a:t>
            </a:r>
            <a:r>
              <a:rPr lang="tr-TR" sz="1600" dirty="0"/>
              <a:t>e-AB</a:t>
            </a:r>
            <a:r>
              <a:rPr lang="en-GB" sz="1600" dirty="0"/>
              <a:t> </a:t>
            </a:r>
            <a:r>
              <a:rPr lang="tr-TR" sz="1600" dirty="0"/>
              <a:t>iş ve ticaret bağlantılarını, Gümrük Birliği ve olası modernizasyon sürecini destekleyen faaliyetler </a:t>
            </a:r>
          </a:p>
          <a:p>
            <a:pPr lvl="0"/>
            <a:r>
              <a:rPr lang="tr-TR" sz="1600" dirty="0"/>
              <a:t>AB ye entegrasyon sürecinden düzenli olarak bilgi sahibi olmayı sağlayan platformlar oluşturmayı ya da bu süreci güçlendirmeyi destekleyen faaliyetler</a:t>
            </a:r>
          </a:p>
          <a:p>
            <a:pPr lvl="0"/>
            <a:r>
              <a:rPr lang="tr-TR" sz="1600" dirty="0"/>
              <a:t>Araştırma &amp; geliştirme, </a:t>
            </a:r>
            <a:r>
              <a:rPr lang="tr-TR" sz="1600" dirty="0" err="1"/>
              <a:t>inovasyon</a:t>
            </a:r>
            <a:r>
              <a:rPr lang="tr-TR" sz="1600" dirty="0"/>
              <a:t>, teknoloji transferi ve IT teknolojisinin desteklenmesi</a:t>
            </a:r>
          </a:p>
          <a:p>
            <a:pPr marL="0" lvl="1" indent="0">
              <a:lnSpc>
                <a:spcPct val="110000"/>
              </a:lnSpc>
              <a:spcBef>
                <a:spcPts val="400"/>
              </a:spcBef>
              <a:buClr>
                <a:schemeClr val="accent4"/>
              </a:buClr>
              <a:buNone/>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tr-TR" sz="2000" dirty="0"/>
          </a:p>
          <a:p>
            <a:pPr marL="363538" lvl="1" indent="-363538">
              <a:lnSpc>
                <a:spcPct val="110000"/>
              </a:lnSpc>
              <a:spcBef>
                <a:spcPts val="400"/>
              </a:spcBef>
              <a:buClr>
                <a:schemeClr val="accent4"/>
              </a:buClr>
              <a:buFont typeface="Wingdings" panose="05000000000000000000" pitchFamily="2" charset="2"/>
              <a:buChar char="§"/>
            </a:pPr>
            <a:endParaRPr lang="tr-TR" dirty="0"/>
          </a:p>
        </p:txBody>
      </p:sp>
    </p:spTree>
    <p:extLst>
      <p:ext uri="{BB962C8B-B14F-4D97-AF65-F5344CB8AC3E}">
        <p14:creationId xmlns:p14="http://schemas.microsoft.com/office/powerpoint/2010/main" val="3301455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5" name="Content Placeholder 6"/>
          <p:cNvSpPr>
            <a:spLocks noGrp="1"/>
          </p:cNvSpPr>
          <p:nvPr>
            <p:ph idx="1"/>
          </p:nvPr>
        </p:nvSpPr>
        <p:spPr>
          <a:xfrm>
            <a:off x="684068" y="2142128"/>
            <a:ext cx="7886700" cy="3926163"/>
          </a:xfrm>
        </p:spPr>
        <p:txBody>
          <a:bodyPr vert="horz" lIns="91440" tIns="45720" rIns="91440" bIns="45720" rtlCol="0">
            <a:noAutofit/>
          </a:bodyPr>
          <a:lstStyle/>
          <a:p>
            <a:pPr marL="0" lvl="2" indent="0" algn="just">
              <a:spcBef>
                <a:spcPts val="600"/>
              </a:spcBef>
              <a:buNone/>
            </a:pPr>
            <a:r>
              <a:rPr lang="tr-TR" sz="1800" i="1" u="sng" dirty="0">
                <a:ea typeface="Times New Roman" panose="02020603050405020304" pitchFamily="18" charset="0"/>
              </a:rPr>
              <a:t>Projeler </a:t>
            </a:r>
            <a:r>
              <a:rPr lang="tr-TR" sz="1800" b="1" i="1" u="sng" dirty="0">
                <a:ea typeface="Times New Roman" panose="02020603050405020304" pitchFamily="18" charset="0"/>
              </a:rPr>
              <a:t>tek bir faaliyete</a:t>
            </a:r>
            <a:r>
              <a:rPr lang="tr-TR" sz="1800" i="1" u="sng" dirty="0">
                <a:ea typeface="Times New Roman" panose="02020603050405020304" pitchFamily="18" charset="0"/>
              </a:rPr>
              <a:t> </a:t>
            </a:r>
            <a:r>
              <a:rPr lang="tr-TR" sz="1800" b="1" i="1" u="sng" dirty="0">
                <a:ea typeface="Times New Roman" panose="02020603050405020304" pitchFamily="18" charset="0"/>
              </a:rPr>
              <a:t>odaklanmamalıdır</a:t>
            </a:r>
            <a:r>
              <a:rPr lang="tr-TR" sz="1800" i="1" u="sng" dirty="0">
                <a:ea typeface="Times New Roman" panose="02020603050405020304" pitchFamily="18" charset="0"/>
              </a:rPr>
              <a:t>. </a:t>
            </a:r>
            <a:endParaRPr lang="tr-TR" sz="2200" dirty="0">
              <a:ea typeface="Times New Roman" panose="02020603050405020304" pitchFamily="18" charset="0"/>
            </a:endParaRPr>
          </a:p>
          <a:p>
            <a:pPr marL="285750" lvl="1" indent="-285750">
              <a:lnSpc>
                <a:spcPct val="110000"/>
              </a:lnSpc>
              <a:spcBef>
                <a:spcPts val="400"/>
              </a:spcBef>
              <a:buClr>
                <a:schemeClr val="accent4"/>
              </a:buClr>
            </a:pPr>
            <a:r>
              <a:rPr lang="tr-TR" sz="1600" dirty="0"/>
              <a:t>Dijital transformasyonu, </a:t>
            </a:r>
            <a:r>
              <a:rPr lang="tr-TR" sz="1600" dirty="0" err="1"/>
              <a:t>dijitalizasyonu</a:t>
            </a:r>
            <a:r>
              <a:rPr lang="tr-TR" sz="1600" dirty="0"/>
              <a:t>, dijital ticareti, dijital beceri ve yaratıcı sanayi ürünlerini geliştirmek üzerine eylemler</a:t>
            </a:r>
            <a:endParaRPr lang="en-US" sz="1600" dirty="0"/>
          </a:p>
          <a:p>
            <a:pPr marL="285750" lvl="1" indent="-285750">
              <a:lnSpc>
                <a:spcPct val="110000"/>
              </a:lnSpc>
              <a:spcBef>
                <a:spcPts val="400"/>
              </a:spcBef>
              <a:buClr>
                <a:schemeClr val="accent4"/>
              </a:buClr>
            </a:pPr>
            <a:r>
              <a:rPr lang="tr-TR" sz="1600" dirty="0"/>
              <a:t>Kadın ve girişimciliğin teşvik edilmesi, girişimcilik kültürü ve ruhunun geliştirilmesi</a:t>
            </a:r>
            <a:endParaRPr lang="en-US" sz="1600" dirty="0"/>
          </a:p>
          <a:p>
            <a:pPr marL="285750" lvl="1" indent="-285750">
              <a:lnSpc>
                <a:spcPct val="110000"/>
              </a:lnSpc>
              <a:spcBef>
                <a:spcPts val="400"/>
              </a:spcBef>
              <a:buClr>
                <a:schemeClr val="accent4"/>
              </a:buClr>
            </a:pPr>
            <a:r>
              <a:rPr lang="tr-TR" sz="1600" dirty="0"/>
              <a:t>Sürdürülebilir üretim ve tüketimin artırılması ve iklim değişikliğine uyum için yenilikçi araçların geliştirilmesi</a:t>
            </a:r>
          </a:p>
          <a:p>
            <a:pPr marL="285750" lvl="1" indent="-285750">
              <a:lnSpc>
                <a:spcPct val="110000"/>
              </a:lnSpc>
              <a:spcBef>
                <a:spcPts val="400"/>
              </a:spcBef>
              <a:buClr>
                <a:schemeClr val="accent4"/>
              </a:buClr>
            </a:pPr>
            <a:r>
              <a:rPr lang="tr-TR" sz="1600" dirty="0"/>
              <a:t>Enerji, ulaştırma, tarım, arazi kullanımı, ormancılık ve atık vb. dahil olmak üzere çeşitli sektörlerde iklim değişikliğine uyum ve afetlere dayanıklılık çalışmaları, uygulamaları ve farkındalık artırma faaliyetleri;</a:t>
            </a:r>
          </a:p>
          <a:p>
            <a:r>
              <a:rPr lang="tr-TR" sz="1600" dirty="0"/>
              <a:t>Tarım ürünlerine yönelik pazarlama standartlarının uygulanmasına ilişkin bilginin artırılmasına yönelik eylemler [ilgili AB mevzuat standartlarının üretim ve pazarlama zinciri boyunca farklı operatörler (örneğin üretici örgütleri, tüccarlar, perakendeciler vb. tarafından) tarafından nasıl uygulandığı ve denetlendiği gibi] ;</a:t>
            </a:r>
          </a:p>
          <a:p>
            <a:pPr marL="0" indent="0">
              <a:buNone/>
            </a:pPr>
            <a:endParaRPr lang="tr-TR" sz="2800" dirty="0"/>
          </a:p>
          <a:p>
            <a:pPr marL="0" lvl="1" indent="0">
              <a:lnSpc>
                <a:spcPct val="110000"/>
              </a:lnSpc>
              <a:spcBef>
                <a:spcPts val="400"/>
              </a:spcBef>
              <a:buClr>
                <a:schemeClr val="accent4"/>
              </a:buClr>
              <a:buNone/>
            </a:pPr>
            <a:endParaRPr lang="tr-TR" dirty="0"/>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243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0"/>
            <a:ext cx="9144000" cy="895218"/>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PROJE KONULARI</a:t>
            </a:r>
            <a:endParaRPr lang="en-US" sz="2400" b="1" dirty="0">
              <a:solidFill>
                <a:schemeClr val="accent5">
                  <a:lumMod val="50000"/>
                </a:schemeClr>
              </a:solidFill>
            </a:endParaRPr>
          </a:p>
          <a:p>
            <a:pPr marL="363538" indent="-7938"/>
            <a:endParaRPr lang="tr-TR" sz="2000" dirty="0">
              <a:ea typeface="Times New Roman" panose="02020603050405020304" pitchFamily="18" charset="0"/>
            </a:endParaRPr>
          </a:p>
        </p:txBody>
      </p:sp>
      <p:sp>
        <p:nvSpPr>
          <p:cNvPr id="5" name="Content Placeholder 6"/>
          <p:cNvSpPr>
            <a:spLocks noGrp="1"/>
          </p:cNvSpPr>
          <p:nvPr>
            <p:ph idx="1"/>
          </p:nvPr>
        </p:nvSpPr>
        <p:spPr>
          <a:xfrm>
            <a:off x="684068" y="2142128"/>
            <a:ext cx="7886700" cy="3926163"/>
          </a:xfrm>
        </p:spPr>
        <p:txBody>
          <a:bodyPr vert="horz" lIns="91440" tIns="45720" rIns="91440" bIns="45720" rtlCol="0">
            <a:noAutofit/>
          </a:bodyPr>
          <a:lstStyle/>
          <a:p>
            <a:pPr marL="0" lvl="2" indent="0" algn="just">
              <a:spcBef>
                <a:spcPts val="600"/>
              </a:spcBef>
              <a:buNone/>
            </a:pPr>
            <a:r>
              <a:rPr lang="tr-TR" sz="1800" i="1" u="sng" dirty="0">
                <a:ea typeface="Times New Roman" panose="02020603050405020304" pitchFamily="18" charset="0"/>
              </a:rPr>
              <a:t>Projeler </a:t>
            </a:r>
            <a:r>
              <a:rPr lang="tr-TR" sz="1800" b="1" i="1" u="sng" dirty="0">
                <a:ea typeface="Times New Roman" panose="02020603050405020304" pitchFamily="18" charset="0"/>
              </a:rPr>
              <a:t>tek bir faaliyete</a:t>
            </a:r>
            <a:r>
              <a:rPr lang="tr-TR" sz="1800" i="1" u="sng" dirty="0">
                <a:ea typeface="Times New Roman" panose="02020603050405020304" pitchFamily="18" charset="0"/>
              </a:rPr>
              <a:t> </a:t>
            </a:r>
            <a:r>
              <a:rPr lang="tr-TR" sz="1800" b="1" i="1" u="sng" dirty="0">
                <a:ea typeface="Times New Roman" panose="02020603050405020304" pitchFamily="18" charset="0"/>
              </a:rPr>
              <a:t>odaklanmamalıdır</a:t>
            </a:r>
            <a:r>
              <a:rPr lang="tr-TR" sz="1800" i="1" u="sng" dirty="0">
                <a:ea typeface="Times New Roman" panose="02020603050405020304" pitchFamily="18" charset="0"/>
              </a:rPr>
              <a:t>. </a:t>
            </a:r>
            <a:endParaRPr lang="tr-TR" sz="2200" dirty="0">
              <a:ea typeface="Times New Roman" panose="02020603050405020304" pitchFamily="18" charset="0"/>
            </a:endParaRPr>
          </a:p>
          <a:p>
            <a:pPr marL="0" lvl="1" indent="0">
              <a:lnSpc>
                <a:spcPct val="110000"/>
              </a:lnSpc>
              <a:spcBef>
                <a:spcPts val="400"/>
              </a:spcBef>
              <a:buClr>
                <a:schemeClr val="accent4"/>
              </a:buClr>
              <a:buNone/>
            </a:pPr>
            <a:endParaRPr lang="tr-TR" altLang="tr-TR" sz="1200" dirty="0">
              <a:solidFill>
                <a:srgbClr val="202124"/>
              </a:solidFill>
              <a:latin typeface="inherit"/>
            </a:endParaRPr>
          </a:p>
          <a:p>
            <a:r>
              <a:rPr lang="tr-TR" altLang="tr-TR" sz="1600" dirty="0">
                <a:solidFill>
                  <a:srgbClr val="202124"/>
                </a:solidFill>
                <a:latin typeface="+mn-lt"/>
              </a:rPr>
              <a:t>Yenilenebilir enerji politikası ve bu politika alanında farklı aktörlerin rolleri ve sorumluluklarına ilişkin çalışmaları kapsayan eylemler;</a:t>
            </a:r>
            <a:r>
              <a:rPr lang="tr-TR" altLang="tr-TR" sz="1600" dirty="0">
                <a:latin typeface="+mn-lt"/>
              </a:rPr>
              <a:t> </a:t>
            </a:r>
          </a:p>
          <a:p>
            <a:r>
              <a:rPr lang="tr-TR" altLang="tr-TR" sz="1600" dirty="0">
                <a:solidFill>
                  <a:srgbClr val="202124"/>
                </a:solidFill>
                <a:latin typeface="+mn-lt"/>
                <a:ea typeface="Times New Roman" panose="02020603050405020304" pitchFamily="18" charset="0"/>
              </a:rPr>
              <a:t>Çevreye duyarlı ve enerji açısından verimli hizmet, ürün, teknoloji ve üretim süreçlerini benimsemek için bilgi, deneyim ve en iyi uygulamaların paylaşımı;</a:t>
            </a:r>
            <a:r>
              <a:rPr lang="tr-TR" altLang="tr-TR" sz="1600" dirty="0">
                <a:latin typeface="+mn-lt"/>
              </a:rPr>
              <a:t> </a:t>
            </a:r>
          </a:p>
          <a:p>
            <a:pPr marL="285750" lvl="1" indent="-285750">
              <a:lnSpc>
                <a:spcPct val="110000"/>
              </a:lnSpc>
              <a:spcBef>
                <a:spcPts val="400"/>
              </a:spcBef>
              <a:buClr>
                <a:schemeClr val="accent4"/>
              </a:buClr>
            </a:pPr>
            <a:r>
              <a:rPr lang="tr-TR" altLang="tr-TR" sz="1600" dirty="0">
                <a:solidFill>
                  <a:srgbClr val="202124"/>
                </a:solidFill>
                <a:latin typeface="+mn-lt"/>
              </a:rPr>
              <a:t>Cinsiyet eşitliği, iş dünyasında kadınların güçlendirilmesi ve dijital becerilerin geliştirilmesi de dahil olmak üzere kadın girişimciliğine ilişkin eylemler</a:t>
            </a:r>
            <a:r>
              <a:rPr lang="tr-TR" altLang="tr-TR" sz="1600" dirty="0">
                <a:latin typeface="+mn-lt"/>
              </a:rPr>
              <a:t> </a:t>
            </a:r>
          </a:p>
          <a:p>
            <a:pPr marL="285750" lvl="1" indent="-285750">
              <a:lnSpc>
                <a:spcPct val="110000"/>
              </a:lnSpc>
              <a:spcBef>
                <a:spcPts val="400"/>
              </a:spcBef>
              <a:buClr>
                <a:schemeClr val="accent4"/>
              </a:buClr>
            </a:pPr>
            <a:r>
              <a:rPr lang="tr-TR" sz="1600" dirty="0">
                <a:latin typeface="+mn-lt"/>
              </a:rPr>
              <a:t>Çevre dostu işletme, döngüsel ekonomi, adil ticaret, sosyal girişimcilik ve etkileri dahil olmak üzere sosyal ekonomiye ilişkin eylemler ve BM İş Dünyası ve İnsan Hakları Kılavuz İlkeleri çerçevesindeki eylemler</a:t>
            </a:r>
          </a:p>
          <a:p>
            <a:pPr marL="0" lvl="1" indent="0">
              <a:lnSpc>
                <a:spcPct val="110000"/>
              </a:lnSpc>
              <a:spcBef>
                <a:spcPts val="400"/>
              </a:spcBef>
              <a:buClr>
                <a:schemeClr val="accent4"/>
              </a:buClr>
              <a:buNone/>
            </a:pPr>
            <a:endParaRPr lang="tr-TR" sz="1600" dirty="0">
              <a:latin typeface="+mn-lt"/>
            </a:endParaRP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963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FAALİYET TÜRLERİ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225051"/>
            <a:ext cx="7886700" cy="2604644"/>
          </a:xfrm>
        </p:spPr>
        <p:txBody>
          <a:bodyPr vert="horz" lIns="91440" tIns="45720" rIns="91440" bIns="45720" rtlCol="0">
            <a:noAutofit/>
          </a:bodyPr>
          <a:lstStyle/>
          <a:p>
            <a:pPr marL="0" indent="0">
              <a:buNone/>
            </a:pPr>
            <a:r>
              <a:rPr lang="tr-TR" sz="2000" dirty="0"/>
              <a:t>Aşağıda listelenmiş olan faaliyetler sadece örnek olması açısından sunulmuştur, faaliyetler bunlarla sınırlı değildir:</a:t>
            </a:r>
          </a:p>
          <a:p>
            <a:r>
              <a:rPr lang="tr-TR" sz="2000" dirty="0"/>
              <a:t>İhtiyaç analizi veya tanısal araştırmalar/anketler,</a:t>
            </a:r>
          </a:p>
          <a:p>
            <a:pPr lvl="0"/>
            <a:r>
              <a:rPr lang="tr-TR" sz="2000" dirty="0"/>
              <a:t>Seçilmiş olan tematik işbirliği alanında stratejiler ve planlar geliştirmek,</a:t>
            </a:r>
            <a:r>
              <a:rPr lang="en-GB" sz="2000" dirty="0"/>
              <a:t> </a:t>
            </a:r>
            <a:endParaRPr lang="tr-TR" sz="2000" dirty="0"/>
          </a:p>
        </p:txBody>
      </p:sp>
    </p:spTree>
    <p:extLst>
      <p:ext uri="{BB962C8B-B14F-4D97-AF65-F5344CB8AC3E}">
        <p14:creationId xmlns:p14="http://schemas.microsoft.com/office/powerpoint/2010/main" val="186237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8722"/>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FAALİYET TÜRLERİ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407931"/>
            <a:ext cx="7886700" cy="2787524"/>
          </a:xfrm>
        </p:spPr>
        <p:txBody>
          <a:bodyPr vert="horz" lIns="91440" tIns="45720" rIns="91440" bIns="45720" rtlCol="0">
            <a:noAutofit/>
          </a:bodyPr>
          <a:lstStyle/>
          <a:p>
            <a:r>
              <a:rPr lang="tr-TR" sz="2400" dirty="0"/>
              <a:t>Uzmanlık transferi, bilgi ve danışmanlık sunulması</a:t>
            </a:r>
            <a:r>
              <a:rPr lang="en-GB" sz="2400" dirty="0"/>
              <a:t>,</a:t>
            </a:r>
            <a:endParaRPr lang="tr-TR" sz="2400" dirty="0"/>
          </a:p>
          <a:p>
            <a:pPr lvl="0"/>
            <a:r>
              <a:rPr lang="tr-TR" sz="2400" dirty="0"/>
              <a:t>İyi uygulamaların analizi ve transferi</a:t>
            </a:r>
          </a:p>
          <a:p>
            <a:pPr lvl="0"/>
            <a:r>
              <a:rPr lang="tr-TR" sz="2400" dirty="0"/>
              <a:t>Odalar, şirketler, uzmanlaşmış tedarikçiler, hizmet sunucular, ilgili alanlarda faaliyet gösteren firmalar, üniversiteler, standartlar konusunda çalışan acenteler ve ticaret birlikleri arasında ağ oluşturma,</a:t>
            </a:r>
          </a:p>
          <a:p>
            <a:pPr marL="363538" lvl="1" indent="-363538">
              <a:lnSpc>
                <a:spcPct val="110000"/>
              </a:lnSpc>
              <a:spcBef>
                <a:spcPts val="600"/>
              </a:spcBef>
              <a:buClr>
                <a:schemeClr val="accent4"/>
              </a:buClr>
              <a:buFont typeface="Wingdings" panose="05000000000000000000" pitchFamily="2" charset="2"/>
              <a:buChar char="§"/>
            </a:pPr>
            <a:endParaRPr lang="tr-TR"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334177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FAALİYET TÜRLERİ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834352"/>
            <a:ext cx="7886700" cy="3929714"/>
          </a:xfrm>
        </p:spPr>
        <p:txBody>
          <a:bodyPr vert="horz" lIns="91440" tIns="45720" rIns="91440" bIns="45720" rtlCol="0">
            <a:noAutofit/>
          </a:bodyPr>
          <a:lstStyle/>
          <a:p>
            <a:pPr lvl="0"/>
            <a:r>
              <a:rPr lang="tr-TR" sz="2400" dirty="0"/>
              <a:t>Kadınların işgücü piyasasında daha aktif hale gelebilmelerinde desteklenmeleri amacıyla girişimcilik eğitimlerinin verilmesi, başarısız olmaları riskini en aza indirebilmek amacıyla iş kurma gayretlerinin en başında olan girişimcilere eğitim ve koçluk hizmetinin verilmesi,</a:t>
            </a:r>
          </a:p>
          <a:p>
            <a:pPr lvl="0"/>
            <a:r>
              <a:rPr lang="tr-TR" sz="2400" dirty="0"/>
              <a:t>Eğitimler, konferanslar, </a:t>
            </a:r>
            <a:r>
              <a:rPr lang="tr-TR" sz="2400" dirty="0" err="1"/>
              <a:t>çalıştaylar</a:t>
            </a:r>
            <a:r>
              <a:rPr lang="tr-TR" sz="2400" dirty="0"/>
              <a:t>,</a:t>
            </a:r>
          </a:p>
          <a:p>
            <a:pPr lvl="0"/>
            <a:r>
              <a:rPr lang="tr-TR" sz="2400" dirty="0"/>
              <a:t>Farkındalık arttırma faaliyetleri (örneğin medya kampanyaları)</a:t>
            </a:r>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342670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ÖRNEK FAALİYET TÜRLERİ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834352"/>
            <a:ext cx="7886700" cy="3929714"/>
          </a:xfrm>
        </p:spPr>
        <p:txBody>
          <a:bodyPr vert="horz" lIns="91440" tIns="45720" rIns="91440" bIns="45720" rtlCol="0">
            <a:noAutofit/>
          </a:bodyPr>
          <a:lstStyle/>
          <a:p>
            <a:endParaRPr lang="tr-TR" dirty="0"/>
          </a:p>
          <a:p>
            <a:pPr marL="0" indent="0">
              <a:buNone/>
            </a:pPr>
            <a:r>
              <a:rPr lang="tr-TR" sz="2800" dirty="0"/>
              <a:t>Projeler sadece tek bir faaliyet üzerine odaklanmamalıdır. Organizasyon faaliyetleri açıkça tanımlanmış hedefler, hedef gruplar ve planlanmış çıktılarla uyumlu faaliyet setlerini işaret eden bağımsız operasyonlardan oluşmalıdır.</a:t>
            </a:r>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tr-TR" sz="2000" dirty="0"/>
          </a:p>
          <a:p>
            <a:pPr marL="363538" lvl="1" indent="-363538">
              <a:lnSpc>
                <a:spcPct val="110000"/>
              </a:lnSpc>
              <a:spcBef>
                <a:spcPts val="600"/>
              </a:spcBef>
              <a:buClr>
                <a:schemeClr val="accent4"/>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82884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0" indent="0">
              <a:buNone/>
            </a:pPr>
            <a:r>
              <a:rPr lang="tr-TR" altLang="tr-TR" sz="1800" dirty="0"/>
              <a:t>Tüm projeler her koşulda </a:t>
            </a:r>
            <a:r>
              <a:rPr lang="tr-TR" altLang="tr-TR" sz="1800" b="1" dirty="0"/>
              <a:t>yürürlükteki yasa ve yönetmeliklere </a:t>
            </a:r>
            <a:r>
              <a:rPr lang="tr-TR" altLang="tr-TR" sz="1800" dirty="0"/>
              <a:t>uygun olmalı ve aşağıdaki konuları kesinlikle içermemelidir: </a:t>
            </a:r>
            <a:endParaRPr lang="tr-TR" altLang="tr-TR" sz="1800" i="1" dirty="0"/>
          </a:p>
          <a:p>
            <a:pPr marL="363538" lvl="1" indent="-363538">
              <a:lnSpc>
                <a:spcPct val="110000"/>
              </a:lnSpc>
              <a:spcBef>
                <a:spcPts val="400"/>
              </a:spcBef>
              <a:buClr>
                <a:schemeClr val="accent4"/>
              </a:buClr>
              <a:buFont typeface="Wingdings" panose="05000000000000000000" pitchFamily="2" charset="2"/>
              <a:buChar char="§"/>
            </a:pPr>
            <a:r>
              <a:rPr lang="tr-TR" sz="1800" dirty="0"/>
              <a:t>Sadece veya büyük ölçüde </a:t>
            </a:r>
            <a:r>
              <a:rPr lang="tr-TR" sz="1800" dirty="0" err="1"/>
              <a:t>çalıştaylara</a:t>
            </a:r>
            <a:r>
              <a:rPr lang="tr-TR" sz="1800" dirty="0"/>
              <a:t>, seminerlere, konferanslara, kongrelere katılım için bireysel finansman sağlanmasını içeren projeler;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Sadece veya büyük ölçüde çalışma ya da eğitim kursları için verilecek bireysel burslara yönelik projeler;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Konferanslar, yuvarlak masa oturumları, seminerler veya benzeri tek seferlik faaliyetler. </a:t>
            </a:r>
          </a:p>
          <a:p>
            <a:pPr marL="363538" lvl="1" indent="-363538">
              <a:lnSpc>
                <a:spcPct val="110000"/>
              </a:lnSpc>
              <a:spcBef>
                <a:spcPts val="400"/>
              </a:spcBef>
              <a:buClr>
                <a:schemeClr val="accent4"/>
              </a:buClr>
              <a:buFont typeface="Wingdings" panose="05000000000000000000" pitchFamily="2" charset="2"/>
              <a:buChar char="§"/>
            </a:pPr>
            <a:r>
              <a:rPr lang="tr-TR" sz="1800" dirty="0"/>
              <a:t>Hâlihazırda devlet bütçesinden ya da başka Birlik programlarından ya da diğer kaynaklardan finanse edilmekte olan faaliyetler;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MFİB ile sözleşmenin imzalanmasından önce başlayan faaliyetler;</a:t>
            </a:r>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tr-TR" sz="2000" dirty="0"/>
          </a:p>
        </p:txBody>
      </p:sp>
    </p:spTree>
    <p:extLst>
      <p:ext uri="{BB962C8B-B14F-4D97-AF65-F5344CB8AC3E}">
        <p14:creationId xmlns:p14="http://schemas.microsoft.com/office/powerpoint/2010/main" val="745832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398718"/>
            <a:ext cx="7886700" cy="2505791"/>
          </a:xfrm>
        </p:spPr>
        <p:txBody>
          <a:bodyPr vert="horz" lIns="91440" tIns="45720" rIns="91440" bIns="45720" rtlCol="0">
            <a:noAutofit/>
          </a:bodyPr>
          <a:lstStyle/>
          <a:p>
            <a:pPr marL="363538" lvl="1" indent="-363538">
              <a:lnSpc>
                <a:spcPct val="110000"/>
              </a:lnSpc>
              <a:spcBef>
                <a:spcPts val="400"/>
              </a:spcBef>
              <a:buClr>
                <a:schemeClr val="accent4"/>
              </a:buClr>
              <a:buFont typeface="Wingdings" panose="05000000000000000000" pitchFamily="2" charset="2"/>
              <a:buChar char="§"/>
            </a:pPr>
            <a:r>
              <a:rPr lang="tr-TR" sz="1800" dirty="0"/>
              <a:t>Yalnızca akademik araştırma faaliyetleri içeren projeler ve fizibilite çalışmaları (daha büyük bir projenin parçası değilse);</a:t>
            </a:r>
          </a:p>
          <a:p>
            <a:pPr marL="363538" lvl="1" indent="-363538">
              <a:lnSpc>
                <a:spcPct val="110000"/>
              </a:lnSpc>
              <a:spcBef>
                <a:spcPts val="400"/>
              </a:spcBef>
              <a:buClr>
                <a:schemeClr val="accent4"/>
              </a:buClr>
              <a:buFont typeface="Wingdings" panose="05000000000000000000" pitchFamily="2" charset="2"/>
              <a:buChar char="§"/>
            </a:pPr>
            <a:r>
              <a:rPr lang="tr-TR" sz="1800" dirty="0" err="1"/>
              <a:t>Yanlızca</a:t>
            </a:r>
            <a:r>
              <a:rPr lang="tr-TR" sz="1800" dirty="0"/>
              <a:t> ticari faaliyetlere ilişkin eylemler;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İdeolojik açıdan önyargılı veya doğası gereği partizan olan faaliyetler;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Siyasi partileri destekleyen faaliyetler;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Mali destek faaliyetleri </a:t>
            </a:r>
          </a:p>
          <a:p>
            <a:pPr marL="0" lvl="1" indent="0">
              <a:lnSpc>
                <a:spcPct val="110000"/>
              </a:lnSpc>
              <a:spcBef>
                <a:spcPts val="400"/>
              </a:spcBef>
              <a:buClr>
                <a:schemeClr val="accent4"/>
              </a:buClr>
              <a:buNone/>
            </a:pPr>
            <a:endParaRPr lang="en-US" sz="1800" dirty="0"/>
          </a:p>
          <a:p>
            <a:pPr marL="363538" lvl="1" indent="-363538">
              <a:lnSpc>
                <a:spcPct val="110000"/>
              </a:lnSpc>
              <a:spcBef>
                <a:spcPts val="400"/>
              </a:spcBef>
              <a:buClr>
                <a:schemeClr val="accent4"/>
              </a:buClr>
              <a:buFont typeface="Wingdings" panose="05000000000000000000" pitchFamily="2" charset="2"/>
              <a:buChar char="§"/>
            </a:pPr>
            <a:endParaRPr lang="en-US" sz="2000" dirty="0"/>
          </a:p>
          <a:p>
            <a:pPr marL="363538" lvl="1" indent="-363538">
              <a:lnSpc>
                <a:spcPct val="110000"/>
              </a:lnSpc>
              <a:spcBef>
                <a:spcPts val="400"/>
              </a:spcBef>
              <a:buClr>
                <a:schemeClr val="accent4"/>
              </a:buClr>
              <a:buFont typeface="Wingdings" panose="05000000000000000000" pitchFamily="2" charset="2"/>
              <a:buChar char="§"/>
            </a:pPr>
            <a:endParaRPr lang="tr-TR" sz="2000" dirty="0"/>
          </a:p>
        </p:txBody>
      </p:sp>
    </p:spTree>
    <p:extLst>
      <p:ext uri="{BB962C8B-B14F-4D97-AF65-F5344CB8AC3E}">
        <p14:creationId xmlns:p14="http://schemas.microsoft.com/office/powerpoint/2010/main" val="136787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İRİŞ-INTERNET SAYFALARI</a:t>
            </a:r>
            <a:endParaRPr lang="en-US" sz="2400" b="1" dirty="0">
              <a:solidFill>
                <a:schemeClr val="accent5">
                  <a:lumMod val="50000"/>
                </a:schemeClr>
              </a:solidFill>
            </a:endParaRPr>
          </a:p>
        </p:txBody>
      </p:sp>
      <p:sp>
        <p:nvSpPr>
          <p:cNvPr id="8" name="Dikdörtgen 7"/>
          <p:cNvSpPr/>
          <p:nvPr/>
        </p:nvSpPr>
        <p:spPr>
          <a:xfrm>
            <a:off x="1438275" y="1884253"/>
            <a:ext cx="5344910" cy="369332"/>
          </a:xfrm>
          <a:prstGeom prst="rect">
            <a:avLst/>
          </a:prstGeom>
        </p:spPr>
        <p:txBody>
          <a:bodyPr wrap="square">
            <a:spAutoFit/>
          </a:bodyPr>
          <a:lstStyle/>
          <a:p>
            <a:r>
              <a:rPr lang="tr-TR" dirty="0"/>
              <a:t>https://www.tobb.org.tr/Sayfalar/AnaSayfa.php</a:t>
            </a:r>
          </a:p>
        </p:txBody>
      </p:sp>
      <p:sp>
        <p:nvSpPr>
          <p:cNvPr id="2" name="İçerik Yer Tutucusu 1"/>
          <p:cNvSpPr>
            <a:spLocks noGrp="1"/>
          </p:cNvSpPr>
          <p:nvPr>
            <p:ph idx="1"/>
          </p:nvPr>
        </p:nvSpPr>
        <p:spPr>
          <a:xfrm>
            <a:off x="628650" y="1933205"/>
            <a:ext cx="7886700" cy="4184962"/>
          </a:xfrm>
        </p:spPr>
        <p:txBody>
          <a:bodyPr/>
          <a:lstStyle/>
          <a:p>
            <a:pPr marL="0" indent="0">
              <a:buNone/>
            </a:pPr>
            <a:endParaRPr lang="tr-TR" dirty="0"/>
          </a:p>
        </p:txBody>
      </p:sp>
      <p:pic>
        <p:nvPicPr>
          <p:cNvPr id="3" name="Resim 2"/>
          <p:cNvPicPr>
            <a:picLocks noChangeAspect="1"/>
          </p:cNvPicPr>
          <p:nvPr/>
        </p:nvPicPr>
        <p:blipFill>
          <a:blip r:embed="rId3"/>
          <a:stretch>
            <a:fillRect/>
          </a:stretch>
        </p:blipFill>
        <p:spPr>
          <a:xfrm>
            <a:off x="628650" y="1933205"/>
            <a:ext cx="7084996" cy="3985310"/>
          </a:xfrm>
          <a:prstGeom prst="rect">
            <a:avLst/>
          </a:prstGeom>
        </p:spPr>
      </p:pic>
    </p:spTree>
    <p:extLst>
      <p:ext uri="{BB962C8B-B14F-4D97-AF65-F5344CB8AC3E}">
        <p14:creationId xmlns:p14="http://schemas.microsoft.com/office/powerpoint/2010/main" val="36086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UYGUN OLMAYAN PROJE KONULARI</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2564973"/>
            <a:ext cx="7886700" cy="2829988"/>
          </a:xfrm>
        </p:spPr>
        <p:txBody>
          <a:bodyPr vert="horz" lIns="91440" tIns="45720" rIns="91440" bIns="45720" rtlCol="0">
            <a:noAutofit/>
          </a:bodyPr>
          <a:lstStyle/>
          <a:p>
            <a:pPr marL="363538" lvl="1" indent="-363538">
              <a:lnSpc>
                <a:spcPct val="110000"/>
              </a:lnSpc>
              <a:spcBef>
                <a:spcPts val="400"/>
              </a:spcBef>
              <a:buClr>
                <a:schemeClr val="accent4"/>
              </a:buClr>
              <a:buFont typeface="Wingdings" panose="05000000000000000000" pitchFamily="2" charset="2"/>
              <a:buChar char="§"/>
            </a:pPr>
            <a:r>
              <a:rPr lang="tr-TR" sz="1800" dirty="0"/>
              <a:t>Yeni tesis/ek yapıların inşası veya ilgili yatırımlar;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Halihazırda başvuru sahipleri tarafından yürütülmekte olan ana aktivitelere mali destek sağlamayı kapsayan projeler;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Altyapı projeleri ya da esas olarak ekipman satın alımına yönelik projeler;</a:t>
            </a:r>
          </a:p>
          <a:p>
            <a:pPr marL="363538" lvl="1" indent="-363538">
              <a:lnSpc>
                <a:spcPct val="110000"/>
              </a:lnSpc>
              <a:spcBef>
                <a:spcPts val="400"/>
              </a:spcBef>
              <a:buClr>
                <a:schemeClr val="accent4"/>
              </a:buClr>
              <a:buFont typeface="Wingdings" panose="05000000000000000000" pitchFamily="2" charset="2"/>
              <a:buChar char="§"/>
            </a:pPr>
            <a:r>
              <a:rPr lang="tr-TR" sz="1800" dirty="0"/>
              <a:t>Ya</a:t>
            </a:r>
            <a:r>
              <a:rPr lang="en-US" sz="1800" dirty="0" err="1"/>
              <a:t>lnız</a:t>
            </a:r>
            <a:r>
              <a:rPr lang="tr-TR" sz="1800" dirty="0" err="1"/>
              <a:t>ca</a:t>
            </a:r>
            <a:r>
              <a:rPr lang="tr-TR" sz="1800" dirty="0"/>
              <a:t> strateji, plan yada benzeri dokümanların geliştirilmesini içeren projeler</a:t>
            </a:r>
            <a:endParaRPr lang="en-US" sz="1800" dirty="0"/>
          </a:p>
          <a:p>
            <a:pPr marL="363538" lvl="1" indent="-363538">
              <a:lnSpc>
                <a:spcPct val="110000"/>
              </a:lnSpc>
              <a:spcBef>
                <a:spcPts val="400"/>
              </a:spcBef>
              <a:buClr>
                <a:schemeClr val="accent4"/>
              </a:buClr>
              <a:buFont typeface="Wingdings" panose="05000000000000000000" pitchFamily="2" charset="2"/>
              <a:buChar char="§"/>
            </a:pPr>
            <a:r>
              <a:rPr lang="tr-TR" sz="1800" dirty="0"/>
              <a:t>Yiyecek, giyecek sağlanması gibi sosyal hizmet projeleri.</a:t>
            </a:r>
          </a:p>
        </p:txBody>
      </p:sp>
    </p:spTree>
    <p:extLst>
      <p:ext uri="{BB962C8B-B14F-4D97-AF65-F5344CB8AC3E}">
        <p14:creationId xmlns:p14="http://schemas.microsoft.com/office/powerpoint/2010/main" val="656045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2096"/>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ETKİNLİKLER İÇİN ÖNEMLİ NOTLAR</a:t>
            </a:r>
            <a:endParaRPr lang="en-US" sz="2400" b="1" dirty="0">
              <a:solidFill>
                <a:schemeClr val="accent5">
                  <a:lumMod val="50000"/>
                </a:schemeClr>
              </a:solidFill>
            </a:endParaRPr>
          </a:p>
        </p:txBody>
      </p:sp>
      <p:sp>
        <p:nvSpPr>
          <p:cNvPr id="5" name="Content Placeholder 6"/>
          <p:cNvSpPr>
            <a:spLocks noGrp="1"/>
          </p:cNvSpPr>
          <p:nvPr>
            <p:ph idx="1"/>
          </p:nvPr>
        </p:nvSpPr>
        <p:spPr>
          <a:xfrm>
            <a:off x="636963" y="1759537"/>
            <a:ext cx="8058150" cy="4050736"/>
          </a:xfrm>
        </p:spPr>
        <p:txBody>
          <a:bodyPr vert="horz" lIns="91440" tIns="45720" rIns="91440" bIns="45720" rtlCol="0">
            <a:noAutofit/>
          </a:bodyPr>
          <a:lstStyle/>
          <a:p>
            <a:pPr marL="0" indent="0" algn="ctr">
              <a:buNone/>
            </a:pPr>
            <a:r>
              <a:rPr lang="tr-TR" sz="1800" dirty="0"/>
              <a:t>ÖNEMLİ NOT 1</a:t>
            </a:r>
          </a:p>
          <a:p>
            <a:pPr marL="0" indent="0" algn="just">
              <a:buNone/>
            </a:pPr>
            <a:r>
              <a:rPr lang="tr-TR" sz="1600" dirty="0"/>
              <a:t>Türkiye'nin daha az gelişmiş bölgelerindeki (seviye 4,5,6) ve/veya Şubat 2023’te Türkiye’de meydana gelen depremden önemli ölçüde etkilenen illerdeki Odalar ve/veya Borsaların dahil olduğu ortaklıklar  önemle tavsiye edilmektedir.</a:t>
            </a:r>
          </a:p>
          <a:p>
            <a:pPr marL="0" indent="0">
              <a:buNone/>
            </a:pPr>
            <a:r>
              <a:rPr lang="tr-TR" sz="1600" dirty="0" smtClean="0"/>
              <a:t>İlgili link: (</a:t>
            </a:r>
            <a:r>
              <a:rPr lang="en-GB" sz="1600" dirty="0" smtClean="0"/>
              <a:t> </a:t>
            </a:r>
            <a:r>
              <a:rPr lang="en-GB" sz="1600" dirty="0"/>
              <a:t>T.C. </a:t>
            </a:r>
            <a:r>
              <a:rPr lang="en-GB" sz="1600" dirty="0" err="1"/>
              <a:t>Kalkınma</a:t>
            </a:r>
            <a:r>
              <a:rPr lang="en-GB" sz="1600" dirty="0"/>
              <a:t> </a:t>
            </a:r>
            <a:r>
              <a:rPr lang="en-GB" sz="1600" dirty="0" err="1"/>
              <a:t>Bakanlığı</a:t>
            </a:r>
            <a:r>
              <a:rPr lang="en-GB" sz="1600" dirty="0"/>
              <a:t>, </a:t>
            </a:r>
            <a:r>
              <a:rPr lang="en-GB" sz="1600" dirty="0" err="1"/>
              <a:t>İllerin</a:t>
            </a:r>
            <a:r>
              <a:rPr lang="en-GB" sz="1600" dirty="0"/>
              <a:t> ve </a:t>
            </a:r>
            <a:r>
              <a:rPr lang="en-GB" sz="1600" dirty="0" err="1"/>
              <a:t>Bölgelerin</a:t>
            </a:r>
            <a:r>
              <a:rPr lang="en-GB" sz="1600" dirty="0"/>
              <a:t> </a:t>
            </a:r>
            <a:r>
              <a:rPr lang="en-GB" sz="1600" dirty="0" err="1"/>
              <a:t>Sosyo-ekonomik</a:t>
            </a:r>
            <a:r>
              <a:rPr lang="en-GB" sz="1600" dirty="0"/>
              <a:t> </a:t>
            </a:r>
            <a:r>
              <a:rPr lang="en-GB" sz="1600" dirty="0" err="1"/>
              <a:t>Gelişmişlik</a:t>
            </a:r>
            <a:r>
              <a:rPr lang="en-GB" sz="1600" dirty="0"/>
              <a:t> </a:t>
            </a:r>
            <a:r>
              <a:rPr lang="en-GB" sz="1600" dirty="0" err="1"/>
              <a:t>Sıralaması</a:t>
            </a:r>
            <a:r>
              <a:rPr lang="tr-TR" sz="1600" dirty="0"/>
              <a:t>, </a:t>
            </a:r>
            <a:r>
              <a:rPr lang="en-GB" sz="1600" dirty="0" err="1"/>
              <a:t>Araştırması</a:t>
            </a:r>
            <a:r>
              <a:rPr lang="en-GB" sz="1600" dirty="0"/>
              <a:t> (SE</a:t>
            </a:r>
            <a:r>
              <a:rPr lang="tr-TR" sz="1600" dirty="0"/>
              <a:t>DI</a:t>
            </a:r>
            <a:r>
              <a:rPr lang="en-GB" sz="1600" dirty="0"/>
              <a:t> 201</a:t>
            </a:r>
            <a:r>
              <a:rPr lang="tr-TR" sz="1600" dirty="0"/>
              <a:t>7</a:t>
            </a:r>
            <a:r>
              <a:rPr lang="en-GB" sz="1600" dirty="0"/>
              <a:t>)</a:t>
            </a:r>
            <a:r>
              <a:rPr lang="tr-TR" sz="1600" u="sng" dirty="0">
                <a:hlinkClick r:id="rId3"/>
              </a:rPr>
              <a:t> https://www.sanayi.gov.tr/merkez-birimi/b94224510b7b/sege</a:t>
            </a:r>
            <a:r>
              <a:rPr lang="tr-TR" sz="1600" u="sng" dirty="0"/>
              <a:t>)</a:t>
            </a:r>
          </a:p>
          <a:p>
            <a:pPr>
              <a:spcBef>
                <a:spcPts val="600"/>
              </a:spcBef>
            </a:pPr>
            <a:r>
              <a:rPr lang="tr-TR" sz="1600" dirty="0"/>
              <a:t>Şubat 2023 depreminden etkilenen şehirler: Adana, Adıyaman, Diyarbakır, Gaziantep, Hatay, Kahramanmaraş, Kilis, Malatya, Osmaniye, Şanlıurfa</a:t>
            </a:r>
            <a:endParaRPr lang="en-US" sz="1600" dirty="0"/>
          </a:p>
          <a:p>
            <a:pPr marL="363538" lvl="1" indent="-363538">
              <a:lnSpc>
                <a:spcPct val="110000"/>
              </a:lnSpc>
              <a:spcBef>
                <a:spcPts val="400"/>
              </a:spcBef>
              <a:buClr>
                <a:schemeClr val="accent4"/>
              </a:buClr>
              <a:buFont typeface="Wingdings" panose="05000000000000000000" pitchFamily="2" charset="2"/>
              <a:buChar char="§"/>
            </a:pPr>
            <a:endParaRPr lang="tr-TR" sz="1800" dirty="0"/>
          </a:p>
        </p:txBody>
      </p:sp>
    </p:spTree>
    <p:extLst>
      <p:ext uri="{BB962C8B-B14F-4D97-AF65-F5344CB8AC3E}">
        <p14:creationId xmlns:p14="http://schemas.microsoft.com/office/powerpoint/2010/main" val="897345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95890"/>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ETKİNLİKLER İÇİN ÖNEMLİ NOTLAR</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5"/>
            <a:ext cx="8138832" cy="3929714"/>
          </a:xfrm>
        </p:spPr>
        <p:txBody>
          <a:bodyPr vert="horz" lIns="91440" tIns="45720" rIns="91440" bIns="45720" rtlCol="0">
            <a:noAutofit/>
          </a:bodyPr>
          <a:lstStyle/>
          <a:p>
            <a:pPr marL="0" indent="0" algn="ctr">
              <a:buNone/>
            </a:pPr>
            <a:r>
              <a:rPr lang="tr-TR" sz="1800" dirty="0"/>
              <a:t>ÖNEMLİ NOT 2:</a:t>
            </a:r>
          </a:p>
          <a:p>
            <a:pPr marL="0" indent="0" algn="just">
              <a:buNone/>
            </a:pPr>
            <a:r>
              <a:rPr lang="tr-TR" sz="1600" dirty="0"/>
              <a:t>Kural olarak, başvuruların “özgün” ve hedef grubun ihtiyaçlarına, problemlerine uygun çözümler ve uygulama yöntemleri ile tasarlanmış olması gerekmektedir. Bu nedenle, “kopyala-yapıştır başvurular” değerlendirme sürecinde elenebilir. Başvurularda benzer; </a:t>
            </a:r>
          </a:p>
          <a:p>
            <a:pPr lvl="0" algn="just"/>
            <a:r>
              <a:rPr lang="tr-TR" sz="1600" dirty="0"/>
              <a:t>faaliyet kapsamının, yazılış tarzlarının veya farklılaştırılmış benzer cümlelerin,</a:t>
            </a:r>
          </a:p>
          <a:p>
            <a:pPr lvl="0" algn="just"/>
            <a:r>
              <a:rPr lang="tr-TR" sz="1600" dirty="0"/>
              <a:t>bütçenin,</a:t>
            </a:r>
          </a:p>
          <a:p>
            <a:pPr lvl="0" algn="just"/>
            <a:r>
              <a:rPr lang="tr-TR" sz="1600" dirty="0"/>
              <a:t>uygulama şekillerinin uygulama yeri, başvuru sahibi/</a:t>
            </a:r>
            <a:r>
              <a:rPr lang="en-US" sz="1600" dirty="0" err="1"/>
              <a:t>eş-başvuran</a:t>
            </a:r>
            <a:r>
              <a:rPr lang="tr-TR" sz="1600" dirty="0"/>
              <a:t>(</a:t>
            </a:r>
            <a:r>
              <a:rPr lang="tr-TR" sz="1600" dirty="0" err="1"/>
              <a:t>lar</a:t>
            </a:r>
            <a:r>
              <a:rPr lang="tr-TR" sz="1600" dirty="0"/>
              <a:t>) adı ve hedef grup sayısı gibi bazı küçük değişikliklerle</a:t>
            </a:r>
          </a:p>
          <a:p>
            <a:pPr marL="0" indent="0" algn="just">
              <a:buNone/>
            </a:pPr>
            <a:r>
              <a:rPr lang="tr-TR" sz="1600" dirty="0"/>
              <a:t>sunulması durumunda, Değerlendirme Komitesi ve/veya Sözleşme Makamı tarafından kabul edilebilir geçerli bir dayanak bulunmaz ise, söz konusu başvurular değerlendirme dışı bırakılabilecektir.</a:t>
            </a:r>
          </a:p>
        </p:txBody>
      </p:sp>
    </p:spTree>
    <p:extLst>
      <p:ext uri="{BB962C8B-B14F-4D97-AF65-F5344CB8AC3E}">
        <p14:creationId xmlns:p14="http://schemas.microsoft.com/office/powerpoint/2010/main" val="4077936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0718BA9-8FF7-423E-9B98-885EEDEABE72}"/>
              </a:ext>
            </a:extLst>
          </p:cNvPr>
          <p:cNvSpPr>
            <a:spLocks noGrp="1"/>
          </p:cNvSpPr>
          <p:nvPr>
            <p:ph idx="1"/>
          </p:nvPr>
        </p:nvSpPr>
        <p:spPr/>
        <p:txBody>
          <a:bodyPr>
            <a:normAutofit/>
          </a:bodyPr>
          <a:lstStyle/>
          <a:p>
            <a:pPr marL="0" indent="0">
              <a:buNone/>
            </a:pPr>
            <a:endParaRPr lang="tr-TR" sz="1800" dirty="0"/>
          </a:p>
          <a:p>
            <a:pPr marL="0" indent="0">
              <a:buNone/>
            </a:pPr>
            <a:r>
              <a:rPr lang="tr-TR" sz="1800" dirty="0"/>
              <a:t>                                                     ÖNEMLİ NOT 3:</a:t>
            </a:r>
          </a:p>
          <a:p>
            <a:pPr marL="0" indent="0" algn="just">
              <a:buNone/>
            </a:pPr>
            <a:r>
              <a:rPr lang="tr-TR" sz="1800" dirty="0"/>
              <a:t>Aktiviteler kapsamında geliştirilen /yayınlanan tüm yayınlar </a:t>
            </a:r>
            <a:r>
              <a:rPr lang="tr-TR" sz="1800" dirty="0" smtClean="0"/>
              <a:t>(gerekli </a:t>
            </a:r>
            <a:r>
              <a:rPr lang="tr-TR" sz="1800" dirty="0"/>
              <a:t>olmadığı </a:t>
            </a:r>
            <a:r>
              <a:rPr lang="tr-TR" sz="1800" dirty="0" smtClean="0"/>
              <a:t>gerekçelendirilen </a:t>
            </a:r>
            <a:r>
              <a:rPr lang="tr-TR" sz="1800" dirty="0"/>
              <a:t>durumlar </a:t>
            </a:r>
            <a:r>
              <a:rPr lang="tr-TR" sz="1800" dirty="0" smtClean="0"/>
              <a:t>hariç) hem </a:t>
            </a:r>
            <a:r>
              <a:rPr lang="tr-TR" sz="1800" dirty="0"/>
              <a:t>asıl başvuru sahibinin hem de eş başvuru sahibinin /sahiplerinin dilinde olmalıdır.</a:t>
            </a:r>
          </a:p>
          <a:p>
            <a:pPr marL="0" indent="0" algn="just">
              <a:buNone/>
            </a:pPr>
            <a:r>
              <a:rPr lang="tr-TR" sz="1800" dirty="0"/>
              <a:t>Tüm projelerin toplumsal cinsiyet eşitliğine ve fırsat eşitliğine saygı duyması, çevre dostu uygulamalar ve iklim değişikliği perspektifinin proje faaliyetlerine entegre edilmesi önerilmektedir. </a:t>
            </a:r>
          </a:p>
          <a:p>
            <a:pPr marL="0" indent="0" algn="just">
              <a:buNone/>
            </a:pPr>
            <a:r>
              <a:rPr lang="tr-TR" sz="1800" dirty="0"/>
              <a:t>Ayrıca tüm projelerin kapsayıcılık ve katılımı, ayrımcılık yapmamayı, eşitliği şeffaflığı ve her anlamda hesap verilebilirliği teşvik etmesi ve ilerletmesi tavsiye edilmektedir.</a:t>
            </a:r>
          </a:p>
          <a:p>
            <a:endParaRPr lang="tr-TR" sz="1800" dirty="0"/>
          </a:p>
        </p:txBody>
      </p:sp>
      <p:sp>
        <p:nvSpPr>
          <p:cNvPr id="3" name="TextBox 3"/>
          <p:cNvSpPr txBox="1"/>
          <p:nvPr/>
        </p:nvSpPr>
        <p:spPr>
          <a:xfrm>
            <a:off x="0" y="1295890"/>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ETKİNLİKLER İÇİN ÖNEMLİ NOTLAR</a:t>
            </a:r>
            <a:endParaRPr lang="en-US" sz="2400" b="1" dirty="0">
              <a:solidFill>
                <a:schemeClr val="accent5">
                  <a:lumMod val="50000"/>
                </a:schemeClr>
              </a:solidFill>
            </a:endParaRPr>
          </a:p>
        </p:txBody>
      </p:sp>
    </p:spTree>
    <p:extLst>
      <p:ext uri="{BB962C8B-B14F-4D97-AF65-F5344CB8AC3E}">
        <p14:creationId xmlns:p14="http://schemas.microsoft.com/office/powerpoint/2010/main" val="1291904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ETKİNLİKLER İÇİN ÖNEMLİ </a:t>
            </a:r>
            <a:r>
              <a:rPr lang="tr-TR" sz="2400" b="1" dirty="0" smtClean="0">
                <a:solidFill>
                  <a:schemeClr val="accent5">
                    <a:lumMod val="50000"/>
                  </a:schemeClr>
                </a:solidFill>
                <a:cs typeface="Calibri"/>
              </a:rPr>
              <a:t>NOTLAR</a:t>
            </a:r>
            <a:endParaRPr lang="en-US" sz="2400" b="1" dirty="0">
              <a:solidFill>
                <a:schemeClr val="accent5">
                  <a:lumMod val="50000"/>
                </a:schemeClr>
              </a:solidFill>
            </a:endParaRPr>
          </a:p>
        </p:txBody>
      </p:sp>
      <p:sp>
        <p:nvSpPr>
          <p:cNvPr id="5" name="Content Placeholder 6"/>
          <p:cNvSpPr>
            <a:spLocks noGrp="1"/>
          </p:cNvSpPr>
          <p:nvPr>
            <p:ph idx="1"/>
          </p:nvPr>
        </p:nvSpPr>
        <p:spPr>
          <a:xfrm>
            <a:off x="522117" y="1834352"/>
            <a:ext cx="8246409" cy="3929714"/>
          </a:xfrm>
        </p:spPr>
        <p:txBody>
          <a:bodyPr vert="horz" lIns="91440" tIns="45720" rIns="91440" bIns="45720" rtlCol="0">
            <a:noAutofit/>
          </a:bodyPr>
          <a:lstStyle/>
          <a:p>
            <a:pPr marL="0" indent="0" algn="ctr">
              <a:buNone/>
            </a:pPr>
            <a:r>
              <a:rPr lang="tr-TR" sz="1800" dirty="0"/>
              <a:t>ÖNEMLİ NOT 4</a:t>
            </a:r>
          </a:p>
          <a:p>
            <a:pPr algn="just"/>
            <a:r>
              <a:rPr lang="tr-TR" sz="1800" dirty="0" err="1"/>
              <a:t>Eurochambres</a:t>
            </a:r>
            <a:r>
              <a:rPr lang="tr-TR" sz="1800" dirty="0"/>
              <a:t> tarafından düzenlenecek Açılış Konferansı ,Hibe Uygulama Eğitimi, Ara Dönem Eğitimi etkinliklere ilişkin seyahat masraflarının ve harcırahların önerilen hibenin bütçesine dahil edilmesi tavsiye edilmektedir.</a:t>
            </a:r>
          </a:p>
          <a:p>
            <a:pPr algn="just"/>
            <a:r>
              <a:rPr lang="tr-TR" sz="1800" dirty="0"/>
              <a:t>Her etkinliğin İstanbul/Türkiye’de en az 2 gün olması öngörülmektedir.2 kişi (asıl başvuru sahibinden bir kişi ve eş başvuru sahiplerinden bir kişi) </a:t>
            </a:r>
          </a:p>
          <a:p>
            <a:pPr marL="0" indent="0" algn="just">
              <a:buNone/>
            </a:pPr>
            <a:r>
              <a:rPr lang="tr-TR" sz="1800" dirty="0"/>
              <a:t>                                                          </a:t>
            </a:r>
          </a:p>
          <a:p>
            <a:pPr marL="0" indent="0" algn="just">
              <a:buNone/>
            </a:pPr>
            <a:r>
              <a:rPr lang="tr-TR" sz="1800" dirty="0"/>
              <a:t>                                                                </a:t>
            </a:r>
          </a:p>
        </p:txBody>
      </p:sp>
    </p:spTree>
    <p:extLst>
      <p:ext uri="{BB962C8B-B14F-4D97-AF65-F5344CB8AC3E}">
        <p14:creationId xmlns:p14="http://schemas.microsoft.com/office/powerpoint/2010/main" val="3731271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7248CD6B-6734-42EC-A457-B1D51E815609}"/>
              </a:ext>
            </a:extLst>
          </p:cNvPr>
          <p:cNvSpPr>
            <a:spLocks noGrp="1"/>
          </p:cNvSpPr>
          <p:nvPr>
            <p:ph idx="1"/>
          </p:nvPr>
        </p:nvSpPr>
        <p:spPr/>
        <p:txBody>
          <a:bodyPr>
            <a:normAutofit lnSpcReduction="10000"/>
          </a:bodyPr>
          <a:lstStyle/>
          <a:p>
            <a:pPr marL="0" indent="0">
              <a:buNone/>
            </a:pPr>
            <a:r>
              <a:rPr lang="tr-TR" dirty="0"/>
              <a:t>                              </a:t>
            </a:r>
            <a:r>
              <a:rPr lang="tr-TR" sz="1800" dirty="0"/>
              <a:t>ÖNEMLİ NOT 5    </a:t>
            </a:r>
          </a:p>
          <a:p>
            <a:pPr marL="0" indent="0">
              <a:buNone/>
            </a:pPr>
            <a:r>
              <a:rPr lang="tr-TR" sz="1800" dirty="0"/>
              <a:t>       Aşağıda belirtilen koşullar dışında 657 </a:t>
            </a:r>
            <a:r>
              <a:rPr lang="tr-TR" sz="1800" dirty="0" err="1"/>
              <a:t>No’lu</a:t>
            </a:r>
            <a:r>
              <a:rPr lang="tr-TR" sz="1800" dirty="0"/>
              <a:t> Kanuna tabi çalışan devlet memurları proje kapsamında istihdam edilemez ve herhangi bir maaş ödenemez: </a:t>
            </a:r>
          </a:p>
          <a:p>
            <a:pPr lvl="0"/>
            <a:r>
              <a:rPr lang="tr-TR" sz="1800" dirty="0"/>
              <a:t>Proje kapsamında görevlendirilen devlet memurlarının Hibe Faydalanıcılarının bordrolu çalışanı olması ve söz konusu kurumlardan gerekli izinleri almış olmaları durumunda.</a:t>
            </a:r>
          </a:p>
          <a:p>
            <a:r>
              <a:rPr lang="tr-TR" sz="1800" dirty="0"/>
              <a:t>Diğer kamu görevlileri ve akademik personel kendilerinin ve kurumlarının tabi olduğu kanun(</a:t>
            </a:r>
            <a:r>
              <a:rPr lang="tr-TR" sz="1800" dirty="0" err="1"/>
              <a:t>lar</a:t>
            </a:r>
            <a:r>
              <a:rPr lang="tr-TR" sz="1800" dirty="0"/>
              <a:t>) çerçevesinde istihdam edilebilirler.</a:t>
            </a:r>
          </a:p>
          <a:p>
            <a:r>
              <a:rPr lang="tr-TR" sz="1800" dirty="0"/>
              <a:t>Diğer uygun ülkelerde, o ülkelerdeki kamu görevlileri ile ilgili yürürlükteki kanunlar uygulanır.</a:t>
            </a:r>
          </a:p>
          <a:p>
            <a:pPr marL="0" indent="0">
              <a:buNone/>
            </a:pPr>
            <a:r>
              <a:rPr lang="tr-TR" sz="1800" dirty="0"/>
              <a:t>                                                            </a:t>
            </a:r>
          </a:p>
        </p:txBody>
      </p:sp>
      <p:sp>
        <p:nvSpPr>
          <p:cNvPr id="3" name="TextBox 3"/>
          <p:cNvSpPr txBox="1"/>
          <p:nvPr/>
        </p:nvSpPr>
        <p:spPr>
          <a:xfrm>
            <a:off x="0" y="1295890"/>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ETKİNLİKLER İÇİN ÖNEMLİ NOTLAR</a:t>
            </a:r>
            <a:endParaRPr lang="en-US" sz="2400" b="1" dirty="0">
              <a:solidFill>
                <a:schemeClr val="accent5">
                  <a:lumMod val="50000"/>
                </a:schemeClr>
              </a:solidFill>
            </a:endParaRPr>
          </a:p>
        </p:txBody>
      </p:sp>
    </p:spTree>
    <p:extLst>
      <p:ext uri="{BB962C8B-B14F-4D97-AF65-F5344CB8AC3E}">
        <p14:creationId xmlns:p14="http://schemas.microsoft.com/office/powerpoint/2010/main" val="3275848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GÖRÜNÜRLÜK</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4"/>
            <a:ext cx="7886700" cy="4010395"/>
          </a:xfrm>
        </p:spPr>
        <p:txBody>
          <a:bodyPr vert="horz" lIns="91440" tIns="45720" rIns="91440" bIns="45720" rtlCol="0">
            <a:noAutofit/>
          </a:bodyPr>
          <a:lstStyle/>
          <a:p>
            <a:pPr marL="363538" lvl="1" indent="-363538">
              <a:lnSpc>
                <a:spcPct val="110000"/>
              </a:lnSpc>
              <a:spcBef>
                <a:spcPts val="1200"/>
              </a:spcBef>
              <a:buClr>
                <a:schemeClr val="accent4"/>
              </a:buClr>
              <a:buFont typeface="Wingdings" panose="05000000000000000000" pitchFamily="2" charset="2"/>
              <a:buChar char="§"/>
            </a:pPr>
            <a:r>
              <a:rPr lang="tr-TR" sz="2000" dirty="0"/>
              <a:t>Başvuru Sahiplerinin hedef ve önceliklere uyması ve AB finansmanının görünürlüğünü sağlaması gerekmektedir (bkz: Avrupa Komisyonu’nun </a:t>
            </a:r>
            <a:r>
              <a:rPr lang="tr-TR" sz="2000" dirty="0">
                <a:hlinkClick r:id="rId3"/>
              </a:rPr>
              <a:t>https://international-partnerships.ec.europa.eu/knowledge-hub/communicating-and-raising-eu-visibility-guidance-external-actions_en</a:t>
            </a:r>
            <a:r>
              <a:rPr lang="tr-TR" sz="2000" dirty="0"/>
              <a:t>  adresinde yayınlanan AB Dış Faaliyetlerine İlişkin İletişim ve Görünürlük Rehberi). </a:t>
            </a:r>
          </a:p>
          <a:p>
            <a:pPr marL="363538" lvl="1" indent="-363538" algn="just">
              <a:lnSpc>
                <a:spcPct val="110000"/>
              </a:lnSpc>
              <a:spcBef>
                <a:spcPts val="1200"/>
              </a:spcBef>
              <a:buClr>
                <a:schemeClr val="accent4"/>
              </a:buClr>
              <a:buFont typeface="Wingdings" panose="05000000000000000000" pitchFamily="2" charset="2"/>
              <a:buChar char="§"/>
            </a:pPr>
            <a:r>
              <a:rPr lang="tr-TR" sz="2000" dirty="0"/>
              <a:t>Bu yayını tamamlayıcı mahiyetteki görünürlük rehberine, AB Türkiye </a:t>
            </a:r>
            <a:r>
              <a:rPr lang="tr-TR" sz="2000" dirty="0" err="1"/>
              <a:t>Delegasyonu’nun</a:t>
            </a:r>
            <a:r>
              <a:rPr lang="tr-TR" sz="2000" dirty="0"/>
              <a:t> </a:t>
            </a:r>
            <a:r>
              <a:rPr lang="en-GB" sz="2000" u="sng" dirty="0">
                <a:hlinkClick r:id="rId4"/>
              </a:rPr>
              <a:t>https://www.eeas.europa.eu/delegations/</a:t>
            </a:r>
            <a:r>
              <a:rPr lang="en-GB" sz="2000" u="sng" dirty="0" err="1">
                <a:hlinkClick r:id="rId4"/>
              </a:rPr>
              <a:t>türkiye</a:t>
            </a:r>
            <a:r>
              <a:rPr lang="en-GB" sz="2000" u="sng" dirty="0">
                <a:hlinkClick r:id="rId4"/>
              </a:rPr>
              <a:t>/visibility-guidelines-clarification-2022-guidelines-communicating-and-raising_en</a:t>
            </a:r>
            <a:endParaRPr lang="tr-TR" sz="2000" dirty="0"/>
          </a:p>
          <a:p>
            <a:pPr marL="0" lvl="1" indent="0" algn="just">
              <a:lnSpc>
                <a:spcPct val="110000"/>
              </a:lnSpc>
              <a:spcBef>
                <a:spcPts val="1200"/>
              </a:spcBef>
              <a:buClr>
                <a:schemeClr val="accent4"/>
              </a:buClr>
              <a:buNone/>
            </a:pPr>
            <a:r>
              <a:rPr lang="tr-TR" sz="1800" dirty="0"/>
              <a:t>adresinden erişilebilir.</a:t>
            </a:r>
          </a:p>
          <a:p>
            <a:pPr marL="363538" lvl="1" indent="-363538">
              <a:lnSpc>
                <a:spcPct val="110000"/>
              </a:lnSpc>
              <a:spcBef>
                <a:spcPts val="1200"/>
              </a:spcBef>
              <a:buClr>
                <a:schemeClr val="accent4"/>
              </a:buClr>
              <a:buFont typeface="Wingdings" panose="05000000000000000000" pitchFamily="2" charset="2"/>
              <a:buChar char="§"/>
            </a:pPr>
            <a:endParaRPr lang="tr-TR" sz="2200" dirty="0"/>
          </a:p>
        </p:txBody>
      </p:sp>
    </p:spTree>
    <p:extLst>
      <p:ext uri="{BB962C8B-B14F-4D97-AF65-F5344CB8AC3E}">
        <p14:creationId xmlns:p14="http://schemas.microsoft.com/office/powerpoint/2010/main" val="4205810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0" lvl="1" indent="0">
              <a:lnSpc>
                <a:spcPct val="110000"/>
              </a:lnSpc>
              <a:spcBef>
                <a:spcPts val="1200"/>
              </a:spcBef>
              <a:buClr>
                <a:schemeClr val="accent4"/>
              </a:buClr>
              <a:buNone/>
            </a:pPr>
            <a:r>
              <a:rPr lang="tr-TR" dirty="0"/>
              <a:t>Destek için sadece “</a:t>
            </a:r>
            <a:r>
              <a:rPr lang="tr-TR" b="1" i="1" dirty="0"/>
              <a:t>uygun maliyetler</a:t>
            </a:r>
            <a:r>
              <a:rPr lang="tr-TR" dirty="0"/>
              <a:t>” dikkate alınacaktır.</a:t>
            </a:r>
          </a:p>
          <a:p>
            <a:pPr marL="0" lvl="1" indent="0">
              <a:lnSpc>
                <a:spcPct val="110000"/>
              </a:lnSpc>
              <a:spcBef>
                <a:spcPts val="1200"/>
              </a:spcBef>
              <a:buClr>
                <a:schemeClr val="accent4"/>
              </a:buClr>
              <a:buNone/>
            </a:pPr>
            <a:r>
              <a:rPr lang="tr-TR" b="1" i="1" dirty="0"/>
              <a:t>Bütçe</a:t>
            </a:r>
            <a:r>
              <a:rPr lang="tr-TR" dirty="0"/>
              <a:t>, hem bir maliyet tahmini hem de uygun maliyetler için tavan niteliğindedir. </a:t>
            </a:r>
          </a:p>
          <a:p>
            <a:pPr marL="0" lvl="1" indent="0">
              <a:lnSpc>
                <a:spcPct val="110000"/>
              </a:lnSpc>
              <a:spcBef>
                <a:spcPts val="1200"/>
              </a:spcBef>
              <a:buClr>
                <a:schemeClr val="accent4"/>
              </a:buClr>
              <a:buNone/>
            </a:pPr>
            <a:r>
              <a:rPr lang="tr-TR" b="1" i="1" dirty="0"/>
              <a:t>Uygun maliyetler</a:t>
            </a:r>
            <a:r>
              <a:rPr lang="tr-TR" dirty="0"/>
              <a:t>, gerçek maliyetlere (projenin uygulanması sırasında yapılacak fiili maliyetler) dayandırılmalıdır.</a:t>
            </a:r>
          </a:p>
        </p:txBody>
      </p:sp>
    </p:spTree>
    <p:extLst>
      <p:ext uri="{BB962C8B-B14F-4D97-AF65-F5344CB8AC3E}">
        <p14:creationId xmlns:p14="http://schemas.microsoft.com/office/powerpoint/2010/main" val="2322589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0" indent="0">
              <a:lnSpc>
                <a:spcPct val="110000"/>
              </a:lnSpc>
              <a:spcBef>
                <a:spcPts val="600"/>
              </a:spcBef>
              <a:buNone/>
            </a:pPr>
            <a:r>
              <a:rPr lang="tr-TR" altLang="tr-TR" sz="2000" b="1" dirty="0"/>
              <a:t>Yürütülen programlarda bir maliyetin uygun maliyet olarak kabul edilebilmesi için maliyetlerde aşağıdaki genel koşullar aranmaktadır:</a:t>
            </a:r>
          </a:p>
          <a:p>
            <a:pPr marL="363538" lvl="1" indent="-363538">
              <a:lnSpc>
                <a:spcPct val="110000"/>
              </a:lnSpc>
              <a:spcBef>
                <a:spcPts val="600"/>
              </a:spcBef>
              <a:buClr>
                <a:schemeClr val="accent4"/>
              </a:buClr>
              <a:buFont typeface="Wingdings" panose="05000000000000000000" pitchFamily="2" charset="2"/>
              <a:buChar char="§"/>
            </a:pPr>
            <a:r>
              <a:rPr lang="tr-TR" altLang="tr-TR" sz="2000" dirty="0"/>
              <a:t>Projenin yürütülmesi için gerekli ve gerçekçi mali yönetim prensipleriyle uyumlu olması; maliyet etkinliğinin sağlanması</a:t>
            </a:r>
          </a:p>
          <a:p>
            <a:pPr marL="363538" lvl="1" indent="-363538">
              <a:lnSpc>
                <a:spcPct val="110000"/>
              </a:lnSpc>
              <a:spcBef>
                <a:spcPts val="600"/>
              </a:spcBef>
              <a:buClr>
                <a:schemeClr val="accent4"/>
              </a:buClr>
              <a:buFont typeface="Wingdings" panose="05000000000000000000" pitchFamily="2" charset="2"/>
              <a:buChar char="§"/>
            </a:pPr>
            <a:r>
              <a:rPr lang="tr-TR" altLang="tr-TR" sz="2000" dirty="0"/>
              <a:t>Projenin uygulama süresi içinde gerçekleşmesi</a:t>
            </a:r>
          </a:p>
          <a:p>
            <a:pPr marL="363538" lvl="1" indent="-363538">
              <a:lnSpc>
                <a:spcPct val="110000"/>
              </a:lnSpc>
              <a:spcBef>
                <a:spcPts val="600"/>
              </a:spcBef>
              <a:buClr>
                <a:schemeClr val="accent4"/>
              </a:buClr>
              <a:buFont typeface="Wingdings" panose="05000000000000000000" pitchFamily="2" charset="2"/>
              <a:buChar char="§"/>
            </a:pPr>
            <a:r>
              <a:rPr lang="tr-TR" altLang="tr-TR" sz="2000" dirty="0"/>
              <a:t>Faydalanıcı veya ortağı tarafından gerçekleştirilmesi</a:t>
            </a:r>
          </a:p>
          <a:p>
            <a:pPr marL="363538" lvl="1" indent="-363538">
              <a:lnSpc>
                <a:spcPct val="110000"/>
              </a:lnSpc>
              <a:spcBef>
                <a:spcPts val="600"/>
              </a:spcBef>
              <a:buClr>
                <a:schemeClr val="accent4"/>
              </a:buClr>
              <a:buFont typeface="Wingdings" panose="05000000000000000000" pitchFamily="2" charset="2"/>
              <a:buChar char="§"/>
            </a:pPr>
            <a:r>
              <a:rPr lang="tr-TR" altLang="tr-TR" sz="2000" dirty="0"/>
              <a:t>Faydalanıcının ya da ortağının hesaplarında ya da muhasebe belgelerinde kayıtlı, tanımlanabilir ve doğrulanabilir olması</a:t>
            </a:r>
          </a:p>
          <a:p>
            <a:pPr marL="363538" lvl="1" indent="-363538">
              <a:lnSpc>
                <a:spcPct val="110000"/>
              </a:lnSpc>
              <a:spcBef>
                <a:spcPts val="600"/>
              </a:spcBef>
              <a:buClr>
                <a:schemeClr val="accent4"/>
              </a:buClr>
              <a:buFont typeface="Wingdings" panose="05000000000000000000" pitchFamily="2" charset="2"/>
              <a:buChar char="§"/>
            </a:pPr>
            <a:r>
              <a:rPr lang="tr-TR" altLang="tr-TR" sz="2000" dirty="0"/>
              <a:t>Asıl destekleyici belgelerle desteklenmesi</a:t>
            </a:r>
          </a:p>
        </p:txBody>
      </p:sp>
    </p:spTree>
    <p:extLst>
      <p:ext uri="{BB962C8B-B14F-4D97-AF65-F5344CB8AC3E}">
        <p14:creationId xmlns:p14="http://schemas.microsoft.com/office/powerpoint/2010/main" val="2217162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5"/>
            <a:ext cx="7886700" cy="4104524"/>
          </a:xfrm>
        </p:spPr>
        <p:txBody>
          <a:bodyPr vert="horz" lIns="91440" tIns="45720" rIns="91440" bIns="45720" rtlCol="0">
            <a:noAutofit/>
          </a:bodyPr>
          <a:lstStyle/>
          <a:p>
            <a:pPr algn="just">
              <a:buNone/>
            </a:pPr>
            <a:r>
              <a:rPr lang="tr-TR" sz="1800" b="1" dirty="0" smtClean="0">
                <a:solidFill>
                  <a:srgbClr val="C00000"/>
                </a:solidFill>
              </a:rPr>
              <a:t>	Uygun </a:t>
            </a:r>
            <a:r>
              <a:rPr lang="tr-TR" sz="1800" b="1" dirty="0">
                <a:solidFill>
                  <a:srgbClr val="C00000"/>
                </a:solidFill>
              </a:rPr>
              <a:t>Dolaylı Maliyetler : </a:t>
            </a:r>
            <a:r>
              <a:rPr lang="tr-TR" sz="1800" dirty="0"/>
              <a:t>Proje ile ilgili yapılan genel idari giderleri karşılamak için, proje doğrudan uygun maliyetleri ara toplamının (Bütçe başlığı 7) </a:t>
            </a:r>
            <a:r>
              <a:rPr lang="tr-TR" sz="1800" b="1" dirty="0"/>
              <a:t>%7</a:t>
            </a:r>
            <a:r>
              <a:rPr lang="tr-TR" sz="1800" dirty="0"/>
              <a:t>’sini aşmayan götürü tutar, dolaylı maliyet (Bütçe başlığı 8) olarak talep edilebilir. Dolaylı maliyetler standart hibe sözleşmesi bütçesinin başka bir başlığında yer alan maliyetleri içermediği sürece uygun kabul edilir. </a:t>
            </a:r>
          </a:p>
          <a:p>
            <a:pPr algn="just">
              <a:buNone/>
            </a:pPr>
            <a:r>
              <a:rPr lang="tr-TR" sz="1800" dirty="0"/>
              <a:t>    </a:t>
            </a:r>
          </a:p>
          <a:p>
            <a:pPr algn="just">
              <a:buNone/>
            </a:pPr>
            <a:r>
              <a:rPr lang="tr-TR" sz="1800" dirty="0"/>
              <a:t>    Başvuru Sahipleri veya bağlı kuruluş(lar) Avrupa Birliği bütçesinden finanse edilen bir işletme hibesi alıyorsa, proje bütçesinden hiçbir dolaylı maliyet talep edilemez.</a:t>
            </a:r>
          </a:p>
          <a:p>
            <a:pPr>
              <a:spcBef>
                <a:spcPts val="0"/>
              </a:spcBef>
              <a:buClr>
                <a:srgbClr val="990000"/>
              </a:buClr>
              <a:buNone/>
            </a:pPr>
            <a:endParaRPr lang="tr-TR" altLang="tr-TR" sz="1900" dirty="0">
              <a:latin typeface="+mn-lt"/>
            </a:endParaRPr>
          </a:p>
          <a:p>
            <a:pPr marL="285750" indent="-285750">
              <a:spcBef>
                <a:spcPts val="0"/>
              </a:spcBef>
              <a:buClr>
                <a:srgbClr val="990000"/>
              </a:buClr>
            </a:pPr>
            <a:endParaRPr lang="en-GB" altLang="tr-TR" sz="1900" dirty="0">
              <a:latin typeface="+mn-lt"/>
            </a:endParaRPr>
          </a:p>
        </p:txBody>
      </p:sp>
    </p:spTree>
    <p:extLst>
      <p:ext uri="{BB962C8B-B14F-4D97-AF65-F5344CB8AC3E}">
        <p14:creationId xmlns:p14="http://schemas.microsoft.com/office/powerpoint/2010/main" val="70072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İRİŞ-INTERNET SAYFALARI</a:t>
            </a:r>
            <a:endParaRPr lang="en-US" sz="2400" b="1" dirty="0">
              <a:solidFill>
                <a:schemeClr val="accent5">
                  <a:lumMod val="50000"/>
                </a:schemeClr>
              </a:solidFill>
            </a:endParaRPr>
          </a:p>
        </p:txBody>
      </p:sp>
      <p:sp>
        <p:nvSpPr>
          <p:cNvPr id="8" name="Dikdörtgen 7"/>
          <p:cNvSpPr/>
          <p:nvPr/>
        </p:nvSpPr>
        <p:spPr>
          <a:xfrm>
            <a:off x="1438275" y="1884253"/>
            <a:ext cx="5344910" cy="369332"/>
          </a:xfrm>
          <a:prstGeom prst="rect">
            <a:avLst/>
          </a:prstGeom>
        </p:spPr>
        <p:txBody>
          <a:bodyPr wrap="square">
            <a:spAutoFit/>
          </a:bodyPr>
          <a:lstStyle/>
          <a:p>
            <a:r>
              <a:rPr lang="tr-TR" dirty="0"/>
              <a:t>https://www.tobb.org.tr/Sayfalar/AnaSayfa.php</a:t>
            </a:r>
          </a:p>
        </p:txBody>
      </p:sp>
      <p:pic>
        <p:nvPicPr>
          <p:cNvPr id="4" name="İçerik Yer Tutucusu 3"/>
          <p:cNvPicPr>
            <a:picLocks noGrp="1" noChangeAspect="1"/>
          </p:cNvPicPr>
          <p:nvPr>
            <p:ph idx="1"/>
          </p:nvPr>
        </p:nvPicPr>
        <p:blipFill>
          <a:blip r:embed="rId3"/>
          <a:stretch>
            <a:fillRect/>
          </a:stretch>
        </p:blipFill>
        <p:spPr>
          <a:xfrm>
            <a:off x="852311" y="1933575"/>
            <a:ext cx="7439377" cy="4184650"/>
          </a:xfrm>
          <a:prstGeom prst="rect">
            <a:avLst/>
          </a:prstGeom>
        </p:spPr>
      </p:pic>
    </p:spTree>
    <p:extLst>
      <p:ext uri="{BB962C8B-B14F-4D97-AF65-F5344CB8AC3E}">
        <p14:creationId xmlns:p14="http://schemas.microsoft.com/office/powerpoint/2010/main" val="2682000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MALİYETLERİN UYGUNLUĞU</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spcBef>
                <a:spcPts val="1200"/>
              </a:spcBef>
              <a:buNone/>
            </a:pPr>
            <a:r>
              <a:rPr lang="tr-TR" sz="2000" b="1" dirty="0">
                <a:solidFill>
                  <a:srgbClr val="C00000"/>
                </a:solidFill>
              </a:rPr>
              <a:t>Ayni Katkı</a:t>
            </a:r>
          </a:p>
          <a:p>
            <a:pPr marL="0" indent="0">
              <a:spcBef>
                <a:spcPts val="1200"/>
              </a:spcBef>
              <a:buNone/>
            </a:pPr>
            <a:r>
              <a:rPr lang="tr-TR" sz="2000" b="1" dirty="0"/>
              <a:t>Ayni katkılar </a:t>
            </a:r>
            <a:r>
              <a:rPr lang="tr-TR" sz="2000" dirty="0"/>
              <a:t>(örnek: Başvuru Sahiplerinin yada bağlı kuruluşların kendi ofis ve ekipmanlarını proje faaliyetleri için kullanması) eş finansman olarak </a:t>
            </a:r>
            <a:r>
              <a:rPr lang="tr-TR" sz="2000" b="1" i="1" dirty="0"/>
              <a:t>kabul edilmez. </a:t>
            </a:r>
            <a:endParaRPr lang="tr-TR" sz="2000" dirty="0"/>
          </a:p>
          <a:p>
            <a:pPr marL="0" indent="0">
              <a:spcBef>
                <a:spcPts val="1200"/>
              </a:spcBef>
              <a:buNone/>
            </a:pPr>
            <a:r>
              <a:rPr lang="tr-TR" sz="2000" dirty="0"/>
              <a:t>Ayni katkılar Faydalanıcılar  için bir harcama teşkil etmediğinden, uygun maliyet olarak değerlendirilmez. </a:t>
            </a:r>
          </a:p>
          <a:p>
            <a:pPr marL="0" lvl="1" indent="0">
              <a:spcBef>
                <a:spcPts val="1200"/>
              </a:spcBef>
              <a:buClr>
                <a:schemeClr val="accent4"/>
              </a:buClr>
              <a:buNone/>
            </a:pPr>
            <a:r>
              <a:rPr lang="tr-TR" sz="2000" dirty="0"/>
              <a:t>Ancak, sözleşme imzalanması durumunda, Faydalanıcı, Başvuru Formunda belirtebileceği bu katkıları üstlenmek zorundadır.</a:t>
            </a:r>
          </a:p>
          <a:p>
            <a:pPr marL="0" indent="0">
              <a:spcBef>
                <a:spcPts val="1200"/>
              </a:spcBef>
              <a:buNone/>
            </a:pPr>
            <a:endParaRPr lang="tr-TR" altLang="tr-TR" sz="2000" dirty="0"/>
          </a:p>
          <a:p>
            <a:pPr>
              <a:spcBef>
                <a:spcPts val="1200"/>
              </a:spcBef>
              <a:buClr>
                <a:srgbClr val="990000"/>
              </a:buClr>
              <a:buNone/>
            </a:pPr>
            <a:endParaRPr lang="tr-TR" altLang="tr-TR" sz="2000" dirty="0">
              <a:latin typeface="+mn-lt"/>
            </a:endParaRPr>
          </a:p>
          <a:p>
            <a:pPr marL="285750" indent="-285750">
              <a:spcBef>
                <a:spcPts val="1200"/>
              </a:spcBef>
              <a:buClr>
                <a:srgbClr val="990000"/>
              </a:buClr>
            </a:pPr>
            <a:endParaRPr lang="en-GB" altLang="tr-TR" sz="2000" dirty="0">
              <a:latin typeface="+mn-lt"/>
            </a:endParaRPr>
          </a:p>
        </p:txBody>
      </p:sp>
    </p:spTree>
    <p:extLst>
      <p:ext uri="{BB962C8B-B14F-4D97-AF65-F5344CB8AC3E}">
        <p14:creationId xmlns:p14="http://schemas.microsoft.com/office/powerpoint/2010/main" val="708558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lgn="just">
              <a:buClr>
                <a:schemeClr val="accent4"/>
              </a:buClr>
            </a:pPr>
            <a:r>
              <a:rPr lang="en-US" sz="2000" b="1" dirty="0">
                <a:latin typeface="+mn-lt"/>
              </a:rPr>
              <a:t>İ</a:t>
            </a:r>
            <a:r>
              <a:rPr lang="tr-TR" sz="2000" b="1" dirty="0">
                <a:latin typeface="+mn-lt"/>
              </a:rPr>
              <a:t>ki aşamalı </a:t>
            </a:r>
            <a:r>
              <a:rPr lang="en-US" sz="2000" b="1" dirty="0" err="1">
                <a:latin typeface="+mn-lt"/>
              </a:rPr>
              <a:t>teklif</a:t>
            </a:r>
            <a:r>
              <a:rPr lang="en-US" sz="2000" b="1" dirty="0">
                <a:latin typeface="+mn-lt"/>
              </a:rPr>
              <a:t> </a:t>
            </a:r>
            <a:r>
              <a:rPr lang="en-US" sz="2000" b="1" dirty="0" err="1">
                <a:latin typeface="+mn-lt"/>
              </a:rPr>
              <a:t>çağrısı</a:t>
            </a:r>
            <a:r>
              <a:rPr lang="en-US" sz="2000" b="1" dirty="0">
                <a:latin typeface="+mn-lt"/>
              </a:rPr>
              <a:t>;</a:t>
            </a:r>
            <a:r>
              <a:rPr lang="tr-TR" sz="2000" b="1" dirty="0">
                <a:latin typeface="+mn-lt"/>
              </a:rPr>
              <a:t> ilk aşamada Ön Teklifler </a:t>
            </a:r>
            <a:r>
              <a:rPr lang="en-US" sz="2000" b="1" dirty="0">
                <a:latin typeface="+mn-lt"/>
              </a:rPr>
              <a:t>(</a:t>
            </a:r>
            <a:r>
              <a:rPr lang="en-US" sz="2000" b="1" dirty="0" err="1">
                <a:latin typeface="+mn-lt"/>
              </a:rPr>
              <a:t>Başvuru</a:t>
            </a:r>
            <a:r>
              <a:rPr lang="en-US" sz="2000" b="1" dirty="0">
                <a:latin typeface="+mn-lt"/>
              </a:rPr>
              <a:t> </a:t>
            </a:r>
            <a:r>
              <a:rPr lang="en-US" sz="2000" b="1" dirty="0" err="1">
                <a:latin typeface="+mn-lt"/>
              </a:rPr>
              <a:t>Formu</a:t>
            </a:r>
            <a:r>
              <a:rPr lang="en-US" sz="2000" b="1" dirty="0">
                <a:latin typeface="+mn-lt"/>
              </a:rPr>
              <a:t>, </a:t>
            </a:r>
            <a:r>
              <a:rPr lang="en-US" sz="2000" b="1" dirty="0" err="1">
                <a:latin typeface="+mn-lt"/>
              </a:rPr>
              <a:t>Kısım</a:t>
            </a:r>
            <a:r>
              <a:rPr lang="en-US" sz="2000" b="1" dirty="0">
                <a:latin typeface="+mn-lt"/>
              </a:rPr>
              <a:t> A)</a:t>
            </a:r>
            <a:r>
              <a:rPr lang="tr-TR" sz="2000" b="1" dirty="0">
                <a:latin typeface="+mn-lt"/>
              </a:rPr>
              <a:t>. </a:t>
            </a:r>
            <a:endParaRPr lang="tr-TR" sz="2000" dirty="0">
              <a:latin typeface="+mn-lt"/>
            </a:endParaRPr>
          </a:p>
          <a:p>
            <a:pPr algn="just">
              <a:buClr>
                <a:schemeClr val="accent4"/>
              </a:buClr>
            </a:pPr>
            <a:r>
              <a:rPr lang="tr-TR" sz="2000" b="1" dirty="0">
                <a:latin typeface="+mn-lt"/>
              </a:rPr>
              <a:t>İngilizce olarak sunmalıdır. </a:t>
            </a:r>
            <a:endParaRPr lang="tr-TR" sz="2000" dirty="0">
              <a:latin typeface="+mn-lt"/>
            </a:endParaRPr>
          </a:p>
          <a:p>
            <a:pPr algn="just">
              <a:buClr>
                <a:schemeClr val="accent4"/>
              </a:buClr>
            </a:pPr>
            <a:r>
              <a:rPr lang="tr-TR" sz="2000" dirty="0">
                <a:latin typeface="+mn-lt"/>
              </a:rPr>
              <a:t>Eş-başvuran(</a:t>
            </a:r>
            <a:r>
              <a:rPr lang="tr-TR" sz="2000" dirty="0" err="1">
                <a:latin typeface="+mn-lt"/>
              </a:rPr>
              <a:t>lar</a:t>
            </a:r>
            <a:r>
              <a:rPr lang="tr-TR" sz="2000" dirty="0">
                <a:latin typeface="+mn-lt"/>
              </a:rPr>
              <a:t>), bağlı kuruluş (</a:t>
            </a:r>
            <a:r>
              <a:rPr lang="tr-TR" sz="2000" dirty="0" err="1">
                <a:latin typeface="+mn-lt"/>
              </a:rPr>
              <a:t>lar</a:t>
            </a:r>
            <a:r>
              <a:rPr lang="tr-TR" sz="2000" dirty="0">
                <a:latin typeface="+mn-lt"/>
              </a:rPr>
              <a:t>) (varsa) ve İştirakçi(</a:t>
            </a:r>
            <a:r>
              <a:rPr lang="tr-TR" sz="2000" dirty="0" err="1">
                <a:latin typeface="+mn-lt"/>
              </a:rPr>
              <a:t>ler</a:t>
            </a:r>
            <a:r>
              <a:rPr lang="tr-TR" sz="2000" dirty="0">
                <a:latin typeface="+mn-lt"/>
              </a:rPr>
              <a:t>) (varsa),  Ön Teklif’te ilgili bölümlerde belirtilmelidir</a:t>
            </a:r>
            <a:r>
              <a:rPr lang="tr-TR" sz="2000" dirty="0" smtClean="0">
                <a:latin typeface="+mn-lt"/>
              </a:rPr>
              <a:t>.</a:t>
            </a:r>
          </a:p>
          <a:p>
            <a:pPr algn="just">
              <a:buClr>
                <a:schemeClr val="accent4"/>
              </a:buClr>
            </a:pPr>
            <a:r>
              <a:rPr lang="tr-TR" altLang="tr-TR" sz="2000" dirty="0">
                <a:solidFill>
                  <a:srgbClr val="202124"/>
                </a:solidFill>
                <a:latin typeface="+mn-lt"/>
              </a:rPr>
              <a:t>Ön teklif ve Başvuru sahibinin beyanı, A4 boyutunda bir orijinal ve iki kopya halinde her biri ciltlenmiş olarak sunulmalıdır</a:t>
            </a:r>
            <a:r>
              <a:rPr lang="tr-TR" altLang="tr-TR" sz="2000" dirty="0" smtClean="0">
                <a:solidFill>
                  <a:srgbClr val="202124"/>
                </a:solidFill>
                <a:latin typeface="+mn-lt"/>
              </a:rPr>
              <a:t>.</a:t>
            </a:r>
            <a:r>
              <a:rPr lang="tr-TR" sz="2000" dirty="0"/>
              <a:t> El yazısı ile hazırlanmış başvurular kabul edilmeyecektir.</a:t>
            </a:r>
          </a:p>
          <a:p>
            <a:pPr marL="0" indent="0" algn="just">
              <a:buClr>
                <a:schemeClr val="accent4"/>
              </a:buClr>
              <a:buNone/>
            </a:pPr>
            <a:endParaRPr lang="tr-TR" altLang="tr-TR" sz="2000" dirty="0">
              <a:latin typeface="+mn-lt"/>
            </a:endParaRPr>
          </a:p>
          <a:p>
            <a:pPr algn="just">
              <a:buClr>
                <a:schemeClr val="accent4"/>
              </a:buClr>
            </a:pPr>
            <a:endParaRPr lang="tr-TR" sz="2000" dirty="0" smtClean="0">
              <a:latin typeface="+mn-lt"/>
            </a:endParaRPr>
          </a:p>
          <a:p>
            <a:pPr algn="just">
              <a:buClr>
                <a:schemeClr val="accent4"/>
              </a:buClr>
            </a:pPr>
            <a:endParaRPr lang="tr-TR" sz="1800" dirty="0" smtClean="0"/>
          </a:p>
          <a:p>
            <a:pPr marL="285750" indent="-285750">
              <a:spcBef>
                <a:spcPts val="1200"/>
              </a:spcBef>
              <a:buClr>
                <a:srgbClr val="990000"/>
              </a:buClr>
            </a:pPr>
            <a:endParaRPr lang="en-GB" altLang="tr-TR" sz="2000" dirty="0">
              <a:latin typeface="+mn-lt"/>
            </a:endParaRPr>
          </a:p>
        </p:txBody>
      </p:sp>
      <p:sp>
        <p:nvSpPr>
          <p:cNvPr id="2" name="Rectangle 1"/>
          <p:cNvSpPr>
            <a:spLocks noChangeArrowheads="1"/>
          </p:cNvSpPr>
          <p:nvPr/>
        </p:nvSpPr>
        <p:spPr bwMode="auto">
          <a:xfrm>
            <a:off x="0" y="79837"/>
            <a:ext cx="75342"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100" b="0" i="0" u="none" strike="noStrike" cap="none" normalizeH="0" baseline="0" dirty="0" smtClean="0">
                <a:ln>
                  <a:noFill/>
                </a:ln>
                <a:solidFill>
                  <a:srgbClr val="202124"/>
                </a:solidFill>
                <a:effectLst/>
                <a:latin typeface="inheri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225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pic>
        <p:nvPicPr>
          <p:cNvPr id="2" name="İçerik Yer Tutucusu 1"/>
          <p:cNvPicPr>
            <a:picLocks noGrp="1" noChangeAspect="1"/>
          </p:cNvPicPr>
          <p:nvPr>
            <p:ph idx="1"/>
          </p:nvPr>
        </p:nvPicPr>
        <p:blipFill>
          <a:blip r:embed="rId3"/>
          <a:stretch>
            <a:fillRect/>
          </a:stretch>
        </p:blipFill>
        <p:spPr>
          <a:xfrm>
            <a:off x="1079500" y="1933575"/>
            <a:ext cx="6985000" cy="3929063"/>
          </a:xfrm>
          <a:prstGeom prst="rect">
            <a:avLst/>
          </a:prstGeom>
        </p:spPr>
      </p:pic>
    </p:spTree>
    <p:extLst>
      <p:ext uri="{BB962C8B-B14F-4D97-AF65-F5344CB8AC3E}">
        <p14:creationId xmlns:p14="http://schemas.microsoft.com/office/powerpoint/2010/main" val="228592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5"/>
            <a:ext cx="7886700" cy="4229470"/>
          </a:xfrm>
        </p:spPr>
        <p:txBody>
          <a:bodyPr vert="horz" lIns="91440" tIns="45720" rIns="91440" bIns="45720" rtlCol="0">
            <a:noAutofit/>
          </a:bodyPr>
          <a:lstStyle/>
          <a:p>
            <a:pPr>
              <a:spcBef>
                <a:spcPct val="0"/>
              </a:spcBef>
              <a:buNone/>
            </a:pPr>
            <a:r>
              <a:rPr lang="en-US" sz="1600" dirty="0" smtClean="0">
                <a:solidFill>
                  <a:srgbClr val="FF0000"/>
                </a:solidFill>
              </a:rPr>
              <a:t>PADOR </a:t>
            </a:r>
            <a:r>
              <a:rPr lang="en-US" sz="1600" dirty="0" err="1" smtClean="0">
                <a:solidFill>
                  <a:srgbClr val="FF0000"/>
                </a:solidFill>
              </a:rPr>
              <a:t>kaydı</a:t>
            </a:r>
            <a:r>
              <a:rPr lang="en-US" sz="1600" dirty="0" smtClean="0">
                <a:solidFill>
                  <a:srgbClr val="FF0000"/>
                </a:solidFill>
              </a:rPr>
              <a:t> </a:t>
            </a:r>
            <a:r>
              <a:rPr lang="en-US" sz="1600" dirty="0" err="1" smtClean="0">
                <a:solidFill>
                  <a:srgbClr val="FF0000"/>
                </a:solidFill>
              </a:rPr>
              <a:t>yoksa</a:t>
            </a:r>
            <a:r>
              <a:rPr lang="en-US" sz="1600" dirty="0" smtClean="0">
                <a:solidFill>
                  <a:srgbClr val="FF0000"/>
                </a:solidFill>
              </a:rPr>
              <a:t> </a:t>
            </a:r>
            <a:r>
              <a:rPr lang="en-US" sz="1600" dirty="0" err="1" smtClean="0">
                <a:solidFill>
                  <a:srgbClr val="FF0000"/>
                </a:solidFill>
              </a:rPr>
              <a:t>EuropeAid</a:t>
            </a:r>
            <a:r>
              <a:rPr lang="en-US" sz="1600" dirty="0" smtClean="0">
                <a:solidFill>
                  <a:srgbClr val="FF0000"/>
                </a:solidFill>
              </a:rPr>
              <a:t> ID </a:t>
            </a:r>
            <a:r>
              <a:rPr lang="en-US" sz="1600" dirty="0" err="1" smtClean="0">
                <a:solidFill>
                  <a:srgbClr val="FF0000"/>
                </a:solidFill>
              </a:rPr>
              <a:t>kısmının</a:t>
            </a:r>
            <a:r>
              <a:rPr lang="en-US" sz="1600" dirty="0" smtClean="0">
                <a:solidFill>
                  <a:srgbClr val="FF0000"/>
                </a:solidFill>
              </a:rPr>
              <a:t> </a:t>
            </a:r>
            <a:r>
              <a:rPr lang="en-US" sz="1600" dirty="0" err="1" smtClean="0">
                <a:solidFill>
                  <a:srgbClr val="FF0000"/>
                </a:solidFill>
              </a:rPr>
              <a:t>doldurulması</a:t>
            </a:r>
            <a:r>
              <a:rPr lang="en-US" sz="1600" dirty="0" smtClean="0">
                <a:solidFill>
                  <a:srgbClr val="FF0000"/>
                </a:solidFill>
              </a:rPr>
              <a:t> </a:t>
            </a:r>
            <a:r>
              <a:rPr lang="en-US" sz="1600" dirty="0" err="1" smtClean="0">
                <a:solidFill>
                  <a:srgbClr val="FF0000"/>
                </a:solidFill>
              </a:rPr>
              <a:t>beklenmemektedir</a:t>
            </a:r>
            <a:endParaRPr lang="tr-TR" sz="1600" dirty="0" smtClean="0">
              <a:solidFill>
                <a:srgbClr val="FF0000"/>
              </a:solidFill>
              <a:ea typeface="Times New Roman" panose="02020603050405020304" pitchFamily="18" charset="0"/>
            </a:endParaRPr>
          </a:p>
          <a:p>
            <a:pPr>
              <a:spcBef>
                <a:spcPct val="0"/>
              </a:spcBef>
              <a:buFontTx/>
              <a:buNone/>
            </a:pPr>
            <a:endParaRPr lang="tr-TR" sz="2800" dirty="0">
              <a:solidFill>
                <a:srgbClr val="FF0000"/>
              </a:solidFill>
              <a:ea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885825" y="2390590"/>
            <a:ext cx="6400800" cy="3600450"/>
          </a:xfrm>
          <a:prstGeom prst="rect">
            <a:avLst/>
          </a:prstGeom>
        </p:spPr>
      </p:pic>
    </p:spTree>
    <p:extLst>
      <p:ext uri="{BB962C8B-B14F-4D97-AF65-F5344CB8AC3E}">
        <p14:creationId xmlns:p14="http://schemas.microsoft.com/office/powerpoint/2010/main" val="1963403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a:xfrm>
            <a:off x="628650" y="1933205"/>
            <a:ext cx="7886700" cy="4005868"/>
          </a:xfrm>
        </p:spPr>
        <p:txBody>
          <a:bodyPr vert="horz" lIns="91440" tIns="45720" rIns="91440" bIns="45720" rtlCol="0">
            <a:noAutofit/>
          </a:bodyPr>
          <a:lstStyle/>
          <a:p>
            <a:pPr algn="just">
              <a:buClr>
                <a:schemeClr val="accent4"/>
              </a:buClr>
            </a:pPr>
            <a:r>
              <a:rPr lang="tr-TR" sz="1550" b="1" dirty="0"/>
              <a:t>Ön teklif aşamasında değerlendirilen unsurlar (eş-başvuranlar, bağlı kuruluş(</a:t>
            </a:r>
            <a:r>
              <a:rPr lang="tr-TR" sz="1550" b="1" dirty="0" err="1"/>
              <a:t>lar</a:t>
            </a:r>
            <a:r>
              <a:rPr lang="tr-TR" sz="1550" b="1" dirty="0"/>
              <a:t>) (varsa), iştirakçi(</a:t>
            </a:r>
            <a:r>
              <a:rPr lang="tr-TR" sz="1550" b="1" dirty="0" err="1"/>
              <a:t>ler</a:t>
            </a:r>
            <a:r>
              <a:rPr lang="tr-TR" sz="1550" b="1" dirty="0"/>
              <a:t>) (varsa), öncelik alan(</a:t>
            </a:r>
            <a:r>
              <a:rPr lang="tr-TR" sz="1550" b="1" dirty="0" err="1"/>
              <a:t>lar</a:t>
            </a:r>
            <a:r>
              <a:rPr lang="tr-TR" sz="1550" b="1" dirty="0"/>
              <a:t>)ı, özel amaç(</a:t>
            </a:r>
            <a:r>
              <a:rPr lang="tr-TR" sz="1550" b="1" dirty="0" err="1"/>
              <a:t>lar</a:t>
            </a:r>
            <a:r>
              <a:rPr lang="tr-TR" sz="1550" b="1" dirty="0"/>
              <a:t>) ve beklenen sonuç(</a:t>
            </a:r>
            <a:r>
              <a:rPr lang="tr-TR" sz="1550" b="1" dirty="0" err="1"/>
              <a:t>lar</a:t>
            </a:r>
            <a:r>
              <a:rPr lang="tr-TR" sz="1550" b="1" dirty="0"/>
              <a:t>))  </a:t>
            </a:r>
            <a:r>
              <a:rPr lang="tr-TR" sz="1550" dirty="0"/>
              <a:t>başvuru sahibi tarafından tam başvuru formunda değiştirilemez. </a:t>
            </a:r>
          </a:p>
          <a:p>
            <a:pPr algn="just"/>
            <a:r>
              <a:rPr lang="tr-TR" sz="1550" dirty="0"/>
              <a:t>Başvuru sahipleri, ön teklifte, yalnızca talep edilen AB katkısının tahmini miktarını ve bu katkının projenin uygun maliyetlerine göre </a:t>
            </a:r>
            <a:r>
              <a:rPr lang="tr-TR" sz="1550" dirty="0" err="1"/>
              <a:t>indikatif</a:t>
            </a:r>
            <a:r>
              <a:rPr lang="tr-TR" sz="1550" dirty="0"/>
              <a:t> yüzdesini belirtmelidir. İkinci aşamada, sadece tam başvuru formunu sunmak için davet edilen başvuru sahipleri detaylı bir bütçe sunacaklardır. </a:t>
            </a:r>
          </a:p>
          <a:p>
            <a:pPr algn="just">
              <a:buClr>
                <a:schemeClr val="accent4"/>
              </a:buClr>
            </a:pPr>
            <a:r>
              <a:rPr lang="tr-TR" sz="1550" dirty="0" smtClean="0"/>
              <a:t>Talep </a:t>
            </a:r>
            <a:r>
              <a:rPr lang="tr-TR" sz="1550" dirty="0"/>
              <a:t>edilen AB katkısı ön teklifte belirtilen ilk tahmini değerin %20’sinden daha fazla değişiklik gösteremez. Başvuru sahipleri, gerekli olan eş finansman oranında rehberin 1.3 bölümünde belirtilen eş-finansman maksimum ve minimum miktar ve yüzdeleri içinde kalmak şartıyla ayarlamalar yapabilir. </a:t>
            </a:r>
          </a:p>
          <a:p>
            <a:pPr algn="just">
              <a:buClr>
                <a:schemeClr val="accent4"/>
              </a:buClr>
            </a:pPr>
            <a:r>
              <a:rPr lang="tr-TR" sz="1550" dirty="0"/>
              <a:t>Başvuru sahibi, yalnızca sağlam bir şekilde gerekçelendirilmiş durumlar (</a:t>
            </a:r>
            <a:r>
              <a:rPr lang="tr-TR" sz="1550" dirty="0" err="1"/>
              <a:t>örn</a:t>
            </a:r>
            <a:r>
              <a:rPr lang="tr-TR" sz="1550" dirty="0"/>
              <a:t>. başlangıçtaki eş başvuranın veya bağlı kuruluşun iflas etmesi) dâhilinde bir eş başvuranı veya bağlı kuruluşu değiştirebilir. Bu durumda, yeni eş-başvuran/bağlı kuruluş, ilk kuruluşla benzer mahiyette olmalıdır. </a:t>
            </a:r>
            <a:endParaRPr lang="tr-TR" altLang="tr-TR" sz="1550" dirty="0"/>
          </a:p>
          <a:p>
            <a:pPr>
              <a:spcBef>
                <a:spcPts val="1200"/>
              </a:spcBef>
              <a:buClr>
                <a:srgbClr val="990000"/>
              </a:buClr>
              <a:buNone/>
            </a:pPr>
            <a:endParaRPr lang="tr-TR" altLang="tr-TR" sz="1550" dirty="0">
              <a:latin typeface="+mn-lt"/>
            </a:endParaRPr>
          </a:p>
          <a:p>
            <a:pPr marL="285750" indent="-285750">
              <a:spcBef>
                <a:spcPts val="1200"/>
              </a:spcBef>
              <a:buClr>
                <a:srgbClr val="990000"/>
              </a:buClr>
            </a:pPr>
            <a:endParaRPr lang="en-GB" altLang="tr-TR" sz="2000" dirty="0">
              <a:latin typeface="+mn-lt"/>
            </a:endParaRPr>
          </a:p>
        </p:txBody>
      </p:sp>
    </p:spTree>
    <p:extLst>
      <p:ext uri="{BB962C8B-B14F-4D97-AF65-F5344CB8AC3E}">
        <p14:creationId xmlns:p14="http://schemas.microsoft.com/office/powerpoint/2010/main" val="3124180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spcBef>
                <a:spcPts val="1200"/>
              </a:spcBef>
              <a:buClr>
                <a:srgbClr val="990000"/>
              </a:buClr>
              <a:buNone/>
            </a:pPr>
            <a:endParaRPr lang="tr-TR" altLang="tr-TR" sz="2000" dirty="0">
              <a:latin typeface="+mn-lt"/>
            </a:endParaRPr>
          </a:p>
          <a:p>
            <a:pPr algn="just">
              <a:spcBef>
                <a:spcPts val="1200"/>
              </a:spcBef>
              <a:buClr>
                <a:srgbClr val="990000"/>
              </a:buClr>
            </a:pPr>
            <a:r>
              <a:rPr lang="tr-TR" sz="1800" dirty="0"/>
              <a:t>Başvuru sahibi, proje ön incelemesinin sunulmasını müteakip, başvuru sahiplerinin kapsamı dışında öngörülemeyen koşulların ortaya çıkması ve bu tür bir uyarlamanın gerekmesi halinde (eylemlerin gerçekleştirilmeme riski) projenin süresini ayarlayabilir. </a:t>
            </a:r>
            <a:endParaRPr lang="tr-TR" sz="1800" dirty="0" smtClean="0"/>
          </a:p>
          <a:p>
            <a:pPr marL="0" indent="0" algn="just">
              <a:spcBef>
                <a:spcPts val="1200"/>
              </a:spcBef>
              <a:buClr>
                <a:srgbClr val="990000"/>
              </a:buClr>
              <a:buNone/>
            </a:pPr>
            <a:r>
              <a:rPr lang="tr-TR" altLang="tr-TR" sz="1800" dirty="0" smtClean="0">
                <a:solidFill>
                  <a:srgbClr val="202124"/>
                </a:solidFill>
                <a:latin typeface="+mn-lt"/>
              </a:rPr>
              <a:t>İlgili </a:t>
            </a:r>
            <a:r>
              <a:rPr lang="tr-TR" altLang="tr-TR" sz="1800" dirty="0">
                <a:solidFill>
                  <a:srgbClr val="202124"/>
                </a:solidFill>
                <a:latin typeface="+mn-lt"/>
              </a:rPr>
              <a:t>değişikliklerin/ayarlamaların </a:t>
            </a:r>
            <a:r>
              <a:rPr lang="tr-TR" altLang="tr-TR" sz="1800" dirty="0" smtClean="0">
                <a:solidFill>
                  <a:srgbClr val="202124"/>
                </a:solidFill>
                <a:latin typeface="+mn-lt"/>
              </a:rPr>
              <a:t>açıklaması/gerekçesi, </a:t>
            </a:r>
            <a:r>
              <a:rPr lang="tr-TR" altLang="tr-TR" sz="1800" dirty="0">
                <a:solidFill>
                  <a:srgbClr val="202124"/>
                </a:solidFill>
                <a:latin typeface="+mn-lt"/>
              </a:rPr>
              <a:t>tam başvuru </a:t>
            </a:r>
            <a:r>
              <a:rPr lang="tr-TR" altLang="tr-TR" sz="1800" dirty="0" smtClean="0">
                <a:solidFill>
                  <a:srgbClr val="202124"/>
                </a:solidFill>
                <a:latin typeface="+mn-lt"/>
              </a:rPr>
              <a:t>formunun 2.1.1 bölümüne </a:t>
            </a:r>
            <a:r>
              <a:rPr lang="tr-TR" altLang="tr-TR" sz="1800" dirty="0">
                <a:solidFill>
                  <a:srgbClr val="202124"/>
                </a:solidFill>
                <a:latin typeface="+mn-lt"/>
              </a:rPr>
              <a:t>dahil </a:t>
            </a:r>
            <a:r>
              <a:rPr lang="tr-TR" altLang="tr-TR" sz="1800" dirty="0" smtClean="0">
                <a:solidFill>
                  <a:srgbClr val="202124"/>
                </a:solidFill>
                <a:latin typeface="+mn-lt"/>
              </a:rPr>
              <a:t>edilmelidir. Açıklamanın/gerekçenin </a:t>
            </a:r>
            <a:r>
              <a:rPr lang="tr-TR" altLang="tr-TR" sz="1800" dirty="0">
                <a:solidFill>
                  <a:srgbClr val="202124"/>
                </a:solidFill>
                <a:latin typeface="+mn-lt"/>
              </a:rPr>
              <a:t>değerlendirme komitesi tarafından kabul edilmemesi durumunda teklif yalnızca bu esasa dayanarak reddedilebilir.</a:t>
            </a:r>
            <a:r>
              <a:rPr lang="tr-TR" altLang="tr-TR" sz="400" dirty="0">
                <a:latin typeface="+mn-lt"/>
              </a:rPr>
              <a:t> </a:t>
            </a:r>
            <a:endParaRPr lang="tr-TR" altLang="tr-TR" sz="1400" dirty="0">
              <a:latin typeface="+mn-lt"/>
            </a:endParaRPr>
          </a:p>
          <a:p>
            <a:pPr algn="just">
              <a:spcBef>
                <a:spcPts val="1200"/>
              </a:spcBef>
              <a:buClr>
                <a:srgbClr val="990000"/>
              </a:buClr>
            </a:pPr>
            <a:r>
              <a:rPr lang="tr-TR" sz="1800" dirty="0" smtClean="0"/>
              <a:t>Başvuru </a:t>
            </a:r>
            <a:r>
              <a:rPr lang="tr-TR" sz="1800" dirty="0"/>
              <a:t>sahiplerinin kendi katkıları, herhangi bir zamanda diğer bağışçıların katkılarıyla değiştirilebilir.</a:t>
            </a:r>
          </a:p>
          <a:p>
            <a:pPr marL="285750" indent="-285750" algn="just">
              <a:spcBef>
                <a:spcPts val="1200"/>
              </a:spcBef>
              <a:buClr>
                <a:srgbClr val="990000"/>
              </a:buClr>
            </a:pPr>
            <a:endParaRPr lang="tr-TR" sz="1800" dirty="0"/>
          </a:p>
          <a:p>
            <a:pPr marL="285750" indent="-285750">
              <a:spcBef>
                <a:spcPts val="1200"/>
              </a:spcBef>
              <a:buClr>
                <a:srgbClr val="990000"/>
              </a:buClr>
            </a:pPr>
            <a:endParaRPr lang="en-GB" altLang="tr-TR" sz="2000" dirty="0">
              <a:latin typeface="+mn-lt"/>
            </a:endParaRP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9267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marL="285750" indent="-285750" algn="just">
              <a:spcBef>
                <a:spcPts val="1200"/>
              </a:spcBef>
              <a:buClr>
                <a:srgbClr val="990000"/>
              </a:buClr>
            </a:pPr>
            <a:r>
              <a:rPr lang="tr-TR" sz="1800" dirty="0"/>
              <a:t>Sadece ön teklif formları değerlendirmeye alınacaktır. Bu nedenle, bu belgelerin proje ile ilgili tüm bilgileri içeriyor olması büyük önem taşımaktadır.  İlave olarak başka bir ek gönderilmemelidir.</a:t>
            </a:r>
          </a:p>
          <a:p>
            <a:pPr algn="just"/>
            <a:r>
              <a:rPr lang="tr-TR" sz="1800" dirty="0"/>
              <a:t>Proje ön teklifinin hazırlanmasına ilişkin hatalar veya önemli tutarsızlıklar başvurunun reddine yol açabilir.</a:t>
            </a:r>
          </a:p>
          <a:p>
            <a:pPr algn="just"/>
            <a:r>
              <a:rPr lang="tr-TR" sz="1800" dirty="0"/>
              <a:t>Ek açıklama yalnızca, sunulan bilginin açık olmaması ve bu yüzden tarafsız bir değerlendirme yapılmasına engel teşkil etmesi durumunda talep edilecektir. </a:t>
            </a:r>
          </a:p>
          <a:p>
            <a:pPr algn="just"/>
            <a:r>
              <a:rPr lang="tr-TR" sz="1800" dirty="0" smtClean="0"/>
              <a:t>Başvuru </a:t>
            </a:r>
            <a:r>
              <a:rPr lang="tr-TR" sz="1800" dirty="0"/>
              <a:t>sahipleri ön teklifin tüm bölümlerini doldurmalıdırlar. Doldurulmamış bölümler, sadece bu nedenle, başvurunun reddine yol açabilir</a:t>
            </a:r>
            <a:r>
              <a:rPr lang="tr-TR" sz="1800" dirty="0" smtClean="0"/>
              <a:t>.</a:t>
            </a:r>
          </a:p>
          <a:p>
            <a:pPr marL="0" indent="0" algn="ctr">
              <a:buNone/>
            </a:pPr>
            <a:r>
              <a:rPr lang="tr-TR" altLang="tr-TR" sz="1800" b="1" dirty="0">
                <a:solidFill>
                  <a:srgbClr val="202124"/>
                </a:solidFill>
                <a:latin typeface="+mn-lt"/>
              </a:rPr>
              <a:t>Doğru şekilde değerlendirilebilmesi için lütfen ön teklif formunu dikkatli ve mümkün olduğunca açık bir şekilde doldurun</a:t>
            </a:r>
            <a:endParaRPr lang="tr-TR" sz="1800" b="1" dirty="0" smtClean="0">
              <a:latin typeface="+mn-lt"/>
            </a:endParaRPr>
          </a:p>
          <a:p>
            <a:pPr algn="just"/>
            <a:endParaRPr lang="tr-TR" sz="1800" dirty="0"/>
          </a:p>
          <a:p>
            <a:pPr marL="285750" indent="-285750">
              <a:spcBef>
                <a:spcPts val="1200"/>
              </a:spcBef>
              <a:buClr>
                <a:srgbClr val="990000"/>
              </a:buClr>
            </a:pPr>
            <a:endParaRPr lang="en-GB" altLang="tr-TR" sz="2000" dirty="0">
              <a:latin typeface="+mn-lt"/>
            </a:endParaRPr>
          </a:p>
        </p:txBody>
      </p:sp>
      <p:sp>
        <p:nvSpPr>
          <p:cNvPr id="2" name="Rectangle 1"/>
          <p:cNvSpPr>
            <a:spLocks noChangeArrowheads="1"/>
          </p:cNvSpPr>
          <p:nvPr/>
        </p:nvSpPr>
        <p:spPr bwMode="auto">
          <a:xfrm>
            <a:off x="0" y="195253"/>
            <a:ext cx="17634"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600" b="0" i="0" u="none" strike="noStrike" cap="none" normalizeH="0" baseline="0" dirty="0" smtClean="0">
                <a:ln>
                  <a:noFill/>
                </a:ln>
                <a:solidFill>
                  <a:schemeClr val="tx1"/>
                </a:solidFill>
                <a:effectLst/>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8349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spcBef>
                <a:spcPct val="0"/>
              </a:spcBef>
              <a:buFontTx/>
              <a:buNone/>
            </a:pPr>
            <a:r>
              <a:rPr lang="tr-TR" altLang="tr-TR" sz="1800" b="1" dirty="0">
                <a:solidFill>
                  <a:srgbClr val="C00000"/>
                </a:solidFill>
              </a:rPr>
              <a:t>Başvurular nereye ve nasıl yapılacaktır?</a:t>
            </a:r>
            <a:endParaRPr lang="en-US" sz="1800" dirty="0">
              <a:solidFill>
                <a:srgbClr val="C00000"/>
              </a:solidFill>
            </a:endParaRPr>
          </a:p>
          <a:p>
            <a:pPr>
              <a:spcBef>
                <a:spcPts val="300"/>
              </a:spcBef>
              <a:tabLst>
                <a:tab pos="180340" algn="l"/>
                <a:tab pos="678815" algn="l"/>
              </a:tabLst>
            </a:pPr>
            <a:r>
              <a:rPr lang="tr-TR" sz="1800" dirty="0"/>
              <a:t>Aşağıda belirtildiği biçimde mühürlü zarf içerisinde ön teklifin basılı hali ile birlikte bir CD-ROM veya </a:t>
            </a:r>
            <a:r>
              <a:rPr lang="tr-TR" sz="1800" dirty="0" err="1"/>
              <a:t>flash</a:t>
            </a:r>
            <a:r>
              <a:rPr lang="tr-TR" sz="1800" dirty="0"/>
              <a:t> bellek içerisinde elektronik versiyonu da gönderilmelidir. Elektronik format, matbu versiyon ile </a:t>
            </a:r>
            <a:r>
              <a:rPr lang="tr-TR" sz="1800" b="1" dirty="0"/>
              <a:t>birebir aynı</a:t>
            </a:r>
            <a:r>
              <a:rPr lang="tr-TR" sz="1800" dirty="0"/>
              <a:t> içeriğe sahip olmalıdır. Farklılıklar olması durumunda matbu ön teklif esas alınacaktır.</a:t>
            </a:r>
          </a:p>
          <a:p>
            <a:pPr>
              <a:spcBef>
                <a:spcPts val="300"/>
              </a:spcBef>
              <a:tabLst>
                <a:tab pos="180340" algn="l"/>
                <a:tab pos="678815" algn="l"/>
              </a:tabLst>
            </a:pPr>
            <a:r>
              <a:rPr lang="en-GB" sz="1800" dirty="0" err="1"/>
              <a:t>Dış</a:t>
            </a:r>
            <a:r>
              <a:rPr lang="en-GB" sz="1800" dirty="0"/>
              <a:t> </a:t>
            </a:r>
            <a:r>
              <a:rPr lang="en-GB" sz="1800" dirty="0" err="1"/>
              <a:t>zarfın</a:t>
            </a:r>
            <a:r>
              <a:rPr lang="en-GB" sz="1800" dirty="0"/>
              <a:t> </a:t>
            </a:r>
            <a:r>
              <a:rPr lang="en-GB" sz="1800" dirty="0" err="1"/>
              <a:t>üzerinde</a:t>
            </a:r>
            <a:r>
              <a:rPr lang="en-GB" sz="1800" dirty="0"/>
              <a:t> </a:t>
            </a:r>
            <a:r>
              <a:rPr lang="en-GB" sz="1800" dirty="0" err="1"/>
              <a:t>teklif</a:t>
            </a:r>
            <a:r>
              <a:rPr lang="en-GB" sz="1800" dirty="0"/>
              <a:t> </a:t>
            </a:r>
            <a:r>
              <a:rPr lang="en-GB" sz="1800" dirty="0" err="1"/>
              <a:t>çağrısının</a:t>
            </a:r>
            <a:r>
              <a:rPr lang="en-GB" sz="1800" dirty="0"/>
              <a:t> </a:t>
            </a:r>
            <a:r>
              <a:rPr lang="en-GB" sz="1800" b="1" u="sng" dirty="0" err="1"/>
              <a:t>referans</a:t>
            </a:r>
            <a:r>
              <a:rPr lang="en-GB" sz="1800" b="1" u="sng" dirty="0"/>
              <a:t> </a:t>
            </a:r>
            <a:r>
              <a:rPr lang="en-GB" sz="1800" b="1" u="sng" dirty="0" err="1"/>
              <a:t>numarası</a:t>
            </a:r>
            <a:r>
              <a:rPr lang="en-GB" sz="1800" b="1" u="sng" dirty="0"/>
              <a:t> ve </a:t>
            </a:r>
            <a:r>
              <a:rPr lang="en-GB" sz="1800" b="1" u="sng" dirty="0" err="1"/>
              <a:t>adı</a:t>
            </a:r>
            <a:r>
              <a:rPr lang="en-GB" sz="1800" b="1" dirty="0"/>
              <a:t> </a:t>
            </a:r>
            <a:r>
              <a:rPr lang="tr-TR" sz="1800" b="1" dirty="0"/>
              <a:t>(Referans: </a:t>
            </a:r>
            <a:r>
              <a:rPr lang="en-GB" sz="1800" b="1" dirty="0"/>
              <a:t>TR2021/W1T7/A02/OT02-2 – </a:t>
            </a:r>
            <a:r>
              <a:rPr lang="en-GB" sz="1800" b="1" dirty="0" err="1"/>
              <a:t>EuropeAid</a:t>
            </a:r>
            <a:r>
              <a:rPr lang="en-GB" sz="1800" b="1" dirty="0"/>
              <a:t>/179766/ID/ACT/TR</a:t>
            </a:r>
            <a:r>
              <a:rPr lang="tr-TR" sz="1800" b="1" dirty="0"/>
              <a:t>, </a:t>
            </a:r>
            <a:r>
              <a:rPr lang="en-GB" sz="1800" b="1" dirty="0"/>
              <a:t>Title: Grant Scheme for </a:t>
            </a:r>
            <a:r>
              <a:rPr lang="en-GB" sz="1800" b="1" dirty="0" err="1"/>
              <a:t>Türkiye</a:t>
            </a:r>
            <a:r>
              <a:rPr lang="en-GB" sz="1800" b="1" dirty="0"/>
              <a:t>-EU Business Dialogue II (TEBD II)</a:t>
            </a:r>
            <a:r>
              <a:rPr lang="tr-TR" sz="1800" dirty="0"/>
              <a:t>, lider oda/</a:t>
            </a:r>
            <a:r>
              <a:rPr lang="tr-TR" sz="1800" dirty="0" err="1"/>
              <a:t>borsanının</a:t>
            </a:r>
            <a:r>
              <a:rPr lang="tr-TR" sz="1800" dirty="0"/>
              <a:t> adı ve adresi, ve </a:t>
            </a:r>
            <a:r>
              <a:rPr lang="en-GB" sz="1800" dirty="0"/>
              <a:t>“</a:t>
            </a:r>
            <a:r>
              <a:rPr lang="en-GB" sz="1800" b="1" dirty="0"/>
              <a:t>NOT TO BE OPENED BEFORE THE OPENING SESSION</a:t>
            </a:r>
            <a:r>
              <a:rPr lang="en-GB" sz="1800" dirty="0"/>
              <a:t>” and “</a:t>
            </a:r>
            <a:r>
              <a:rPr lang="en-GB" sz="1800" b="1" dirty="0"/>
              <a:t>AÇILIŞ OTURUMUNDAN ÖNCE AÇMAYINIZ</a:t>
            </a:r>
            <a:r>
              <a:rPr lang="en-GB" sz="1800" dirty="0"/>
              <a:t>”.</a:t>
            </a:r>
            <a:r>
              <a:rPr lang="tr-TR" sz="1800" dirty="0"/>
              <a:t> ibareleri yer almalıdır. </a:t>
            </a:r>
          </a:p>
          <a:p>
            <a:pPr marL="0" lvl="0" indent="0">
              <a:spcBef>
                <a:spcPts val="300"/>
              </a:spcBef>
              <a:buNone/>
              <a:tabLst>
                <a:tab pos="180340" algn="l"/>
                <a:tab pos="678815" algn="l"/>
              </a:tabLst>
            </a:pPr>
            <a:endParaRPr lang="tr-TR" altLang="tr-TR" sz="1600" b="1" dirty="0">
              <a:solidFill>
                <a:srgbClr val="C00000"/>
              </a:solidFill>
            </a:endParaRPr>
          </a:p>
          <a:p>
            <a:pPr marL="0" lvl="0" indent="0">
              <a:spcBef>
                <a:spcPts val="300"/>
              </a:spcBef>
              <a:buNone/>
              <a:tabLst>
                <a:tab pos="180340" algn="l"/>
                <a:tab pos="678815" algn="l"/>
              </a:tabLst>
            </a:pPr>
            <a:r>
              <a:rPr lang="tr-TR" altLang="tr-TR" sz="1800" b="1" dirty="0">
                <a:solidFill>
                  <a:srgbClr val="C00000"/>
                </a:solidFill>
              </a:rPr>
              <a:t>Tam olmayan başvurular reddedilebilir.</a:t>
            </a:r>
            <a:endParaRPr lang="tr-TR" sz="1800" dirty="0">
              <a:solidFill>
                <a:srgbClr val="C00000"/>
              </a:solidFill>
              <a:latin typeface="+mn-lt"/>
            </a:endParaRPr>
          </a:p>
        </p:txBody>
      </p:sp>
    </p:spTree>
    <p:extLst>
      <p:ext uri="{BB962C8B-B14F-4D97-AF65-F5344CB8AC3E}">
        <p14:creationId xmlns:p14="http://schemas.microsoft.com/office/powerpoint/2010/main" val="130404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spcBef>
                <a:spcPct val="0"/>
              </a:spcBef>
              <a:buFontTx/>
              <a:buNone/>
            </a:pPr>
            <a:r>
              <a:rPr lang="tr-TR" altLang="tr-TR" sz="1800" b="1" dirty="0">
                <a:solidFill>
                  <a:srgbClr val="C00000"/>
                </a:solidFill>
              </a:rPr>
              <a:t>Başvurular nereye ve nasıl yapılacaktır?</a:t>
            </a:r>
            <a:endParaRPr lang="en-US" sz="1800" dirty="0">
              <a:solidFill>
                <a:srgbClr val="C00000"/>
              </a:solidFill>
            </a:endParaRPr>
          </a:p>
          <a:p>
            <a:pPr>
              <a:spcBef>
                <a:spcPts val="300"/>
              </a:spcBef>
              <a:tabLst>
                <a:tab pos="180340" algn="l"/>
                <a:tab pos="678815" algn="l"/>
              </a:tabLst>
            </a:pPr>
            <a:endParaRPr lang="tr-TR" sz="1800" dirty="0">
              <a:solidFill>
                <a:srgbClr val="C00000"/>
              </a:solidFill>
              <a:latin typeface="+mn-lt"/>
            </a:endParaRPr>
          </a:p>
        </p:txBody>
      </p:sp>
      <p:sp>
        <p:nvSpPr>
          <p:cNvPr id="2" name="Dikdörtgen 1"/>
          <p:cNvSpPr/>
          <p:nvPr/>
        </p:nvSpPr>
        <p:spPr>
          <a:xfrm>
            <a:off x="628649" y="2690336"/>
            <a:ext cx="7243503" cy="3247043"/>
          </a:xfrm>
          <a:prstGeom prst="rect">
            <a:avLst/>
          </a:prstGeom>
        </p:spPr>
        <p:txBody>
          <a:bodyPr wrap="square">
            <a:spAutoFit/>
          </a:bodyPr>
          <a:lstStyle/>
          <a:p>
            <a:pPr algn="just">
              <a:spcBef>
                <a:spcPts val="600"/>
              </a:spcBef>
              <a:spcAft>
                <a:spcPts val="0"/>
              </a:spcAft>
            </a:pPr>
            <a:r>
              <a:rPr lang="tr-TR" dirty="0">
                <a:latin typeface="Times New Roman" panose="02020603050405020304" pitchFamily="18" charset="0"/>
                <a:ea typeface="Times New Roman" panose="02020603050405020304" pitchFamily="18" charset="0"/>
              </a:rPr>
              <a:t>Ön teklifler, kapalı (mühürlü) zarf içinde iadeli taahhütlü posta, özel kargo şirketi ile veya elden (elden teslim eden kişiye imzalı ve tarihli bir alındı belgesi verilecektir) aşağıdaki adrese gönderilmeli / teslim edilmelidir:</a:t>
            </a:r>
          </a:p>
          <a:p>
            <a:pPr lvl="0" algn="ctr"/>
            <a:r>
              <a:rPr lang="en-US" sz="2000" b="1" u="sng" dirty="0">
                <a:latin typeface="Calibri" panose="020F0502020204030204" pitchFamily="34" charset="0"/>
                <a:cs typeface="Calibri" panose="020F0502020204030204" pitchFamily="34" charset="0"/>
              </a:rPr>
              <a:t>E</a:t>
            </a:r>
            <a:r>
              <a:rPr lang="tr-TR" sz="2000" b="1" u="sng" dirty="0" err="1">
                <a:latin typeface="Calibri" panose="020F0502020204030204" pitchFamily="34" charset="0"/>
                <a:cs typeface="Calibri" panose="020F0502020204030204" pitchFamily="34" charset="0"/>
              </a:rPr>
              <a:t>lden</a:t>
            </a:r>
            <a:r>
              <a:rPr lang="tr-TR" sz="2000" b="1" u="sng" dirty="0">
                <a:latin typeface="Calibri" panose="020F0502020204030204" pitchFamily="34" charset="0"/>
                <a:cs typeface="Calibri" panose="020F0502020204030204" pitchFamily="34" charset="0"/>
              </a:rPr>
              <a:t> teslim veya Özel kargo hizmeti için Adres</a:t>
            </a:r>
            <a:r>
              <a:rPr lang="en-US" sz="2000" b="1" u="sng" dirty="0">
                <a:latin typeface="Calibri" panose="020F0502020204030204" pitchFamily="34" charset="0"/>
                <a:cs typeface="Calibri" panose="020F0502020204030204" pitchFamily="34" charset="0"/>
              </a:rPr>
              <a:t>:</a:t>
            </a:r>
            <a:r>
              <a:rPr lang="tr-TR" sz="2000" b="1" u="sng" dirty="0">
                <a:latin typeface="Calibri" panose="020F0502020204030204" pitchFamily="34" charset="0"/>
                <a:cs typeface="Calibri" panose="020F0502020204030204" pitchFamily="34" charset="0"/>
              </a:rPr>
              <a:t> </a:t>
            </a:r>
          </a:p>
          <a:p>
            <a:r>
              <a:rPr lang="en-GB" dirty="0" err="1"/>
              <a:t>Merkezi</a:t>
            </a:r>
            <a:r>
              <a:rPr lang="en-GB" dirty="0"/>
              <a:t> </a:t>
            </a:r>
            <a:r>
              <a:rPr lang="en-GB" dirty="0" err="1"/>
              <a:t>Finans</a:t>
            </a:r>
            <a:r>
              <a:rPr lang="en-GB" dirty="0"/>
              <a:t> ve </a:t>
            </a:r>
            <a:r>
              <a:rPr lang="en-GB" dirty="0" err="1"/>
              <a:t>İhale</a:t>
            </a:r>
            <a:r>
              <a:rPr lang="en-GB" dirty="0"/>
              <a:t> </a:t>
            </a:r>
            <a:r>
              <a:rPr lang="en-GB" dirty="0" err="1"/>
              <a:t>Birimi</a:t>
            </a:r>
            <a:endParaRPr lang="tr-TR" dirty="0"/>
          </a:p>
          <a:p>
            <a:r>
              <a:rPr lang="en-GB" dirty="0"/>
              <a:t>(Central Finance and Contracts Unit)</a:t>
            </a:r>
            <a:endParaRPr lang="tr-TR" dirty="0"/>
          </a:p>
          <a:p>
            <a:r>
              <a:rPr lang="en-GB" dirty="0"/>
              <a:t>T.C. </a:t>
            </a:r>
            <a:r>
              <a:rPr lang="en-GB" dirty="0" err="1"/>
              <a:t>Hazine</a:t>
            </a:r>
            <a:r>
              <a:rPr lang="en-GB" dirty="0"/>
              <a:t> ve </a:t>
            </a:r>
            <a:r>
              <a:rPr lang="en-GB" dirty="0" err="1"/>
              <a:t>Maliye</a:t>
            </a:r>
            <a:r>
              <a:rPr lang="en-GB" dirty="0"/>
              <a:t> </a:t>
            </a:r>
            <a:r>
              <a:rPr lang="en-GB" dirty="0" err="1"/>
              <a:t>Bakanlığı</a:t>
            </a:r>
            <a:r>
              <a:rPr lang="en-GB" dirty="0"/>
              <a:t> E Blok</a:t>
            </a:r>
            <a:endParaRPr lang="tr-TR" dirty="0"/>
          </a:p>
          <a:p>
            <a:r>
              <a:rPr lang="en-GB" dirty="0" err="1"/>
              <a:t>İnönü</a:t>
            </a:r>
            <a:r>
              <a:rPr lang="en-GB" dirty="0"/>
              <a:t> </a:t>
            </a:r>
            <a:r>
              <a:rPr lang="en-GB" dirty="0" err="1"/>
              <a:t>Bulvarı</a:t>
            </a:r>
            <a:r>
              <a:rPr lang="en-GB" dirty="0"/>
              <a:t> No:36 06490 </a:t>
            </a:r>
            <a:r>
              <a:rPr lang="en-GB" dirty="0" err="1"/>
              <a:t>Emek</a:t>
            </a:r>
            <a:r>
              <a:rPr lang="en-GB" dirty="0"/>
              <a:t> – Ankara / TÜRKİYE</a:t>
            </a:r>
            <a:endParaRPr lang="tr-TR" dirty="0"/>
          </a:p>
          <a:p>
            <a:r>
              <a:rPr lang="en-GB" b="1" dirty="0"/>
              <a:t>Title: Grant Scheme for </a:t>
            </a:r>
            <a:r>
              <a:rPr lang="en-GB" b="1" dirty="0" err="1"/>
              <a:t>Türkiye</a:t>
            </a:r>
            <a:r>
              <a:rPr lang="en-GB" b="1" dirty="0"/>
              <a:t>-EU Business Dialogue II (TEBD II)</a:t>
            </a:r>
            <a:endParaRPr lang="tr-TR" dirty="0"/>
          </a:p>
          <a:p>
            <a:pPr algn="just"/>
            <a:r>
              <a:rPr lang="tr-TR" b="1" dirty="0"/>
              <a:t>Referans:</a:t>
            </a:r>
            <a:r>
              <a:rPr lang="en-GB" b="1" dirty="0"/>
              <a:t>TR2021/W1T7/A02/OT02-2</a:t>
            </a:r>
            <a:r>
              <a:rPr lang="tr-TR" b="1" dirty="0"/>
              <a:t> </a:t>
            </a:r>
            <a:r>
              <a:rPr lang="en-GB" b="1" dirty="0"/>
              <a:t>–</a:t>
            </a:r>
            <a:r>
              <a:rPr lang="tr-TR" b="1" dirty="0"/>
              <a:t> </a:t>
            </a:r>
            <a:r>
              <a:rPr lang="en-GB" b="1" dirty="0" err="1"/>
              <a:t>EuropeAid</a:t>
            </a:r>
            <a:r>
              <a:rPr lang="en-GB" b="1" dirty="0"/>
              <a:t>/179766/ID/ACT/TR</a:t>
            </a:r>
            <a:r>
              <a:rPr lang="tr-TR" b="1" dirty="0"/>
              <a:t> </a:t>
            </a:r>
            <a:endParaRPr lang="tr-TR" sz="2000" dirty="0">
              <a:latin typeface="Calibri" panose="020F0502020204030204" pitchFamily="34" charset="0"/>
              <a:cs typeface="Calibri" panose="020F0502020204030204" pitchFamily="34" charset="0"/>
            </a:endParaRPr>
          </a:p>
          <a:p>
            <a:pPr algn="just">
              <a:spcBef>
                <a:spcPts val="600"/>
              </a:spcBef>
              <a:spcAft>
                <a:spcPts val="0"/>
              </a:spcAft>
            </a:pPr>
            <a:endParaRPr lang="tr-T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1433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162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5" name="Content Placeholder 6"/>
          <p:cNvSpPr>
            <a:spLocks noGrp="1"/>
          </p:cNvSpPr>
          <p:nvPr>
            <p:ph idx="1"/>
          </p:nvPr>
        </p:nvSpPr>
        <p:spPr/>
        <p:txBody>
          <a:bodyPr vert="horz" lIns="91440" tIns="45720" rIns="91440" bIns="45720" rtlCol="0">
            <a:noAutofit/>
          </a:bodyPr>
          <a:lstStyle/>
          <a:p>
            <a:pPr>
              <a:spcBef>
                <a:spcPct val="0"/>
              </a:spcBef>
              <a:buFontTx/>
              <a:buNone/>
            </a:pPr>
            <a:r>
              <a:rPr lang="tr-TR" altLang="tr-TR" sz="1800" b="1" dirty="0">
                <a:solidFill>
                  <a:srgbClr val="C00000"/>
                </a:solidFill>
              </a:rPr>
              <a:t>Başvurular nereye ve nasıl yapılacaktır?</a:t>
            </a:r>
            <a:endParaRPr lang="en-US" sz="1800" dirty="0">
              <a:solidFill>
                <a:srgbClr val="C00000"/>
              </a:solidFill>
            </a:endParaRPr>
          </a:p>
          <a:p>
            <a:r>
              <a:rPr lang="tr-TR" sz="1600" dirty="0"/>
              <a:t>Başvuranlar, ön teklifleri göndermek için iki farklı sistem bulunduğuna dikkat etmelidir: biri posta yoluyla veya özel kurye hizmeti ile, diğeri elden teslimdir.</a:t>
            </a:r>
          </a:p>
          <a:p>
            <a:r>
              <a:rPr lang="tr-TR" sz="1600" dirty="0"/>
              <a:t>İlk durumda, ön teklif posta damgası veya depozito makbuzu ile gösterildiği gibi, teslim tarihinden önce gönderilmelidir; ancak ikinci durumda, yani elden teslim durumunda, ön teklifin teslim edildiği tarihte verilecek alındı makbuzu, kanıt niteliğinde olacaktır.</a:t>
            </a:r>
          </a:p>
          <a:p>
            <a:pPr algn="just"/>
            <a:r>
              <a:rPr lang="tr-TR" sz="1600" dirty="0"/>
              <a:t>Ön tekliflerin teslimi için son tarih </a:t>
            </a:r>
            <a:r>
              <a:rPr lang="tr-TR" sz="1600" b="1" dirty="0"/>
              <a:t>16 Nisan 2024</a:t>
            </a:r>
            <a:r>
              <a:rPr lang="tr-TR" sz="1600" dirty="0"/>
              <a:t>’dür ve son tarihin teyidi için yollama tarihi, damga pulu veya tediye tarihi esas alınacaktır. Elden yapılan başvurular </a:t>
            </a:r>
            <a:r>
              <a:rPr lang="tr-TR" sz="1600" b="1" dirty="0"/>
              <a:t>16 Nisan 2024, yerel saat ile 17.00’a kadar</a:t>
            </a:r>
            <a:r>
              <a:rPr lang="tr-TR" sz="1600" dirty="0"/>
              <a:t> kabul edilecektir ve bunun teyidi için imzalı ve tarihli alındı belgesi esas alınacaktır. Son başvuru tarihinden sonra sunulan başvurular reddedilecektir. </a:t>
            </a:r>
          </a:p>
          <a:p>
            <a:r>
              <a:rPr lang="tr-TR" sz="1600" dirty="0"/>
              <a:t> Posta damgasının okunamama ihtimaline karşı taahhütlü posta tavsiye edilmektedir. </a:t>
            </a:r>
          </a:p>
          <a:p>
            <a:pPr>
              <a:spcBef>
                <a:spcPts val="300"/>
              </a:spcBef>
              <a:tabLst>
                <a:tab pos="180340" algn="l"/>
                <a:tab pos="678815" algn="l"/>
              </a:tabLst>
            </a:pPr>
            <a:endParaRPr lang="tr-TR" sz="1800" dirty="0">
              <a:solidFill>
                <a:srgbClr val="C00000"/>
              </a:solidFill>
              <a:latin typeface="+mn-lt"/>
            </a:endParaRPr>
          </a:p>
        </p:txBody>
      </p:sp>
      <p:sp>
        <p:nvSpPr>
          <p:cNvPr id="3" name="Dikdörtgen 2"/>
          <p:cNvSpPr/>
          <p:nvPr/>
        </p:nvSpPr>
        <p:spPr>
          <a:xfrm>
            <a:off x="365761" y="1305342"/>
            <a:ext cx="7697584" cy="1754326"/>
          </a:xfrm>
          <a:prstGeom prst="rect">
            <a:avLst/>
          </a:prstGeom>
        </p:spPr>
        <p:txBody>
          <a:bodyPr wrap="square">
            <a:spAutoFit/>
          </a:bodyPr>
          <a:lstStyle/>
          <a:p>
            <a:endParaRPr lang="tr-TR" dirty="0"/>
          </a:p>
          <a:p>
            <a:endParaRPr lang="tr-TR" dirty="0"/>
          </a:p>
          <a:p>
            <a:endParaRPr lang="tr-TR" dirty="0"/>
          </a:p>
          <a:p>
            <a:endParaRPr lang="tr-TR" dirty="0"/>
          </a:p>
          <a:p>
            <a:r>
              <a:rPr lang="tr-TR" b="1" dirty="0"/>
              <a:t> </a:t>
            </a:r>
            <a:endParaRPr lang="tr-TR" dirty="0"/>
          </a:p>
          <a:p>
            <a:pPr lvl="0"/>
            <a:endParaRPr lang="tr-TR" dirty="0"/>
          </a:p>
        </p:txBody>
      </p:sp>
    </p:spTree>
    <p:extLst>
      <p:ext uri="{BB962C8B-B14F-4D97-AF65-F5344CB8AC3E}">
        <p14:creationId xmlns:p14="http://schemas.microsoft.com/office/powerpoint/2010/main" val="18620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3"/>
          <a:stretch>
            <a:fillRect/>
          </a:stretch>
        </p:blipFill>
        <p:spPr>
          <a:xfrm>
            <a:off x="708452" y="1834352"/>
            <a:ext cx="7637526" cy="4186617"/>
          </a:xfrm>
          <a:prstGeom prst="rect">
            <a:avLst/>
          </a:prstGeom>
        </p:spPr>
      </p:pic>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İRİŞ-DOKÜMANLAR</a:t>
            </a:r>
            <a:endParaRPr lang="en-US" sz="2400" b="1" dirty="0">
              <a:solidFill>
                <a:schemeClr val="accent5">
                  <a:lumMod val="50000"/>
                </a:schemeClr>
              </a:solidFill>
            </a:endParaRPr>
          </a:p>
        </p:txBody>
      </p:sp>
    </p:spTree>
    <p:extLst>
      <p:ext uri="{BB962C8B-B14F-4D97-AF65-F5344CB8AC3E}">
        <p14:creationId xmlns:p14="http://schemas.microsoft.com/office/powerpoint/2010/main" val="826237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8" name="AutoShape 18"/>
          <p:cNvSpPr>
            <a:spLocks noChangeArrowheads="1"/>
          </p:cNvSpPr>
          <p:nvPr/>
        </p:nvSpPr>
        <p:spPr bwMode="auto">
          <a:xfrm>
            <a:off x="3652541" y="2147135"/>
            <a:ext cx="1850828" cy="965121"/>
          </a:xfrm>
          <a:prstGeom prst="downArrowCallout">
            <a:avLst>
              <a:gd name="adj1" fmla="val 58175"/>
              <a:gd name="adj2" fmla="val 58175"/>
              <a:gd name="adj3" fmla="val 16667"/>
              <a:gd name="adj4" fmla="val 66667"/>
            </a:avLst>
          </a:prstGeom>
          <a:solidFill>
            <a:schemeClr val="accent3">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1800" b="1" dirty="0">
                <a:latin typeface="+mn-lt"/>
                <a:cs typeface="Euromode Naci Normal"/>
              </a:rPr>
              <a:t>Teklif Çağrısı İlanı</a:t>
            </a:r>
          </a:p>
          <a:p>
            <a:pPr algn="ctr">
              <a:spcBef>
                <a:spcPct val="0"/>
              </a:spcBef>
              <a:buFontTx/>
              <a:buNone/>
            </a:pPr>
            <a:r>
              <a:rPr lang="tr-TR" altLang="tr-TR" sz="1800" b="1" dirty="0">
                <a:latin typeface="+mn-lt"/>
                <a:cs typeface="Euromode Naci Normal"/>
              </a:rPr>
              <a:t>29 Ocak </a:t>
            </a:r>
            <a:r>
              <a:rPr lang="en-US" altLang="tr-TR" sz="1800" b="1" dirty="0">
                <a:latin typeface="+mn-lt"/>
                <a:cs typeface="Euromode Naci Normal"/>
              </a:rPr>
              <a:t>20</a:t>
            </a:r>
            <a:r>
              <a:rPr lang="tr-TR" altLang="tr-TR" sz="1800" b="1" dirty="0">
                <a:latin typeface="+mn-lt"/>
                <a:cs typeface="Euromode Naci Normal"/>
              </a:rPr>
              <a:t>24</a:t>
            </a:r>
          </a:p>
        </p:txBody>
      </p:sp>
      <p:sp>
        <p:nvSpPr>
          <p:cNvPr id="9" name="AutoShape 19"/>
          <p:cNvSpPr>
            <a:spLocks noChangeArrowheads="1"/>
          </p:cNvSpPr>
          <p:nvPr/>
        </p:nvSpPr>
        <p:spPr bwMode="auto">
          <a:xfrm>
            <a:off x="2937819" y="3453555"/>
            <a:ext cx="3330821" cy="965121"/>
          </a:xfrm>
          <a:prstGeom prst="downArrowCallout">
            <a:avLst>
              <a:gd name="adj1" fmla="val 54819"/>
              <a:gd name="adj2" fmla="val 54819"/>
              <a:gd name="adj3" fmla="val 16667"/>
              <a:gd name="adj4" fmla="val 66667"/>
            </a:avLst>
          </a:prstGeom>
          <a:solidFill>
            <a:schemeClr val="accent3">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1800" b="1" dirty="0">
                <a:latin typeface="+mn-lt"/>
                <a:cs typeface="Euromode Naci Normal"/>
              </a:rPr>
              <a:t>Bilgilendirme Toplantıları</a:t>
            </a:r>
          </a:p>
          <a:p>
            <a:pPr algn="ctr">
              <a:spcBef>
                <a:spcPct val="0"/>
              </a:spcBef>
              <a:buFontTx/>
              <a:buNone/>
            </a:pPr>
            <a:r>
              <a:rPr lang="tr-TR" altLang="tr-TR" sz="1800" b="1" dirty="0">
                <a:latin typeface="+mn-lt"/>
                <a:cs typeface="Euromode Naci Normal"/>
              </a:rPr>
              <a:t>13 Mart 2024 (Ankara)</a:t>
            </a:r>
          </a:p>
        </p:txBody>
      </p:sp>
      <p:sp>
        <p:nvSpPr>
          <p:cNvPr id="10" name="AutoShape 21"/>
          <p:cNvSpPr>
            <a:spLocks noChangeArrowheads="1"/>
          </p:cNvSpPr>
          <p:nvPr/>
        </p:nvSpPr>
        <p:spPr bwMode="auto">
          <a:xfrm>
            <a:off x="3215847" y="4766946"/>
            <a:ext cx="2715397" cy="1021556"/>
          </a:xfrm>
          <a:prstGeom prst="roundRect">
            <a:avLst>
              <a:gd name="adj" fmla="val 16667"/>
            </a:avLst>
          </a:prstGeom>
          <a:solidFill>
            <a:schemeClr val="accent3">
              <a:lumMod val="40000"/>
              <a:lumOff val="60000"/>
            </a:schemeClr>
          </a:solidFill>
          <a:ln w="9525" algn="ctr">
            <a:noFill/>
            <a:round/>
            <a:headEnd/>
            <a:tailEnd/>
          </a:ln>
          <a:effectLst>
            <a:outerShdw blurRad="50800" dist="38100" dir="2700000" algn="tl" rotWithShape="0">
              <a:prstClr val="black">
                <a:alpha val="40000"/>
              </a:prstClr>
            </a:outerShdw>
          </a:effec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tr-TR" altLang="tr-TR" sz="1800" b="1" dirty="0">
                <a:latin typeface="+mn-lt"/>
                <a:cs typeface="Euromode Naci Normal"/>
              </a:rPr>
              <a:t>Ön Teklif için son tarih</a:t>
            </a:r>
          </a:p>
          <a:p>
            <a:pPr algn="ctr">
              <a:spcBef>
                <a:spcPct val="0"/>
              </a:spcBef>
              <a:buNone/>
            </a:pPr>
            <a:r>
              <a:rPr lang="tr-TR" altLang="tr-TR" sz="1800" b="1" dirty="0">
                <a:latin typeface="+mn-lt"/>
                <a:cs typeface="Euromode Naci Normal"/>
              </a:rPr>
              <a:t>16 Nisan</a:t>
            </a:r>
            <a:r>
              <a:rPr lang="en-US" altLang="tr-TR" sz="1800" b="1" dirty="0">
                <a:latin typeface="+mn-lt"/>
                <a:cs typeface="Euromode Naci Normal"/>
              </a:rPr>
              <a:t> 20</a:t>
            </a:r>
            <a:r>
              <a:rPr lang="tr-TR" altLang="tr-TR" sz="1800" b="1" dirty="0">
                <a:latin typeface="+mn-lt"/>
                <a:cs typeface="Euromode Naci Normal"/>
              </a:rPr>
              <a:t>24</a:t>
            </a:r>
          </a:p>
          <a:p>
            <a:pPr algn="ctr">
              <a:spcBef>
                <a:spcPct val="0"/>
              </a:spcBef>
              <a:buFontTx/>
              <a:buNone/>
            </a:pPr>
            <a:r>
              <a:rPr lang="en-US" altLang="tr-TR" sz="1800" b="1" dirty="0" err="1">
                <a:latin typeface="+mn-lt"/>
                <a:cs typeface="Euromode Naci Normal"/>
              </a:rPr>
              <a:t>Saat</a:t>
            </a:r>
            <a:r>
              <a:rPr lang="en-US" altLang="tr-TR" sz="1800" b="1" dirty="0">
                <a:latin typeface="+mn-lt"/>
                <a:cs typeface="Euromode Naci Normal"/>
              </a:rPr>
              <a:t> 17.00</a:t>
            </a:r>
            <a:endParaRPr lang="tr-TR" altLang="tr-TR" sz="1800" b="1" dirty="0">
              <a:latin typeface="+mn-lt"/>
              <a:cs typeface="Euromode Naci Normal"/>
            </a:endParaRPr>
          </a:p>
        </p:txBody>
      </p:sp>
    </p:spTree>
    <p:extLst>
      <p:ext uri="{BB962C8B-B14F-4D97-AF65-F5344CB8AC3E}">
        <p14:creationId xmlns:p14="http://schemas.microsoft.com/office/powerpoint/2010/main" val="3568240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2" name="Content Placeholder 1"/>
          <p:cNvSpPr>
            <a:spLocks noGrp="1"/>
          </p:cNvSpPr>
          <p:nvPr>
            <p:ph idx="1"/>
          </p:nvPr>
        </p:nvSpPr>
        <p:spPr/>
        <p:txBody>
          <a:bodyPr>
            <a:noAutofit/>
          </a:bodyPr>
          <a:lstStyle/>
          <a:p>
            <a:pPr algn="just">
              <a:spcBef>
                <a:spcPct val="0"/>
              </a:spcBef>
              <a:buFontTx/>
              <a:buNone/>
            </a:pPr>
            <a:r>
              <a:rPr lang="tr-TR" altLang="tr-TR" sz="2000" b="1" dirty="0">
                <a:solidFill>
                  <a:srgbClr val="C00000"/>
                </a:solidFill>
              </a:rPr>
              <a:t>Daha Fazla Bilgi</a:t>
            </a:r>
            <a:endParaRPr lang="tr-TR" altLang="tr-TR" sz="2000" b="1" u="sng" dirty="0">
              <a:solidFill>
                <a:srgbClr val="C00000"/>
              </a:solidFill>
            </a:endParaRPr>
          </a:p>
          <a:p>
            <a:pPr>
              <a:buClr>
                <a:schemeClr val="accent4"/>
              </a:buClr>
              <a:buFont typeface="Wingdings" panose="05000000000000000000" pitchFamily="2" charset="2"/>
              <a:buChar char="§"/>
            </a:pPr>
            <a:r>
              <a:rPr lang="tr-TR" sz="2000" dirty="0"/>
              <a:t>Sorular, tekliflerin alınması için belirlenen son başvuru tarihinin </a:t>
            </a:r>
            <a:r>
              <a:rPr lang="tr-TR" sz="2000" b="1" dirty="0"/>
              <a:t>21 gün</a:t>
            </a:r>
            <a:r>
              <a:rPr lang="tr-TR" sz="2000" dirty="0"/>
              <a:t> öncesine kadar, teklif çağrısının referans numarası açıkça belirtilerek </a:t>
            </a:r>
            <a:r>
              <a:rPr lang="tr-TR" sz="1800" b="1" dirty="0"/>
              <a:t>(Referans: </a:t>
            </a:r>
            <a:r>
              <a:rPr lang="en-GB" sz="1800" b="1" dirty="0"/>
              <a:t>TR2021/W1T7/A02/OT02-2 – </a:t>
            </a:r>
            <a:r>
              <a:rPr lang="en-GB" sz="1800" b="1" dirty="0" err="1"/>
              <a:t>EuropeAid</a:t>
            </a:r>
            <a:r>
              <a:rPr lang="en-GB" sz="1800" b="1" dirty="0"/>
              <a:t>/179766/ID/ACT/TR</a:t>
            </a:r>
            <a:r>
              <a:rPr lang="tr-TR" sz="1800" b="1" dirty="0"/>
              <a:t>, </a:t>
            </a:r>
            <a:r>
              <a:rPr lang="en-GB" sz="1800" b="1" dirty="0"/>
              <a:t>Title: Grant Scheme for </a:t>
            </a:r>
            <a:r>
              <a:rPr lang="en-GB" sz="1800" b="1" dirty="0" err="1"/>
              <a:t>Türkiye</a:t>
            </a:r>
            <a:r>
              <a:rPr lang="en-GB" sz="1800" b="1" dirty="0"/>
              <a:t>-EU Business Dialogue II (TEBD II)</a:t>
            </a:r>
            <a:r>
              <a:rPr lang="tr-TR" sz="1800" dirty="0"/>
              <a:t> </a:t>
            </a:r>
            <a:r>
              <a:rPr lang="tr-TR" sz="2000" dirty="0"/>
              <a:t>aşağıdaki adrese gönderilebilir:</a:t>
            </a:r>
          </a:p>
          <a:p>
            <a:r>
              <a:rPr lang="tr-TR" sz="2000" dirty="0"/>
              <a:t>E-posta adresi: </a:t>
            </a:r>
            <a:r>
              <a:rPr lang="en-GB" sz="1800" u="sng" dirty="0">
                <a:hlinkClick r:id="rId3"/>
              </a:rPr>
              <a:t>tebd2@cfcu.gov.tr</a:t>
            </a:r>
            <a:endParaRPr lang="tr-TR" sz="1800" u="sng" dirty="0"/>
          </a:p>
          <a:p>
            <a:r>
              <a:rPr lang="tr-TR" sz="2000" dirty="0"/>
              <a:t>Sözleşme Makamı belirtilen tarihten sonra soruları cevaplamak yükümlülüğünde değildir. </a:t>
            </a:r>
          </a:p>
          <a:p>
            <a:pPr>
              <a:buClr>
                <a:schemeClr val="accent4"/>
              </a:buClr>
              <a:buFont typeface="Wingdings" panose="05000000000000000000" pitchFamily="2" charset="2"/>
              <a:buChar char="§"/>
            </a:pPr>
            <a:r>
              <a:rPr lang="tr-TR" sz="2000" dirty="0"/>
              <a:t>Sorulara, ön teklif teslim tarihinden en geç </a:t>
            </a:r>
            <a:r>
              <a:rPr lang="tr-TR" sz="2000" b="1" dirty="0"/>
              <a:t>11 gün</a:t>
            </a:r>
            <a:r>
              <a:rPr lang="tr-TR" sz="2000" dirty="0"/>
              <a:t> öncesine kadar yanıt verilecektir. </a:t>
            </a:r>
          </a:p>
        </p:txBody>
      </p:sp>
    </p:spTree>
    <p:extLst>
      <p:ext uri="{BB962C8B-B14F-4D97-AF65-F5344CB8AC3E}">
        <p14:creationId xmlns:p14="http://schemas.microsoft.com/office/powerpoint/2010/main" val="2859287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87441"/>
          </a:xfrm>
          <a:prstGeom prst="rect">
            <a:avLst/>
          </a:prstGeom>
          <a:solidFill>
            <a:schemeClr val="accent4"/>
          </a:solidFill>
        </p:spPr>
        <p:txBody>
          <a:bodyPr wrap="square" tIns="108000" bIns="108000" rtlCol="0">
            <a:spAutoFit/>
          </a:bodyPr>
          <a:lstStyle/>
          <a:p>
            <a:pPr marL="363538" indent="-7938"/>
            <a:r>
              <a:rPr lang="tr-TR" sz="2400" b="1" dirty="0">
                <a:solidFill>
                  <a:schemeClr val="accent5">
                    <a:lumMod val="50000"/>
                  </a:schemeClr>
                </a:solidFill>
                <a:cs typeface="Calibri"/>
              </a:rPr>
              <a:t>BAŞVURU ŞEKLİ VE YAPILACAK İŞLEMLER </a:t>
            </a:r>
            <a:endParaRPr lang="en-US" sz="2400" b="1" dirty="0">
              <a:solidFill>
                <a:schemeClr val="accent5">
                  <a:lumMod val="50000"/>
                </a:schemeClr>
              </a:solidFill>
            </a:endParaRPr>
          </a:p>
        </p:txBody>
      </p:sp>
      <p:sp>
        <p:nvSpPr>
          <p:cNvPr id="2" name="Content Placeholder 1"/>
          <p:cNvSpPr>
            <a:spLocks noGrp="1"/>
          </p:cNvSpPr>
          <p:nvPr>
            <p:ph idx="1"/>
          </p:nvPr>
        </p:nvSpPr>
        <p:spPr/>
        <p:txBody>
          <a:bodyPr>
            <a:noAutofit/>
          </a:bodyPr>
          <a:lstStyle/>
          <a:p>
            <a:pPr algn="just">
              <a:spcBef>
                <a:spcPct val="0"/>
              </a:spcBef>
              <a:buFontTx/>
              <a:buNone/>
            </a:pPr>
            <a:r>
              <a:rPr lang="tr-TR" altLang="tr-TR" sz="2000" b="1" dirty="0">
                <a:solidFill>
                  <a:srgbClr val="C00000"/>
                </a:solidFill>
              </a:rPr>
              <a:t>Daha Fazla Bilgi</a:t>
            </a:r>
          </a:p>
          <a:p>
            <a:r>
              <a:rPr lang="tr-TR" sz="1800" dirty="0"/>
              <a:t>Başvuru sahiplerine eşit muamele sağlamak amacıyla, Sözleşme Makamı başvuru sahiplerinin, eş-başvuranların, bağlı kuruluş(</a:t>
            </a:r>
            <a:r>
              <a:rPr lang="tr-TR" sz="1800" dirty="0" err="1"/>
              <a:t>lar</a:t>
            </a:r>
            <a:r>
              <a:rPr lang="tr-TR" sz="1800" dirty="0"/>
              <a:t>)</a:t>
            </a:r>
            <a:r>
              <a:rPr lang="tr-TR" sz="1800" dirty="0" err="1"/>
              <a:t>ın</a:t>
            </a:r>
            <a:r>
              <a:rPr lang="tr-TR" sz="1800" dirty="0"/>
              <a:t>, projenin veya belirli bir faaliyetin uygunluğu konusunda ön görüş beyan etmez. </a:t>
            </a:r>
          </a:p>
          <a:p>
            <a:r>
              <a:rPr lang="tr-TR" sz="1800" dirty="0"/>
              <a:t>Sorulara bireysel cevap verilmeyecektir. Başvuru sahiplerini de ilgilendirebilecek sorular, yanıtları ile birlikte, ayrıca değerlendirme sürecinde başvuru sahiplerini ilgilendiren diğer önemli duyurular TOBB internet sayfası Genel Bilgilendirme bölümünde, EUROCHAMBRES, MFİB ve AB Başkanlığı internet sayfalarında yayınlanacaktır. Bu nedenle, yayınlanan soru ve yanıtlara ilişkin bilgi almak amacıyla yukarıdaki internet sitelerinin düzenli olarak kontrol edilmesi tavsiye edilmektedir. </a:t>
            </a:r>
          </a:p>
          <a:p>
            <a:endParaRPr lang="tr-TR" altLang="tr-TR" sz="1800" b="1" u="sng" dirty="0">
              <a:solidFill>
                <a:srgbClr val="C00000"/>
              </a:solidFill>
            </a:endParaRPr>
          </a:p>
        </p:txBody>
      </p:sp>
    </p:spTree>
    <p:extLst>
      <p:ext uri="{BB962C8B-B14F-4D97-AF65-F5344CB8AC3E}">
        <p14:creationId xmlns:p14="http://schemas.microsoft.com/office/powerpoint/2010/main" val="2354579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
        <p:nvSpPr>
          <p:cNvPr id="2" name="Content Placeholder 1"/>
          <p:cNvSpPr>
            <a:spLocks noGrp="1"/>
          </p:cNvSpPr>
          <p:nvPr>
            <p:ph idx="1"/>
          </p:nvPr>
        </p:nvSpPr>
        <p:spPr/>
        <p:txBody>
          <a:bodyPr>
            <a:noAutofit/>
          </a:bodyPr>
          <a:lstStyle/>
          <a:p>
            <a:r>
              <a:rPr lang="tr-TR" sz="1600" dirty="0"/>
              <a:t>Açılış ve idari uygunluk kontrolü aşağıdaki şekilde değerlendirilecektir:</a:t>
            </a:r>
          </a:p>
          <a:p>
            <a:pPr lvl="0"/>
            <a:r>
              <a:rPr lang="tr-TR" sz="1600" dirty="0"/>
              <a:t>Son başvuru tarihine riayet edilip edilmediği. Eğer son başvuru tarihine riayet edilmemişse, başvuru otomatik olarak reddedilecektir.</a:t>
            </a:r>
          </a:p>
          <a:p>
            <a:pPr lvl="0"/>
            <a:r>
              <a:rPr lang="tr-TR" sz="1600" dirty="0"/>
              <a:t>Ön teklifin Hibe Başvuru Formu, Kontrol Listesindeki (Hibe Başvuru Formu, Kısım A bölüm 2)  tüm kriterleri karşılayıp karşılamadığı. Bu kriterler proje konusunun uygun olup olmadığını da kapsamaktadır. İstenilen bilgilerden herhangi biri eksik veya yanlış ise, proje başvurusu </a:t>
            </a:r>
            <a:r>
              <a:rPr lang="tr-TR" sz="1600" b="1" u="sng" dirty="0"/>
              <a:t>yalnızca</a:t>
            </a:r>
            <a:r>
              <a:rPr lang="tr-TR" sz="1600" dirty="0"/>
              <a:t> bu esasa dayanarak reddedilebilir ve proje başvurusu bu noktadan sonra değerlendirilmez.</a:t>
            </a:r>
          </a:p>
          <a:p>
            <a:endParaRPr lang="tr-TR" altLang="tr-TR" sz="1800" b="1" u="sng" dirty="0">
              <a:solidFill>
                <a:srgbClr val="C00000"/>
              </a:solidFill>
            </a:endParaRPr>
          </a:p>
        </p:txBody>
      </p:sp>
    </p:spTree>
    <p:extLst>
      <p:ext uri="{BB962C8B-B14F-4D97-AF65-F5344CB8AC3E}">
        <p14:creationId xmlns:p14="http://schemas.microsoft.com/office/powerpoint/2010/main" val="3607966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tr-TR" sz="1600" dirty="0"/>
              <a:t>İlk idari kontrolü geçen ön teklifler, söz konusu projenin </a:t>
            </a:r>
            <a:r>
              <a:rPr lang="tr-TR" sz="1600" dirty="0" err="1"/>
              <a:t>ilgililiği</a:t>
            </a:r>
            <a:r>
              <a:rPr lang="tr-TR" sz="1600" dirty="0"/>
              <a:t> ve tasarımı açısından değerlendirmeye tabi tutulacaktır.</a:t>
            </a:r>
          </a:p>
          <a:p>
            <a:r>
              <a:rPr lang="tr-TR" sz="1600" dirty="0"/>
              <a:t>Ön tekliflere, aşağıda verilen değerlendirme tablosunda yer alan dağılıma uygun olarak, toplam 50</a:t>
            </a:r>
            <a:r>
              <a:rPr lang="tr-TR" sz="1600" b="1" dirty="0"/>
              <a:t> </a:t>
            </a:r>
            <a:r>
              <a:rPr lang="tr-TR" sz="1600" dirty="0"/>
              <a:t>üzerinden puan verilecektir. </a:t>
            </a:r>
          </a:p>
          <a:p>
            <a:r>
              <a:rPr lang="tr-TR" sz="1600" dirty="0"/>
              <a:t>Değerlendirme sırasında, ayrıca ön teklif şablonunda verilen talimatlara uygunluk (Hibe Başvuru Formu Kısım A) da teyit edilecektir.</a:t>
            </a:r>
          </a:p>
          <a:p>
            <a:r>
              <a:rPr lang="tr-TR" sz="1600" u="sng" dirty="0"/>
              <a:t>Değerlendirme kriterleri</a:t>
            </a:r>
            <a:r>
              <a:rPr lang="tr-TR" sz="1600" dirty="0"/>
              <a:t> bölümlere ve alt bölümlere ayrılmıştır. Her alt bölüme aşağıdaki esaslara göre 1 ile 5 arasında bir puan verilecektir: 1=çok zayıf, 2=zayıf, 3= yeterli, 4=iyi, 5=çok iyi.</a:t>
            </a:r>
          </a:p>
          <a:p>
            <a:endParaRPr lang="tr-TR" altLang="tr-TR" sz="18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Tree>
    <p:extLst>
      <p:ext uri="{BB962C8B-B14F-4D97-AF65-F5344CB8AC3E}">
        <p14:creationId xmlns:p14="http://schemas.microsoft.com/office/powerpoint/2010/main" val="2582277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301993070"/>
              </p:ext>
            </p:extLst>
          </p:nvPr>
        </p:nvGraphicFramePr>
        <p:xfrm>
          <a:off x="2058314" y="1892297"/>
          <a:ext cx="5027371" cy="4285939"/>
        </p:xfrm>
        <a:graphic>
          <a:graphicData uri="http://schemas.openxmlformats.org/drawingml/2006/table">
            <a:tbl>
              <a:tblPr firstRow="1" firstCol="1" lastRow="1" lastCol="1" bandRow="1" bandCol="1">
                <a:tableStyleId>{5C22544A-7EE6-4342-B048-85BDC9FD1C3A}</a:tableStyleId>
              </a:tblPr>
              <a:tblGrid>
                <a:gridCol w="4127704">
                  <a:extLst>
                    <a:ext uri="{9D8B030D-6E8A-4147-A177-3AD203B41FA5}">
                      <a16:colId xmlns:a16="http://schemas.microsoft.com/office/drawing/2014/main" val="3134089309"/>
                    </a:ext>
                  </a:extLst>
                </a:gridCol>
                <a:gridCol w="633639">
                  <a:extLst>
                    <a:ext uri="{9D8B030D-6E8A-4147-A177-3AD203B41FA5}">
                      <a16:colId xmlns:a16="http://schemas.microsoft.com/office/drawing/2014/main" val="2856593297"/>
                    </a:ext>
                  </a:extLst>
                </a:gridCol>
                <a:gridCol w="266028">
                  <a:extLst>
                    <a:ext uri="{9D8B030D-6E8A-4147-A177-3AD203B41FA5}">
                      <a16:colId xmlns:a16="http://schemas.microsoft.com/office/drawing/2014/main" val="1072524550"/>
                    </a:ext>
                  </a:extLst>
                </a:gridCol>
              </a:tblGrid>
              <a:tr h="132762">
                <a:tc>
                  <a:txBody>
                    <a:bodyPr/>
                    <a:lstStyle/>
                    <a:p>
                      <a:pPr algn="just">
                        <a:spcAft>
                          <a:spcPts val="600"/>
                        </a:spcAft>
                      </a:pPr>
                      <a:r>
                        <a:rPr lang="tr-TR" sz="900">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tc>
                <a:tc gridSpan="2">
                  <a:txBody>
                    <a:bodyPr/>
                    <a:lstStyle/>
                    <a:p>
                      <a:pPr algn="ctr">
                        <a:spcAft>
                          <a:spcPts val="600"/>
                        </a:spcAft>
                      </a:pPr>
                      <a:r>
                        <a:rPr lang="tr-TR" sz="900">
                          <a:effectLst/>
                        </a:rPr>
                        <a:t>Puan</a:t>
                      </a:r>
                      <a:endParaRPr lang="tr-TR" sz="900">
                        <a:effectLst/>
                        <a:latin typeface="Times New Roman" panose="02020603050405020304" pitchFamily="18" charset="0"/>
                        <a:ea typeface="Times New Roman" panose="02020603050405020304" pitchFamily="18" charset="0"/>
                      </a:endParaRPr>
                    </a:p>
                  </a:txBody>
                  <a:tcPr marL="54312" marR="54312" marT="0" marB="0"/>
                </a:tc>
                <a:tc hMerge="1">
                  <a:txBody>
                    <a:bodyPr/>
                    <a:lstStyle/>
                    <a:p>
                      <a:endParaRPr lang="tr-TR"/>
                    </a:p>
                  </a:txBody>
                  <a:tcPr/>
                </a:tc>
                <a:extLst>
                  <a:ext uri="{0D108BD9-81ED-4DB2-BD59-A6C34878D82A}">
                    <a16:rowId xmlns:a16="http://schemas.microsoft.com/office/drawing/2014/main" val="1745920109"/>
                  </a:ext>
                </a:extLst>
              </a:tr>
              <a:tr h="132762">
                <a:tc>
                  <a:txBody>
                    <a:bodyPr/>
                    <a:lstStyle/>
                    <a:p>
                      <a:pPr algn="just">
                        <a:spcAft>
                          <a:spcPts val="600"/>
                        </a:spcAft>
                      </a:pPr>
                      <a:r>
                        <a:rPr lang="tr-TR" sz="900">
                          <a:effectLst/>
                        </a:rPr>
                        <a:t>1. Projenin İlgililiği</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Alt-puan</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20</a:t>
                      </a:r>
                      <a:endParaRPr lang="tr-TR" sz="900">
                        <a:effectLst/>
                        <a:latin typeface="Times New Roman" panose="02020603050405020304" pitchFamily="18" charset="0"/>
                        <a:ea typeface="Times New Roman" panose="02020603050405020304" pitchFamily="18" charset="0"/>
                      </a:endParaRPr>
                    </a:p>
                  </a:txBody>
                  <a:tcPr marL="54312" marR="54312" marT="0" marB="0"/>
                </a:tc>
                <a:extLst>
                  <a:ext uri="{0D108BD9-81ED-4DB2-BD59-A6C34878D82A}">
                    <a16:rowId xmlns:a16="http://schemas.microsoft.com/office/drawing/2014/main" val="1606662713"/>
                  </a:ext>
                </a:extLst>
              </a:tr>
              <a:tr h="398287">
                <a:tc>
                  <a:txBody>
                    <a:bodyPr/>
                    <a:lstStyle/>
                    <a:p>
                      <a:pPr marL="269875" indent="-269875" algn="just">
                        <a:spcAft>
                          <a:spcPts val="600"/>
                        </a:spcAft>
                      </a:pPr>
                      <a:r>
                        <a:rPr lang="tr-TR" sz="900">
                          <a:effectLst/>
                        </a:rPr>
                        <a:t>1.1	Proje, teklif çağrısının hedefleri ve öncelikleri ile spesifik tema/sektör/alanları veya başvuru rehberinde belirtilen diğer özel şartlarla ne kadar ilgilidir? Beklenen sonuçlar Başvuru Rehberinde yer alan önceliklerle (Bölüm 1.2) uyumlu mudur?</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1745017337"/>
                  </a:ext>
                </a:extLst>
              </a:tr>
              <a:tr h="398287">
                <a:tc>
                  <a:txBody>
                    <a:bodyPr/>
                    <a:lstStyle/>
                    <a:p>
                      <a:pPr marL="269875" indent="-269875" algn="just">
                        <a:spcAft>
                          <a:spcPts val="600"/>
                        </a:spcAft>
                      </a:pPr>
                      <a:r>
                        <a:rPr lang="tr-TR" sz="900">
                          <a:effectLst/>
                        </a:rPr>
                        <a:t>1.2	Proje, hedef ülkenin/lerin veya bölgenin/lerinin ihtiyaçları ve sorunları ile ne kadar ilgilidir? (tekrardan kaçınmak ve diğer Avrupa Birliği programları ile sinerji oluşturmak da dahil olmak üzere)?</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2976793707"/>
                  </a:ext>
                </a:extLst>
              </a:tr>
              <a:tr h="431478">
                <a:tc>
                  <a:txBody>
                    <a:bodyPr/>
                    <a:lstStyle/>
                    <a:p>
                      <a:pPr marL="269875" indent="-269875" algn="just">
                        <a:spcAft>
                          <a:spcPts val="600"/>
                        </a:spcAft>
                      </a:pPr>
                      <a:r>
                        <a:rPr lang="tr-TR" sz="900">
                          <a:effectLst/>
                        </a:rPr>
                        <a:t>1.3	İlgili taraflar (nihai yararlanıcılar, hedef gruplar) ne kadar açıkça tanımlanmış ve stratejik olarak seçilmiştir? İlgili tarafların ihtiyaçları net bir şekilde belirlenmiş mi ve proje gereksinimleri uygun biçimde ele alıyor mu?</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2470957754"/>
                  </a:ext>
                </a:extLst>
              </a:tr>
              <a:tr h="409854">
                <a:tc>
                  <a:txBody>
                    <a:bodyPr/>
                    <a:lstStyle/>
                    <a:p>
                      <a:pPr marL="269875" indent="-269875" algn="just">
                        <a:spcAft>
                          <a:spcPts val="600"/>
                        </a:spcAft>
                      </a:pPr>
                      <a:r>
                        <a:rPr lang="tr-TR" sz="900" dirty="0">
                          <a:effectLst/>
                        </a:rPr>
                        <a:t>1.4   Teklif, katma değer yaratan unsurları (yenilikçilik, iyi uygulamalar, kamu-özel sektör işbirliği, yaratıcı yaklaşımlar) içeriyor mu ve Türkiye’deki</a:t>
                      </a:r>
                      <a:r>
                        <a:rPr lang="tr-TR" sz="900" baseline="0" dirty="0">
                          <a:effectLst/>
                        </a:rPr>
                        <a:t> az gelişmiş bölgelerdeki ve Şubat 2023 depreminden etkilenen illerdeki Oda/Borsaları n katılımı var mı</a:t>
                      </a:r>
                      <a:r>
                        <a:rPr lang="tr-TR" sz="900" dirty="0">
                          <a:effectLst/>
                        </a:rPr>
                        <a:t>?</a:t>
                      </a:r>
                      <a:endParaRPr lang="tr-TR" sz="900" dirty="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2851620957"/>
                  </a:ext>
                </a:extLst>
              </a:tr>
              <a:tr h="132762">
                <a:tc>
                  <a:txBody>
                    <a:bodyPr/>
                    <a:lstStyle/>
                    <a:p>
                      <a:pPr algn="just">
                        <a:spcAft>
                          <a:spcPts val="600"/>
                        </a:spcAft>
                      </a:pPr>
                      <a:r>
                        <a:rPr lang="tr-TR" sz="900">
                          <a:effectLst/>
                        </a:rPr>
                        <a:t>2. Projenin Tasarımı</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Alt-puan</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a:effectLst/>
                        </a:rPr>
                        <a:t>30</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3139883584"/>
                  </a:ext>
                </a:extLst>
              </a:tr>
              <a:tr h="438518">
                <a:tc>
                  <a:txBody>
                    <a:bodyPr/>
                    <a:lstStyle/>
                    <a:p>
                      <a:pPr marL="215900" indent="-215900" algn="l">
                        <a:spcBef>
                          <a:spcPts val="150"/>
                        </a:spcBef>
                        <a:spcAft>
                          <a:spcPts val="150"/>
                        </a:spcAft>
                      </a:pPr>
                      <a:r>
                        <a:rPr lang="tr-TR" sz="900">
                          <a:effectLst/>
                        </a:rPr>
                        <a:t>2.1	Projenin genel tasarımı ne kadar tutarlıdır?</a:t>
                      </a:r>
                    </a:p>
                    <a:p>
                      <a:pPr marL="215900" indent="-215900" algn="l">
                        <a:spcBef>
                          <a:spcPts val="150"/>
                        </a:spcBef>
                        <a:spcAft>
                          <a:spcPts val="150"/>
                        </a:spcAft>
                      </a:pPr>
                      <a:r>
                        <a:rPr lang="tr-TR" sz="900">
                          <a:effectLst/>
                        </a:rPr>
                        <a:t>      Teklif, proje ile ulaşılacak beklenen sonuçları belirtiyor mu? Müdahele mantığı beklenen sonuçlara ulaşmak üzere bir gerekçelendirme içeriyor mu?</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5x2***</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rowSpan="2">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1273927881"/>
                  </a:ext>
                </a:extLst>
              </a:tr>
              <a:tr h="265525">
                <a:tc>
                  <a:txBody>
                    <a:bodyPr/>
                    <a:lstStyle/>
                    <a:p>
                      <a:pPr marL="269875" indent="-269875" algn="just">
                        <a:spcAft>
                          <a:spcPts val="600"/>
                        </a:spcAft>
                      </a:pPr>
                      <a:r>
                        <a:rPr lang="tr-TR" sz="900">
                          <a:effectLst/>
                        </a:rPr>
                        <a:t>2.2	Proje tasarımı problemlerin kapsamlı analizini içeriyor mu, ilgili paydaşların kapasitesini yansıtıyor mu?</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vMerge="1">
                  <a:txBody>
                    <a:bodyPr/>
                    <a:lstStyle/>
                    <a:p>
                      <a:endParaRPr lang="tr-TR"/>
                    </a:p>
                  </a:txBody>
                  <a:tcPr/>
                </a:tc>
                <a:extLst>
                  <a:ext uri="{0D108BD9-81ED-4DB2-BD59-A6C34878D82A}">
                    <a16:rowId xmlns:a16="http://schemas.microsoft.com/office/drawing/2014/main" val="1244670573"/>
                  </a:ext>
                </a:extLst>
              </a:tr>
              <a:tr h="159415">
                <a:tc>
                  <a:txBody>
                    <a:bodyPr/>
                    <a:lstStyle/>
                    <a:p>
                      <a:pPr marL="269875" indent="-269875" algn="just">
                        <a:spcAft>
                          <a:spcPts val="600"/>
                        </a:spcAft>
                      </a:pPr>
                      <a:r>
                        <a:rPr lang="tr-TR" sz="900">
                          <a:effectLst/>
                        </a:rPr>
                        <a:t>2.3	Proje tasarımı dış faktörleri (risk ve varsayımları) dikkate alıyor mu?</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4041398924"/>
                  </a:ext>
                </a:extLst>
              </a:tr>
              <a:tr h="265525">
                <a:tc>
                  <a:txBody>
                    <a:bodyPr/>
                    <a:lstStyle/>
                    <a:p>
                      <a:pPr marL="269875" indent="-269875" algn="just">
                        <a:spcAft>
                          <a:spcPts val="600"/>
                        </a:spcAft>
                      </a:pPr>
                      <a:r>
                        <a:rPr lang="tr-TR" sz="900">
                          <a:effectLst/>
                        </a:rPr>
                        <a:t>2.4	Faaliyetler gerçekleştirilebilir ve beklenen sonuçlarla tutarlı mı (zamanlama dâhil)? Sonuçlar (çıktıları, kazanımları ve etki) gerçekçi mi?</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179482976"/>
                  </a:ext>
                </a:extLst>
              </a:tr>
              <a:tr h="608494">
                <a:tc>
                  <a:txBody>
                    <a:bodyPr/>
                    <a:lstStyle/>
                    <a:p>
                      <a:pPr marL="269875" indent="-269875" algn="just">
                        <a:spcAft>
                          <a:spcPts val="600"/>
                        </a:spcAft>
                      </a:pPr>
                      <a:r>
                        <a:rPr lang="tr-TR" sz="900">
                          <a:effectLst/>
                        </a:rPr>
                        <a:t>2.5	Teklif çevre/iklim değişikliği sorunları, cinsiyet eşitliğinin teşviki ve fırsat eşitliği, engellilerin ihtiyaçları, azınlık hakları, gençlik, HIV/AIDS (hedef ülkede oldukça yaygın bir durum söz konusuysa) ile mücadele gibi çapraz kesen konuları ne derece ele alıyor?</a:t>
                      </a:r>
                      <a:endParaRPr lang="tr-TR" sz="900">
                        <a:effectLst/>
                        <a:latin typeface="Times New Roman" panose="02020603050405020304" pitchFamily="18" charset="0"/>
                        <a:ea typeface="Times New Roman" panose="02020603050405020304" pitchFamily="18" charset="0"/>
                      </a:endParaRPr>
                    </a:p>
                  </a:txBody>
                  <a:tcPr marL="54312" marR="54312" marT="0" marB="0"/>
                </a:tc>
                <a:tc>
                  <a:txBody>
                    <a:bodyPr/>
                    <a:lstStyle/>
                    <a:p>
                      <a:pPr algn="ctr">
                        <a:spcAft>
                          <a:spcPts val="600"/>
                        </a:spcAft>
                      </a:pPr>
                      <a:r>
                        <a:rPr lang="tr-TR" sz="900">
                          <a:effectLst/>
                        </a:rPr>
                        <a:t>5****</a:t>
                      </a:r>
                      <a:endParaRPr lang="tr-TR" sz="900">
                        <a:effectLst/>
                        <a:latin typeface="Times New Roman" panose="02020603050405020304" pitchFamily="18" charset="0"/>
                        <a:ea typeface="Times New Roman" panose="02020603050405020304" pitchFamily="18" charset="0"/>
                      </a:endParaRPr>
                    </a:p>
                  </a:txBody>
                  <a:tcPr marL="54312" marR="54312" marT="0" marB="0" anchor="ctr"/>
                </a:tc>
                <a:tc>
                  <a:txBody>
                    <a:bodyPr/>
                    <a:lstStyle/>
                    <a:p>
                      <a:pPr algn="ctr">
                        <a:spcAft>
                          <a:spcPts val="600"/>
                        </a:spcAft>
                      </a:pPr>
                      <a:r>
                        <a:rPr lang="tr-TR" sz="900" u="none" strike="noStrike">
                          <a:effectLst/>
                        </a:rPr>
                        <a:t> </a:t>
                      </a:r>
                      <a:endParaRPr lang="tr-TR" sz="900">
                        <a:effectLst/>
                        <a:latin typeface="Times New Roman" panose="02020603050405020304" pitchFamily="18" charset="0"/>
                        <a:ea typeface="Times New Roman" panose="02020603050405020304" pitchFamily="18" charset="0"/>
                      </a:endParaRPr>
                    </a:p>
                  </a:txBody>
                  <a:tcPr marL="54312" marR="54312" marT="0" marB="0" anchor="ctr"/>
                </a:tc>
                <a:extLst>
                  <a:ext uri="{0D108BD9-81ED-4DB2-BD59-A6C34878D82A}">
                    <a16:rowId xmlns:a16="http://schemas.microsoft.com/office/drawing/2014/main" val="2353610412"/>
                  </a:ext>
                </a:extLst>
              </a:tr>
              <a:tr h="155392">
                <a:tc gridSpan="2">
                  <a:txBody>
                    <a:bodyPr/>
                    <a:lstStyle/>
                    <a:p>
                      <a:pPr algn="r">
                        <a:spcAft>
                          <a:spcPts val="600"/>
                        </a:spcAft>
                      </a:pPr>
                      <a:r>
                        <a:rPr lang="tr-TR" sz="900">
                          <a:effectLst/>
                        </a:rPr>
                        <a:t>                                                                                                                          TOPLAM PUAN:</a:t>
                      </a:r>
                      <a:endParaRPr lang="tr-TR" sz="900">
                        <a:effectLst/>
                        <a:latin typeface="Times New Roman" panose="02020603050405020304" pitchFamily="18" charset="0"/>
                        <a:ea typeface="Times New Roman" panose="02020603050405020304" pitchFamily="18" charset="0"/>
                      </a:endParaRPr>
                    </a:p>
                  </a:txBody>
                  <a:tcPr marL="54312" marR="54312" marT="0" marB="0"/>
                </a:tc>
                <a:tc hMerge="1">
                  <a:txBody>
                    <a:bodyPr/>
                    <a:lstStyle/>
                    <a:p>
                      <a:endParaRPr lang="tr-TR"/>
                    </a:p>
                  </a:txBody>
                  <a:tcPr/>
                </a:tc>
                <a:tc>
                  <a:txBody>
                    <a:bodyPr/>
                    <a:lstStyle/>
                    <a:p>
                      <a:pPr algn="ctr">
                        <a:spcAft>
                          <a:spcPts val="600"/>
                        </a:spcAft>
                      </a:pPr>
                      <a:r>
                        <a:rPr lang="tr-TR" sz="900" dirty="0">
                          <a:effectLst/>
                        </a:rPr>
                        <a:t>50</a:t>
                      </a:r>
                      <a:endParaRPr lang="tr-TR" sz="900" dirty="0">
                        <a:effectLst/>
                        <a:latin typeface="Times New Roman" panose="02020603050405020304" pitchFamily="18" charset="0"/>
                        <a:ea typeface="Times New Roman" panose="02020603050405020304" pitchFamily="18" charset="0"/>
                      </a:endParaRPr>
                    </a:p>
                  </a:txBody>
                  <a:tcPr marL="54312" marR="54312" marT="0" marB="0"/>
                </a:tc>
                <a:extLst>
                  <a:ext uri="{0D108BD9-81ED-4DB2-BD59-A6C34878D82A}">
                    <a16:rowId xmlns:a16="http://schemas.microsoft.com/office/drawing/2014/main" val="1526945255"/>
                  </a:ext>
                </a:extLst>
              </a:tr>
            </a:tbl>
          </a:graphicData>
        </a:graphic>
      </p:graphicFrame>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Tree>
    <p:extLst>
      <p:ext uri="{BB962C8B-B14F-4D97-AF65-F5344CB8AC3E}">
        <p14:creationId xmlns:p14="http://schemas.microsoft.com/office/powerpoint/2010/main" val="844595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tr-TR" sz="1600" dirty="0"/>
              <a:t>* Not: 5 puan (çok iyi) verilebilmesinin tek koşulu, teklifin bu Rehberin 1.2 bölümünde (Programın Hedefleri) belirtilen önceliklerden birden fazlasını ele alıyor olmasıdır.</a:t>
            </a:r>
          </a:p>
          <a:p>
            <a:r>
              <a:rPr lang="tr-TR" sz="1600" dirty="0"/>
              <a:t>** 5 puan (çok iyi) verilebilmesinin tek koşulu proje teklifinde, Türkiye’nin az gelişmiş bölgelerinde (</a:t>
            </a:r>
            <a:r>
              <a:rPr lang="en-GB" sz="1600" dirty="0"/>
              <a:t>T.C. </a:t>
            </a:r>
            <a:r>
              <a:rPr lang="en-GB" sz="1600" dirty="0" err="1"/>
              <a:t>Kalkınma</a:t>
            </a:r>
            <a:r>
              <a:rPr lang="en-GB" sz="1600" dirty="0"/>
              <a:t> </a:t>
            </a:r>
            <a:r>
              <a:rPr lang="en-GB" sz="1600" dirty="0" err="1"/>
              <a:t>Bakanlığı</a:t>
            </a:r>
            <a:r>
              <a:rPr lang="en-GB" sz="1600" dirty="0"/>
              <a:t>, </a:t>
            </a:r>
            <a:r>
              <a:rPr lang="en-GB" sz="1600" dirty="0" err="1"/>
              <a:t>İllerin</a:t>
            </a:r>
            <a:r>
              <a:rPr lang="en-GB" sz="1600" dirty="0"/>
              <a:t> ve </a:t>
            </a:r>
            <a:r>
              <a:rPr lang="en-GB" sz="1600" dirty="0" err="1"/>
              <a:t>Bölgelerin</a:t>
            </a:r>
            <a:r>
              <a:rPr lang="en-GB" sz="1600" dirty="0"/>
              <a:t> </a:t>
            </a:r>
            <a:r>
              <a:rPr lang="en-GB" sz="1600" dirty="0" err="1"/>
              <a:t>Sosyo-ekonomik</a:t>
            </a:r>
            <a:r>
              <a:rPr lang="en-GB" sz="1600" dirty="0"/>
              <a:t> </a:t>
            </a:r>
            <a:r>
              <a:rPr lang="en-GB" sz="1600" dirty="0" err="1"/>
              <a:t>Gelişmişlik</a:t>
            </a:r>
            <a:r>
              <a:rPr lang="en-GB" sz="1600" dirty="0"/>
              <a:t> </a:t>
            </a:r>
            <a:r>
              <a:rPr lang="en-GB" sz="1600" dirty="0" err="1"/>
              <a:t>Sıralaması</a:t>
            </a:r>
            <a:r>
              <a:rPr lang="tr-TR" sz="1600" dirty="0"/>
              <a:t>, </a:t>
            </a:r>
            <a:r>
              <a:rPr lang="en-GB" sz="1600" dirty="0" err="1"/>
              <a:t>Araştırması</a:t>
            </a:r>
            <a:r>
              <a:rPr lang="en-GB" sz="1600" dirty="0"/>
              <a:t> (SE</a:t>
            </a:r>
            <a:r>
              <a:rPr lang="tr-TR" sz="1600" dirty="0"/>
              <a:t>DI</a:t>
            </a:r>
            <a:r>
              <a:rPr lang="en-GB" sz="1600" dirty="0"/>
              <a:t> 201</a:t>
            </a:r>
            <a:r>
              <a:rPr lang="tr-TR" sz="1600" dirty="0"/>
              <a:t>7</a:t>
            </a:r>
            <a:r>
              <a:rPr lang="en-GB" sz="1600" dirty="0"/>
              <a:t>)</a:t>
            </a:r>
            <a:r>
              <a:rPr lang="tr-TR" sz="1600" u="sng" dirty="0">
                <a:hlinkClick r:id="rId3"/>
              </a:rPr>
              <a:t> </a:t>
            </a:r>
            <a:r>
              <a:rPr lang="tr-TR" sz="1400" u="sng" dirty="0">
                <a:hlinkClick r:id="rId3"/>
              </a:rPr>
              <a:t>https://www.sanayi.gov.tr/merkez-birimi/b94224510b7b/sege</a:t>
            </a:r>
            <a:r>
              <a:rPr lang="tr-TR" sz="1400" u="sng" dirty="0"/>
              <a:t>)  </a:t>
            </a:r>
            <a:r>
              <a:rPr lang="tr-TR" sz="1400" b="1" u="sng" dirty="0"/>
              <a:t>ya da</a:t>
            </a:r>
            <a:endParaRPr lang="tr-TR" sz="1400" b="1" dirty="0"/>
          </a:p>
          <a:p>
            <a:pPr marL="0" indent="0">
              <a:spcBef>
                <a:spcPts val="600"/>
              </a:spcBef>
              <a:buNone/>
            </a:pPr>
            <a:r>
              <a:rPr lang="tr-TR" sz="1600" dirty="0"/>
              <a:t>Şubat 2023 depreminden etkilenen şehirlerde ( Adana, Adıyaman, Diyarbakır, Gaziantep, Hatay, Kahramanmaraş, Kilis, Malatya, Osmaniye, Şanlıurfa)</a:t>
            </a:r>
            <a:endParaRPr lang="en-US" sz="1600" dirty="0"/>
          </a:p>
          <a:p>
            <a:pPr marL="0" indent="0">
              <a:buNone/>
            </a:pPr>
            <a:r>
              <a:rPr lang="tr-TR" sz="1600" dirty="0"/>
              <a:t>yer alan bir Oda/Borsanın katılımının olmasıdır. </a:t>
            </a:r>
          </a:p>
          <a:p>
            <a:r>
              <a:rPr lang="tr-TR" sz="1600" dirty="0"/>
              <a:t>***Burada verilen puan önemi nedeniyle 2 ile çarpılacaktır.</a:t>
            </a:r>
          </a:p>
          <a:p>
            <a:pPr marL="0" indent="0">
              <a:buNone/>
            </a:pPr>
            <a:endParaRPr lang="tr-TR" sz="1600" dirty="0"/>
          </a:p>
          <a:p>
            <a:pPr marL="0" indent="0">
              <a:buNone/>
            </a:pPr>
            <a:r>
              <a:rPr lang="tr-TR" sz="1600" dirty="0"/>
              <a:t> </a:t>
            </a:r>
          </a:p>
          <a:p>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Tree>
    <p:extLst>
      <p:ext uri="{BB962C8B-B14F-4D97-AF65-F5344CB8AC3E}">
        <p14:creationId xmlns:p14="http://schemas.microsoft.com/office/powerpoint/2010/main" val="1478349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33205"/>
            <a:ext cx="7886700" cy="3353690"/>
          </a:xfrm>
        </p:spPr>
        <p:txBody>
          <a:bodyPr>
            <a:noAutofit/>
          </a:bodyPr>
          <a:lstStyle/>
          <a:p>
            <a:pPr marL="0" indent="0">
              <a:buNone/>
            </a:pPr>
            <a:r>
              <a:rPr lang="tr-TR" sz="1600" dirty="0"/>
              <a:t>**** 5 puan (çok iyi) verilebilmesinin tek koşulu, projenin özellikle önemli not 3 de belirtilen hususları içermesi gerekmektedir. </a:t>
            </a:r>
          </a:p>
          <a:p>
            <a:pPr marL="0" indent="0">
              <a:buNone/>
            </a:pPr>
            <a:r>
              <a:rPr lang="tr-TR" sz="1600" dirty="0"/>
              <a:t>(önemli not 3: Tüm projelerin toplumsal cinsiyet eşitliğine ve fırsat eşitliğine saygı duyması, çevre dostu uygulamalar ve iklim değişikliği perspektifinin proje faaliyetlerine entegre edilmesi önerilmektedir. </a:t>
            </a:r>
          </a:p>
          <a:p>
            <a:pPr marL="0" indent="0">
              <a:buNone/>
            </a:pPr>
            <a:r>
              <a:rPr lang="tr-TR" sz="1600" dirty="0"/>
              <a:t>Ayrıca tüm projelerin kapsayıcılık ve katılımı, ayrımcılık yapmamayı, eşitliği şeffaflığı ve her anlamda hesap verilebilirliği teşvik etmesi ve ilerletmesi tavsiye edilmektedir.)</a:t>
            </a:r>
          </a:p>
          <a:p>
            <a:endParaRPr lang="tr-TR" sz="1600" dirty="0"/>
          </a:p>
          <a:p>
            <a:pPr marL="0" indent="0">
              <a:buNone/>
            </a:pPr>
            <a:r>
              <a:rPr lang="tr-TR" sz="1600" dirty="0"/>
              <a:t> </a:t>
            </a:r>
          </a:p>
          <a:p>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Tree>
    <p:extLst>
      <p:ext uri="{BB962C8B-B14F-4D97-AF65-F5344CB8AC3E}">
        <p14:creationId xmlns:p14="http://schemas.microsoft.com/office/powerpoint/2010/main" val="3226842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tr-TR" sz="1600" dirty="0"/>
              <a:t>Tüm ön teklifler değerlendirildikten sonra, teklif edilen projelerin aldıkları toplam puanlara göre sıralandığı bir liste hazırlanacaktır.</a:t>
            </a:r>
          </a:p>
          <a:p>
            <a:pPr algn="just"/>
            <a:r>
              <a:rPr lang="tr-TR" sz="1600" dirty="0"/>
              <a:t>İlk olarak, </a:t>
            </a:r>
            <a:r>
              <a:rPr lang="tr-TR" sz="1600" b="1" dirty="0"/>
              <a:t>en az 30 puan</a:t>
            </a:r>
            <a:r>
              <a:rPr lang="tr-TR" sz="1600" dirty="0"/>
              <a:t> alan ön teklifler ön seçimde dikkate alınacaktır. </a:t>
            </a:r>
          </a:p>
          <a:p>
            <a:pPr algn="just"/>
            <a:r>
              <a:rPr lang="tr-TR" sz="1600" dirty="0"/>
              <a:t>İkinci olarak, proje ön teklif listesi, puan sıralamasına uygun olarak talep edilen hibe miktarı toplamı, bu teklif çağrısı kapsamında </a:t>
            </a:r>
            <a:r>
              <a:rPr lang="tr-TR" sz="1600" b="1" dirty="0"/>
              <a:t>mevcut olan hibe miktarının %300’ü</a:t>
            </a:r>
            <a:r>
              <a:rPr lang="tr-TR" sz="1600" dirty="0"/>
              <a:t> oluncaya kadar azaltılacaktır. Her ön teklifte talep edilen katkı miktarı, her bir lot için ayrılan tahmini mali pakete dayanacaktır.</a:t>
            </a:r>
          </a:p>
          <a:p>
            <a:pPr algn="just"/>
            <a:r>
              <a:rPr lang="tr-TR" sz="1600" dirty="0"/>
              <a:t>Ön teklif değerlendirmesini takiben, Sözleşme Makamı, tüm başvuru sahiplerine başvurularının son teslim tarihinden önce teslim edilip edilmediğine, başvurularına verilen referans numarasına ve ön tekliflerinin değerlendirilip değerlendirilmediğine ve değerlendirme sonuçlarına dair bir e-posta gönderecektir. Ön teklifleri kabul edilen başvuru sahipleri daha sonra tam başvurularını teslim etmeleri için davet edilecektir (e-posta yoluyla). </a:t>
            </a:r>
          </a:p>
          <a:p>
            <a:endParaRPr lang="tr-TR" sz="1600" dirty="0"/>
          </a:p>
          <a:p>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a:t>1. AŞAMA: AÇILIŞ VE İDARİ UYGUNLUK KONTROLÜ VE ÖN TEKLİF DEĞERLENDİRMESİ</a:t>
            </a:r>
            <a:endParaRPr lang="tr-TR" sz="2000" dirty="0"/>
          </a:p>
        </p:txBody>
      </p:sp>
    </p:spTree>
    <p:extLst>
      <p:ext uri="{BB962C8B-B14F-4D97-AF65-F5344CB8AC3E}">
        <p14:creationId xmlns:p14="http://schemas.microsoft.com/office/powerpoint/2010/main" val="4264961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INDİKATİF ZAMAN TABLOSU</a:t>
            </a:r>
            <a:endParaRPr lang="tr-TR" sz="2000" dirty="0"/>
          </a:p>
        </p:txBody>
      </p:sp>
      <p:graphicFrame>
        <p:nvGraphicFramePr>
          <p:cNvPr id="3" name="Tablo 2"/>
          <p:cNvGraphicFramePr>
            <a:graphicFrameLocks noGrp="1"/>
          </p:cNvGraphicFramePr>
          <p:nvPr>
            <p:extLst>
              <p:ext uri="{D42A27DB-BD31-4B8C-83A1-F6EECF244321}">
                <p14:modId xmlns:p14="http://schemas.microsoft.com/office/powerpoint/2010/main" val="271094110"/>
              </p:ext>
            </p:extLst>
          </p:nvPr>
        </p:nvGraphicFramePr>
        <p:xfrm>
          <a:off x="787651" y="2064190"/>
          <a:ext cx="6889817" cy="3362044"/>
        </p:xfrm>
        <a:graphic>
          <a:graphicData uri="http://schemas.openxmlformats.org/drawingml/2006/table">
            <a:tbl>
              <a:tblPr>
                <a:tableStyleId>{5C22544A-7EE6-4342-B048-85BDC9FD1C3A}</a:tableStyleId>
              </a:tblPr>
              <a:tblGrid>
                <a:gridCol w="3295222">
                  <a:extLst>
                    <a:ext uri="{9D8B030D-6E8A-4147-A177-3AD203B41FA5}">
                      <a16:colId xmlns:a16="http://schemas.microsoft.com/office/drawing/2014/main" val="3680794963"/>
                    </a:ext>
                  </a:extLst>
                </a:gridCol>
                <a:gridCol w="1797650">
                  <a:extLst>
                    <a:ext uri="{9D8B030D-6E8A-4147-A177-3AD203B41FA5}">
                      <a16:colId xmlns:a16="http://schemas.microsoft.com/office/drawing/2014/main" val="983755983"/>
                    </a:ext>
                  </a:extLst>
                </a:gridCol>
                <a:gridCol w="1796945">
                  <a:extLst>
                    <a:ext uri="{9D8B030D-6E8A-4147-A177-3AD203B41FA5}">
                      <a16:colId xmlns:a16="http://schemas.microsoft.com/office/drawing/2014/main" val="3863662016"/>
                    </a:ext>
                  </a:extLst>
                </a:gridCol>
              </a:tblGrid>
              <a:tr h="197767">
                <a:tc>
                  <a:txBody>
                    <a:bodyPr/>
                    <a:lstStyle/>
                    <a:p>
                      <a:pPr algn="just">
                        <a:spcBef>
                          <a:spcPts val="400"/>
                        </a:spcBef>
                        <a:spcAft>
                          <a:spcPts val="400"/>
                        </a:spcAft>
                      </a:pPr>
                      <a:r>
                        <a:rPr lang="en-GB" sz="1100">
                          <a:effectLst/>
                        </a:rPr>
                        <a:t> </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DATE</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TIME</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18834847"/>
                  </a:ext>
                </a:extLst>
              </a:tr>
              <a:tr h="197767">
                <a:tc>
                  <a:txBody>
                    <a:bodyPr/>
                    <a:lstStyle/>
                    <a:p>
                      <a:pPr marL="201930" indent="-201930" algn="l">
                        <a:spcBef>
                          <a:spcPts val="400"/>
                        </a:spcBef>
                        <a:spcAft>
                          <a:spcPts val="400"/>
                        </a:spcAft>
                      </a:pPr>
                      <a:r>
                        <a:rPr lang="en-GB" sz="1100" dirty="0">
                          <a:effectLst/>
                        </a:rPr>
                        <a:t>1.	Information meeting (if any)</a:t>
                      </a:r>
                      <a:endParaRPr lang="tr-TR"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US" sz="1100">
                          <a:effectLst/>
                        </a:rPr>
                        <a:t>to be announced*</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To be announced*</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43947816"/>
                  </a:ext>
                </a:extLst>
              </a:tr>
              <a:tr h="395535">
                <a:tc>
                  <a:txBody>
                    <a:bodyPr/>
                    <a:lstStyle/>
                    <a:p>
                      <a:pPr marL="201930" indent="-180340" algn="l">
                        <a:spcBef>
                          <a:spcPts val="400"/>
                        </a:spcBef>
                        <a:spcAft>
                          <a:spcPts val="400"/>
                        </a:spcAft>
                      </a:pPr>
                      <a:r>
                        <a:rPr lang="en-GB" sz="1100" dirty="0">
                          <a:effectLst/>
                        </a:rPr>
                        <a:t>2.	Deadline for requesting any clarifications from the contracting authority</a:t>
                      </a:r>
                      <a:endParaRPr lang="tr-TR"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26 March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17:00</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517737"/>
                  </a:ext>
                </a:extLst>
              </a:tr>
              <a:tr h="395535">
                <a:tc>
                  <a:txBody>
                    <a:bodyPr/>
                    <a:lstStyle/>
                    <a:p>
                      <a:pPr marL="201930" indent="-180340" algn="l">
                        <a:spcBef>
                          <a:spcPts val="400"/>
                        </a:spcBef>
                        <a:spcAft>
                          <a:spcPts val="400"/>
                        </a:spcAft>
                      </a:pPr>
                      <a:r>
                        <a:rPr lang="en-GB" sz="1100">
                          <a:effectLst/>
                        </a:rPr>
                        <a:t>3.	Last date on which clarifications are issued by the contracting authority</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5 April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N/A</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21049761"/>
                  </a:ext>
                </a:extLst>
              </a:tr>
              <a:tr h="197767">
                <a:tc>
                  <a:txBody>
                    <a:bodyPr/>
                    <a:lstStyle/>
                    <a:p>
                      <a:pPr marL="201930" indent="-180340" algn="l">
                        <a:spcBef>
                          <a:spcPts val="400"/>
                        </a:spcBef>
                        <a:spcAft>
                          <a:spcPts val="400"/>
                        </a:spcAft>
                      </a:pPr>
                      <a:r>
                        <a:rPr lang="en-GB" sz="1100">
                          <a:effectLst/>
                        </a:rPr>
                        <a:t>4.	Deadline for submission of concept notes</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16 April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17:00</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75704419"/>
                  </a:ext>
                </a:extLst>
              </a:tr>
              <a:tr h="593302">
                <a:tc>
                  <a:txBody>
                    <a:bodyPr/>
                    <a:lstStyle/>
                    <a:p>
                      <a:pPr marL="201930" indent="-180340" algn="l">
                        <a:spcBef>
                          <a:spcPts val="400"/>
                        </a:spcBef>
                        <a:spcAft>
                          <a:spcPts val="400"/>
                        </a:spcAft>
                      </a:pPr>
                      <a:r>
                        <a:rPr lang="en-GB" sz="1100">
                          <a:effectLst/>
                        </a:rPr>
                        <a:t>5.	Information to lead applicants on opening, administrative checks and concept note evaluation (Step 1)</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10 June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N/A</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12430277"/>
                  </a:ext>
                </a:extLst>
              </a:tr>
              <a:tr h="197767">
                <a:tc>
                  <a:txBody>
                    <a:bodyPr/>
                    <a:lstStyle/>
                    <a:p>
                      <a:pPr algn="l">
                        <a:spcBef>
                          <a:spcPts val="400"/>
                        </a:spcBef>
                        <a:spcAft>
                          <a:spcPts val="400"/>
                        </a:spcAft>
                      </a:pPr>
                      <a:r>
                        <a:rPr lang="en-GB" sz="1100" dirty="0">
                          <a:effectLst/>
                        </a:rPr>
                        <a:t>6. Invitations to submit full applications</a:t>
                      </a:r>
                      <a:endParaRPr lang="tr-TR"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10 June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17:00</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9866201"/>
                  </a:ext>
                </a:extLst>
              </a:tr>
              <a:tr h="197767">
                <a:tc>
                  <a:txBody>
                    <a:bodyPr/>
                    <a:lstStyle/>
                    <a:p>
                      <a:pPr algn="l">
                        <a:spcBef>
                          <a:spcPts val="400"/>
                        </a:spcBef>
                        <a:spcAft>
                          <a:spcPts val="400"/>
                        </a:spcAft>
                      </a:pPr>
                      <a:r>
                        <a:rPr lang="en-GB" sz="1100">
                          <a:effectLst/>
                        </a:rPr>
                        <a:t>6. Deadline for submission of full applications</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6 August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N/A</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91111165"/>
                  </a:ext>
                </a:extLst>
              </a:tr>
              <a:tr h="395535">
                <a:tc>
                  <a:txBody>
                    <a:bodyPr/>
                    <a:lstStyle/>
                    <a:p>
                      <a:pPr marL="201930" indent="-180340" algn="l">
                        <a:spcBef>
                          <a:spcPts val="400"/>
                        </a:spcBef>
                        <a:spcAft>
                          <a:spcPts val="400"/>
                        </a:spcAft>
                      </a:pPr>
                      <a:r>
                        <a:rPr lang="en-GB" sz="1100">
                          <a:effectLst/>
                        </a:rPr>
                        <a:t>7.	Information to lead applicants on the evaluation of the full applications (Step 2)</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30 October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N/A</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75202530"/>
                  </a:ext>
                </a:extLst>
              </a:tr>
              <a:tr h="395535">
                <a:tc>
                  <a:txBody>
                    <a:bodyPr/>
                    <a:lstStyle/>
                    <a:p>
                      <a:pPr marL="201930" indent="-180340" algn="l">
                        <a:spcBef>
                          <a:spcPts val="400"/>
                        </a:spcBef>
                        <a:spcAft>
                          <a:spcPts val="400"/>
                        </a:spcAft>
                      </a:pPr>
                      <a:r>
                        <a:rPr lang="en-GB" sz="1100">
                          <a:effectLst/>
                        </a:rPr>
                        <a:t>8.	Notification of award (after the eligibility check) (Step 3)</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31 December 2024</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N/A</a:t>
                      </a:r>
                      <a:endParaRPr lang="tr-TR" sz="11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2496799"/>
                  </a:ext>
                </a:extLst>
              </a:tr>
              <a:tr h="197767">
                <a:tc>
                  <a:txBody>
                    <a:bodyPr/>
                    <a:lstStyle/>
                    <a:p>
                      <a:pPr marL="201930" indent="-180340" algn="l">
                        <a:spcBef>
                          <a:spcPts val="400"/>
                        </a:spcBef>
                        <a:spcAft>
                          <a:spcPts val="400"/>
                        </a:spcAft>
                      </a:pPr>
                      <a:r>
                        <a:rPr lang="en-GB" sz="1100">
                          <a:effectLst/>
                        </a:rPr>
                        <a:t>9.	Contract signature</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a:effectLst/>
                        </a:rPr>
                        <a:t>14 January 2025</a:t>
                      </a:r>
                      <a:endParaRPr lang="tr-TR"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400"/>
                        </a:spcBef>
                        <a:spcAft>
                          <a:spcPts val="400"/>
                        </a:spcAft>
                      </a:pPr>
                      <a:r>
                        <a:rPr lang="en-GB" sz="1100" dirty="0">
                          <a:effectLst/>
                        </a:rPr>
                        <a:t>N/A</a:t>
                      </a:r>
                      <a:endParaRPr lang="tr-TR" sz="11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41123138"/>
                  </a:ext>
                </a:extLst>
              </a:tr>
            </a:tbl>
          </a:graphicData>
        </a:graphic>
      </p:graphicFrame>
    </p:spTree>
    <p:extLst>
      <p:ext uri="{BB962C8B-B14F-4D97-AF65-F5344CB8AC3E}">
        <p14:creationId xmlns:p14="http://schemas.microsoft.com/office/powerpoint/2010/main" val="139470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İRİŞ-DOKÜMANLAR</a:t>
            </a:r>
            <a:endParaRPr lang="en-US" sz="2400" b="1" dirty="0">
              <a:solidFill>
                <a:schemeClr val="accent5">
                  <a:lumMod val="50000"/>
                </a:schemeClr>
              </a:solidFill>
            </a:endParaRPr>
          </a:p>
        </p:txBody>
      </p:sp>
      <p:sp>
        <p:nvSpPr>
          <p:cNvPr id="3" name="İçerik Yer Tutucusu 2"/>
          <p:cNvSpPr>
            <a:spLocks noGrp="1"/>
          </p:cNvSpPr>
          <p:nvPr>
            <p:ph idx="1"/>
          </p:nvPr>
        </p:nvSpPr>
        <p:spPr>
          <a:xfrm>
            <a:off x="628650" y="1933205"/>
            <a:ext cx="6844492" cy="3929714"/>
          </a:xfrm>
        </p:spPr>
        <p:txBody>
          <a:bodyPr/>
          <a:lstStyle/>
          <a:p>
            <a:endParaRPr lang="tr-TR" dirty="0"/>
          </a:p>
        </p:txBody>
      </p:sp>
      <p:pic>
        <p:nvPicPr>
          <p:cNvPr id="4" name="Resim 3"/>
          <p:cNvPicPr>
            <a:picLocks noChangeAspect="1"/>
          </p:cNvPicPr>
          <p:nvPr/>
        </p:nvPicPr>
        <p:blipFill>
          <a:blip r:embed="rId3"/>
          <a:stretch>
            <a:fillRect/>
          </a:stretch>
        </p:blipFill>
        <p:spPr>
          <a:xfrm>
            <a:off x="628650" y="1994967"/>
            <a:ext cx="6766560" cy="3806190"/>
          </a:xfrm>
          <a:prstGeom prst="rect">
            <a:avLst/>
          </a:prstGeom>
        </p:spPr>
      </p:pic>
    </p:spTree>
    <p:extLst>
      <p:ext uri="{BB962C8B-B14F-4D97-AF65-F5344CB8AC3E}">
        <p14:creationId xmlns:p14="http://schemas.microsoft.com/office/powerpoint/2010/main" val="3427185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tr-TR" sz="1800" dirty="0" smtClean="0"/>
              <a:t>Ön </a:t>
            </a:r>
            <a:r>
              <a:rPr lang="tr-TR" sz="1800" dirty="0"/>
              <a:t>tekliflerin ön seçimini takiben, tam başvuru formu sunmaya davet edilen </a:t>
            </a:r>
            <a:r>
              <a:rPr lang="tr-TR" sz="1800" dirty="0" smtClean="0"/>
              <a:t>başvuru </a:t>
            </a:r>
            <a:r>
              <a:rPr lang="tr-TR" sz="1800" dirty="0"/>
              <a:t>sahipleri bu rehberin eki olan başvuru formu Kısım B’yi (Ek A Kısım B) kullanarak tam başvurularını </a:t>
            </a:r>
            <a:r>
              <a:rPr lang="tr-TR" sz="1800" dirty="0" smtClean="0"/>
              <a:t>sunmalıdır.</a:t>
            </a:r>
          </a:p>
          <a:p>
            <a:pPr algn="just"/>
            <a:r>
              <a:rPr lang="tr-TR" sz="1800" dirty="0"/>
              <a:t>Lütfen yalnızca tam başvuru formunun ve doldurulması gereken matbu eklerin (bütçe, mantıksal </a:t>
            </a:r>
            <a:r>
              <a:rPr lang="tr-TR" sz="1800" dirty="0" smtClean="0"/>
              <a:t>çerçeve) değerlendiricilere teslim edileceğine dikkat ediniz. </a:t>
            </a:r>
            <a:r>
              <a:rPr lang="tr-TR" sz="1800" dirty="0"/>
              <a:t>Bundan dolayı, bu belgelerin proje ile ilgili tüm bilgileri içeriyor olması büyük önem taşımaktadır. </a:t>
            </a:r>
          </a:p>
          <a:p>
            <a:pPr algn="just"/>
            <a:r>
              <a:rPr lang="tr-TR" sz="1800" b="1" dirty="0"/>
              <a:t>Başvuru sahipleri, tam başvuru formuyla birlikte başvuru sahibi, her eş-başvuran ve bağlı kuruluş(</a:t>
            </a:r>
            <a:r>
              <a:rPr lang="tr-TR" sz="1800" b="1" dirty="0" err="1"/>
              <a:t>lar</a:t>
            </a:r>
            <a:r>
              <a:rPr lang="tr-TR" sz="1800" b="1" dirty="0"/>
              <a:t>) (varsa) için PADOR kayıt formunu (Ek F) doldurmalıdır. </a:t>
            </a:r>
            <a:endParaRPr lang="tr-TR" sz="1800" dirty="0"/>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TAM BAŞVURU FORMU </a:t>
            </a:r>
            <a:endParaRPr lang="tr-TR" sz="2000" dirty="0"/>
          </a:p>
        </p:txBody>
      </p:sp>
    </p:spTree>
    <p:extLst>
      <p:ext uri="{BB962C8B-B14F-4D97-AF65-F5344CB8AC3E}">
        <p14:creationId xmlns:p14="http://schemas.microsoft.com/office/powerpoint/2010/main" val="237991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TAM BAŞVURU FORMU-PADOR KAYIT FORMU </a:t>
            </a:r>
            <a:endParaRPr lang="tr-TR" sz="2000" dirty="0"/>
          </a:p>
        </p:txBody>
      </p:sp>
      <p:pic>
        <p:nvPicPr>
          <p:cNvPr id="4" name="Resim 3"/>
          <p:cNvPicPr>
            <a:picLocks noChangeAspect="1"/>
          </p:cNvPicPr>
          <p:nvPr/>
        </p:nvPicPr>
        <p:blipFill>
          <a:blip r:embed="rId3"/>
          <a:stretch>
            <a:fillRect/>
          </a:stretch>
        </p:blipFill>
        <p:spPr>
          <a:xfrm>
            <a:off x="1324824" y="2149272"/>
            <a:ext cx="6949440" cy="3909060"/>
          </a:xfrm>
          <a:prstGeom prst="rect">
            <a:avLst/>
          </a:prstGeom>
        </p:spPr>
      </p:pic>
    </p:spTree>
    <p:extLst>
      <p:ext uri="{BB962C8B-B14F-4D97-AF65-F5344CB8AC3E}">
        <p14:creationId xmlns:p14="http://schemas.microsoft.com/office/powerpoint/2010/main" val="1869097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ctr">
              <a:spcBef>
                <a:spcPts val="600"/>
              </a:spcBef>
              <a:spcAft>
                <a:spcPts val="600"/>
              </a:spcAft>
              <a:buClr>
                <a:srgbClr val="C00000"/>
              </a:buClr>
              <a:buNone/>
              <a:defRPr/>
            </a:pPr>
            <a:r>
              <a:rPr lang="tr-TR" sz="1800" dirty="0"/>
              <a:t>Ön teklifleri kabul edilip tam başvurularını sunmak </a:t>
            </a:r>
            <a:r>
              <a:rPr lang="tr-TR" sz="1800" dirty="0" smtClean="0"/>
              <a:t>üzere </a:t>
            </a:r>
            <a:r>
              <a:rPr lang="tr-TR" sz="1800" dirty="0"/>
              <a:t>davet edilen başvuru sahipleri, başvuru formu ile birlikte, eş-başvuranlarının ve varsa bağlı kuruluşlarının her biri için ayrı ayrı PADOR kayıt formunu (Ek F) doldurması ve aşağıdaki dokümanları beraberinde iletmesi gerekmektedir. Aksi, elenme sebebi </a:t>
            </a:r>
            <a:r>
              <a:rPr lang="tr-TR" sz="1800" dirty="0" smtClean="0"/>
              <a:t>olabilir</a:t>
            </a:r>
            <a:endParaRPr lang="tr-TR" sz="1800" dirty="0">
              <a:solidFill>
                <a:srgbClr val="FF0000"/>
              </a:solidFill>
            </a:endParaRPr>
          </a:p>
          <a:p>
            <a:pPr algn="ctr">
              <a:spcBef>
                <a:spcPts val="600"/>
              </a:spcBef>
              <a:spcAft>
                <a:spcPts val="600"/>
              </a:spcAft>
              <a:buClr>
                <a:srgbClr val="C00000"/>
              </a:buClr>
              <a:defRPr/>
            </a:pPr>
            <a:r>
              <a:rPr lang="tr-TR" sz="1600" dirty="0"/>
              <a:t>Başvuru sahibi, eş-başvuran(</a:t>
            </a:r>
            <a:r>
              <a:rPr lang="tr-TR" sz="1600" dirty="0" err="1"/>
              <a:t>lar</a:t>
            </a:r>
            <a:r>
              <a:rPr lang="tr-TR" sz="1600" dirty="0"/>
              <a:t>)</a:t>
            </a:r>
            <a:r>
              <a:rPr lang="tr-TR" sz="1600" dirty="0" err="1"/>
              <a:t>ın</a:t>
            </a:r>
            <a:r>
              <a:rPr lang="tr-TR" sz="1600" dirty="0"/>
              <a:t> ve varsa bağlı kuruluş(</a:t>
            </a:r>
            <a:r>
              <a:rPr lang="tr-TR" sz="1600" dirty="0" err="1"/>
              <a:t>lar</a:t>
            </a:r>
            <a:r>
              <a:rPr lang="tr-TR" sz="1600" dirty="0"/>
              <a:t>)</a:t>
            </a:r>
            <a:r>
              <a:rPr lang="tr-TR" sz="1600" dirty="0" err="1"/>
              <a:t>ın</a:t>
            </a:r>
            <a:r>
              <a:rPr lang="tr-TR" sz="1600" dirty="0"/>
              <a:t> tüzük veya kuruluş belgeleri,</a:t>
            </a:r>
          </a:p>
          <a:p>
            <a:pPr algn="ctr">
              <a:spcBef>
                <a:spcPts val="600"/>
              </a:spcBef>
              <a:spcAft>
                <a:spcPts val="600"/>
              </a:spcAft>
              <a:buClr>
                <a:srgbClr val="C00000"/>
              </a:buClr>
              <a:defRPr/>
            </a:pPr>
            <a:r>
              <a:rPr lang="tr-TR" sz="1600" dirty="0"/>
              <a:t>Başvuru sahibi, eş-başvuran(</a:t>
            </a:r>
            <a:r>
              <a:rPr lang="tr-TR" sz="1600" dirty="0" err="1"/>
              <a:t>lar</a:t>
            </a:r>
            <a:r>
              <a:rPr lang="tr-TR" sz="1600" dirty="0"/>
              <a:t>)</a:t>
            </a:r>
            <a:r>
              <a:rPr lang="tr-TR" sz="1600" dirty="0" err="1"/>
              <a:t>ın</a:t>
            </a:r>
            <a:r>
              <a:rPr lang="tr-TR" sz="1600" dirty="0"/>
              <a:t> ve varsa bağlı kuruluş(</a:t>
            </a:r>
            <a:r>
              <a:rPr lang="tr-TR" sz="1600" dirty="0" err="1"/>
              <a:t>lar</a:t>
            </a:r>
            <a:r>
              <a:rPr lang="tr-TR" sz="1600" dirty="0"/>
              <a:t>)</a:t>
            </a:r>
            <a:r>
              <a:rPr lang="tr-TR" sz="1600" dirty="0" err="1"/>
              <a:t>ın</a:t>
            </a:r>
            <a:r>
              <a:rPr lang="tr-TR" sz="1600" dirty="0"/>
              <a:t> yasal kayıt belgeleri,</a:t>
            </a:r>
          </a:p>
          <a:p>
            <a:pPr algn="ctr">
              <a:spcBef>
                <a:spcPts val="600"/>
              </a:spcBef>
              <a:spcAft>
                <a:spcPts val="600"/>
              </a:spcAft>
              <a:buClr>
                <a:srgbClr val="C00000"/>
              </a:buClr>
              <a:defRPr/>
            </a:pPr>
            <a:r>
              <a:rPr lang="tr-TR" sz="1600" dirty="0"/>
              <a:t>Başvuru sahibi, eş-başvuran(</a:t>
            </a:r>
            <a:r>
              <a:rPr lang="tr-TR" sz="1600" dirty="0" err="1"/>
              <a:t>lar</a:t>
            </a:r>
            <a:r>
              <a:rPr lang="tr-TR" sz="1600" dirty="0"/>
              <a:t>) ve varsa bağlı kuruluş(</a:t>
            </a:r>
            <a:r>
              <a:rPr lang="tr-TR" sz="1600" dirty="0" err="1"/>
              <a:t>lar</a:t>
            </a:r>
            <a:r>
              <a:rPr lang="tr-TR" sz="1600" dirty="0"/>
              <a:t>) için tüzel kişilik formu (Ek D).</a:t>
            </a:r>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TAM BAŞVURU FORMU -EKLER</a:t>
            </a:r>
            <a:endParaRPr lang="tr-TR" sz="2000" dirty="0"/>
          </a:p>
        </p:txBody>
      </p:sp>
    </p:spTree>
    <p:extLst>
      <p:ext uri="{BB962C8B-B14F-4D97-AF65-F5344CB8AC3E}">
        <p14:creationId xmlns:p14="http://schemas.microsoft.com/office/powerpoint/2010/main" val="141272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tr-TR" sz="1600" dirty="0"/>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TAM BAŞVURU FORMU –LEGAL ENTITY FORM</a:t>
            </a:r>
            <a:endParaRPr lang="tr-TR" sz="2000" dirty="0"/>
          </a:p>
        </p:txBody>
      </p:sp>
      <p:pic>
        <p:nvPicPr>
          <p:cNvPr id="3" name="Resim 2"/>
          <p:cNvPicPr>
            <a:picLocks noChangeAspect="1"/>
          </p:cNvPicPr>
          <p:nvPr/>
        </p:nvPicPr>
        <p:blipFill>
          <a:blip r:embed="rId3"/>
          <a:stretch>
            <a:fillRect/>
          </a:stretch>
        </p:blipFill>
        <p:spPr>
          <a:xfrm>
            <a:off x="1197161" y="2062715"/>
            <a:ext cx="6583680" cy="3703320"/>
          </a:xfrm>
          <a:prstGeom prst="rect">
            <a:avLst/>
          </a:prstGeom>
        </p:spPr>
      </p:pic>
    </p:spTree>
    <p:extLst>
      <p:ext uri="{BB962C8B-B14F-4D97-AF65-F5344CB8AC3E}">
        <p14:creationId xmlns:p14="http://schemas.microsoft.com/office/powerpoint/2010/main" val="180834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tr-TR" sz="1600" dirty="0"/>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246911"/>
            <a:ext cx="9144000" cy="525886"/>
          </a:xfrm>
          <a:prstGeom prst="rect">
            <a:avLst/>
          </a:prstGeom>
          <a:solidFill>
            <a:schemeClr val="accent4"/>
          </a:solidFill>
        </p:spPr>
        <p:txBody>
          <a:bodyPr wrap="square" tIns="108000" bIns="108000" rtlCol="0">
            <a:spAutoFit/>
          </a:bodyPr>
          <a:lstStyle/>
          <a:p>
            <a:pPr lvl="0"/>
            <a:r>
              <a:rPr lang="tr-TR" sz="2000" b="1" dirty="0" smtClean="0"/>
              <a:t>		TAM BAŞVURU FORMU –FINANCIAL IDENTIFICATION FORM</a:t>
            </a:r>
            <a:endParaRPr lang="tr-TR" sz="2000" dirty="0"/>
          </a:p>
        </p:txBody>
      </p:sp>
      <p:pic>
        <p:nvPicPr>
          <p:cNvPr id="4" name="Resim 3"/>
          <p:cNvPicPr>
            <a:picLocks noChangeAspect="1"/>
          </p:cNvPicPr>
          <p:nvPr/>
        </p:nvPicPr>
        <p:blipFill>
          <a:blip r:embed="rId3"/>
          <a:stretch>
            <a:fillRect/>
          </a:stretch>
        </p:blipFill>
        <p:spPr>
          <a:xfrm>
            <a:off x="1314308" y="1994967"/>
            <a:ext cx="6766560" cy="3806190"/>
          </a:xfrm>
          <a:prstGeom prst="rect">
            <a:avLst/>
          </a:prstGeom>
        </p:spPr>
      </p:pic>
    </p:spTree>
    <p:extLst>
      <p:ext uri="{BB962C8B-B14F-4D97-AF65-F5344CB8AC3E}">
        <p14:creationId xmlns:p14="http://schemas.microsoft.com/office/powerpoint/2010/main" val="3733864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tr-TR" sz="1600" dirty="0"/>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086600"/>
            <a:ext cx="9144000" cy="525886"/>
          </a:xfrm>
          <a:prstGeom prst="rect">
            <a:avLst/>
          </a:prstGeom>
          <a:solidFill>
            <a:schemeClr val="accent4"/>
          </a:solidFill>
        </p:spPr>
        <p:txBody>
          <a:bodyPr wrap="square" tIns="108000" bIns="108000" rtlCol="0">
            <a:spAutoFit/>
          </a:bodyPr>
          <a:lstStyle/>
          <a:p>
            <a:pPr lvl="0"/>
            <a:r>
              <a:rPr lang="tr-TR" sz="2000" b="1" dirty="0"/>
              <a:t> </a:t>
            </a:r>
            <a:r>
              <a:rPr lang="tr-TR" sz="2000" b="1" dirty="0" smtClean="0"/>
              <a:t>   </a:t>
            </a:r>
            <a:r>
              <a:rPr lang="tr-TR" sz="1600" b="1" dirty="0" smtClean="0"/>
              <a:t>2. AŞAMA AÇILIŞ </a:t>
            </a:r>
            <a:r>
              <a:rPr lang="tr-TR" sz="1600" b="1" dirty="0"/>
              <a:t>VE İDARİ UYGUNLUK KONTROLÜ VE </a:t>
            </a:r>
            <a:r>
              <a:rPr lang="tr-TR" sz="1600" b="1" dirty="0" smtClean="0"/>
              <a:t>TAM BAŞVURU FORMU DEĞERLENDİRMESİ</a:t>
            </a:r>
            <a:endParaRPr lang="tr-TR" sz="1600" dirty="0"/>
          </a:p>
        </p:txBody>
      </p:sp>
      <p:graphicFrame>
        <p:nvGraphicFramePr>
          <p:cNvPr id="3" name="Tablo 2"/>
          <p:cNvGraphicFramePr>
            <a:graphicFrameLocks noGrp="1"/>
          </p:cNvGraphicFramePr>
          <p:nvPr>
            <p:extLst>
              <p:ext uri="{D42A27DB-BD31-4B8C-83A1-F6EECF244321}">
                <p14:modId xmlns:p14="http://schemas.microsoft.com/office/powerpoint/2010/main" val="4065383460"/>
              </p:ext>
            </p:extLst>
          </p:nvPr>
        </p:nvGraphicFramePr>
        <p:xfrm>
          <a:off x="823865" y="1612486"/>
          <a:ext cx="7822193" cy="4533900"/>
        </p:xfrm>
        <a:graphic>
          <a:graphicData uri="http://schemas.openxmlformats.org/drawingml/2006/table">
            <a:tbl>
              <a:tblPr>
                <a:tableStyleId>{5C22544A-7EE6-4342-B048-85BDC9FD1C3A}</a:tableStyleId>
              </a:tblPr>
              <a:tblGrid>
                <a:gridCol w="6801627">
                  <a:extLst>
                    <a:ext uri="{9D8B030D-6E8A-4147-A177-3AD203B41FA5}">
                      <a16:colId xmlns:a16="http://schemas.microsoft.com/office/drawing/2014/main" val="21648984"/>
                    </a:ext>
                  </a:extLst>
                </a:gridCol>
                <a:gridCol w="1020566">
                  <a:extLst>
                    <a:ext uri="{9D8B030D-6E8A-4147-A177-3AD203B41FA5}">
                      <a16:colId xmlns:a16="http://schemas.microsoft.com/office/drawing/2014/main" val="661972576"/>
                    </a:ext>
                  </a:extLst>
                </a:gridCol>
              </a:tblGrid>
              <a:tr h="120059">
                <a:tc>
                  <a:txBody>
                    <a:bodyPr/>
                    <a:lstStyle/>
                    <a:p>
                      <a:pPr algn="just">
                        <a:spcAft>
                          <a:spcPts val="600"/>
                        </a:spcAft>
                      </a:pPr>
                      <a:r>
                        <a:rPr lang="tr-TR" sz="800">
                          <a:effectLst/>
                        </a:rPr>
                        <a:t>Bölüm</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Azami puan</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059060076"/>
                  </a:ext>
                </a:extLst>
              </a:tr>
              <a:tr h="114563">
                <a:tc>
                  <a:txBody>
                    <a:bodyPr/>
                    <a:lstStyle/>
                    <a:p>
                      <a:pPr algn="just">
                        <a:spcAft>
                          <a:spcPts val="600"/>
                        </a:spcAft>
                      </a:pPr>
                      <a:r>
                        <a:rPr lang="tr-TR" sz="800">
                          <a:effectLst/>
                        </a:rPr>
                        <a:t>1. Mali ve Operasyonel Kapasite</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20</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3516244234"/>
                  </a:ext>
                </a:extLst>
              </a:tr>
              <a:tr h="120059">
                <a:tc>
                  <a:txBody>
                    <a:bodyPr/>
                    <a:lstStyle/>
                    <a:p>
                      <a:pPr marL="269875" indent="-269875" algn="just">
                        <a:spcAft>
                          <a:spcPts val="600"/>
                        </a:spcAft>
                      </a:pPr>
                      <a:r>
                        <a:rPr lang="tr-TR" sz="800">
                          <a:effectLst/>
                        </a:rPr>
                        <a:t>1.1 Başvuru sahipleri ve varsa bağlı kuruluş(lar)ı proje yönetimi konusunda yeterli kurum içi deneyime sahip mi?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509295538"/>
                  </a:ext>
                </a:extLst>
              </a:tr>
              <a:tr h="229126">
                <a:tc>
                  <a:txBody>
                    <a:bodyPr/>
                    <a:lstStyle/>
                    <a:p>
                      <a:pPr marL="269875" indent="-269875" algn="just">
                        <a:spcAft>
                          <a:spcPts val="600"/>
                        </a:spcAft>
                      </a:pPr>
                      <a:r>
                        <a:rPr lang="tr-TR" sz="800">
                          <a:effectLst/>
                        </a:rPr>
                        <a:t>1.2 Başvuru sahipleri ve varsa bağlı kuruluş(lar)ı proje konusunda yeterli kurum içi teknik uzmanlığa sahip mi? (özellikle ele alınacak konular hakkında yeterli bilgileri var mı?)</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012071175"/>
                  </a:ext>
                </a:extLst>
              </a:tr>
              <a:tr h="229126">
                <a:tc>
                  <a:txBody>
                    <a:bodyPr/>
                    <a:lstStyle/>
                    <a:p>
                      <a:pPr marL="269875" indent="-269875" algn="l">
                        <a:spcAft>
                          <a:spcPts val="600"/>
                        </a:spcAft>
                      </a:pPr>
                      <a:r>
                        <a:rPr lang="tr-TR" sz="800">
                          <a:effectLst/>
                        </a:rPr>
                        <a:t>1.3 Başvuru sahipleri ve varsa bağlı kuruluş(lar)ı yeterli kurum içi yönetim kapasitesine sahip mi? (personel, ekipman ve proje bütçesini idare edecek bilgi ve beceri dâhil olmak üzere)?</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656856931"/>
                  </a:ext>
                </a:extLst>
              </a:tr>
              <a:tr h="114563">
                <a:tc>
                  <a:txBody>
                    <a:bodyPr/>
                    <a:lstStyle/>
                    <a:p>
                      <a:pPr marL="269875" indent="-269875" algn="just">
                        <a:spcAft>
                          <a:spcPts val="600"/>
                        </a:spcAft>
                      </a:pPr>
                      <a:r>
                        <a:rPr lang="tr-TR" sz="800">
                          <a:effectLst/>
                        </a:rPr>
                        <a:t>1.4 Başvuru sahibi istikrarlı ve yeterli finansman kaynaklarına sahip mi?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442381597"/>
                  </a:ext>
                </a:extLst>
              </a:tr>
              <a:tr h="114563">
                <a:tc>
                  <a:txBody>
                    <a:bodyPr/>
                    <a:lstStyle/>
                    <a:p>
                      <a:pPr algn="just">
                        <a:spcAft>
                          <a:spcPts val="600"/>
                        </a:spcAft>
                      </a:pPr>
                      <a:r>
                        <a:rPr lang="tr-TR" sz="800">
                          <a:effectLst/>
                        </a:rPr>
                        <a:t>2. Projenin İlgililiği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20</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375924815"/>
                  </a:ext>
                </a:extLst>
              </a:tr>
              <a:tr h="114563">
                <a:tc>
                  <a:txBody>
                    <a:bodyPr/>
                    <a:lstStyle/>
                    <a:p>
                      <a:pPr algn="just">
                        <a:spcAft>
                          <a:spcPts val="300"/>
                        </a:spcAft>
                      </a:pPr>
                      <a:r>
                        <a:rPr lang="tr-TR" sz="800">
                          <a:effectLst/>
                        </a:rPr>
                        <a:t>Ön teklif değerlendirilmesinden alınan puan transfer edilir.</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 </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3662130063"/>
                  </a:ext>
                </a:extLst>
              </a:tr>
              <a:tr h="114563">
                <a:tc>
                  <a:txBody>
                    <a:bodyPr/>
                    <a:lstStyle/>
                    <a:p>
                      <a:pPr algn="just">
                        <a:spcAft>
                          <a:spcPts val="600"/>
                        </a:spcAft>
                      </a:pPr>
                      <a:r>
                        <a:rPr lang="tr-TR" sz="800">
                          <a:effectLst/>
                        </a:rPr>
                        <a:t>3. Proje Tasarımı</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15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226842156"/>
                  </a:ext>
                </a:extLst>
              </a:tr>
              <a:tr h="229126">
                <a:tc>
                  <a:txBody>
                    <a:bodyPr/>
                    <a:lstStyle/>
                    <a:p>
                      <a:pPr marL="269875" indent="-269875" algn="just">
                        <a:spcAft>
                          <a:spcPts val="600"/>
                        </a:spcAft>
                      </a:pPr>
                      <a:r>
                        <a:rPr lang="tr-TR" sz="800">
                          <a:effectLst/>
                        </a:rPr>
                        <a:t>3.1	Projenin tasarımı ne kadar tutarlı? Teklif, proje ile ulaşılması beklenen sonuçları içeriyor mu? Müdahele mantığı, ulaşılacak beklenen sonuçlara ilişkin gerekçeyi açıklıyor mu?  Teklif edilen faaliyetler uygun, uygulanabilir öngörülen çıktı ve sonuçlarla tutarlı mı?</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621176826"/>
                  </a:ext>
                </a:extLst>
              </a:tr>
              <a:tr h="229126">
                <a:tc>
                  <a:txBody>
                    <a:bodyPr/>
                    <a:lstStyle/>
                    <a:p>
                      <a:pPr marL="269875" indent="-269875" algn="just">
                        <a:spcAft>
                          <a:spcPts val="600"/>
                        </a:spcAft>
                      </a:pPr>
                      <a:r>
                        <a:rPr lang="tr-TR" sz="800" dirty="0">
                          <a:effectLst/>
                        </a:rPr>
                        <a:t>3.2	Teklif/mantıksal çerçeve güvenilir temel ve hedef göstergeler ve doğrulama kaynakları içeriyor mu? İçermiyorsa, temel çalışma öngörülüyor mu (ve bu çalışma teklifte uygun şekilde bütçelenmiş mi?)</a:t>
                      </a:r>
                      <a:endParaRPr lang="tr-TR" sz="800" dirty="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145820168"/>
                  </a:ext>
                </a:extLst>
              </a:tr>
              <a:tr h="114563">
                <a:tc>
                  <a:txBody>
                    <a:bodyPr/>
                    <a:lstStyle/>
                    <a:p>
                      <a:pPr marL="269875" indent="-269875" algn="just">
                        <a:spcAft>
                          <a:spcPts val="600"/>
                        </a:spcAft>
                      </a:pPr>
                      <a:r>
                        <a:rPr lang="tr-TR" sz="800">
                          <a:effectLst/>
                        </a:rPr>
                        <a:t>3.3	Tasarım, problemlerin detaylı analizini ve ilgili paydaşların kapasitelerini yansıtıyor mu?</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330207733"/>
                  </a:ext>
                </a:extLst>
              </a:tr>
              <a:tr h="114563">
                <a:tc>
                  <a:txBody>
                    <a:bodyPr/>
                    <a:lstStyle/>
                    <a:p>
                      <a:pPr algn="just">
                        <a:spcAft>
                          <a:spcPts val="600"/>
                        </a:spcAft>
                      </a:pPr>
                      <a:r>
                        <a:rPr lang="tr-TR" sz="800">
                          <a:effectLst/>
                        </a:rPr>
                        <a:t>4. Uygulama yaklaşımı</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15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4276003248"/>
                  </a:ext>
                </a:extLst>
              </a:tr>
              <a:tr h="114563">
                <a:tc>
                  <a:txBody>
                    <a:bodyPr/>
                    <a:lstStyle/>
                    <a:p>
                      <a:pPr marL="269875" indent="-269875" algn="just">
                        <a:spcAft>
                          <a:spcPts val="600"/>
                        </a:spcAft>
                      </a:pPr>
                      <a:r>
                        <a:rPr lang="tr-TR" sz="800">
                          <a:effectLst/>
                        </a:rPr>
                        <a:t>4.1 Faaliyet planı açık ve uygulanabilir mi? Zamanlama gerçekçi mi?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07458640"/>
                  </a:ext>
                </a:extLst>
              </a:tr>
              <a:tr h="120059">
                <a:tc>
                  <a:txBody>
                    <a:bodyPr/>
                    <a:lstStyle/>
                    <a:p>
                      <a:pPr marL="269875" indent="-269875" algn="just">
                        <a:spcAft>
                          <a:spcPts val="600"/>
                        </a:spcAft>
                      </a:pPr>
                      <a:r>
                        <a:rPr lang="tr-TR" sz="800">
                          <a:effectLst/>
                        </a:rPr>
                        <a:t>4.2 Teklif, etkili ve verimli bir izleme sistemi içeriyor mu? Planlanan bir değerlendirme var mı? (uygulama öncesinde, esnasında ve/veya sonunda)</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323452619"/>
                  </a:ext>
                </a:extLst>
              </a:tr>
              <a:tr h="114563">
                <a:tc>
                  <a:txBody>
                    <a:bodyPr/>
                    <a:lstStyle/>
                    <a:p>
                      <a:pPr marL="269875" indent="-269875" algn="l">
                        <a:spcAft>
                          <a:spcPts val="600"/>
                        </a:spcAft>
                      </a:pPr>
                      <a:r>
                        <a:rPr lang="tr-TR" sz="800">
                          <a:effectLst/>
                        </a:rPr>
                        <a:t>4.3 Eş-başvuran(lar)ın ve bağlı kuruluş(lar)ın projeye dâhil olma ve katılım düzeyi yeterli mi?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944860324"/>
                  </a:ext>
                </a:extLst>
              </a:tr>
              <a:tr h="229126">
                <a:tc>
                  <a:txBody>
                    <a:bodyPr/>
                    <a:lstStyle/>
                    <a:p>
                      <a:pPr algn="just">
                        <a:spcAft>
                          <a:spcPts val="600"/>
                        </a:spcAft>
                      </a:pPr>
                      <a:r>
                        <a:rPr lang="tr-TR" sz="800">
                          <a:effectLst/>
                        </a:rPr>
                        <a:t/>
                      </a:r>
                      <a:br>
                        <a:rPr lang="tr-TR" sz="800">
                          <a:effectLst/>
                        </a:rPr>
                      </a:br>
                      <a:r>
                        <a:rPr lang="tr-TR" sz="800">
                          <a:effectLst/>
                        </a:rPr>
                        <a:t>5. Projenin Sürdürülebilirliği</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15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027737877"/>
                  </a:ext>
                </a:extLst>
              </a:tr>
              <a:tr h="114563">
                <a:tc>
                  <a:txBody>
                    <a:bodyPr/>
                    <a:lstStyle/>
                    <a:p>
                      <a:pPr marL="269875" indent="-269875" algn="just">
                        <a:spcAft>
                          <a:spcPts val="600"/>
                        </a:spcAft>
                      </a:pPr>
                      <a:r>
                        <a:rPr lang="tr-TR" sz="800">
                          <a:effectLst/>
                        </a:rPr>
                        <a:t>5.1 Projenin hedef grupları üzerinde somut bir etkisi olası mı?</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718717219"/>
                  </a:ext>
                </a:extLst>
              </a:tr>
              <a:tr h="120059">
                <a:tc>
                  <a:txBody>
                    <a:bodyPr/>
                    <a:lstStyle/>
                    <a:p>
                      <a:pPr marL="269875" indent="-269875" algn="just">
                        <a:spcAft>
                          <a:spcPts val="600"/>
                        </a:spcAft>
                      </a:pPr>
                      <a:r>
                        <a:rPr lang="tr-TR" sz="800">
                          <a:effectLst/>
                        </a:rPr>
                        <a:t>5.2 Projenin deneyim ve bilgi paylaşımına ilişkin çoğaltma, genişletme ve büyütme kapsamında çarpan etkileri olası mı? </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546212589"/>
                  </a:ext>
                </a:extLst>
              </a:tr>
              <a:tr h="937984">
                <a:tc>
                  <a:txBody>
                    <a:bodyPr/>
                    <a:lstStyle/>
                    <a:p>
                      <a:pPr algn="just">
                        <a:spcBef>
                          <a:spcPts val="300"/>
                        </a:spcBef>
                        <a:spcAft>
                          <a:spcPts val="300"/>
                        </a:spcAft>
                      </a:pPr>
                      <a:r>
                        <a:rPr lang="tr-TR" sz="800" dirty="0">
                          <a:effectLst/>
                        </a:rPr>
                        <a:t>5.3 Teklif edilen projenin beklenen sonuçları sürdürülebilir mi?</a:t>
                      </a:r>
                    </a:p>
                    <a:p>
                      <a:pPr marL="323850" indent="-107950" algn="just">
                        <a:spcBef>
                          <a:spcPts val="300"/>
                        </a:spcBef>
                        <a:spcAft>
                          <a:spcPts val="300"/>
                        </a:spcAft>
                      </a:pPr>
                      <a:r>
                        <a:rPr lang="tr-TR" sz="800" dirty="0">
                          <a:effectLst/>
                        </a:rPr>
                        <a:t>- mali açıdan (örneğin devam eden faaliyetler, işletme ve bakım maliyetlerini karşılayacak gelir kaynakları finansmanı) </a:t>
                      </a:r>
                    </a:p>
                    <a:p>
                      <a:pPr marL="323850" indent="-107950" algn="just">
                        <a:spcBef>
                          <a:spcPts val="300"/>
                        </a:spcBef>
                        <a:spcAft>
                          <a:spcPts val="300"/>
                        </a:spcAft>
                      </a:pPr>
                      <a:r>
                        <a:rPr lang="tr-TR" sz="800" dirty="0">
                          <a:effectLst/>
                        </a:rPr>
                        <a:t>- kurumsal açıdan (faaliyetlerin devam ettirilmesine imkân tanıyan yapılar proje sonunda da devam edecek mi? Projenin sonuçları yerel olarak sahiplenilecek mi?)</a:t>
                      </a:r>
                    </a:p>
                    <a:p>
                      <a:pPr marL="323850" indent="-107950" algn="just">
                        <a:spcBef>
                          <a:spcPts val="300"/>
                        </a:spcBef>
                        <a:spcAft>
                          <a:spcPts val="300"/>
                        </a:spcAft>
                      </a:pPr>
                      <a:r>
                        <a:rPr lang="tr-TR" sz="800" dirty="0">
                          <a:effectLst/>
                        </a:rPr>
                        <a:t>- politika düzeyinde (eğer varsa) (projenin yapısal etkisi ne olacaktır - örneğin mevzuatta, davranış kurallarında, yöntemlerde vb. bir iyileşme sağlayacak mı?)</a:t>
                      </a:r>
                    </a:p>
                    <a:p>
                      <a:pPr marL="323850" indent="-107950" algn="just">
                        <a:spcAft>
                          <a:spcPts val="600"/>
                        </a:spcAft>
                      </a:pPr>
                      <a:r>
                        <a:rPr lang="tr-TR" sz="800" dirty="0">
                          <a:effectLst/>
                        </a:rPr>
                        <a:t>- çevresel  (eğer varsa) (projenin çevreye olumlu/olumsuz etkileri olacak mı?)</a:t>
                      </a:r>
                      <a:endParaRPr lang="tr-TR" sz="800" dirty="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587842329"/>
                  </a:ext>
                </a:extLst>
              </a:tr>
              <a:tr h="229126">
                <a:tc>
                  <a:txBody>
                    <a:bodyPr/>
                    <a:lstStyle/>
                    <a:p>
                      <a:pPr algn="just">
                        <a:spcAft>
                          <a:spcPts val="600"/>
                        </a:spcAft>
                      </a:pPr>
                      <a:r>
                        <a:rPr lang="tr-TR" sz="800">
                          <a:effectLst/>
                        </a:rPr>
                        <a:t/>
                      </a:r>
                      <a:br>
                        <a:rPr lang="tr-TR" sz="800">
                          <a:effectLst/>
                        </a:rPr>
                      </a:br>
                      <a:r>
                        <a:rPr lang="tr-TR" sz="800">
                          <a:effectLst/>
                        </a:rPr>
                        <a:t>6. Projenin Bütçe ve Maliyet Etkinliği</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a:effectLst/>
                        </a:rPr>
                        <a:t>15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903118097"/>
                  </a:ext>
                </a:extLst>
              </a:tr>
              <a:tr h="114563">
                <a:tc>
                  <a:txBody>
                    <a:bodyPr/>
                    <a:lstStyle/>
                    <a:p>
                      <a:pPr marL="269875" indent="-269875" algn="just">
                        <a:spcAft>
                          <a:spcPts val="600"/>
                        </a:spcAft>
                      </a:pPr>
                      <a:r>
                        <a:rPr lang="tr-TR" sz="800">
                          <a:effectLst/>
                        </a:rPr>
                        <a:t>6.1 Faaliyetler bütçeye uygun olarak yansıtılmış mı?</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5</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1259321851"/>
                  </a:ext>
                </a:extLst>
              </a:tr>
              <a:tr h="114563">
                <a:tc>
                  <a:txBody>
                    <a:bodyPr/>
                    <a:lstStyle/>
                    <a:p>
                      <a:pPr marL="269875" indent="-269875" algn="just">
                        <a:spcAft>
                          <a:spcPts val="600"/>
                        </a:spcAft>
                      </a:pPr>
                      <a:r>
                        <a:rPr lang="tr-TR" sz="800">
                          <a:effectLst/>
                        </a:rPr>
                        <a:t>6.2 Tahmini maliyetler ve beklenen sonuçlar arasındaki oran yeterli mi?</a:t>
                      </a:r>
                      <a:endParaRPr lang="tr-TR" sz="800">
                        <a:effectLst/>
                        <a:latin typeface="Times New Roman" panose="02020603050405020304" pitchFamily="18" charset="0"/>
                        <a:ea typeface="Times New Roman" panose="02020603050405020304" pitchFamily="18" charset="0"/>
                      </a:endParaRPr>
                    </a:p>
                  </a:txBody>
                  <a:tcPr marL="39045" marR="39045" marT="0" marB="0"/>
                </a:tc>
                <a:tc>
                  <a:txBody>
                    <a:bodyPr/>
                    <a:lstStyle/>
                    <a:p>
                      <a:pPr algn="ctr">
                        <a:spcAft>
                          <a:spcPts val="600"/>
                        </a:spcAft>
                      </a:pPr>
                      <a:r>
                        <a:rPr lang="tr-TR" sz="800">
                          <a:effectLst/>
                        </a:rPr>
                        <a:t>10</a:t>
                      </a:r>
                      <a:endParaRPr lang="tr-TR" sz="80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2539199210"/>
                  </a:ext>
                </a:extLst>
              </a:tr>
              <a:tr h="114563">
                <a:tc>
                  <a:txBody>
                    <a:bodyPr/>
                    <a:lstStyle/>
                    <a:p>
                      <a:pPr algn="just">
                        <a:spcAft>
                          <a:spcPts val="600"/>
                        </a:spcAft>
                      </a:pPr>
                      <a:r>
                        <a:rPr lang="tr-TR" sz="800">
                          <a:effectLst/>
                        </a:rPr>
                        <a:t>En Yüksek Toplam Puan</a:t>
                      </a:r>
                      <a:endParaRPr lang="tr-TR" sz="800">
                        <a:effectLst/>
                        <a:latin typeface="Times New Roman" panose="02020603050405020304" pitchFamily="18" charset="0"/>
                        <a:ea typeface="Times New Roman" panose="02020603050405020304" pitchFamily="18" charset="0"/>
                      </a:endParaRPr>
                    </a:p>
                  </a:txBody>
                  <a:tcPr marL="39045" marR="39045" marT="0" marB="0" anchor="ctr"/>
                </a:tc>
                <a:tc>
                  <a:txBody>
                    <a:bodyPr/>
                    <a:lstStyle/>
                    <a:p>
                      <a:pPr algn="ctr">
                        <a:spcAft>
                          <a:spcPts val="600"/>
                        </a:spcAft>
                      </a:pPr>
                      <a:r>
                        <a:rPr lang="tr-TR" sz="800" dirty="0">
                          <a:effectLst/>
                        </a:rPr>
                        <a:t>100</a:t>
                      </a:r>
                      <a:endParaRPr lang="tr-TR" sz="800" dirty="0">
                        <a:effectLst/>
                        <a:latin typeface="Times New Roman" panose="02020603050405020304" pitchFamily="18" charset="0"/>
                        <a:ea typeface="Times New Roman" panose="02020603050405020304" pitchFamily="18" charset="0"/>
                      </a:endParaRPr>
                    </a:p>
                  </a:txBody>
                  <a:tcPr marL="39045" marR="39045" marT="0" marB="0" anchor="ctr"/>
                </a:tc>
                <a:extLst>
                  <a:ext uri="{0D108BD9-81ED-4DB2-BD59-A6C34878D82A}">
                    <a16:rowId xmlns:a16="http://schemas.microsoft.com/office/drawing/2014/main" val="4267232547"/>
                  </a:ext>
                </a:extLst>
              </a:tr>
            </a:tbl>
          </a:graphicData>
        </a:graphic>
      </p:graphicFrame>
    </p:spTree>
    <p:extLst>
      <p:ext uri="{BB962C8B-B14F-4D97-AF65-F5344CB8AC3E}">
        <p14:creationId xmlns:p14="http://schemas.microsoft.com/office/powerpoint/2010/main" val="3093147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tr-TR" sz="1800" dirty="0" smtClean="0"/>
              <a:t>Sözleşme </a:t>
            </a:r>
            <a:r>
              <a:rPr lang="tr-TR" sz="1800" dirty="0"/>
              <a:t>Makamı tarafından istenilen destekleyici belgelere (bkz. Bölüm </a:t>
            </a:r>
            <a:r>
              <a:rPr lang="tr-TR" sz="1800" dirty="0" smtClean="0"/>
              <a:t>2.2.5) </a:t>
            </a:r>
            <a:r>
              <a:rPr lang="tr-TR" sz="1800" dirty="0"/>
              <a:t>dayanan Uygunluk Kontrolü, </a:t>
            </a:r>
            <a:r>
              <a:rPr lang="tr-TR" sz="1800" u="sng" dirty="0"/>
              <a:t>sadece</a:t>
            </a:r>
            <a:r>
              <a:rPr lang="tr-TR" sz="1800" dirty="0"/>
              <a:t> mevcut bütçe imkanları içinde, aldıkları puana göre şartlı olarak kabul edilmiş olan projeler için yapılacaktır. </a:t>
            </a:r>
          </a:p>
          <a:p>
            <a:pPr lvl="0"/>
            <a:r>
              <a:rPr lang="tr-TR" sz="1800" dirty="0"/>
              <a:t>Başvuru sahibinin Beyanı (Hibe Başvuru Formu, Bölüm B, Kısım 8), başvuru sahibi tarafından sağlanan destekleyici belgeler ile karşılıklı olarak kontrol edilecektir. Destekleyici belgelerdeki bir eksiklik veya başvuru sahibinin Beyanı ile destekleyici belgeler arasındaki tutarsızlık durumunda, başvuru bu esasa bağlı olarak otomatik olarak reddedilebilir. </a:t>
            </a:r>
          </a:p>
          <a:p>
            <a:pPr lvl="0"/>
            <a:r>
              <a:rPr lang="tr-TR" sz="1800" dirty="0"/>
              <a:t>Başvuru sahiplerinin ve bağlı kuruluş(</a:t>
            </a:r>
            <a:r>
              <a:rPr lang="tr-TR" sz="1800" dirty="0" err="1"/>
              <a:t>lar</a:t>
            </a:r>
            <a:r>
              <a:rPr lang="tr-TR" sz="1800" dirty="0"/>
              <a:t>)</a:t>
            </a:r>
            <a:r>
              <a:rPr lang="tr-TR" sz="1800" dirty="0" err="1"/>
              <a:t>ın</a:t>
            </a:r>
            <a:r>
              <a:rPr lang="tr-TR" sz="1800" dirty="0"/>
              <a:t> uygunluğu 2.1.1 </a:t>
            </a:r>
            <a:r>
              <a:rPr lang="tr-TR" sz="1800" dirty="0" smtClean="0"/>
              <a:t>bölümünde </a:t>
            </a:r>
            <a:r>
              <a:rPr lang="tr-TR" sz="1800" dirty="0"/>
              <a:t>belirtilen kriterlere göre incelenecek ve doğrulanacaktır.</a:t>
            </a:r>
          </a:p>
          <a:p>
            <a:pPr marL="0" indent="0">
              <a:buNone/>
            </a:pPr>
            <a:r>
              <a:rPr lang="tr-TR" sz="1800" dirty="0"/>
              <a:t>Reddedilen bir projenin yerini, mevcut mali çerçeve içerisinde, yedek listede en iyi dereceye sahip olan proje alacaktır.</a:t>
            </a:r>
          </a:p>
          <a:p>
            <a:pPr marL="0" indent="0">
              <a:buNone/>
            </a:pPr>
            <a:endParaRPr lang="tr-TR" sz="1600" dirty="0"/>
          </a:p>
          <a:p>
            <a:pPr marL="0" indent="0">
              <a:buNone/>
            </a:pPr>
            <a:endParaRPr lang="tr-TR" altLang="tr-TR" sz="1600" b="1" u="sng" dirty="0">
              <a:solidFill>
                <a:srgbClr val="C00000"/>
              </a:solidFill>
            </a:endParaRPr>
          </a:p>
        </p:txBody>
      </p:sp>
      <p:sp>
        <p:nvSpPr>
          <p:cNvPr id="5" name="TextBox 3"/>
          <p:cNvSpPr txBox="1"/>
          <p:nvPr/>
        </p:nvSpPr>
        <p:spPr>
          <a:xfrm>
            <a:off x="0" y="1086600"/>
            <a:ext cx="9144000" cy="495108"/>
          </a:xfrm>
          <a:prstGeom prst="rect">
            <a:avLst/>
          </a:prstGeom>
          <a:solidFill>
            <a:schemeClr val="accent4"/>
          </a:solidFill>
        </p:spPr>
        <p:txBody>
          <a:bodyPr wrap="square" tIns="108000" bIns="108000" rtlCol="0">
            <a:spAutoFit/>
          </a:bodyPr>
          <a:lstStyle/>
          <a:p>
            <a:pPr lvl="0"/>
            <a:r>
              <a:rPr lang="tr-TR" b="1" dirty="0" smtClean="0"/>
              <a:t>3. AŞAMA BAŞVURU </a:t>
            </a:r>
            <a:r>
              <a:rPr lang="tr-TR" b="1" dirty="0"/>
              <a:t>SAHİPLERİNİN VE BAĞLI KURULUŞ(LAR)IN UYGUNLUĞUNUN KONTROLÜ</a:t>
            </a:r>
            <a:endParaRPr lang="tr-TR" sz="1600" dirty="0"/>
          </a:p>
        </p:txBody>
      </p:sp>
    </p:spTree>
    <p:extLst>
      <p:ext uri="{BB962C8B-B14F-4D97-AF65-F5344CB8AC3E}">
        <p14:creationId xmlns:p14="http://schemas.microsoft.com/office/powerpoint/2010/main" val="120515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68088" y="3244334"/>
            <a:ext cx="4007828" cy="830997"/>
          </a:xfrm>
          <a:prstGeom prst="rect">
            <a:avLst/>
          </a:prstGeom>
        </p:spPr>
        <p:txBody>
          <a:bodyPr wrap="none">
            <a:spAutoFit/>
          </a:bodyPr>
          <a:lstStyle/>
          <a:p>
            <a:pPr algn="just">
              <a:spcBef>
                <a:spcPts val="0"/>
              </a:spcBef>
              <a:buClr>
                <a:schemeClr val="accent4"/>
              </a:buClr>
            </a:pPr>
            <a:r>
              <a:rPr lang="tr-TR" altLang="tr-TR" sz="4800" dirty="0">
                <a:solidFill>
                  <a:srgbClr val="FF0000"/>
                </a:solidFill>
              </a:rPr>
              <a:t>Başarılar dileriz</a:t>
            </a:r>
          </a:p>
        </p:txBody>
      </p:sp>
    </p:spTree>
    <p:extLst>
      <p:ext uri="{BB962C8B-B14F-4D97-AF65-F5344CB8AC3E}">
        <p14:creationId xmlns:p14="http://schemas.microsoft.com/office/powerpoint/2010/main" val="330686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İRİŞ-BAŞVURU FORMU</a:t>
            </a:r>
            <a:endParaRPr lang="en-US" sz="2400" b="1" dirty="0">
              <a:solidFill>
                <a:schemeClr val="accent5">
                  <a:lumMod val="50000"/>
                </a:schemeClr>
              </a:solidFill>
            </a:endParaRPr>
          </a:p>
        </p:txBody>
      </p:sp>
      <p:pic>
        <p:nvPicPr>
          <p:cNvPr id="2" name="İçerik Yer Tutucusu 1"/>
          <p:cNvPicPr>
            <a:picLocks noGrp="1" noChangeAspect="1"/>
          </p:cNvPicPr>
          <p:nvPr>
            <p:ph idx="1"/>
          </p:nvPr>
        </p:nvPicPr>
        <p:blipFill>
          <a:blip r:embed="rId3"/>
          <a:stretch>
            <a:fillRect/>
          </a:stretch>
        </p:blipFill>
        <p:spPr>
          <a:xfrm>
            <a:off x="628650" y="1973312"/>
            <a:ext cx="6843713" cy="3849588"/>
          </a:xfrm>
          <a:prstGeom prst="rect">
            <a:avLst/>
          </a:prstGeom>
        </p:spPr>
      </p:pic>
    </p:spTree>
    <p:extLst>
      <p:ext uri="{BB962C8B-B14F-4D97-AF65-F5344CB8AC3E}">
        <p14:creationId xmlns:p14="http://schemas.microsoft.com/office/powerpoint/2010/main" val="1689351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46911"/>
            <a:ext cx="9144000" cy="587441"/>
          </a:xfrm>
          <a:prstGeom prst="rect">
            <a:avLst/>
          </a:prstGeom>
          <a:solidFill>
            <a:schemeClr val="accent4"/>
          </a:solidFill>
        </p:spPr>
        <p:txBody>
          <a:bodyPr wrap="square" tIns="108000" bIns="108000" rtlCol="0">
            <a:spAutoFit/>
          </a:bodyPr>
          <a:lstStyle/>
          <a:p>
            <a:pPr indent="355600"/>
            <a:r>
              <a:rPr lang="tr-TR" sz="2400" b="1" dirty="0">
                <a:solidFill>
                  <a:schemeClr val="accent5">
                    <a:lumMod val="50000"/>
                  </a:schemeClr>
                </a:solidFill>
                <a:cs typeface="Calibri"/>
              </a:rPr>
              <a:t>HİBE </a:t>
            </a:r>
            <a:r>
              <a:rPr lang="en-US" sz="2400" b="1" dirty="0">
                <a:solidFill>
                  <a:schemeClr val="accent5">
                    <a:lumMod val="50000"/>
                  </a:schemeClr>
                </a:solidFill>
                <a:cs typeface="Calibri"/>
              </a:rPr>
              <a:t>PROGRAM</a:t>
            </a:r>
            <a:r>
              <a:rPr lang="tr-TR" sz="2400" b="1" dirty="0">
                <a:solidFill>
                  <a:schemeClr val="accent5">
                    <a:lumMod val="50000"/>
                  </a:schemeClr>
                </a:solidFill>
                <a:cs typeface="Calibri"/>
              </a:rPr>
              <a:t>INA </a:t>
            </a:r>
            <a:r>
              <a:rPr lang="en-US" sz="2400" b="1" dirty="0">
                <a:solidFill>
                  <a:schemeClr val="accent5">
                    <a:lumMod val="50000"/>
                  </a:schemeClr>
                </a:solidFill>
                <a:cs typeface="Calibri"/>
              </a:rPr>
              <a:t>G</a:t>
            </a:r>
            <a:r>
              <a:rPr lang="tr-TR" sz="2400" b="1" dirty="0">
                <a:solidFill>
                  <a:schemeClr val="accent5">
                    <a:lumMod val="50000"/>
                  </a:schemeClr>
                </a:solidFill>
                <a:cs typeface="Calibri"/>
              </a:rPr>
              <a:t>İRİŞ-REHBER</a:t>
            </a:r>
            <a:endParaRPr lang="en-US" sz="2400" b="1" dirty="0">
              <a:solidFill>
                <a:schemeClr val="accent5">
                  <a:lumMod val="50000"/>
                </a:schemeClr>
              </a:solidFill>
            </a:endParaRPr>
          </a:p>
        </p:txBody>
      </p:sp>
      <p:pic>
        <p:nvPicPr>
          <p:cNvPr id="4" name="İçerik Yer Tutucusu 3"/>
          <p:cNvPicPr>
            <a:picLocks noGrp="1" noChangeAspect="1"/>
          </p:cNvPicPr>
          <p:nvPr>
            <p:ph idx="1"/>
          </p:nvPr>
        </p:nvPicPr>
        <p:blipFill>
          <a:blip r:embed="rId3"/>
          <a:stretch>
            <a:fillRect/>
          </a:stretch>
        </p:blipFill>
        <p:spPr>
          <a:xfrm>
            <a:off x="1079500" y="1933575"/>
            <a:ext cx="6985000" cy="3929063"/>
          </a:xfrm>
          <a:prstGeom prst="rect">
            <a:avLst/>
          </a:prstGeom>
        </p:spPr>
      </p:pic>
    </p:spTree>
    <p:extLst>
      <p:ext uri="{BB962C8B-B14F-4D97-AF65-F5344CB8AC3E}">
        <p14:creationId xmlns:p14="http://schemas.microsoft.com/office/powerpoint/2010/main" val="3573028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P.potx" id="{01FE7D5B-E40F-4CC2-B0ED-59DCAF33E04B}" vid="{E7C7EEFA-65B7-492F-8EC7-8D85AC0C9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SEIP</Template>
  <TotalTime>8066</TotalTime>
  <Words>5813</Words>
  <Application>Microsoft Office PowerPoint</Application>
  <PresentationFormat>Ekran Gösterisi (4:3)</PresentationFormat>
  <Paragraphs>624</Paragraphs>
  <Slides>77</Slides>
  <Notes>75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77</vt:i4>
      </vt:variant>
    </vt:vector>
  </HeadingPairs>
  <TitlesOfParts>
    <vt:vector size="85" baseType="lpstr">
      <vt:lpstr>Arial</vt:lpstr>
      <vt:lpstr>Calibri</vt:lpstr>
      <vt:lpstr>Courier New</vt:lpstr>
      <vt:lpstr>Euromode Naci Normal</vt:lpstr>
      <vt:lpstr>inherit</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SEIP SOSYAL VE ÇEVRESEL PROJELER FONLAMA MEKANİZMASI  BİLGİLENDİRME GÜNLERİ</dc:title>
  <dc:creator>Erkan İnan</dc:creator>
  <cp:lastModifiedBy>ESİN ÖZARSLAN</cp:lastModifiedBy>
  <cp:revision>815</cp:revision>
  <cp:lastPrinted>2024-03-12T06:24:26Z</cp:lastPrinted>
  <dcterms:created xsi:type="dcterms:W3CDTF">2017-01-28T13:42:07Z</dcterms:created>
  <dcterms:modified xsi:type="dcterms:W3CDTF">2024-03-14T08:15:00Z</dcterms:modified>
</cp:coreProperties>
</file>