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5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notesSlides/notesSlide51.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57"/>
  </p:notesMasterIdLst>
  <p:handoutMasterIdLst>
    <p:handoutMasterId r:id="rId58"/>
  </p:handoutMasterIdLst>
  <p:sldIdLst>
    <p:sldId id="257" r:id="rId2"/>
    <p:sldId id="844" r:id="rId3"/>
    <p:sldId id="845" r:id="rId4"/>
    <p:sldId id="846" r:id="rId5"/>
    <p:sldId id="718" r:id="rId6"/>
    <p:sldId id="847" r:id="rId7"/>
    <p:sldId id="805" r:id="rId8"/>
    <p:sldId id="723" r:id="rId9"/>
    <p:sldId id="717" r:id="rId10"/>
    <p:sldId id="848" r:id="rId11"/>
    <p:sldId id="716" r:id="rId12"/>
    <p:sldId id="849" r:id="rId13"/>
    <p:sldId id="851" r:id="rId14"/>
    <p:sldId id="852" r:id="rId15"/>
    <p:sldId id="694" r:id="rId16"/>
    <p:sldId id="714" r:id="rId17"/>
    <p:sldId id="719" r:id="rId18"/>
    <p:sldId id="698" r:id="rId19"/>
    <p:sldId id="709" r:id="rId20"/>
    <p:sldId id="712" r:id="rId21"/>
    <p:sldId id="708" r:id="rId22"/>
    <p:sldId id="710" r:id="rId23"/>
    <p:sldId id="862" r:id="rId24"/>
    <p:sldId id="863" r:id="rId25"/>
    <p:sldId id="711" r:id="rId26"/>
    <p:sldId id="864" r:id="rId27"/>
    <p:sldId id="715" r:id="rId28"/>
    <p:sldId id="722" r:id="rId29"/>
    <p:sldId id="865" r:id="rId30"/>
    <p:sldId id="567" r:id="rId31"/>
    <p:sldId id="724" r:id="rId32"/>
    <p:sldId id="725" r:id="rId33"/>
    <p:sldId id="727" r:id="rId34"/>
    <p:sldId id="728" r:id="rId35"/>
    <p:sldId id="729" r:id="rId36"/>
    <p:sldId id="730" r:id="rId37"/>
    <p:sldId id="800" r:id="rId38"/>
    <p:sldId id="823" r:id="rId39"/>
    <p:sldId id="824" r:id="rId40"/>
    <p:sldId id="793" r:id="rId41"/>
    <p:sldId id="806" r:id="rId42"/>
    <p:sldId id="866" r:id="rId43"/>
    <p:sldId id="858" r:id="rId44"/>
    <p:sldId id="811" r:id="rId45"/>
    <p:sldId id="859" r:id="rId46"/>
    <p:sldId id="860" r:id="rId47"/>
    <p:sldId id="861" r:id="rId48"/>
    <p:sldId id="840" r:id="rId49"/>
    <p:sldId id="855" r:id="rId50"/>
    <p:sldId id="854" r:id="rId51"/>
    <p:sldId id="815" r:id="rId52"/>
    <p:sldId id="816" r:id="rId53"/>
    <p:sldId id="818" r:id="rId54"/>
    <p:sldId id="841" r:id="rId55"/>
    <p:sldId id="686" r:id="rId56"/>
  </p:sldIdLst>
  <p:sldSz cx="9144000" cy="6858000" type="screen4x3"/>
  <p:notesSz cx="6858000" cy="9710738"/>
  <p:defaultTextStyle>
    <a:defPPr>
      <a:defRPr lang="en-US"/>
    </a:defPPr>
    <a:lvl1pPr algn="l" rtl="0" fontAlgn="base">
      <a:lnSpc>
        <a:spcPct val="80000"/>
      </a:lnSpc>
      <a:spcBef>
        <a:spcPct val="20000"/>
      </a:spcBef>
      <a:spcAft>
        <a:spcPct val="0"/>
      </a:spcAft>
      <a:buClr>
        <a:srgbClr val="FF3300"/>
      </a:buClr>
      <a:buFont typeface="Comic Sans MS" pitchFamily="66" charset="0"/>
      <a:buChar char="×"/>
      <a:defRPr sz="2400" kern="1200">
        <a:solidFill>
          <a:srgbClr val="000099"/>
        </a:solidFill>
        <a:latin typeface="Arial" charset="0"/>
        <a:ea typeface="+mn-ea"/>
        <a:cs typeface="Arial" charset="0"/>
      </a:defRPr>
    </a:lvl1pPr>
    <a:lvl2pPr marL="457200" algn="l" rtl="0" fontAlgn="base">
      <a:lnSpc>
        <a:spcPct val="80000"/>
      </a:lnSpc>
      <a:spcBef>
        <a:spcPct val="20000"/>
      </a:spcBef>
      <a:spcAft>
        <a:spcPct val="0"/>
      </a:spcAft>
      <a:buClr>
        <a:srgbClr val="FF3300"/>
      </a:buClr>
      <a:buFont typeface="Comic Sans MS" pitchFamily="66" charset="0"/>
      <a:buChar char="×"/>
      <a:defRPr sz="2400" kern="1200">
        <a:solidFill>
          <a:srgbClr val="000099"/>
        </a:solidFill>
        <a:latin typeface="Arial" charset="0"/>
        <a:ea typeface="+mn-ea"/>
        <a:cs typeface="Arial" charset="0"/>
      </a:defRPr>
    </a:lvl2pPr>
    <a:lvl3pPr marL="914400" algn="l" rtl="0" fontAlgn="base">
      <a:lnSpc>
        <a:spcPct val="80000"/>
      </a:lnSpc>
      <a:spcBef>
        <a:spcPct val="20000"/>
      </a:spcBef>
      <a:spcAft>
        <a:spcPct val="0"/>
      </a:spcAft>
      <a:buClr>
        <a:srgbClr val="FF3300"/>
      </a:buClr>
      <a:buFont typeface="Comic Sans MS" pitchFamily="66" charset="0"/>
      <a:buChar char="×"/>
      <a:defRPr sz="2400" kern="1200">
        <a:solidFill>
          <a:srgbClr val="000099"/>
        </a:solidFill>
        <a:latin typeface="Arial" charset="0"/>
        <a:ea typeface="+mn-ea"/>
        <a:cs typeface="Arial" charset="0"/>
      </a:defRPr>
    </a:lvl3pPr>
    <a:lvl4pPr marL="1371600" algn="l" rtl="0" fontAlgn="base">
      <a:lnSpc>
        <a:spcPct val="80000"/>
      </a:lnSpc>
      <a:spcBef>
        <a:spcPct val="20000"/>
      </a:spcBef>
      <a:spcAft>
        <a:spcPct val="0"/>
      </a:spcAft>
      <a:buClr>
        <a:srgbClr val="FF3300"/>
      </a:buClr>
      <a:buFont typeface="Comic Sans MS" pitchFamily="66" charset="0"/>
      <a:buChar char="×"/>
      <a:defRPr sz="2400" kern="1200">
        <a:solidFill>
          <a:srgbClr val="000099"/>
        </a:solidFill>
        <a:latin typeface="Arial" charset="0"/>
        <a:ea typeface="+mn-ea"/>
        <a:cs typeface="Arial" charset="0"/>
      </a:defRPr>
    </a:lvl4pPr>
    <a:lvl5pPr marL="1828800" algn="l" rtl="0" fontAlgn="base">
      <a:lnSpc>
        <a:spcPct val="80000"/>
      </a:lnSpc>
      <a:spcBef>
        <a:spcPct val="20000"/>
      </a:spcBef>
      <a:spcAft>
        <a:spcPct val="0"/>
      </a:spcAft>
      <a:buClr>
        <a:srgbClr val="FF3300"/>
      </a:buClr>
      <a:buFont typeface="Comic Sans MS" pitchFamily="66" charset="0"/>
      <a:buChar char="×"/>
      <a:defRPr sz="2400" kern="1200">
        <a:solidFill>
          <a:srgbClr val="000099"/>
        </a:solidFill>
        <a:latin typeface="Arial" charset="0"/>
        <a:ea typeface="+mn-ea"/>
        <a:cs typeface="Arial" charset="0"/>
      </a:defRPr>
    </a:lvl5pPr>
    <a:lvl6pPr marL="2286000" algn="l" defTabSz="914400" rtl="0" eaLnBrk="1" latinLnBrk="0" hangingPunct="1">
      <a:defRPr sz="2400" kern="1200">
        <a:solidFill>
          <a:srgbClr val="000099"/>
        </a:solidFill>
        <a:latin typeface="Arial" charset="0"/>
        <a:ea typeface="+mn-ea"/>
        <a:cs typeface="Arial" charset="0"/>
      </a:defRPr>
    </a:lvl6pPr>
    <a:lvl7pPr marL="2743200" algn="l" defTabSz="914400" rtl="0" eaLnBrk="1" latinLnBrk="0" hangingPunct="1">
      <a:defRPr sz="2400" kern="1200">
        <a:solidFill>
          <a:srgbClr val="000099"/>
        </a:solidFill>
        <a:latin typeface="Arial" charset="0"/>
        <a:ea typeface="+mn-ea"/>
        <a:cs typeface="Arial" charset="0"/>
      </a:defRPr>
    </a:lvl7pPr>
    <a:lvl8pPr marL="3200400" algn="l" defTabSz="914400" rtl="0" eaLnBrk="1" latinLnBrk="0" hangingPunct="1">
      <a:defRPr sz="2400" kern="1200">
        <a:solidFill>
          <a:srgbClr val="000099"/>
        </a:solidFill>
        <a:latin typeface="Arial" charset="0"/>
        <a:ea typeface="+mn-ea"/>
        <a:cs typeface="Arial" charset="0"/>
      </a:defRPr>
    </a:lvl8pPr>
    <a:lvl9pPr marL="3657600" algn="l" defTabSz="914400" rtl="0" eaLnBrk="1" latinLnBrk="0" hangingPunct="1">
      <a:defRPr sz="2400" kern="1200">
        <a:solidFill>
          <a:srgbClr val="000099"/>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4AC"/>
    <a:srgbClr val="003399"/>
    <a:srgbClr val="FF3300"/>
    <a:srgbClr val="B30F13"/>
    <a:srgbClr val="990033"/>
    <a:srgbClr val="C5CFF7"/>
    <a:srgbClr val="FFFF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2" autoAdjust="0"/>
    <p:restoredTop sz="94679" autoAdjust="0"/>
  </p:normalViewPr>
  <p:slideViewPr>
    <p:cSldViewPr>
      <p:cViewPr>
        <p:scale>
          <a:sx n="100" d="100"/>
          <a:sy n="100" d="100"/>
        </p:scale>
        <p:origin x="-35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587" y="-82"/>
      </p:cViewPr>
      <p:guideLst>
        <p:guide orient="horz" pos="3059"/>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200">
                <a:solidFill>
                  <a:schemeClr val="tx1"/>
                </a:solidFill>
              </a:defRPr>
            </a:lvl1pPr>
          </a:lstStyle>
          <a:p>
            <a:pPr>
              <a:defRPr/>
            </a:pPr>
            <a:endParaRPr lang="tr-TR"/>
          </a:p>
        </p:txBody>
      </p:sp>
      <p:sp>
        <p:nvSpPr>
          <p:cNvPr id="232451"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200">
                <a:solidFill>
                  <a:schemeClr val="tx1"/>
                </a:solidFill>
              </a:defRPr>
            </a:lvl1pPr>
          </a:lstStyle>
          <a:p>
            <a:pPr>
              <a:defRPr/>
            </a:pPr>
            <a:fld id="{1F131C8D-4499-4573-8D5A-E358C58D0441}" type="datetimeFigureOut">
              <a:rPr lang="tr-TR"/>
              <a:pPr>
                <a:defRPr/>
              </a:pPr>
              <a:t>19.01.2012</a:t>
            </a:fld>
            <a:endParaRPr lang="tr-TR"/>
          </a:p>
        </p:txBody>
      </p:sp>
      <p:sp>
        <p:nvSpPr>
          <p:cNvPr id="232452" name="Rectangle 4"/>
          <p:cNvSpPr>
            <a:spLocks noGrp="1" noChangeArrowheads="1"/>
          </p:cNvSpPr>
          <p:nvPr>
            <p:ph type="ftr" sz="quarter" idx="2"/>
          </p:nvPr>
        </p:nvSpPr>
        <p:spPr bwMode="auto">
          <a:xfrm>
            <a:off x="0"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FontTx/>
              <a:buNone/>
              <a:defRPr sz="1200">
                <a:solidFill>
                  <a:schemeClr val="tx1"/>
                </a:solidFill>
              </a:defRPr>
            </a:lvl1pPr>
          </a:lstStyle>
          <a:p>
            <a:pPr>
              <a:defRPr/>
            </a:pPr>
            <a:endParaRPr lang="tr-TR"/>
          </a:p>
        </p:txBody>
      </p:sp>
      <p:sp>
        <p:nvSpPr>
          <p:cNvPr id="232453" name="Rectangle 5"/>
          <p:cNvSpPr>
            <a:spLocks noGrp="1" noChangeArrowheads="1"/>
          </p:cNvSpPr>
          <p:nvPr>
            <p:ph type="sldNum" sz="quarter" idx="3"/>
          </p:nvPr>
        </p:nvSpPr>
        <p:spPr bwMode="auto">
          <a:xfrm>
            <a:off x="3884613"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FontTx/>
              <a:buNone/>
              <a:defRPr sz="1200">
                <a:solidFill>
                  <a:schemeClr val="tx1"/>
                </a:solidFill>
                <a:cs typeface="+mn-cs"/>
              </a:defRPr>
            </a:lvl1pPr>
          </a:lstStyle>
          <a:p>
            <a:pPr>
              <a:defRPr/>
            </a:pPr>
            <a:fld id="{86AA5ACE-C006-4BF3-B5A1-7297A377EB1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200">
                <a:solidFill>
                  <a:schemeClr val="tx1"/>
                </a:solidFill>
              </a:defRPr>
            </a:lvl1pPr>
          </a:lstStyle>
          <a:p>
            <a:pPr>
              <a:defRPr/>
            </a:pPr>
            <a:endParaRPr lang="tr-TR"/>
          </a:p>
        </p:txBody>
      </p:sp>
      <p:sp>
        <p:nvSpPr>
          <p:cNvPr id="6147" name="Rectangle 3"/>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200">
                <a:solidFill>
                  <a:schemeClr val="tx1"/>
                </a:solidFill>
              </a:defRPr>
            </a:lvl1pPr>
          </a:lstStyle>
          <a:p>
            <a:pPr>
              <a:defRPr/>
            </a:pPr>
            <a:fld id="{99C43F82-6A68-4642-8C17-EB8F7BF3B3F0}" type="datetimeFigureOut">
              <a:rPr lang="tr-TR"/>
              <a:pPr>
                <a:defRPr/>
              </a:pPr>
              <a:t>19.01.2012</a:t>
            </a:fld>
            <a:endParaRPr lang="tr-TR"/>
          </a:p>
        </p:txBody>
      </p:sp>
      <p:sp>
        <p:nvSpPr>
          <p:cNvPr id="68612" name="Rectangle 4"/>
          <p:cNvSpPr>
            <a:spLocks noGrp="1" noRot="1" noChangeAspect="1" noChangeArrowheads="1" noTextEdit="1"/>
          </p:cNvSpPr>
          <p:nvPr>
            <p:ph type="sldImg" idx="2"/>
          </p:nvPr>
        </p:nvSpPr>
        <p:spPr bwMode="auto">
          <a:xfrm>
            <a:off x="1001713" y="728663"/>
            <a:ext cx="4854575" cy="36417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613275"/>
            <a:ext cx="5486400" cy="436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FontTx/>
              <a:buNone/>
              <a:defRPr sz="1200">
                <a:solidFill>
                  <a:schemeClr val="tx1"/>
                </a:solidFill>
              </a:defRPr>
            </a:lvl1pPr>
          </a:lstStyle>
          <a:p>
            <a:pPr>
              <a:defRPr/>
            </a:pPr>
            <a:endParaRPr lang="tr-TR"/>
          </a:p>
        </p:txBody>
      </p:sp>
      <p:sp>
        <p:nvSpPr>
          <p:cNvPr id="6151" name="Rectangle 7"/>
          <p:cNvSpPr>
            <a:spLocks noGrp="1" noChangeArrowheads="1"/>
          </p:cNvSpPr>
          <p:nvPr>
            <p:ph type="sldNum" sz="quarter" idx="5"/>
          </p:nvPr>
        </p:nvSpPr>
        <p:spPr bwMode="auto">
          <a:xfrm>
            <a:off x="3884613" y="92233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FontTx/>
              <a:buNone/>
              <a:defRPr sz="1200">
                <a:solidFill>
                  <a:schemeClr val="tx1"/>
                </a:solidFill>
                <a:cs typeface="+mn-cs"/>
              </a:defRPr>
            </a:lvl1pPr>
          </a:lstStyle>
          <a:p>
            <a:pPr>
              <a:defRPr/>
            </a:pPr>
            <a:fld id="{862E236A-991D-4147-841E-2A8F9C92A5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428C8FD-0ACF-4504-8744-05AFD662EF5D}" type="slidenum">
              <a:rPr lang="en-US"/>
              <a:pPr>
                <a:defRPr/>
              </a:pPr>
              <a:t>1</a:t>
            </a:fld>
            <a:endParaRPr lang="en-US"/>
          </a:p>
        </p:txBody>
      </p:sp>
      <p:sp>
        <p:nvSpPr>
          <p:cNvPr id="69635" name="Rectangle 7"/>
          <p:cNvSpPr txBox="1">
            <a:spLocks noGrp="1" noChangeArrowheads="1"/>
          </p:cNvSpPr>
          <p:nvPr/>
        </p:nvSpPr>
        <p:spPr bwMode="auto">
          <a:xfrm>
            <a:off x="3884613" y="9223375"/>
            <a:ext cx="2971800" cy="485775"/>
          </a:xfrm>
          <a:prstGeom prst="rect">
            <a:avLst/>
          </a:prstGeom>
          <a:noFill/>
          <a:ln w="9525">
            <a:noFill/>
            <a:miter lim="800000"/>
            <a:headEnd/>
            <a:tailEnd/>
          </a:ln>
        </p:spPr>
        <p:txBody>
          <a:bodyPr anchor="b"/>
          <a:lstStyle/>
          <a:p>
            <a:pPr algn="r">
              <a:lnSpc>
                <a:spcPct val="100000"/>
              </a:lnSpc>
              <a:spcBef>
                <a:spcPct val="0"/>
              </a:spcBef>
              <a:buClrTx/>
              <a:buFontTx/>
              <a:buNone/>
            </a:pPr>
            <a:fld id="{677BC5AF-2586-4AE9-A219-CE90C2BDD8ED}" type="slidenum">
              <a:rPr lang="en-US" sz="1200">
                <a:solidFill>
                  <a:schemeClr val="tx1"/>
                </a:solidFill>
              </a:rPr>
              <a:pPr algn="r">
                <a:lnSpc>
                  <a:spcPct val="100000"/>
                </a:lnSpc>
                <a:spcBef>
                  <a:spcPct val="0"/>
                </a:spcBef>
                <a:buClrTx/>
                <a:buFontTx/>
                <a:buNone/>
              </a:pPr>
              <a:t>1</a:t>
            </a:fld>
            <a:endParaRPr lang="en-US" sz="1200">
              <a:solidFill>
                <a:schemeClr val="tx1"/>
              </a:solidFill>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D5D8F4A8-2816-47C5-A30B-C1EA969B3EF5}" type="slidenum">
              <a:rPr lang="en-US"/>
              <a:pPr>
                <a:defRPr/>
              </a:pPr>
              <a:t>10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CDB01EE8-9399-4045-8833-97B09468B2B6}" type="slidenum">
              <a:rPr lang="en-US"/>
              <a:pPr>
                <a:defRPr/>
              </a:pPr>
              <a:t>11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EF6E803C-7655-425E-8C9F-DC8E38553F5F}" type="slidenum">
              <a:rPr lang="en-US"/>
              <a:pPr>
                <a:defRPr/>
              </a:pPr>
              <a:t>12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D0B85FB9-CD1F-4633-9762-7E1F1C9D6899}" type="slidenum">
              <a:rPr lang="en-US"/>
              <a:pPr>
                <a:defRPr/>
              </a:pPr>
              <a:t>13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E62EEBCC-2E5E-44AA-8B9F-B0AF8F9F42AB}" type="slidenum">
              <a:rPr lang="en-US"/>
              <a:pPr>
                <a:defRPr/>
              </a:pPr>
              <a:t>14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8BF785C4-6D8A-4AC1-9D42-519391FD6F0F}" type="slidenum">
              <a:rPr lang="en-US"/>
              <a:pPr>
                <a:defRPr/>
              </a:pPr>
              <a:t>15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E95234AF-3C1A-4DC5-9787-46BB106F3622}" type="slidenum">
              <a:rPr lang="en-US"/>
              <a:pPr>
                <a:defRPr/>
              </a:pPr>
              <a:t>16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263A35D5-320E-4FF3-AE2C-4EA68FE9A3D8}" type="slidenum">
              <a:rPr lang="en-US"/>
              <a:pPr>
                <a:defRPr/>
              </a:pPr>
              <a:t>17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69F5911D-A332-4208-A593-0690C63171B5}" type="slidenum">
              <a:rPr lang="en-US"/>
              <a:pPr>
                <a:defRPr/>
              </a:pPr>
              <a:t>18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A8C23C88-ED0B-4688-AFF5-AC1E4C63E7A4}" type="slidenum">
              <a:rPr lang="en-US"/>
              <a:pPr>
                <a:defRPr/>
              </a:pPr>
              <a:t>19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9A521A4D-BEB2-4C47-9824-3311E6D3FA41}" type="slidenum">
              <a:rPr lang="en-US"/>
              <a:pPr>
                <a:defRPr/>
              </a:pPr>
              <a:t>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0F5472C8-C54E-4393-9E01-FE6189704574}" type="slidenum">
              <a:rPr lang="en-US"/>
              <a:pPr>
                <a:defRPr/>
              </a:pPr>
              <a:t>20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6E71159B-2CB8-459E-B6F7-389389E3F272}" type="slidenum">
              <a:rPr lang="en-US"/>
              <a:pPr>
                <a:defRPr/>
              </a:pPr>
              <a:t>21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A955FF0C-4BD2-48FA-ABA0-196FF466CEE8}" type="slidenum">
              <a:rPr lang="en-US"/>
              <a:pPr>
                <a:defRPr/>
              </a:pPr>
              <a:t>22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8F2F8CD9-0937-4008-9EBF-B3BB826539EF}" type="slidenum">
              <a:rPr lang="en-US"/>
              <a:pPr>
                <a:defRPr/>
              </a:pPr>
              <a:t>23</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077A4F4C-EB9F-4D16-A3A4-18B0BA49B165}" type="slidenum">
              <a:rPr lang="en-US"/>
              <a:pPr>
                <a:defRPr/>
              </a:pPr>
              <a:t>24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2A29E084-4187-4071-8F74-4B5C93DF2FAD}" type="slidenum">
              <a:rPr lang="en-US"/>
              <a:pPr>
                <a:defRPr/>
              </a:pPr>
              <a:t>25</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C31E96EE-E11F-4C75-8CFF-39C12AA259CB}" type="slidenum">
              <a:rPr lang="en-US"/>
              <a:pPr>
                <a:defRPr/>
              </a:pPr>
              <a:t>27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BB7FCCAB-B44A-4E28-A115-BCF806DFB709}" type="slidenum">
              <a:rPr lang="en-US"/>
              <a:pPr>
                <a:defRPr/>
              </a:pPr>
              <a:t>28</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F3CA0BE-E2E0-4E49-A2F1-7C6984C6B805}" type="slidenum">
              <a:rPr lang="en-US"/>
              <a:pPr>
                <a:defRPr/>
              </a:pPr>
              <a:t>30</a:t>
            </a:fld>
            <a:endParaRPr lang="en-US"/>
          </a:p>
        </p:txBody>
      </p:sp>
      <p:sp>
        <p:nvSpPr>
          <p:cNvPr id="98307" name="Rectangle 7"/>
          <p:cNvSpPr txBox="1">
            <a:spLocks noGrp="1" noChangeArrowheads="1"/>
          </p:cNvSpPr>
          <p:nvPr/>
        </p:nvSpPr>
        <p:spPr bwMode="auto">
          <a:xfrm>
            <a:off x="3884613" y="9223375"/>
            <a:ext cx="2971800" cy="485775"/>
          </a:xfrm>
          <a:prstGeom prst="rect">
            <a:avLst/>
          </a:prstGeom>
          <a:noFill/>
          <a:ln w="9525">
            <a:noFill/>
            <a:miter lim="800000"/>
            <a:headEnd/>
            <a:tailEnd/>
          </a:ln>
        </p:spPr>
        <p:txBody>
          <a:bodyPr anchor="b"/>
          <a:lstStyle/>
          <a:p>
            <a:pPr algn="r">
              <a:lnSpc>
                <a:spcPct val="100000"/>
              </a:lnSpc>
              <a:spcBef>
                <a:spcPct val="0"/>
              </a:spcBef>
              <a:buClrTx/>
              <a:buFontTx/>
              <a:buNone/>
            </a:pPr>
            <a:fld id="{EBB04021-77AC-46E8-B5E2-7D3A83ED2BA3}" type="slidenum">
              <a:rPr lang="en-US" sz="1200">
                <a:solidFill>
                  <a:schemeClr val="tx1"/>
                </a:solidFill>
              </a:rPr>
              <a:pPr algn="r">
                <a:lnSpc>
                  <a:spcPct val="100000"/>
                </a:lnSpc>
                <a:spcBef>
                  <a:spcPct val="0"/>
                </a:spcBef>
                <a:buClrTx/>
                <a:buFontTx/>
                <a:buNone/>
              </a:pPr>
              <a:t>30</a:t>
            </a:fld>
            <a:endParaRPr lang="en-US" sz="1200">
              <a:solidFill>
                <a:schemeClr val="tx1"/>
              </a:solidFill>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A30C9497-1937-4780-AE4D-48DD84E0F899}" type="slidenum">
              <a:rPr lang="en-US"/>
              <a:pPr>
                <a:defRPr/>
              </a:pPr>
              <a:t>31</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5976C81E-EAC1-4BAE-84A9-2959A1C7B9C0}" type="slidenum">
              <a:rPr lang="en-US"/>
              <a:pPr>
                <a:defRPr/>
              </a:pPr>
              <a:t>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AF731154-CE6D-4CDE-BF8D-35D9803A51B1}" type="slidenum">
              <a:rPr lang="en-US"/>
              <a:pPr>
                <a:defRPr/>
              </a:pPr>
              <a:t>32</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F09C6FAE-F180-43B8-82D6-807434707BB1}" type="slidenum">
              <a:rPr lang="en-US"/>
              <a:pPr>
                <a:defRPr/>
              </a:pPr>
              <a:t>33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561CB1F2-8C10-4BAD-B7DE-02F0D3B7DE5E}" type="slidenum">
              <a:rPr lang="en-US"/>
              <a:pPr>
                <a:defRPr/>
              </a:pPr>
              <a:t>34</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0F30E054-2BF1-4724-9930-E6F076A0956C}" type="slidenum">
              <a:rPr lang="en-US"/>
              <a:pPr>
                <a:defRPr/>
              </a:pPr>
              <a:t>35</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5B6D6A6B-5F3C-461A-9A1C-A059C6905033}" type="slidenum">
              <a:rPr lang="en-US"/>
              <a:pPr>
                <a:defRPr/>
              </a:pPr>
              <a:t>36</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59D87384-76FF-48F6-AABE-8412D003F82F}" type="slidenum">
              <a:rPr lang="en-US"/>
              <a:pPr>
                <a:defRPr/>
              </a:pPr>
              <a:t>37</a:t>
            </a:fld>
            <a:endParaRPr lang="en-US"/>
          </a:p>
        </p:txBody>
      </p:sp>
      <p:sp>
        <p:nvSpPr>
          <p:cNvPr id="105475" name="Rectangle 7"/>
          <p:cNvSpPr txBox="1">
            <a:spLocks noGrp="1" noChangeArrowheads="1"/>
          </p:cNvSpPr>
          <p:nvPr/>
        </p:nvSpPr>
        <p:spPr bwMode="auto">
          <a:xfrm>
            <a:off x="3884613" y="9223375"/>
            <a:ext cx="2971800" cy="485775"/>
          </a:xfrm>
          <a:prstGeom prst="rect">
            <a:avLst/>
          </a:prstGeom>
          <a:noFill/>
          <a:ln w="9525">
            <a:noFill/>
            <a:miter lim="800000"/>
            <a:headEnd/>
            <a:tailEnd/>
          </a:ln>
        </p:spPr>
        <p:txBody>
          <a:bodyPr anchor="b"/>
          <a:lstStyle/>
          <a:p>
            <a:pPr algn="r">
              <a:lnSpc>
                <a:spcPct val="100000"/>
              </a:lnSpc>
              <a:spcBef>
                <a:spcPct val="0"/>
              </a:spcBef>
              <a:buClrTx/>
              <a:buFontTx/>
              <a:buNone/>
            </a:pPr>
            <a:fld id="{3D362B3A-03EC-43D8-9FC4-900011B0326A}" type="slidenum">
              <a:rPr lang="en-US" sz="1200">
                <a:solidFill>
                  <a:schemeClr val="tx1"/>
                </a:solidFill>
              </a:rPr>
              <a:pPr algn="r">
                <a:lnSpc>
                  <a:spcPct val="100000"/>
                </a:lnSpc>
                <a:spcBef>
                  <a:spcPct val="0"/>
                </a:spcBef>
                <a:buClrTx/>
                <a:buFontTx/>
                <a:buNone/>
              </a:pPr>
              <a:t>37</a:t>
            </a:fld>
            <a:endParaRPr lang="en-US" sz="1200">
              <a:solidFill>
                <a:schemeClr val="tx1"/>
              </a:solidFill>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lstStyle/>
          <a:p>
            <a:pPr eaLnBrk="1" hangingPunct="1"/>
            <a:r>
              <a:rPr lang="tr-TR" smtClean="0"/>
              <a:t>Linklere atıfta bulunulacak ve her bir linkteki doküman kısaca açıklanacak. </a:t>
            </a: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20A895D6-E51E-4B1F-99C4-EAEC7608BFB4}" type="slidenum">
              <a:rPr lang="en-US"/>
              <a:pPr>
                <a:defRPr/>
              </a:pPr>
              <a:t>38</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2E7C5C47-DE7D-49CE-83B0-D9925E8FEFC6}" type="slidenum">
              <a:rPr lang="en-US"/>
              <a:pPr>
                <a:defRPr/>
              </a:pPr>
              <a:t>39</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49F9D1C6-8CF4-4FC3-86BA-AF01E4708830}" type="slidenum">
              <a:rPr lang="en-US"/>
              <a:pPr>
                <a:defRPr/>
              </a:pPr>
              <a:t>40</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8B3FB39-14B7-4A80-9120-7174FE35DA8F}" type="slidenum">
              <a:rPr lang="en-US"/>
              <a:pPr>
                <a:defRPr/>
              </a:pPr>
              <a:t>41</a:t>
            </a:fld>
            <a:endParaRPr lang="en-US"/>
          </a:p>
        </p:txBody>
      </p:sp>
      <p:sp>
        <p:nvSpPr>
          <p:cNvPr id="109571" name="Rectangle 7"/>
          <p:cNvSpPr txBox="1">
            <a:spLocks noGrp="1" noChangeArrowheads="1"/>
          </p:cNvSpPr>
          <p:nvPr/>
        </p:nvSpPr>
        <p:spPr bwMode="auto">
          <a:xfrm>
            <a:off x="3884613" y="9223375"/>
            <a:ext cx="2971800" cy="485775"/>
          </a:xfrm>
          <a:prstGeom prst="rect">
            <a:avLst/>
          </a:prstGeom>
          <a:noFill/>
          <a:ln w="9525">
            <a:noFill/>
            <a:miter lim="800000"/>
            <a:headEnd/>
            <a:tailEnd/>
          </a:ln>
        </p:spPr>
        <p:txBody>
          <a:bodyPr anchor="b"/>
          <a:lstStyle/>
          <a:p>
            <a:pPr algn="r">
              <a:lnSpc>
                <a:spcPct val="100000"/>
              </a:lnSpc>
              <a:spcBef>
                <a:spcPct val="0"/>
              </a:spcBef>
              <a:buClrTx/>
              <a:buFontTx/>
              <a:buNone/>
            </a:pPr>
            <a:fld id="{2AB3968F-1EAC-4CAA-B2D1-7D2DB8D78B26}" type="slidenum">
              <a:rPr lang="en-US" sz="1200">
                <a:solidFill>
                  <a:schemeClr val="tx1"/>
                </a:solidFill>
              </a:rPr>
              <a:pPr algn="r">
                <a:lnSpc>
                  <a:spcPct val="100000"/>
                </a:lnSpc>
                <a:spcBef>
                  <a:spcPct val="0"/>
                </a:spcBef>
                <a:buClrTx/>
                <a:buFontTx/>
                <a:buNone/>
              </a:pPr>
              <a:t>41</a:t>
            </a:fld>
            <a:endParaRPr lang="en-US" sz="1200">
              <a:solidFill>
                <a:schemeClr val="tx1"/>
              </a:solidFill>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241F37A3-7C0B-4301-9F65-A2E711450A87}" type="slidenum">
              <a:rPr lang="en-US"/>
              <a:pPr>
                <a:defRPr/>
              </a:pPr>
              <a:t>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EC530288-2FE6-4E00-BDF9-5CAF9780F1C5}" type="slidenum">
              <a:rPr lang="en-US"/>
              <a:pPr>
                <a:defRPr/>
              </a:pPr>
              <a:t>42</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EC530288-2FE6-4E00-BDF9-5CAF9780F1C5}" type="slidenum">
              <a:rPr lang="en-US"/>
              <a:pPr>
                <a:defRPr/>
              </a:pPr>
              <a:t>43</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07196768-FD68-4EC3-BAC8-E3AEC7126389}" type="slidenum">
              <a:rPr lang="en-US"/>
              <a:pPr>
                <a:defRPr/>
              </a:pPr>
              <a:t>44</a:t>
            </a:fld>
            <a:endParaRPr lang="en-US"/>
          </a:p>
        </p:txBody>
      </p:sp>
      <p:sp>
        <p:nvSpPr>
          <p:cNvPr id="111619" name="Rectangle 7"/>
          <p:cNvSpPr txBox="1">
            <a:spLocks noGrp="1" noChangeArrowheads="1"/>
          </p:cNvSpPr>
          <p:nvPr/>
        </p:nvSpPr>
        <p:spPr bwMode="auto">
          <a:xfrm>
            <a:off x="3884613" y="9223375"/>
            <a:ext cx="2971800" cy="485775"/>
          </a:xfrm>
          <a:prstGeom prst="rect">
            <a:avLst/>
          </a:prstGeom>
          <a:noFill/>
          <a:ln w="9525">
            <a:noFill/>
            <a:miter lim="800000"/>
            <a:headEnd/>
            <a:tailEnd/>
          </a:ln>
        </p:spPr>
        <p:txBody>
          <a:bodyPr anchor="b"/>
          <a:lstStyle/>
          <a:p>
            <a:pPr algn="r">
              <a:lnSpc>
                <a:spcPct val="100000"/>
              </a:lnSpc>
              <a:spcBef>
                <a:spcPct val="0"/>
              </a:spcBef>
              <a:buClrTx/>
              <a:buFontTx/>
              <a:buNone/>
            </a:pPr>
            <a:fld id="{9C7F6F40-FD4D-4EB3-847C-721F0F1248B6}" type="slidenum">
              <a:rPr lang="en-US" sz="1200">
                <a:solidFill>
                  <a:schemeClr val="tx1"/>
                </a:solidFill>
              </a:rPr>
              <a:pPr algn="r">
                <a:lnSpc>
                  <a:spcPct val="100000"/>
                </a:lnSpc>
                <a:spcBef>
                  <a:spcPct val="0"/>
                </a:spcBef>
                <a:buClrTx/>
                <a:buFontTx/>
                <a:buNone/>
              </a:pPr>
              <a:t>44</a:t>
            </a:fld>
            <a:endParaRPr lang="en-US" sz="1200">
              <a:solidFill>
                <a:schemeClr val="tx1"/>
              </a:solidFill>
            </a:endParaRP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137DEA53-930A-416B-BE3F-B0AAF471A93F}" type="slidenum">
              <a:rPr lang="en-US"/>
              <a:pPr>
                <a:defRPr/>
              </a:pPr>
              <a:t>45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73B3DED9-DC7B-4F79-8C7E-8575E8F94D2B}" type="slidenum">
              <a:rPr lang="en-US"/>
              <a:pPr>
                <a:defRPr/>
              </a:pPr>
              <a:t>46</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75B80ED9-545C-4E7D-878B-FB3FC2F58BD4}" type="slidenum">
              <a:rPr lang="en-US"/>
              <a:pPr>
                <a:defRPr/>
              </a:pPr>
              <a:t>47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229D8C5F-8BC0-4EB8-A774-758F3566D31F}" type="slidenum">
              <a:rPr lang="en-US"/>
              <a:pPr>
                <a:defRPr/>
              </a:pPr>
              <a:t>48</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BB7CFFA-614F-4BF6-8F22-454C34F62F8E}" type="slidenum">
              <a:rPr lang="en-US"/>
              <a:pPr>
                <a:defRPr/>
              </a:pPr>
              <a:t>49</a:t>
            </a:fld>
            <a:endParaRPr lang="en-US"/>
          </a:p>
        </p:txBody>
      </p:sp>
      <p:sp>
        <p:nvSpPr>
          <p:cNvPr id="120835" name="Rectangle 7"/>
          <p:cNvSpPr txBox="1">
            <a:spLocks noGrp="1" noChangeArrowheads="1"/>
          </p:cNvSpPr>
          <p:nvPr/>
        </p:nvSpPr>
        <p:spPr bwMode="auto">
          <a:xfrm>
            <a:off x="3884613" y="9223375"/>
            <a:ext cx="2971800" cy="485775"/>
          </a:xfrm>
          <a:prstGeom prst="rect">
            <a:avLst/>
          </a:prstGeom>
          <a:noFill/>
          <a:ln w="9525">
            <a:noFill/>
            <a:miter lim="800000"/>
            <a:headEnd/>
            <a:tailEnd/>
          </a:ln>
        </p:spPr>
        <p:txBody>
          <a:bodyPr anchor="b"/>
          <a:lstStyle/>
          <a:p>
            <a:pPr algn="r">
              <a:lnSpc>
                <a:spcPct val="100000"/>
              </a:lnSpc>
              <a:spcBef>
                <a:spcPct val="0"/>
              </a:spcBef>
              <a:buClrTx/>
              <a:buFontTx/>
              <a:buNone/>
            </a:pPr>
            <a:fld id="{37BD35AA-4299-4B9A-B29F-D2C15D1A4C03}" type="slidenum">
              <a:rPr lang="en-US" sz="1200">
                <a:solidFill>
                  <a:schemeClr val="tx1"/>
                </a:solidFill>
              </a:rPr>
              <a:pPr algn="r">
                <a:lnSpc>
                  <a:spcPct val="100000"/>
                </a:lnSpc>
                <a:spcBef>
                  <a:spcPct val="0"/>
                </a:spcBef>
                <a:buClrTx/>
                <a:buFontTx/>
                <a:buNone/>
              </a:pPr>
              <a:t>49</a:t>
            </a:fld>
            <a:endParaRPr lang="en-US" sz="1200">
              <a:solidFill>
                <a:schemeClr val="tx1"/>
              </a:solidFill>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6D6DE7B0-4E9A-4F7C-9125-A84D47DC369D}" type="slidenum">
              <a:rPr lang="en-US"/>
              <a:pPr>
                <a:defRPr/>
              </a:pPr>
              <a:t>50</a:t>
            </a:fld>
            <a:endParaRPr lang="en-US"/>
          </a:p>
        </p:txBody>
      </p:sp>
      <p:sp>
        <p:nvSpPr>
          <p:cNvPr id="121859" name="Rectangle 7"/>
          <p:cNvSpPr txBox="1">
            <a:spLocks noGrp="1" noChangeArrowheads="1"/>
          </p:cNvSpPr>
          <p:nvPr/>
        </p:nvSpPr>
        <p:spPr bwMode="auto">
          <a:xfrm>
            <a:off x="3884613" y="9223375"/>
            <a:ext cx="2971800" cy="485775"/>
          </a:xfrm>
          <a:prstGeom prst="rect">
            <a:avLst/>
          </a:prstGeom>
          <a:noFill/>
          <a:ln w="9525">
            <a:noFill/>
            <a:miter lim="800000"/>
            <a:headEnd/>
            <a:tailEnd/>
          </a:ln>
        </p:spPr>
        <p:txBody>
          <a:bodyPr anchor="b"/>
          <a:lstStyle/>
          <a:p>
            <a:pPr algn="r">
              <a:lnSpc>
                <a:spcPct val="100000"/>
              </a:lnSpc>
              <a:spcBef>
                <a:spcPct val="0"/>
              </a:spcBef>
              <a:buClrTx/>
              <a:buFontTx/>
              <a:buNone/>
            </a:pPr>
            <a:fld id="{E7BA10E8-4446-40F4-AFAD-4FD947CF2422}" type="slidenum">
              <a:rPr lang="en-US" sz="1200">
                <a:solidFill>
                  <a:schemeClr val="tx1"/>
                </a:solidFill>
              </a:rPr>
              <a:pPr algn="r">
                <a:lnSpc>
                  <a:spcPct val="100000"/>
                </a:lnSpc>
                <a:spcBef>
                  <a:spcPct val="0"/>
                </a:spcBef>
                <a:buClrTx/>
                <a:buFontTx/>
                <a:buNone/>
              </a:pPr>
              <a:t>50</a:t>
            </a:fld>
            <a:endParaRPr lang="en-US" sz="1200">
              <a:solidFill>
                <a:schemeClr val="tx1"/>
              </a:solidFill>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F97DE98B-7CB8-4EBC-BAB2-AE3D15C4C575}" type="slidenum">
              <a:rPr lang="en-US"/>
              <a:pPr>
                <a:defRPr/>
              </a:pPr>
              <a:t>51</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C6F2A2DA-FC8A-4EA7-8A21-3EFEFC6EDE47}" type="slidenum">
              <a:rPr lang="en-US"/>
              <a:pPr>
                <a:defRPr/>
              </a:pPr>
              <a:t>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7A6207B-9818-4BEB-911B-FD2205F9D793}" type="slidenum">
              <a:rPr lang="en-US"/>
              <a:pPr>
                <a:defRPr/>
              </a:pPr>
              <a:t>52</a:t>
            </a:fld>
            <a:endParaRPr lang="en-US"/>
          </a:p>
        </p:txBody>
      </p:sp>
      <p:sp>
        <p:nvSpPr>
          <p:cNvPr id="130051" name="Rectangle 7"/>
          <p:cNvSpPr txBox="1">
            <a:spLocks noGrp="1" noChangeArrowheads="1"/>
          </p:cNvSpPr>
          <p:nvPr/>
        </p:nvSpPr>
        <p:spPr bwMode="auto">
          <a:xfrm>
            <a:off x="3884613" y="9223375"/>
            <a:ext cx="2971800" cy="485775"/>
          </a:xfrm>
          <a:prstGeom prst="rect">
            <a:avLst/>
          </a:prstGeom>
          <a:noFill/>
          <a:ln w="9525">
            <a:noFill/>
            <a:miter lim="800000"/>
            <a:headEnd/>
            <a:tailEnd/>
          </a:ln>
        </p:spPr>
        <p:txBody>
          <a:bodyPr anchor="b"/>
          <a:lstStyle/>
          <a:p>
            <a:pPr algn="r">
              <a:lnSpc>
                <a:spcPct val="100000"/>
              </a:lnSpc>
              <a:spcBef>
                <a:spcPct val="0"/>
              </a:spcBef>
              <a:buClrTx/>
              <a:buFontTx/>
              <a:buNone/>
            </a:pPr>
            <a:fld id="{BB93A341-4FFF-4C11-BB80-1A38B241F5D5}" type="slidenum">
              <a:rPr lang="en-US" sz="1200">
                <a:solidFill>
                  <a:schemeClr val="tx1"/>
                </a:solidFill>
              </a:rPr>
              <a:pPr algn="r">
                <a:lnSpc>
                  <a:spcPct val="100000"/>
                </a:lnSpc>
                <a:spcBef>
                  <a:spcPct val="0"/>
                </a:spcBef>
                <a:buClrTx/>
                <a:buFontTx/>
                <a:buNone/>
              </a:pPr>
              <a:t>52</a:t>
            </a:fld>
            <a:endParaRPr lang="en-US" sz="1200">
              <a:solidFill>
                <a:schemeClr val="tx1"/>
              </a:solidFill>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907F7B55-5309-41CE-B241-7E9003728D39}" type="slidenum">
              <a:rPr lang="en-US"/>
              <a:pPr>
                <a:defRPr/>
              </a:pPr>
              <a:t>53</a:t>
            </a:fld>
            <a:endParaRPr lang="en-US"/>
          </a:p>
        </p:txBody>
      </p:sp>
      <p:sp>
        <p:nvSpPr>
          <p:cNvPr id="131075" name="Rectangle 7"/>
          <p:cNvSpPr txBox="1">
            <a:spLocks noGrp="1" noChangeArrowheads="1"/>
          </p:cNvSpPr>
          <p:nvPr/>
        </p:nvSpPr>
        <p:spPr bwMode="auto">
          <a:xfrm>
            <a:off x="3884613" y="9223375"/>
            <a:ext cx="2971800" cy="485775"/>
          </a:xfrm>
          <a:prstGeom prst="rect">
            <a:avLst/>
          </a:prstGeom>
          <a:noFill/>
          <a:ln w="9525">
            <a:noFill/>
            <a:miter lim="800000"/>
            <a:headEnd/>
            <a:tailEnd/>
          </a:ln>
        </p:spPr>
        <p:txBody>
          <a:bodyPr anchor="b"/>
          <a:lstStyle/>
          <a:p>
            <a:pPr algn="r">
              <a:lnSpc>
                <a:spcPct val="100000"/>
              </a:lnSpc>
              <a:spcBef>
                <a:spcPct val="0"/>
              </a:spcBef>
              <a:buClrTx/>
              <a:buFontTx/>
              <a:buNone/>
            </a:pPr>
            <a:fld id="{25B6E93F-EB10-4CA9-948D-1EA3C746189F}" type="slidenum">
              <a:rPr lang="en-US" sz="1200">
                <a:solidFill>
                  <a:schemeClr val="tx1"/>
                </a:solidFill>
              </a:rPr>
              <a:pPr algn="r">
                <a:lnSpc>
                  <a:spcPct val="100000"/>
                </a:lnSpc>
                <a:spcBef>
                  <a:spcPct val="0"/>
                </a:spcBef>
                <a:buClrTx/>
                <a:buFontTx/>
                <a:buNone/>
              </a:pPr>
              <a:t>53</a:t>
            </a:fld>
            <a:endParaRPr lang="en-US" sz="1200">
              <a:solidFill>
                <a:schemeClr val="tx1"/>
              </a:solidFill>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7CB84633-1A32-44A4-BEFA-712C72E95D9B}" type="slidenum">
              <a:rPr lang="en-US"/>
              <a:pPr>
                <a:defRPr/>
              </a:pPr>
              <a:t>54</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2079FEB6-0B1C-439C-8C4F-2F83CD992B67}" type="slidenum">
              <a:rPr lang="en-US"/>
              <a:pPr>
                <a:defRPr/>
              </a:pPr>
              <a:t>55</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59A67FB3-361B-4D07-9308-11324DF012BF}" type="slidenum">
              <a:rPr lang="en-US"/>
              <a:pPr>
                <a:defRPr/>
              </a:pPr>
              <a:t>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42C4B36-A5FA-47EF-91E8-E54DC91A43B9}" type="slidenum">
              <a:rPr lang="en-US"/>
              <a:pPr>
                <a:defRPr/>
              </a:pPr>
              <a:t>7</a:t>
            </a:fld>
            <a:endParaRPr lang="en-US"/>
          </a:p>
        </p:txBody>
      </p:sp>
      <p:sp>
        <p:nvSpPr>
          <p:cNvPr id="75779" name="Rectangle 7"/>
          <p:cNvSpPr txBox="1">
            <a:spLocks noGrp="1" noChangeArrowheads="1"/>
          </p:cNvSpPr>
          <p:nvPr/>
        </p:nvSpPr>
        <p:spPr bwMode="auto">
          <a:xfrm>
            <a:off x="3884613" y="9223375"/>
            <a:ext cx="2971800" cy="485775"/>
          </a:xfrm>
          <a:prstGeom prst="rect">
            <a:avLst/>
          </a:prstGeom>
          <a:noFill/>
          <a:ln w="9525">
            <a:noFill/>
            <a:miter lim="800000"/>
            <a:headEnd/>
            <a:tailEnd/>
          </a:ln>
        </p:spPr>
        <p:txBody>
          <a:bodyPr anchor="b"/>
          <a:lstStyle/>
          <a:p>
            <a:pPr algn="r">
              <a:lnSpc>
                <a:spcPct val="100000"/>
              </a:lnSpc>
              <a:spcBef>
                <a:spcPct val="0"/>
              </a:spcBef>
              <a:buClrTx/>
              <a:buFontTx/>
              <a:buNone/>
            </a:pPr>
            <a:fld id="{604AD2F2-A671-4114-BDA8-A23F276D66BF}" type="slidenum">
              <a:rPr lang="en-US" sz="1200">
                <a:solidFill>
                  <a:schemeClr val="tx1"/>
                </a:solidFill>
              </a:rPr>
              <a:pPr algn="r">
                <a:lnSpc>
                  <a:spcPct val="100000"/>
                </a:lnSpc>
                <a:spcBef>
                  <a:spcPct val="0"/>
                </a:spcBef>
                <a:buClrTx/>
                <a:buFontTx/>
                <a:buNone/>
              </a:pPr>
              <a:t>7</a:t>
            </a:fld>
            <a:endParaRPr lang="en-US" sz="1200">
              <a:solidFill>
                <a:schemeClr val="tx1"/>
              </a:solidFill>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F47195D5-46C2-4C0B-9707-13524F189202}" type="slidenum">
              <a:rPr lang="en-US"/>
              <a:pPr>
                <a:defRPr/>
              </a:pPr>
              <a:t>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C3DA5775-B745-42CC-B07F-615AE1DDC5B9}" type="slidenum">
              <a:rPr lang="en-US"/>
              <a:pPr>
                <a:defRPr/>
              </a:pPr>
              <a:t>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19"/>
          <p:cNvSpPr>
            <a:spLocks noGrp="1" noChangeArrowheads="1"/>
          </p:cNvSpPr>
          <p:nvPr>
            <p:ph type="sldNum" sz="quarter" idx="10"/>
          </p:nvPr>
        </p:nvSpPr>
        <p:spPr>
          <a:ln/>
        </p:spPr>
        <p:txBody>
          <a:bodyPr/>
          <a:lstStyle>
            <a:lvl1pPr>
              <a:defRPr/>
            </a:lvl1pPr>
          </a:lstStyle>
          <a:p>
            <a:pPr>
              <a:defRPr/>
            </a:pPr>
            <a:fld id="{D43A0B6B-F16F-4243-83B9-F82C6300121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9"/>
          <p:cNvSpPr>
            <a:spLocks noGrp="1" noChangeArrowheads="1"/>
          </p:cNvSpPr>
          <p:nvPr>
            <p:ph type="sldNum" sz="quarter" idx="10"/>
          </p:nvPr>
        </p:nvSpPr>
        <p:spPr>
          <a:ln/>
        </p:spPr>
        <p:txBody>
          <a:bodyPr/>
          <a:lstStyle>
            <a:lvl1pPr>
              <a:defRPr/>
            </a:lvl1pPr>
          </a:lstStyle>
          <a:p>
            <a:pPr>
              <a:defRPr/>
            </a:pPr>
            <a:fld id="{EA33DD75-829A-451F-903F-7869148EB4D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9"/>
          <p:cNvSpPr>
            <a:spLocks noGrp="1" noChangeArrowheads="1"/>
          </p:cNvSpPr>
          <p:nvPr>
            <p:ph type="sldNum" sz="quarter" idx="10"/>
          </p:nvPr>
        </p:nvSpPr>
        <p:spPr>
          <a:ln/>
        </p:spPr>
        <p:txBody>
          <a:bodyPr/>
          <a:lstStyle>
            <a:lvl1pPr>
              <a:defRPr/>
            </a:lvl1pPr>
          </a:lstStyle>
          <a:p>
            <a:pPr>
              <a:defRPr/>
            </a:pPr>
            <a:fld id="{050D31BB-A2EF-48CF-A73D-017EA001A1D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a:prstGeom prst="rect">
            <a:avLst/>
          </a:prstGeom>
        </p:spPr>
        <p:txBody>
          <a:bodyPr/>
          <a:lstStyle/>
          <a:p>
            <a:pPr lvl="0"/>
            <a:endParaRPr lang="tr-TR" noProof="0"/>
          </a:p>
        </p:txBody>
      </p:sp>
      <p:sp>
        <p:nvSpPr>
          <p:cNvPr id="4" name="Rectangle 19"/>
          <p:cNvSpPr>
            <a:spLocks noGrp="1" noChangeArrowheads="1"/>
          </p:cNvSpPr>
          <p:nvPr>
            <p:ph type="sldNum" sz="quarter" idx="10"/>
          </p:nvPr>
        </p:nvSpPr>
        <p:spPr>
          <a:ln/>
        </p:spPr>
        <p:txBody>
          <a:bodyPr/>
          <a:lstStyle>
            <a:lvl1pPr>
              <a:defRPr/>
            </a:lvl1pPr>
          </a:lstStyle>
          <a:p>
            <a:pPr>
              <a:defRPr/>
            </a:pPr>
            <a:fld id="{8C2046AA-8911-4535-9EB0-A0261DBD6BE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9"/>
          <p:cNvSpPr>
            <a:spLocks noGrp="1" noChangeArrowheads="1"/>
          </p:cNvSpPr>
          <p:nvPr>
            <p:ph type="sldNum" sz="quarter" idx="10"/>
          </p:nvPr>
        </p:nvSpPr>
        <p:spPr>
          <a:ln/>
        </p:spPr>
        <p:txBody>
          <a:bodyPr/>
          <a:lstStyle>
            <a:lvl1pPr>
              <a:defRPr/>
            </a:lvl1pPr>
          </a:lstStyle>
          <a:p>
            <a:pPr>
              <a:defRPr/>
            </a:pPr>
            <a:fld id="{6D6CF545-9A5C-4256-BBC8-562EEC3E05B3}"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9"/>
          <p:cNvSpPr>
            <a:spLocks noGrp="1" noChangeArrowheads="1"/>
          </p:cNvSpPr>
          <p:nvPr>
            <p:ph type="sldNum" sz="quarter" idx="10"/>
          </p:nvPr>
        </p:nvSpPr>
        <p:spPr>
          <a:ln/>
        </p:spPr>
        <p:txBody>
          <a:bodyPr/>
          <a:lstStyle>
            <a:lvl1pPr>
              <a:defRPr/>
            </a:lvl1pPr>
          </a:lstStyle>
          <a:p>
            <a:pPr>
              <a:defRPr/>
            </a:pPr>
            <a:fld id="{647509CB-4290-4042-825B-F0303CCEA9D8}"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9"/>
          <p:cNvSpPr>
            <a:spLocks noGrp="1" noChangeArrowheads="1"/>
          </p:cNvSpPr>
          <p:nvPr>
            <p:ph type="sldNum" sz="quarter" idx="10"/>
          </p:nvPr>
        </p:nvSpPr>
        <p:spPr>
          <a:ln/>
        </p:spPr>
        <p:txBody>
          <a:bodyPr/>
          <a:lstStyle>
            <a:lvl1pPr>
              <a:defRPr/>
            </a:lvl1pPr>
          </a:lstStyle>
          <a:p>
            <a:pPr>
              <a:defRPr/>
            </a:pPr>
            <a:fld id="{2CE398B0-D958-424A-A789-A1D00A93E17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9"/>
          <p:cNvSpPr>
            <a:spLocks noGrp="1" noChangeArrowheads="1"/>
          </p:cNvSpPr>
          <p:nvPr>
            <p:ph type="sldNum" sz="quarter" idx="10"/>
          </p:nvPr>
        </p:nvSpPr>
        <p:spPr>
          <a:ln/>
        </p:spPr>
        <p:txBody>
          <a:bodyPr/>
          <a:lstStyle>
            <a:lvl1pPr>
              <a:defRPr/>
            </a:lvl1pPr>
          </a:lstStyle>
          <a:p>
            <a:pPr>
              <a:defRPr/>
            </a:pPr>
            <a:fld id="{0FB7C84F-3535-4E57-AF85-98A031B0E839}"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Rectangle 19"/>
          <p:cNvSpPr>
            <a:spLocks noGrp="1" noChangeArrowheads="1"/>
          </p:cNvSpPr>
          <p:nvPr>
            <p:ph type="sldNum" sz="quarter" idx="10"/>
          </p:nvPr>
        </p:nvSpPr>
        <p:spPr>
          <a:ln/>
        </p:spPr>
        <p:txBody>
          <a:bodyPr/>
          <a:lstStyle>
            <a:lvl1pPr>
              <a:defRPr/>
            </a:lvl1pPr>
          </a:lstStyle>
          <a:p>
            <a:pPr>
              <a:defRPr/>
            </a:pPr>
            <a:fld id="{29B5830E-75AD-4800-918A-34CE157EE06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AE2FE8DA-CDF8-4FB9-BE59-2C05550A0A4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9"/>
          <p:cNvSpPr>
            <a:spLocks noGrp="1" noChangeArrowheads="1"/>
          </p:cNvSpPr>
          <p:nvPr>
            <p:ph type="sldNum" sz="quarter" idx="10"/>
          </p:nvPr>
        </p:nvSpPr>
        <p:spPr>
          <a:ln/>
        </p:spPr>
        <p:txBody>
          <a:bodyPr/>
          <a:lstStyle>
            <a:lvl1pPr>
              <a:defRPr/>
            </a:lvl1pPr>
          </a:lstStyle>
          <a:p>
            <a:pPr>
              <a:defRPr/>
            </a:pPr>
            <a:fld id="{D719571E-1DD4-418D-BF35-4752ABE24052}"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9"/>
          <p:cNvSpPr>
            <a:spLocks noGrp="1" noChangeArrowheads="1"/>
          </p:cNvSpPr>
          <p:nvPr>
            <p:ph type="sldNum" sz="quarter" idx="10"/>
          </p:nvPr>
        </p:nvSpPr>
        <p:spPr>
          <a:ln/>
        </p:spPr>
        <p:txBody>
          <a:bodyPr/>
          <a:lstStyle>
            <a:lvl1pPr>
              <a:defRPr/>
            </a:lvl1pPr>
          </a:lstStyle>
          <a:p>
            <a:pPr>
              <a:defRPr/>
            </a:pPr>
            <a:fld id="{4F59162C-40AB-48AA-8B89-8CD1E7D07B1C}"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2" name="Rectangle 38"/>
          <p:cNvSpPr>
            <a:spLocks noChangeArrowheads="1"/>
          </p:cNvSpPr>
          <p:nvPr userDrawn="1"/>
        </p:nvSpPr>
        <p:spPr bwMode="auto">
          <a:xfrm>
            <a:off x="0" y="2849563"/>
            <a:ext cx="9144000" cy="0"/>
          </a:xfrm>
          <a:prstGeom prst="rect">
            <a:avLst/>
          </a:prstGeom>
          <a:noFill/>
          <a:ln w="9525">
            <a:noFill/>
            <a:miter lim="800000"/>
            <a:headEnd/>
            <a:tailEnd/>
          </a:ln>
          <a:effectLst/>
        </p:spPr>
        <p:txBody>
          <a:bodyPr wrap="none" anchor="ctr">
            <a:spAutoFit/>
          </a:bodyPr>
          <a:lstStyle/>
          <a:p>
            <a:pPr>
              <a:lnSpc>
                <a:spcPct val="100000"/>
              </a:lnSpc>
              <a:spcBef>
                <a:spcPct val="50000"/>
              </a:spcBef>
              <a:buClrTx/>
              <a:buFontTx/>
              <a:buChar char="•"/>
              <a:defRPr/>
            </a:pPr>
            <a:endParaRPr lang="tr-TR" b="1">
              <a:solidFill>
                <a:schemeClr val="tx1"/>
              </a:solidFill>
              <a:latin typeface="Times New Roman" pitchFamily="18" charset="0"/>
              <a:cs typeface="+mn-cs"/>
            </a:endParaRPr>
          </a:p>
        </p:txBody>
      </p:sp>
      <p:sp>
        <p:nvSpPr>
          <p:cNvPr id="1068" name="Line 44"/>
          <p:cNvSpPr>
            <a:spLocks noChangeShapeType="1"/>
          </p:cNvSpPr>
          <p:nvPr userDrawn="1"/>
        </p:nvSpPr>
        <p:spPr bwMode="auto">
          <a:xfrm>
            <a:off x="0" y="5943600"/>
            <a:ext cx="9144000" cy="0"/>
          </a:xfrm>
          <a:prstGeom prst="line">
            <a:avLst/>
          </a:prstGeom>
          <a:noFill/>
          <a:ln w="9525">
            <a:solidFill>
              <a:schemeClr val="accent2"/>
            </a:solidFill>
            <a:round/>
            <a:headEnd/>
            <a:tailEnd/>
          </a:ln>
          <a:effectLst/>
        </p:spPr>
        <p:txBody>
          <a:bodyPr/>
          <a:lstStyle/>
          <a:p>
            <a:pPr>
              <a:lnSpc>
                <a:spcPct val="100000"/>
              </a:lnSpc>
              <a:spcBef>
                <a:spcPct val="50000"/>
              </a:spcBef>
              <a:buClrTx/>
              <a:buFontTx/>
              <a:buChar char="•"/>
              <a:defRPr/>
            </a:pPr>
            <a:endParaRPr lang="tr-TR" b="1">
              <a:solidFill>
                <a:schemeClr val="tx1"/>
              </a:solidFill>
              <a:latin typeface="Times New Roman" pitchFamily="18" charset="0"/>
              <a:cs typeface="+mn-cs"/>
            </a:endParaRPr>
          </a:p>
        </p:txBody>
      </p:sp>
      <p:sp>
        <p:nvSpPr>
          <p:cNvPr id="1043" name="Rectangle 19"/>
          <p:cNvSpPr>
            <a:spLocks noGrp="1" noChangeArrowheads="1"/>
          </p:cNvSpPr>
          <p:nvPr>
            <p:ph type="sldNum" sz="quarter" idx="4"/>
          </p:nvPr>
        </p:nvSpPr>
        <p:spPr bwMode="auto">
          <a:xfrm>
            <a:off x="7010400"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50000"/>
              </a:spcBef>
              <a:buClrTx/>
              <a:buFontTx/>
              <a:buNone/>
              <a:defRPr sz="1400">
                <a:solidFill>
                  <a:srgbClr val="FF3300"/>
                </a:solidFill>
              </a:defRPr>
            </a:lvl1pPr>
          </a:lstStyle>
          <a:p>
            <a:pPr>
              <a:defRPr/>
            </a:pPr>
            <a:fld id="{C7B21BE5-7AEF-4AE7-9ACB-ED1A7D6228E1}" type="slidenum">
              <a:rPr lang="tr-TR"/>
              <a:pPr>
                <a:defRPr/>
              </a:pPr>
              <a:t>‹#›</a:t>
            </a:fld>
            <a:endParaRPr lang="tr-TR"/>
          </a:p>
        </p:txBody>
      </p:sp>
      <p:pic>
        <p:nvPicPr>
          <p:cNvPr id="11" name="19 Resim" descr="ECTF2.jpg"/>
          <p:cNvPicPr>
            <a:picLocks noChangeAspect="1"/>
          </p:cNvPicPr>
          <p:nvPr userDrawn="1"/>
        </p:nvPicPr>
        <p:blipFill>
          <a:blip r:embed="rId14" cstate="print"/>
          <a:srcRect/>
          <a:stretch>
            <a:fillRect/>
          </a:stretch>
        </p:blipFill>
        <p:spPr bwMode="auto">
          <a:xfrm>
            <a:off x="0" y="0"/>
            <a:ext cx="2109788" cy="1071563"/>
          </a:xfrm>
          <a:prstGeom prst="rect">
            <a:avLst/>
          </a:prstGeom>
          <a:noFill/>
          <a:ln w="9525">
            <a:noFill/>
            <a:miter lim="800000"/>
            <a:headEnd/>
            <a:tailEnd/>
          </a:ln>
        </p:spPr>
      </p:pic>
      <p:pic>
        <p:nvPicPr>
          <p:cNvPr id="13" name="Picture 11" descr="ECH Logo new"/>
          <p:cNvPicPr>
            <a:picLocks noChangeAspect="1" noChangeArrowheads="1"/>
          </p:cNvPicPr>
          <p:nvPr userDrawn="1"/>
        </p:nvPicPr>
        <p:blipFill>
          <a:blip r:embed="rId15" cstate="print"/>
          <a:srcRect/>
          <a:stretch>
            <a:fillRect/>
          </a:stretch>
        </p:blipFill>
        <p:spPr bwMode="auto">
          <a:xfrm>
            <a:off x="2979738" y="6215063"/>
            <a:ext cx="1949450" cy="496887"/>
          </a:xfrm>
          <a:prstGeom prst="rect">
            <a:avLst/>
          </a:prstGeom>
          <a:noFill/>
          <a:ln w="9525">
            <a:noFill/>
            <a:miter lim="800000"/>
            <a:headEnd/>
            <a:tailEnd/>
          </a:ln>
        </p:spPr>
      </p:pic>
      <p:sp>
        <p:nvSpPr>
          <p:cNvPr id="14" name="Rectangle 12"/>
          <p:cNvSpPr>
            <a:spLocks noChangeArrowheads="1"/>
          </p:cNvSpPr>
          <p:nvPr userDrawn="1"/>
        </p:nvSpPr>
        <p:spPr bwMode="auto">
          <a:xfrm>
            <a:off x="4929188" y="6272213"/>
            <a:ext cx="2057400" cy="397032"/>
          </a:xfrm>
          <a:prstGeom prst="rect">
            <a:avLst/>
          </a:prstGeom>
          <a:noFill/>
          <a:ln w="9525">
            <a:noFill/>
            <a:miter lim="800000"/>
            <a:headEnd/>
            <a:tailEnd/>
          </a:ln>
          <a:effectLst/>
        </p:spPr>
        <p:txBody>
          <a:bodyPr anchor="ctr">
            <a:spAutoFit/>
          </a:bodyPr>
          <a:lstStyle/>
          <a:p>
            <a:pPr algn="ctr">
              <a:buNone/>
              <a:defRPr/>
            </a:pPr>
            <a:r>
              <a:rPr lang="tr-TR" sz="1100" dirty="0">
                <a:solidFill>
                  <a:schemeClr val="tx1"/>
                </a:solidFill>
                <a:latin typeface="Times New Roman" pitchFamily="18" charset="0"/>
              </a:rPr>
              <a:t>ETCF-II  is </a:t>
            </a:r>
            <a:r>
              <a:rPr lang="tr-TR" sz="1100" dirty="0" err="1">
                <a:solidFill>
                  <a:schemeClr val="tx1"/>
                </a:solidFill>
                <a:latin typeface="Times New Roman" pitchFamily="18" charset="0"/>
              </a:rPr>
              <a:t>implemented</a:t>
            </a:r>
            <a:r>
              <a:rPr lang="tr-TR" sz="1100" dirty="0">
                <a:solidFill>
                  <a:schemeClr val="tx1"/>
                </a:solidFill>
                <a:latin typeface="Times New Roman" pitchFamily="18" charset="0"/>
              </a:rPr>
              <a:t> </a:t>
            </a:r>
            <a:r>
              <a:rPr lang="tr-TR" sz="1100" dirty="0" err="1">
                <a:solidFill>
                  <a:schemeClr val="tx1"/>
                </a:solidFill>
                <a:latin typeface="Times New Roman" pitchFamily="18" charset="0"/>
              </a:rPr>
              <a:t>by</a:t>
            </a:r>
            <a:r>
              <a:rPr lang="tr-TR" sz="1100" dirty="0">
                <a:solidFill>
                  <a:schemeClr val="tx1"/>
                </a:solidFill>
                <a:latin typeface="Times New Roman" pitchFamily="18" charset="0"/>
              </a:rPr>
              <a:t> </a:t>
            </a:r>
          </a:p>
          <a:p>
            <a:pPr algn="ctr">
              <a:buNone/>
              <a:defRPr/>
            </a:pPr>
            <a:r>
              <a:rPr lang="tr-TR" sz="1100" dirty="0">
                <a:solidFill>
                  <a:schemeClr val="tx1"/>
                </a:solidFill>
                <a:latin typeface="Times New Roman" pitchFamily="18" charset="0"/>
              </a:rPr>
              <a:t>EUROCHAMBRES&amp; TOBB</a:t>
            </a:r>
            <a:r>
              <a:rPr lang="fr-FR" sz="1100" dirty="0">
                <a:solidFill>
                  <a:schemeClr val="tx1"/>
                </a:solidFill>
                <a:latin typeface="Times New Roman" pitchFamily="18" charset="0"/>
              </a:rPr>
              <a:t> </a:t>
            </a:r>
          </a:p>
        </p:txBody>
      </p:sp>
      <p:pic>
        <p:nvPicPr>
          <p:cNvPr id="15" name="Picture 13" descr="TOBB-logo_ENGLISH big"/>
          <p:cNvPicPr>
            <a:picLocks noChangeAspect="1" noChangeArrowheads="1"/>
          </p:cNvPicPr>
          <p:nvPr userDrawn="1"/>
        </p:nvPicPr>
        <p:blipFill>
          <a:blip r:embed="rId16" cstate="print"/>
          <a:srcRect/>
          <a:stretch>
            <a:fillRect/>
          </a:stretch>
        </p:blipFill>
        <p:spPr bwMode="auto">
          <a:xfrm>
            <a:off x="7215188" y="6143625"/>
            <a:ext cx="647700" cy="639763"/>
          </a:xfrm>
          <a:prstGeom prst="rect">
            <a:avLst/>
          </a:prstGeom>
          <a:noFill/>
          <a:ln w="9525">
            <a:noFill/>
            <a:miter lim="800000"/>
            <a:headEnd/>
            <a:tailEnd/>
          </a:ln>
        </p:spPr>
      </p:pic>
      <p:sp>
        <p:nvSpPr>
          <p:cNvPr id="16" name="15 Metin kutusu"/>
          <p:cNvSpPr txBox="1"/>
          <p:nvPr userDrawn="1"/>
        </p:nvSpPr>
        <p:spPr>
          <a:xfrm>
            <a:off x="7858125" y="6286500"/>
            <a:ext cx="761234" cy="289310"/>
          </a:xfrm>
          <a:prstGeom prst="rect">
            <a:avLst/>
          </a:prstGeom>
          <a:noFill/>
        </p:spPr>
        <p:txBody>
          <a:bodyPr wrap="none">
            <a:spAutoFit/>
          </a:bodyPr>
          <a:lstStyle/>
          <a:p>
            <a:pPr>
              <a:buNone/>
              <a:defRPr/>
            </a:pPr>
            <a:r>
              <a:rPr lang="tr-TR" sz="1600" b="1" dirty="0">
                <a:solidFill>
                  <a:schemeClr val="bg1">
                    <a:lumMod val="50000"/>
                  </a:schemeClr>
                </a:solidFill>
                <a:latin typeface="Arial" pitchFamily="34" charset="0"/>
                <a:cs typeface="Arial" pitchFamily="34" charset="0"/>
              </a:rPr>
              <a:t>TOBB</a:t>
            </a:r>
          </a:p>
        </p:txBody>
      </p:sp>
      <p:pic>
        <p:nvPicPr>
          <p:cNvPr id="17" name="Picture 9" descr="abdelegasyonCMYK"/>
          <p:cNvPicPr>
            <a:picLocks noChangeAspect="1" noChangeArrowheads="1"/>
          </p:cNvPicPr>
          <p:nvPr userDrawn="1"/>
        </p:nvPicPr>
        <p:blipFill>
          <a:blip r:embed="rId17" cstate="print"/>
          <a:srcRect/>
          <a:stretch>
            <a:fillRect/>
          </a:stretch>
        </p:blipFill>
        <p:spPr bwMode="auto">
          <a:xfrm>
            <a:off x="7380288" y="115888"/>
            <a:ext cx="1146175" cy="473075"/>
          </a:xfrm>
          <a:prstGeom prst="rect">
            <a:avLst/>
          </a:prstGeom>
          <a:noFill/>
          <a:ln w="9525">
            <a:noFill/>
            <a:miter lim="800000"/>
            <a:headEnd/>
            <a:tailEnd/>
          </a:ln>
        </p:spPr>
      </p:pic>
      <p:sp>
        <p:nvSpPr>
          <p:cNvPr id="18" name="Rectangle 10"/>
          <p:cNvSpPr>
            <a:spLocks noChangeArrowheads="1"/>
          </p:cNvSpPr>
          <p:nvPr userDrawn="1"/>
        </p:nvSpPr>
        <p:spPr bwMode="auto">
          <a:xfrm>
            <a:off x="6696075" y="620713"/>
            <a:ext cx="2447925" cy="397032"/>
          </a:xfrm>
          <a:prstGeom prst="rect">
            <a:avLst/>
          </a:prstGeom>
          <a:noFill/>
          <a:ln w="9525">
            <a:noFill/>
            <a:miter lim="800000"/>
            <a:headEnd/>
            <a:tailEnd/>
          </a:ln>
          <a:effectLst/>
        </p:spPr>
        <p:txBody>
          <a:bodyPr anchor="ctr">
            <a:spAutoFit/>
          </a:bodyPr>
          <a:lstStyle/>
          <a:p>
            <a:pPr algn="ctr">
              <a:buNone/>
              <a:defRPr/>
            </a:pPr>
            <a:r>
              <a:rPr lang="en-GB" sz="1100" dirty="0">
                <a:solidFill>
                  <a:schemeClr val="tx1"/>
                </a:solidFill>
                <a:latin typeface="Times New Roman" pitchFamily="18" charset="0"/>
                <a:cs typeface="Times New Roman" pitchFamily="18" charset="0"/>
              </a:rPr>
              <a:t>ETCF</a:t>
            </a:r>
            <a:r>
              <a:rPr lang="tr-TR" sz="1100" dirty="0">
                <a:solidFill>
                  <a:schemeClr val="tx1"/>
                </a:solidFill>
                <a:latin typeface="Times New Roman" pitchFamily="18" charset="0"/>
                <a:cs typeface="Times New Roman" pitchFamily="18" charset="0"/>
              </a:rPr>
              <a:t>-II</a:t>
            </a:r>
            <a:r>
              <a:rPr lang="en-GB" sz="1100" dirty="0">
                <a:solidFill>
                  <a:schemeClr val="tx1"/>
                </a:solidFill>
                <a:latin typeface="Times New Roman" pitchFamily="18" charset="0"/>
                <a:cs typeface="Times New Roman" pitchFamily="18" charset="0"/>
              </a:rPr>
              <a:t> is </a:t>
            </a:r>
            <a:r>
              <a:rPr lang="tr-TR" sz="1100" dirty="0" err="1" smtClean="0">
                <a:solidFill>
                  <a:schemeClr val="tx1"/>
                </a:solidFill>
                <a:latin typeface="Times New Roman" pitchFamily="18" charset="0"/>
                <a:cs typeface="Times New Roman" pitchFamily="18" charset="0"/>
              </a:rPr>
              <a:t>co</a:t>
            </a:r>
            <a:r>
              <a:rPr lang="tr-TR" sz="1100" dirty="0" smtClean="0">
                <a:solidFill>
                  <a:schemeClr val="tx1"/>
                </a:solidFill>
                <a:latin typeface="Times New Roman" pitchFamily="18" charset="0"/>
                <a:cs typeface="Times New Roman" pitchFamily="18" charset="0"/>
              </a:rPr>
              <a:t>-</a:t>
            </a:r>
            <a:r>
              <a:rPr lang="en-GB" sz="1100" dirty="0" smtClean="0">
                <a:solidFill>
                  <a:schemeClr val="tx1"/>
                </a:solidFill>
                <a:latin typeface="Times New Roman" pitchFamily="18" charset="0"/>
                <a:cs typeface="Times New Roman" pitchFamily="18" charset="0"/>
              </a:rPr>
              <a:t>funded </a:t>
            </a:r>
            <a:r>
              <a:rPr lang="en-GB" sz="1100" dirty="0">
                <a:solidFill>
                  <a:schemeClr val="tx1"/>
                </a:solidFill>
                <a:latin typeface="Times New Roman" pitchFamily="18" charset="0"/>
                <a:cs typeface="Times New Roman" pitchFamily="18" charset="0"/>
              </a:rPr>
              <a:t>by the </a:t>
            </a:r>
            <a:endParaRPr lang="tr-TR" sz="1100" dirty="0">
              <a:solidFill>
                <a:schemeClr val="tx1"/>
              </a:solidFill>
              <a:latin typeface="Times New Roman" pitchFamily="18" charset="0"/>
              <a:cs typeface="Times New Roman" pitchFamily="18" charset="0"/>
            </a:endParaRPr>
          </a:p>
          <a:p>
            <a:pPr algn="ctr">
              <a:buNone/>
              <a:defRPr/>
            </a:pPr>
            <a:r>
              <a:rPr lang="en-GB" sz="1100" dirty="0">
                <a:solidFill>
                  <a:schemeClr val="tx1"/>
                </a:solidFill>
                <a:latin typeface="Times New Roman" pitchFamily="18" charset="0"/>
                <a:cs typeface="Times New Roman" pitchFamily="18" charset="0"/>
              </a:rPr>
              <a:t>European Union</a:t>
            </a:r>
            <a:r>
              <a:rPr lang="fr-FR" sz="1100" dirty="0">
                <a:solidFill>
                  <a:schemeClr val="tx1"/>
                </a:solidFill>
                <a:latin typeface="Times New Roman" pitchFamily="18" charset="0"/>
                <a:cs typeface="Times New Roman" pitchFamily="18" charset="0"/>
              </a:rPr>
              <a:t> </a:t>
            </a:r>
            <a:r>
              <a:rPr lang="tr-TR" sz="1100" dirty="0" err="1" smtClean="0">
                <a:solidFill>
                  <a:schemeClr val="tx1"/>
                </a:solidFill>
                <a:latin typeface="Times New Roman" pitchFamily="18" charset="0"/>
                <a:cs typeface="Times New Roman" pitchFamily="18" charset="0"/>
              </a:rPr>
              <a:t>and</a:t>
            </a:r>
            <a:r>
              <a:rPr lang="tr-TR" sz="1100" dirty="0" smtClean="0">
                <a:solidFill>
                  <a:schemeClr val="tx1"/>
                </a:solidFill>
                <a:latin typeface="Times New Roman" pitchFamily="18" charset="0"/>
                <a:cs typeface="Times New Roman" pitchFamily="18" charset="0"/>
              </a:rPr>
              <a:t> </a:t>
            </a:r>
            <a:r>
              <a:rPr lang="tr-TR" sz="1100" dirty="0" err="1" smtClean="0">
                <a:solidFill>
                  <a:schemeClr val="tx1"/>
                </a:solidFill>
                <a:latin typeface="Times New Roman" pitchFamily="18" charset="0"/>
                <a:cs typeface="Times New Roman" pitchFamily="18" charset="0"/>
              </a:rPr>
              <a:t>Turkey</a:t>
            </a:r>
            <a:endParaRPr lang="fr-FR" sz="1100" dirty="0">
              <a:solidFill>
                <a:schemeClr val="tx1"/>
              </a:solidFill>
              <a:latin typeface="Times New Roman" pitchFamily="18" charset="0"/>
              <a:cs typeface="Times New Roman" pitchFamily="18" charset="0"/>
            </a:endParaRPr>
          </a:p>
        </p:txBody>
      </p:sp>
      <p:pic>
        <p:nvPicPr>
          <p:cNvPr id="19" name="Picture 2"/>
          <p:cNvPicPr/>
          <p:nvPr userDrawn="1"/>
        </p:nvPicPr>
        <p:blipFill>
          <a:blip r:embed="rId18" cstate="print"/>
          <a:srcRect/>
          <a:stretch>
            <a:fillRect/>
          </a:stretch>
        </p:blipFill>
        <p:spPr bwMode="auto">
          <a:xfrm>
            <a:off x="251520" y="6021288"/>
            <a:ext cx="807886" cy="58045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urochambres.be/content/default.asp?PageID=2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dpt.gov.tr/bgyu/seg/se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Local%20Settings/TEKLIF%20CAGRISI%20LINK%20DOKUMANLARI/3%20EK%20A%20BASVURU%20FORMU.doc"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Local%20Settings/TEKLIF%20CAGRISI%20LINK%20DOKUMANLARI/5%20EK%20C%20MANTIKSAL%20CERCEVE.xls" TargetMode="External"/><Relationship Id="rId4" Type="http://schemas.openxmlformats.org/officeDocument/2006/relationships/hyperlink" Target="../../../Local%20Settings/TEKLIF%20CAGRISI%20LINK%20DOKUMANLARI/4%20EK%20BUTCE.xl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19"/>
          <p:cNvSpPr>
            <a:spLocks noGrp="1" noChangeArrowheads="1"/>
          </p:cNvSpPr>
          <p:nvPr>
            <p:ph type="sldNum" sz="quarter" idx="10"/>
          </p:nvPr>
        </p:nvSpPr>
        <p:spPr>
          <a:noFill/>
        </p:spPr>
        <p:txBody>
          <a:bodyPr/>
          <a:lstStyle/>
          <a:p>
            <a:fld id="{A59B2D29-C7D8-499E-B126-1C68440F477E}" type="slidenum">
              <a:rPr lang="tr-TR" smtClean="0"/>
              <a:pPr/>
              <a:t>1</a:t>
            </a:fld>
            <a:endParaRPr lang="tr-TR" smtClean="0"/>
          </a:p>
        </p:txBody>
      </p:sp>
      <p:sp>
        <p:nvSpPr>
          <p:cNvPr id="3077" name="Text Box 5"/>
          <p:cNvSpPr txBox="1">
            <a:spLocks noChangeArrowheads="1"/>
          </p:cNvSpPr>
          <p:nvPr/>
        </p:nvSpPr>
        <p:spPr bwMode="auto">
          <a:xfrm>
            <a:off x="457200" y="1142983"/>
            <a:ext cx="8147050" cy="4832092"/>
          </a:xfrm>
          <a:prstGeom prst="rect">
            <a:avLst/>
          </a:prstGeom>
          <a:noFill/>
          <a:ln w="9525">
            <a:noFill/>
            <a:miter lim="800000"/>
            <a:headEnd/>
            <a:tailEnd/>
          </a:ln>
        </p:spPr>
        <p:txBody>
          <a:bodyPr wrap="square">
            <a:spAutoFit/>
          </a:bodyPr>
          <a:lstStyle/>
          <a:p>
            <a:pPr algn="ctr">
              <a:lnSpc>
                <a:spcPct val="100000"/>
              </a:lnSpc>
              <a:spcBef>
                <a:spcPct val="0"/>
              </a:spcBef>
              <a:buClrTx/>
              <a:buFontTx/>
              <a:buNone/>
              <a:defRPr/>
            </a:pPr>
            <a:r>
              <a:rPr lang="tr-TR" sz="3600" b="1" dirty="0">
                <a:solidFill>
                  <a:srgbClr val="3424AC"/>
                </a:solidFill>
                <a:effectLst>
                  <a:outerShdw blurRad="38100" dist="38100" dir="2700000" algn="tl">
                    <a:srgbClr val="C0C0C0"/>
                  </a:outerShdw>
                </a:effectLst>
              </a:rPr>
              <a:t>AB-TÜRKİYE ODA </a:t>
            </a:r>
            <a:r>
              <a:rPr lang="tr-TR" sz="3600" b="1" dirty="0" smtClean="0">
                <a:solidFill>
                  <a:srgbClr val="3424AC"/>
                </a:solidFill>
                <a:effectLst>
                  <a:outerShdw blurRad="38100" dist="38100" dir="2700000" algn="tl">
                    <a:srgbClr val="C0C0C0"/>
                  </a:outerShdw>
                </a:effectLst>
              </a:rPr>
              <a:t>FORUMU II </a:t>
            </a:r>
            <a:r>
              <a:rPr lang="tr-TR" sz="3600" b="1" dirty="0">
                <a:solidFill>
                  <a:srgbClr val="3424AC"/>
                </a:solidFill>
                <a:effectLst>
                  <a:outerShdw blurRad="38100" dist="38100" dir="2700000" algn="tl">
                    <a:srgbClr val="C0C0C0"/>
                  </a:outerShdw>
                </a:effectLst>
              </a:rPr>
              <a:t>PROJESİ </a:t>
            </a:r>
            <a:r>
              <a:rPr lang="tr-TR" sz="3600" b="1" dirty="0" smtClean="0">
                <a:solidFill>
                  <a:srgbClr val="3424AC"/>
                </a:solidFill>
                <a:effectLst>
                  <a:outerShdw blurRad="38100" dist="38100" dir="2700000" algn="tl">
                    <a:srgbClr val="C0C0C0"/>
                  </a:outerShdw>
                </a:effectLst>
              </a:rPr>
              <a:t>(ETCF II) HİBE </a:t>
            </a:r>
            <a:r>
              <a:rPr lang="tr-TR" sz="3600" b="1" dirty="0">
                <a:solidFill>
                  <a:srgbClr val="3424AC"/>
                </a:solidFill>
                <a:effectLst>
                  <a:outerShdw blurRad="38100" dist="38100" dir="2700000" algn="tl">
                    <a:srgbClr val="C0C0C0"/>
                  </a:outerShdw>
                </a:effectLst>
              </a:rPr>
              <a:t>PROGRAMI</a:t>
            </a:r>
            <a:r>
              <a:rPr lang="tr-TR" sz="3600" b="1" dirty="0">
                <a:solidFill>
                  <a:schemeClr val="accent2"/>
                </a:solidFill>
                <a:effectLst>
                  <a:outerShdw blurRad="38100" dist="38100" dir="2700000" algn="tl">
                    <a:srgbClr val="C0C0C0"/>
                  </a:outerShdw>
                </a:effectLst>
                <a:latin typeface="Comic Sans MS" pitchFamily="66" charset="0"/>
              </a:rPr>
              <a:t> </a:t>
            </a:r>
            <a:r>
              <a:rPr lang="en-US" sz="3600" b="1" i="1" dirty="0">
                <a:solidFill>
                  <a:srgbClr val="180793"/>
                </a:solidFill>
                <a:effectLst>
                  <a:outerShdw blurRad="38100" dist="38100" dir="2700000" algn="tl">
                    <a:srgbClr val="C0C0C0"/>
                  </a:outerShdw>
                </a:effectLst>
                <a:latin typeface="Comic Sans MS" pitchFamily="66" charset="0"/>
              </a:rPr>
              <a:t/>
            </a:r>
            <a:br>
              <a:rPr lang="en-US" sz="3600" b="1" i="1" dirty="0">
                <a:solidFill>
                  <a:srgbClr val="180793"/>
                </a:solidFill>
                <a:effectLst>
                  <a:outerShdw blurRad="38100" dist="38100" dir="2700000" algn="tl">
                    <a:srgbClr val="C0C0C0"/>
                  </a:outerShdw>
                </a:effectLst>
                <a:latin typeface="Comic Sans MS" pitchFamily="66" charset="0"/>
              </a:rPr>
            </a:br>
            <a:endParaRPr lang="tr-TR" sz="3600" b="1" i="1" dirty="0">
              <a:solidFill>
                <a:srgbClr val="180793"/>
              </a:solidFill>
              <a:effectLst>
                <a:outerShdw blurRad="38100" dist="38100" dir="2700000" algn="tl">
                  <a:srgbClr val="C0C0C0"/>
                </a:outerShdw>
              </a:effectLst>
              <a:latin typeface="Comic Sans MS" pitchFamily="66" charset="0"/>
            </a:endParaRPr>
          </a:p>
          <a:p>
            <a:pPr algn="ctr">
              <a:lnSpc>
                <a:spcPct val="100000"/>
              </a:lnSpc>
              <a:spcBef>
                <a:spcPct val="0"/>
              </a:spcBef>
              <a:buClrTx/>
              <a:buFontTx/>
              <a:buNone/>
              <a:defRPr/>
            </a:pPr>
            <a:r>
              <a:rPr lang="tr-TR" sz="3200" b="1" dirty="0">
                <a:solidFill>
                  <a:srgbClr val="FF3300"/>
                </a:solidFill>
                <a:effectLst>
                  <a:outerShdw blurRad="38100" dist="38100" dir="2700000" algn="tl">
                    <a:srgbClr val="C0C0C0"/>
                  </a:outerShdw>
                </a:effectLst>
              </a:rPr>
              <a:t>HİBE PROGRAMININ TANITIMI</a:t>
            </a:r>
          </a:p>
          <a:p>
            <a:pPr algn="ctr">
              <a:lnSpc>
                <a:spcPct val="100000"/>
              </a:lnSpc>
              <a:spcBef>
                <a:spcPct val="0"/>
              </a:spcBef>
              <a:buClrTx/>
              <a:buFontTx/>
              <a:buNone/>
              <a:defRPr/>
            </a:pPr>
            <a:r>
              <a:rPr lang="tr-TR" sz="3200" b="1" dirty="0">
                <a:solidFill>
                  <a:srgbClr val="FF3300"/>
                </a:solidFill>
                <a:effectLst>
                  <a:outerShdw blurRad="38100" dist="38100" dir="2700000" algn="tl">
                    <a:srgbClr val="C0C0C0"/>
                  </a:outerShdw>
                </a:effectLst>
              </a:rPr>
              <a:t>VE BAŞVURU SÜRECİ</a:t>
            </a:r>
          </a:p>
          <a:p>
            <a:pPr algn="ctr">
              <a:lnSpc>
                <a:spcPct val="100000"/>
              </a:lnSpc>
              <a:spcBef>
                <a:spcPct val="0"/>
              </a:spcBef>
              <a:buClrTx/>
              <a:buFontTx/>
              <a:buNone/>
              <a:defRPr/>
            </a:pPr>
            <a:endParaRPr lang="tr-TR" sz="3200" b="1" dirty="0">
              <a:solidFill>
                <a:srgbClr val="FF3300"/>
              </a:solidFill>
              <a:effectLst>
                <a:outerShdw blurRad="38100" dist="38100" dir="2700000" algn="tl">
                  <a:srgbClr val="C0C0C0"/>
                </a:outerShdw>
              </a:effectLst>
            </a:endParaRPr>
          </a:p>
          <a:p>
            <a:pPr algn="ctr">
              <a:lnSpc>
                <a:spcPct val="100000"/>
              </a:lnSpc>
              <a:spcBef>
                <a:spcPct val="0"/>
              </a:spcBef>
              <a:buClrTx/>
              <a:buFontTx/>
              <a:buNone/>
              <a:defRPr/>
            </a:pPr>
            <a:endParaRPr lang="tr-TR" sz="3200" b="1" dirty="0">
              <a:solidFill>
                <a:srgbClr val="FF3300"/>
              </a:solidFill>
              <a:effectLst>
                <a:outerShdw blurRad="38100" dist="38100" dir="2700000" algn="tl">
                  <a:srgbClr val="C0C0C0"/>
                </a:outerShdw>
              </a:effectLst>
            </a:endParaRPr>
          </a:p>
          <a:p>
            <a:pPr algn="ctr">
              <a:lnSpc>
                <a:spcPct val="100000"/>
              </a:lnSpc>
              <a:spcBef>
                <a:spcPct val="0"/>
              </a:spcBef>
              <a:buClrTx/>
              <a:buFontTx/>
              <a:buNone/>
              <a:defRPr/>
            </a:pPr>
            <a:r>
              <a:rPr lang="tr-TR" sz="1800" b="1" dirty="0">
                <a:solidFill>
                  <a:srgbClr val="FF3300"/>
                </a:solidFill>
                <a:effectLst>
                  <a:outerShdw blurRad="38100" dist="38100" dir="2700000" algn="tl">
                    <a:srgbClr val="C0C0C0"/>
                  </a:outerShdw>
                </a:effectLst>
              </a:rPr>
              <a:t> </a:t>
            </a:r>
            <a:r>
              <a:rPr lang="tr-TR" b="1" dirty="0">
                <a:solidFill>
                  <a:srgbClr val="FF3300"/>
                </a:solidFill>
                <a:effectLst>
                  <a:outerShdw blurRad="38100" dist="38100" dir="2700000" algn="tl">
                    <a:srgbClr val="C0C0C0"/>
                  </a:outerShdw>
                </a:effectLst>
              </a:rPr>
              <a:t>12 Ocak 2012</a:t>
            </a:r>
          </a:p>
          <a:p>
            <a:pPr algn="ctr">
              <a:lnSpc>
                <a:spcPct val="100000"/>
              </a:lnSpc>
              <a:spcBef>
                <a:spcPct val="0"/>
              </a:spcBef>
              <a:buClrTx/>
              <a:buFontTx/>
              <a:buNone/>
              <a:defRPr/>
            </a:pPr>
            <a:r>
              <a:rPr lang="tr-TR" b="1" dirty="0">
                <a:solidFill>
                  <a:srgbClr val="FF3300"/>
                </a:solidFill>
                <a:effectLst>
                  <a:outerShdw blurRad="38100" dist="38100" dir="2700000" algn="tl">
                    <a:srgbClr val="C0C0C0"/>
                  </a:outerShdw>
                </a:effectLst>
              </a:rPr>
              <a:t>Burcu Atılgan-Proje Hibe Uzmanı</a:t>
            </a:r>
          </a:p>
          <a:p>
            <a:pPr algn="ctr">
              <a:lnSpc>
                <a:spcPct val="100000"/>
              </a:lnSpc>
              <a:spcBef>
                <a:spcPct val="0"/>
              </a:spcBef>
              <a:buClrTx/>
              <a:buFontTx/>
              <a:buNone/>
              <a:defRPr/>
            </a:pPr>
            <a:r>
              <a:rPr lang="tr-TR" b="1" dirty="0">
                <a:solidFill>
                  <a:srgbClr val="FF3300"/>
                </a:solidFill>
                <a:effectLst>
                  <a:outerShdw blurRad="38100" dist="38100" dir="2700000" algn="tl">
                    <a:srgbClr val="C0C0C0"/>
                  </a:outerShdw>
                </a:effectLst>
              </a:rPr>
              <a:t>TOBB AB Dairesi</a:t>
            </a:r>
            <a:endParaRPr lang="en-US" sz="3200" b="1" dirty="0">
              <a:solidFill>
                <a:srgbClr val="003399"/>
              </a:solidFill>
              <a:effectLst>
                <a:outerShdw blurRad="38100" dist="38100" dir="2700000" algn="tl">
                  <a:srgbClr val="C0C0C0"/>
                </a:outerShdw>
              </a:effectLst>
              <a:latin typeface="Comic Sans MS" pitchFamily="66"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9"/>
          <p:cNvSpPr>
            <a:spLocks noGrp="1" noChangeArrowheads="1"/>
          </p:cNvSpPr>
          <p:nvPr>
            <p:ph type="sldNum" sz="quarter" idx="10"/>
          </p:nvPr>
        </p:nvSpPr>
        <p:spPr>
          <a:noFill/>
        </p:spPr>
        <p:txBody>
          <a:bodyPr/>
          <a:lstStyle/>
          <a:p>
            <a:fld id="{305179D1-D592-4C89-B463-D9D681495A51}" type="slidenum">
              <a:rPr lang="tr-TR" smtClean="0"/>
              <a:pPr/>
              <a:t>10</a:t>
            </a:fld>
            <a:endParaRPr lang="tr-TR" smtClean="0"/>
          </a:p>
        </p:txBody>
      </p:sp>
      <p:sp>
        <p:nvSpPr>
          <p:cNvPr id="1126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tr-TR" sz="4000" smtClean="0">
                <a:solidFill>
                  <a:srgbClr val="FF3300"/>
                </a:solidFill>
              </a:rPr>
              <a:t>Proje Ortağı</a:t>
            </a:r>
          </a:p>
        </p:txBody>
      </p:sp>
      <p:sp>
        <p:nvSpPr>
          <p:cNvPr id="11268" name="Rectangle 3"/>
          <p:cNvSpPr>
            <a:spLocks noGrp="1" noChangeArrowheads="1"/>
          </p:cNvSpPr>
          <p:nvPr>
            <p:ph type="body" idx="1"/>
          </p:nvPr>
        </p:nvSpPr>
        <p:spPr bwMode="auto">
          <a:xfrm>
            <a:off x="457200" y="1600200"/>
            <a:ext cx="8229600" cy="4133850"/>
          </a:xfrm>
          <a:noFill/>
          <a:ln>
            <a:miter lim="800000"/>
            <a:headEnd/>
            <a:tailEnd/>
          </a:ln>
        </p:spPr>
        <p:txBody>
          <a:bodyPr vert="horz" wrap="square" lIns="91440" tIns="45720" rIns="91440" bIns="45720" numCol="1" anchor="t" anchorCtr="0" compatLnSpc="1">
            <a:prstTxWarp prst="textNoShape">
              <a:avLst/>
            </a:prstTxWarp>
          </a:bodyPr>
          <a:lstStyle/>
          <a:p>
            <a:r>
              <a:rPr lang="tr-TR" smtClean="0">
                <a:solidFill>
                  <a:srgbClr val="000099"/>
                </a:solidFill>
              </a:rPr>
              <a:t>Başvuru sahibinin ortakları:</a:t>
            </a:r>
          </a:p>
          <a:p>
            <a:r>
              <a:rPr lang="tr-TR" smtClean="0">
                <a:solidFill>
                  <a:srgbClr val="000099"/>
                </a:solidFill>
              </a:rPr>
              <a:t>Projenin tasarım ve uygulanmasına katılırlar ve </a:t>
            </a:r>
          </a:p>
          <a:p>
            <a:r>
              <a:rPr lang="tr-TR" smtClean="0">
                <a:solidFill>
                  <a:srgbClr val="000099"/>
                </a:solidFill>
              </a:rPr>
              <a:t>Bunların harcadıkları giderler de hibeden faydalanan kuruluşun giderleri gibi uygun gider olarak değerlendirilir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9"/>
          <p:cNvSpPr>
            <a:spLocks noGrp="1" noChangeArrowheads="1"/>
          </p:cNvSpPr>
          <p:nvPr>
            <p:ph type="sldNum" sz="quarter" idx="10"/>
          </p:nvPr>
        </p:nvSpPr>
        <p:spPr>
          <a:noFill/>
        </p:spPr>
        <p:txBody>
          <a:bodyPr/>
          <a:lstStyle/>
          <a:p>
            <a:fld id="{447ECFF4-8DB9-4B9B-89D9-A2D0D9C75D00}" type="slidenum">
              <a:rPr lang="tr-TR" smtClean="0"/>
              <a:pPr/>
              <a:t>11</a:t>
            </a:fld>
            <a:endParaRPr lang="tr-TR" smtClean="0"/>
          </a:p>
        </p:txBody>
      </p:sp>
      <p:sp>
        <p:nvSpPr>
          <p:cNvPr id="12291" name="Rectangle 3"/>
          <p:cNvSpPr>
            <a:spLocks noGrp="1" noChangeArrowheads="1"/>
          </p:cNvSpPr>
          <p:nvPr>
            <p:ph type="body" idx="1"/>
          </p:nvPr>
        </p:nvSpPr>
        <p:spPr bwMode="auto">
          <a:xfrm>
            <a:off x="611188" y="1196975"/>
            <a:ext cx="7848600" cy="446405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endParaRPr lang="tr-TR" sz="2000" dirty="0" smtClean="0"/>
          </a:p>
          <a:p>
            <a:pPr>
              <a:lnSpc>
                <a:spcPct val="80000"/>
              </a:lnSpc>
              <a:buFontTx/>
              <a:buNone/>
            </a:pPr>
            <a:r>
              <a:rPr lang="tr-TR" sz="2000" dirty="0" smtClean="0">
                <a:solidFill>
                  <a:srgbClr val="3424AC"/>
                </a:solidFill>
              </a:rPr>
              <a:t>Uygun AB Ortak Odaları, </a:t>
            </a:r>
            <a:r>
              <a:rPr lang="tr-TR" sz="2000" dirty="0" err="1" smtClean="0">
                <a:solidFill>
                  <a:srgbClr val="3424AC"/>
                </a:solidFill>
              </a:rPr>
              <a:t>Eurochambres’ın</a:t>
            </a:r>
            <a:r>
              <a:rPr lang="tr-TR" sz="2000" dirty="0" smtClean="0">
                <a:solidFill>
                  <a:srgbClr val="3424AC"/>
                </a:solidFill>
              </a:rPr>
              <a:t> aşağıdaki sitesinde yer </a:t>
            </a:r>
          </a:p>
          <a:p>
            <a:pPr>
              <a:lnSpc>
                <a:spcPct val="80000"/>
              </a:lnSpc>
              <a:buFontTx/>
              <a:buNone/>
            </a:pPr>
            <a:r>
              <a:rPr lang="tr-TR" sz="2000" dirty="0" smtClean="0">
                <a:solidFill>
                  <a:srgbClr val="3424AC"/>
                </a:solidFill>
              </a:rPr>
              <a:t>alan </a:t>
            </a:r>
            <a:r>
              <a:rPr lang="tr-TR" sz="2000" dirty="0" err="1" smtClean="0">
                <a:solidFill>
                  <a:srgbClr val="3424AC"/>
                </a:solidFill>
              </a:rPr>
              <a:t>Eurochambres’a</a:t>
            </a:r>
            <a:r>
              <a:rPr lang="tr-TR" sz="2000" dirty="0" smtClean="0">
                <a:solidFill>
                  <a:srgbClr val="3424AC"/>
                </a:solidFill>
              </a:rPr>
              <a:t> üye “</a:t>
            </a:r>
            <a:r>
              <a:rPr lang="tr-TR" sz="2200" dirty="0" smtClean="0">
                <a:solidFill>
                  <a:srgbClr val="3424AC"/>
                </a:solidFill>
              </a:rPr>
              <a:t>AB ve Aday Ülkeleri Odaları”dır.</a:t>
            </a:r>
            <a:endParaRPr lang="tr-TR" sz="2000" dirty="0" smtClean="0">
              <a:solidFill>
                <a:srgbClr val="3424AC"/>
              </a:solidFill>
            </a:endParaRPr>
          </a:p>
          <a:p>
            <a:pPr>
              <a:lnSpc>
                <a:spcPct val="80000"/>
              </a:lnSpc>
              <a:buFontTx/>
              <a:buNone/>
            </a:pPr>
            <a:r>
              <a:rPr lang="en-GB" sz="2000" dirty="0" smtClean="0">
                <a:hlinkClick r:id="rId3"/>
              </a:rPr>
              <a:t>http://www.eurochambres.be/content/default.asp?PageID=29</a:t>
            </a:r>
            <a:endParaRPr lang="tr-TR" sz="2000" dirty="0" smtClean="0"/>
          </a:p>
          <a:p>
            <a:pPr>
              <a:lnSpc>
                <a:spcPct val="80000"/>
              </a:lnSpc>
              <a:buFontTx/>
              <a:buNone/>
            </a:pPr>
            <a:r>
              <a:rPr lang="tr-TR" sz="2000" dirty="0" smtClean="0"/>
              <a:t> </a:t>
            </a:r>
            <a:endParaRPr lang="tr-TR" sz="2200" dirty="0" smtClean="0">
              <a:solidFill>
                <a:srgbClr val="3424AC"/>
              </a:solidFill>
            </a:endParaRPr>
          </a:p>
          <a:p>
            <a:pPr>
              <a:lnSpc>
                <a:spcPct val="80000"/>
              </a:lnSpc>
              <a:buFontTx/>
              <a:buNone/>
            </a:pPr>
            <a:r>
              <a:rPr lang="tr-TR" sz="2200" dirty="0" smtClean="0">
                <a:solidFill>
                  <a:srgbClr val="3424AC"/>
                </a:solidFill>
              </a:rPr>
              <a:t>Aday Ülkeler: </a:t>
            </a:r>
            <a:r>
              <a:rPr lang="tr-TR" sz="2000" dirty="0" smtClean="0">
                <a:solidFill>
                  <a:srgbClr val="3424AC"/>
                </a:solidFill>
              </a:rPr>
              <a:t>Türkiye, Hırvatistan, Makedonya, Karadağ, Arnavutluk, Bosna Hersek, Kosova ve Sırbistan</a:t>
            </a:r>
          </a:p>
          <a:p>
            <a:pPr>
              <a:lnSpc>
                <a:spcPct val="80000"/>
              </a:lnSpc>
              <a:buFontTx/>
              <a:buNone/>
            </a:pPr>
            <a:r>
              <a:rPr lang="tr-TR" sz="2200" dirty="0" smtClean="0">
                <a:solidFill>
                  <a:srgbClr val="3424AC"/>
                </a:solidFill>
              </a:rPr>
              <a:t>Üye Ülkeler: Almanya, Avusturya, Belçika, </a:t>
            </a:r>
          </a:p>
          <a:p>
            <a:pPr>
              <a:lnSpc>
                <a:spcPct val="80000"/>
              </a:lnSpc>
              <a:buFontTx/>
              <a:buNone/>
            </a:pPr>
            <a:r>
              <a:rPr lang="tr-TR" sz="2200" dirty="0" smtClean="0">
                <a:solidFill>
                  <a:srgbClr val="3424AC"/>
                </a:solidFill>
              </a:rPr>
              <a:t>Bulgaristan, Çek Cumhuriyeti, Danimarka, </a:t>
            </a:r>
            <a:r>
              <a:rPr lang="tr-TR" sz="2200" dirty="0" err="1" smtClean="0">
                <a:solidFill>
                  <a:srgbClr val="3424AC"/>
                </a:solidFill>
              </a:rPr>
              <a:t>Estonya</a:t>
            </a:r>
            <a:r>
              <a:rPr lang="tr-TR" sz="2200" dirty="0" smtClean="0">
                <a:solidFill>
                  <a:srgbClr val="3424AC"/>
                </a:solidFill>
              </a:rPr>
              <a:t>,</a:t>
            </a:r>
          </a:p>
          <a:p>
            <a:pPr>
              <a:lnSpc>
                <a:spcPct val="80000"/>
              </a:lnSpc>
              <a:buFontTx/>
              <a:buNone/>
            </a:pPr>
            <a:r>
              <a:rPr lang="tr-TR" sz="2200" dirty="0" smtClean="0">
                <a:solidFill>
                  <a:srgbClr val="3424AC"/>
                </a:solidFill>
              </a:rPr>
              <a:t>Finlandiya, Fransa, GKRY, Hollanda, İngiltere, </a:t>
            </a:r>
          </a:p>
          <a:p>
            <a:pPr>
              <a:lnSpc>
                <a:spcPct val="80000"/>
              </a:lnSpc>
              <a:buFontTx/>
              <a:buNone/>
            </a:pPr>
            <a:r>
              <a:rPr lang="tr-TR" sz="2200" dirty="0" smtClean="0">
                <a:solidFill>
                  <a:srgbClr val="3424AC"/>
                </a:solidFill>
              </a:rPr>
              <a:t>İrlanda, İspanya, İsveç, İtalya, Letonya, </a:t>
            </a:r>
            <a:r>
              <a:rPr lang="tr-TR" sz="2200" dirty="0" err="1" smtClean="0">
                <a:solidFill>
                  <a:srgbClr val="3424AC"/>
                </a:solidFill>
              </a:rPr>
              <a:t>Litvanya</a:t>
            </a:r>
            <a:r>
              <a:rPr lang="tr-TR" sz="2200" dirty="0" smtClean="0">
                <a:solidFill>
                  <a:srgbClr val="3424AC"/>
                </a:solidFill>
              </a:rPr>
              <a:t>, </a:t>
            </a:r>
          </a:p>
          <a:p>
            <a:pPr>
              <a:lnSpc>
                <a:spcPct val="80000"/>
              </a:lnSpc>
              <a:buFontTx/>
              <a:buNone/>
            </a:pPr>
            <a:r>
              <a:rPr lang="tr-TR" sz="2200" dirty="0" smtClean="0">
                <a:solidFill>
                  <a:srgbClr val="3424AC"/>
                </a:solidFill>
              </a:rPr>
              <a:t>Lüksemburg, Macaristan, Malta, Polonya, Portekiz, </a:t>
            </a:r>
          </a:p>
          <a:p>
            <a:pPr>
              <a:lnSpc>
                <a:spcPct val="80000"/>
              </a:lnSpc>
              <a:buFontTx/>
              <a:buNone/>
            </a:pPr>
            <a:r>
              <a:rPr lang="tr-TR" sz="2200" dirty="0" smtClean="0">
                <a:solidFill>
                  <a:srgbClr val="3424AC"/>
                </a:solidFill>
              </a:rPr>
              <a:t>Romanya, Slovakya, Slovenya, Yunanistan</a:t>
            </a:r>
          </a:p>
          <a:p>
            <a:pPr lvl="1" algn="just">
              <a:lnSpc>
                <a:spcPct val="80000"/>
              </a:lnSpc>
              <a:buFont typeface="Courier New" pitchFamily="49" charset="0"/>
              <a:buChar char="o"/>
            </a:pPr>
            <a:endParaRPr lang="tr-TR" sz="2200" dirty="0" smtClean="0">
              <a:solidFill>
                <a:srgbClr val="3424AC"/>
              </a:solidFill>
            </a:endParaRPr>
          </a:p>
        </p:txBody>
      </p:sp>
      <p:sp>
        <p:nvSpPr>
          <p:cNvPr id="12292" name="Rectangle 4"/>
          <p:cNvSpPr>
            <a:spLocks noGrp="1" noChangeArrowheads="1"/>
          </p:cNvSpPr>
          <p:nvPr>
            <p:ph type="title"/>
          </p:nvPr>
        </p:nvSpPr>
        <p:spPr bwMode="auto">
          <a:xfrm>
            <a:off x="457200" y="274638"/>
            <a:ext cx="8229600" cy="706437"/>
          </a:xfrm>
          <a:noFill/>
          <a:ln>
            <a:miter lim="800000"/>
            <a:headEnd/>
            <a:tailEnd/>
          </a:ln>
        </p:spPr>
        <p:txBody>
          <a:bodyPr vert="horz" wrap="square" lIns="91440" tIns="45720" rIns="91440" bIns="45720" numCol="1" anchor="t" anchorCtr="0" compatLnSpc="1">
            <a:prstTxWarp prst="textNoShape">
              <a:avLst/>
            </a:prstTxWarp>
          </a:bodyPr>
          <a:lstStyle/>
          <a:p>
            <a:r>
              <a:rPr lang="tr-TR" sz="4000" smtClean="0">
                <a:solidFill>
                  <a:srgbClr val="FF3300"/>
                </a:solidFill>
              </a:rPr>
              <a:t>Ortakların Uygunluğu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9"/>
          <p:cNvSpPr>
            <a:spLocks noGrp="1" noChangeArrowheads="1"/>
          </p:cNvSpPr>
          <p:nvPr>
            <p:ph type="sldNum" sz="quarter" idx="10"/>
          </p:nvPr>
        </p:nvSpPr>
        <p:spPr>
          <a:noFill/>
        </p:spPr>
        <p:txBody>
          <a:bodyPr/>
          <a:lstStyle/>
          <a:p>
            <a:fld id="{134D23F2-7408-405F-9498-553FB176B406}" type="slidenum">
              <a:rPr lang="tr-TR" smtClean="0"/>
              <a:pPr/>
              <a:t>12</a:t>
            </a:fld>
            <a:endParaRPr lang="tr-TR" smtClean="0"/>
          </a:p>
        </p:txBody>
      </p:sp>
      <p:sp>
        <p:nvSpPr>
          <p:cNvPr id="13315" name="Rectangle 2"/>
          <p:cNvSpPr>
            <a:spLocks noGrp="1" noChangeArrowheads="1"/>
          </p:cNvSpPr>
          <p:nvPr>
            <p:ph type="title"/>
          </p:nvPr>
        </p:nvSpPr>
        <p:spPr bwMode="auto">
          <a:xfrm>
            <a:off x="468313" y="620713"/>
            <a:ext cx="8229600" cy="850900"/>
          </a:xfrm>
          <a:noFill/>
          <a:ln>
            <a:miter lim="800000"/>
            <a:headEnd/>
            <a:tailEnd/>
          </a:ln>
        </p:spPr>
        <p:txBody>
          <a:bodyPr vert="horz" wrap="square" lIns="91440" tIns="45720" rIns="91440" bIns="45720" numCol="1" anchor="t" anchorCtr="0" compatLnSpc="1">
            <a:prstTxWarp prst="textNoShape">
              <a:avLst/>
            </a:prstTxWarp>
          </a:bodyPr>
          <a:lstStyle/>
          <a:p>
            <a:r>
              <a:rPr lang="tr-TR" sz="4000" smtClean="0">
                <a:solidFill>
                  <a:srgbClr val="FF3300"/>
                </a:solidFill>
              </a:rPr>
              <a:t>Ortaklık koşulları</a:t>
            </a:r>
          </a:p>
        </p:txBody>
      </p:sp>
      <p:sp>
        <p:nvSpPr>
          <p:cNvPr id="13316" name="Rectangle 3"/>
          <p:cNvSpPr>
            <a:spLocks noGrp="1" noChangeArrowheads="1"/>
          </p:cNvSpPr>
          <p:nvPr>
            <p:ph type="body" idx="1"/>
          </p:nvPr>
        </p:nvSpPr>
        <p:spPr bwMode="auto">
          <a:xfrm>
            <a:off x="457200" y="1412875"/>
            <a:ext cx="8229600" cy="4319588"/>
          </a:xfrm>
          <a:noFill/>
          <a:ln>
            <a:miter lim="800000"/>
            <a:headEnd/>
            <a:tailEnd/>
          </a:ln>
        </p:spPr>
        <p:txBody>
          <a:bodyPr vert="horz" wrap="square" lIns="91440" tIns="45720" rIns="91440" bIns="45720" numCol="1" anchor="t" anchorCtr="0" compatLnSpc="1">
            <a:prstTxWarp prst="textNoShape">
              <a:avLst/>
            </a:prstTxWarp>
          </a:bodyPr>
          <a:lstStyle/>
          <a:p>
            <a:pPr>
              <a:spcBef>
                <a:spcPct val="40000"/>
              </a:spcBef>
            </a:pPr>
            <a:r>
              <a:rPr lang="tr-TR" sz="2800" smtClean="0">
                <a:solidFill>
                  <a:srgbClr val="3424AC"/>
                </a:solidFill>
              </a:rPr>
              <a:t>Türk Oda/Borsası başvuruda bulunuyorsa; </a:t>
            </a:r>
          </a:p>
          <a:p>
            <a:pPr algn="ctr">
              <a:spcBef>
                <a:spcPct val="40000"/>
              </a:spcBef>
            </a:pPr>
            <a:r>
              <a:rPr lang="tr-TR" sz="2800" smtClean="0">
                <a:solidFill>
                  <a:srgbClr val="3424AC"/>
                </a:solidFill>
              </a:rPr>
              <a:t>Eurochambres’a üye “AB ve Aday Ülkeleri Odaları”ndan</a:t>
            </a:r>
          </a:p>
          <a:p>
            <a:pPr algn="ctr">
              <a:spcBef>
                <a:spcPct val="40000"/>
              </a:spcBef>
            </a:pPr>
            <a:r>
              <a:rPr lang="tr-TR" sz="2800" u="sng" smtClean="0">
                <a:solidFill>
                  <a:srgbClr val="FF3300"/>
                </a:solidFill>
              </a:rPr>
              <a:t>en az bir ortak</a:t>
            </a:r>
            <a:r>
              <a:rPr lang="tr-TR" sz="2800" smtClean="0">
                <a:solidFill>
                  <a:srgbClr val="FF3300"/>
                </a:solidFill>
              </a:rPr>
              <a:t> </a:t>
            </a:r>
          </a:p>
          <a:p>
            <a:pPr algn="ctr">
              <a:spcBef>
                <a:spcPct val="40000"/>
              </a:spcBef>
            </a:pPr>
            <a:r>
              <a:rPr lang="tr-TR" sz="2800" smtClean="0">
                <a:solidFill>
                  <a:srgbClr val="7030A0"/>
                </a:solidFill>
              </a:rPr>
              <a:t>AB Odası başvuruda bulunuyorsa</a:t>
            </a:r>
          </a:p>
          <a:p>
            <a:pPr algn="ctr">
              <a:spcBef>
                <a:spcPct val="40000"/>
              </a:spcBef>
              <a:buFontTx/>
              <a:buNone/>
            </a:pPr>
            <a:r>
              <a:rPr lang="tr-TR" sz="2800" smtClean="0">
                <a:solidFill>
                  <a:srgbClr val="7030A0"/>
                </a:solidFill>
              </a:rPr>
              <a:t>Türkiye Oda/Borsalarından </a:t>
            </a:r>
            <a:r>
              <a:rPr lang="tr-TR" sz="2800" u="sng" smtClean="0">
                <a:solidFill>
                  <a:srgbClr val="FF3300"/>
                </a:solidFill>
              </a:rPr>
              <a:t>en az bir ortak </a:t>
            </a:r>
          </a:p>
          <a:p>
            <a:pPr algn="ctr">
              <a:spcBef>
                <a:spcPct val="40000"/>
              </a:spcBef>
              <a:buFontTx/>
              <a:buNone/>
            </a:pPr>
            <a:r>
              <a:rPr lang="tr-TR" smtClean="0">
                <a:solidFill>
                  <a:srgbClr val="7030A0"/>
                </a:solidFill>
              </a:rPr>
              <a:t>bulunmalıdır.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9"/>
          <p:cNvSpPr>
            <a:spLocks noGrp="1" noChangeArrowheads="1"/>
          </p:cNvSpPr>
          <p:nvPr>
            <p:ph type="sldNum" sz="quarter" idx="10"/>
          </p:nvPr>
        </p:nvSpPr>
        <p:spPr>
          <a:noFill/>
        </p:spPr>
        <p:txBody>
          <a:bodyPr/>
          <a:lstStyle/>
          <a:p>
            <a:fld id="{C8CE384D-63B1-4AB9-8702-DB553EE80A6B}" type="slidenum">
              <a:rPr lang="tr-TR" smtClean="0"/>
              <a:pPr/>
              <a:t>13</a:t>
            </a:fld>
            <a:endParaRPr lang="tr-TR" smtClean="0"/>
          </a:p>
        </p:txBody>
      </p:sp>
      <p:sp>
        <p:nvSpPr>
          <p:cNvPr id="1536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838200" indent="-838200"/>
            <a:r>
              <a:rPr lang="tr-TR" sz="4000" smtClean="0">
                <a:solidFill>
                  <a:srgbClr val="FF3300"/>
                </a:solidFill>
              </a:rPr>
              <a:t>İştirakçiler Kimlerdir?</a:t>
            </a:r>
          </a:p>
        </p:txBody>
      </p:sp>
      <p:sp>
        <p:nvSpPr>
          <p:cNvPr id="15364" name="Rectangle 3"/>
          <p:cNvSpPr>
            <a:spLocks noGrp="1" noChangeArrowheads="1"/>
          </p:cNvSpPr>
          <p:nvPr>
            <p:ph type="body" idx="1"/>
          </p:nvPr>
        </p:nvSpPr>
        <p:spPr bwMode="auto">
          <a:xfrm>
            <a:off x="457200" y="1600200"/>
            <a:ext cx="8218488" cy="41338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Ø"/>
            </a:pPr>
            <a:r>
              <a:rPr lang="tr-TR" dirty="0" smtClean="0">
                <a:solidFill>
                  <a:srgbClr val="3424AC"/>
                </a:solidFill>
              </a:rPr>
              <a:t>Faaliyetin uygulamasında gerçek bir rol üstlenmekle birlikte Hibe’den fon alamazlar.</a:t>
            </a:r>
          </a:p>
          <a:p>
            <a:pPr>
              <a:lnSpc>
                <a:spcPct val="90000"/>
              </a:lnSpc>
              <a:buFont typeface="Wingdings" pitchFamily="2" charset="2"/>
              <a:buChar char="Ø"/>
            </a:pPr>
            <a:r>
              <a:rPr lang="tr-TR" dirty="0" smtClean="0">
                <a:solidFill>
                  <a:srgbClr val="3424AC"/>
                </a:solidFill>
              </a:rPr>
              <a:t>Başvuru sahibi ve ortaklarında tanımlanan kuruluşlardan biri olma zorunlulukları yoktur.</a:t>
            </a:r>
          </a:p>
          <a:p>
            <a:pPr>
              <a:lnSpc>
                <a:spcPct val="90000"/>
              </a:lnSpc>
              <a:buNone/>
            </a:pPr>
            <a:endParaRPr lang="tr-T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9"/>
          <p:cNvSpPr>
            <a:spLocks noGrp="1" noChangeArrowheads="1"/>
          </p:cNvSpPr>
          <p:nvPr>
            <p:ph type="sldNum" sz="quarter" idx="10"/>
          </p:nvPr>
        </p:nvSpPr>
        <p:spPr>
          <a:noFill/>
        </p:spPr>
        <p:txBody>
          <a:bodyPr/>
          <a:lstStyle/>
          <a:p>
            <a:fld id="{709A4E13-D5C7-4690-B839-E9E6D8419898}" type="slidenum">
              <a:rPr lang="tr-TR" smtClean="0"/>
              <a:pPr/>
              <a:t>14</a:t>
            </a:fld>
            <a:endParaRPr lang="tr-TR" smtClean="0"/>
          </a:p>
        </p:txBody>
      </p:sp>
      <p:sp>
        <p:nvSpPr>
          <p:cNvPr id="1638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838200" indent="-838200"/>
            <a:r>
              <a:rPr lang="tr-TR" sz="4000" smtClean="0">
                <a:solidFill>
                  <a:srgbClr val="FF3300"/>
                </a:solidFill>
              </a:rPr>
              <a:t>Alt Yükleniciler</a:t>
            </a:r>
          </a:p>
        </p:txBody>
      </p:sp>
      <p:sp>
        <p:nvSpPr>
          <p:cNvPr id="16388" name="Rectangle 3"/>
          <p:cNvSpPr>
            <a:spLocks noGrp="1" noChangeArrowheads="1"/>
          </p:cNvSpPr>
          <p:nvPr>
            <p:ph type="body" idx="1"/>
          </p:nvPr>
        </p:nvSpPr>
        <p:spPr bwMode="auto">
          <a:xfrm>
            <a:off x="468313" y="1196975"/>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Wingdings" pitchFamily="2" charset="2"/>
              <a:buChar char="Ø"/>
            </a:pPr>
            <a:endParaRPr lang="tr-TR" sz="2800" dirty="0" smtClean="0">
              <a:solidFill>
                <a:srgbClr val="3424AC"/>
              </a:solidFill>
            </a:endParaRPr>
          </a:p>
          <a:p>
            <a:pPr>
              <a:lnSpc>
                <a:spcPct val="80000"/>
              </a:lnSpc>
              <a:buFont typeface="Wingdings" pitchFamily="2" charset="2"/>
              <a:buChar char="Ø"/>
            </a:pPr>
            <a:r>
              <a:rPr lang="tr-TR" sz="2800" dirty="0" smtClean="0">
                <a:solidFill>
                  <a:srgbClr val="3424AC"/>
                </a:solidFill>
              </a:rPr>
              <a:t>Hibe Faydalanıcıları, projelerde tanımlı işleri alt yüklenicilere ihale edebilirler. </a:t>
            </a:r>
          </a:p>
          <a:p>
            <a:pPr>
              <a:lnSpc>
                <a:spcPct val="80000"/>
              </a:lnSpc>
              <a:buFont typeface="Wingdings" pitchFamily="2" charset="2"/>
              <a:buChar char="Ø"/>
            </a:pPr>
            <a:r>
              <a:rPr lang="tr-TR" sz="2800" dirty="0" smtClean="0">
                <a:solidFill>
                  <a:srgbClr val="3424AC"/>
                </a:solidFill>
              </a:rPr>
              <a:t>Alt yükleniciler ortak veya iştirakçi olmayıp standart hibe sözleşmesi kapsamındaki satın alma kurallarına tabidirler. </a:t>
            </a:r>
          </a:p>
          <a:p>
            <a:pPr>
              <a:lnSpc>
                <a:spcPct val="80000"/>
              </a:lnSpc>
              <a:buFont typeface="Wingdings" pitchFamily="2" charset="2"/>
              <a:buChar char="Ø"/>
            </a:pPr>
            <a:r>
              <a:rPr lang="tr-TR" sz="2800" dirty="0" smtClean="0">
                <a:solidFill>
                  <a:srgbClr val="3424AC"/>
                </a:solidFill>
              </a:rPr>
              <a:t>Faydalanıcı projenin ana kısmını ihale edemez. </a:t>
            </a:r>
          </a:p>
          <a:p>
            <a:pPr>
              <a:lnSpc>
                <a:spcPct val="80000"/>
              </a:lnSpc>
              <a:buNone/>
            </a:pPr>
            <a:endParaRPr lang="tr-TR" sz="2800" dirty="0" smtClean="0">
              <a:solidFill>
                <a:srgbClr val="3424A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9"/>
          <p:cNvSpPr>
            <a:spLocks noGrp="1" noChangeArrowheads="1"/>
          </p:cNvSpPr>
          <p:nvPr>
            <p:ph type="sldNum" sz="quarter" idx="10"/>
          </p:nvPr>
        </p:nvSpPr>
        <p:spPr>
          <a:noFill/>
        </p:spPr>
        <p:txBody>
          <a:bodyPr/>
          <a:lstStyle/>
          <a:p>
            <a:fld id="{716EF1CB-8F0C-432D-BFEA-7C4B8DE52293}" type="slidenum">
              <a:rPr lang="tr-TR" smtClean="0"/>
              <a:pPr/>
              <a:t>15</a:t>
            </a:fld>
            <a:endParaRPr lang="tr-TR" smtClean="0"/>
          </a:p>
        </p:txBody>
      </p:sp>
      <p:sp>
        <p:nvSpPr>
          <p:cNvPr id="17411" name="Rectangle 2"/>
          <p:cNvSpPr>
            <a:spLocks noGrp="1" noChangeArrowheads="1"/>
          </p:cNvSpPr>
          <p:nvPr>
            <p:ph type="body" idx="1"/>
          </p:nvPr>
        </p:nvSpPr>
        <p:spPr bwMode="auto">
          <a:xfrm>
            <a:off x="468313" y="1628775"/>
            <a:ext cx="7920037" cy="42481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tr-TR" sz="2600" u="sng" smtClean="0">
                <a:solidFill>
                  <a:srgbClr val="3424AC"/>
                </a:solidFill>
              </a:rPr>
              <a:t>Öncelikler</a:t>
            </a:r>
            <a:r>
              <a:rPr lang="tr-TR" sz="2600" smtClean="0">
                <a:solidFill>
                  <a:srgbClr val="3424AC"/>
                </a:solidFill>
              </a:rPr>
              <a:t> </a:t>
            </a:r>
          </a:p>
          <a:p>
            <a:pPr>
              <a:lnSpc>
                <a:spcPct val="90000"/>
              </a:lnSpc>
              <a:buFontTx/>
              <a:buNone/>
            </a:pPr>
            <a:r>
              <a:rPr lang="tr-TR" sz="2600" smtClean="0">
                <a:solidFill>
                  <a:srgbClr val="3424AC"/>
                </a:solidFill>
              </a:rPr>
              <a:t>1-Oda ve Borsaların hizmet verdikleri temel konulardaki (yönetim, hizmetler – yeni hizmetlerin sunulması ve hizmetlerin kalitesinin yükseltilmesi-, iletişim, pazarlama, markalama) bilgi düzeylerini artırma,</a:t>
            </a:r>
          </a:p>
          <a:p>
            <a:pPr>
              <a:lnSpc>
                <a:spcPct val="90000"/>
              </a:lnSpc>
              <a:buFontTx/>
              <a:buNone/>
            </a:pPr>
            <a:r>
              <a:rPr lang="tr-TR" sz="2600" smtClean="0">
                <a:solidFill>
                  <a:srgbClr val="3424AC"/>
                </a:solidFill>
              </a:rPr>
              <a:t>2-Yerel/bölgesel yatırım geliştirme faaliyetlerinin iyileştirilmesi,</a:t>
            </a:r>
          </a:p>
          <a:p>
            <a:pPr>
              <a:lnSpc>
                <a:spcPct val="90000"/>
              </a:lnSpc>
              <a:buFontTx/>
              <a:buNone/>
            </a:pPr>
            <a:r>
              <a:rPr lang="tr-TR" sz="2600" smtClean="0">
                <a:solidFill>
                  <a:srgbClr val="3424AC"/>
                </a:solidFill>
              </a:rPr>
              <a:t>3- KOBİ Gelişim Faaliyetleri</a:t>
            </a:r>
          </a:p>
          <a:p>
            <a:pPr>
              <a:lnSpc>
                <a:spcPct val="90000"/>
              </a:lnSpc>
              <a:buFontTx/>
              <a:buNone/>
            </a:pPr>
            <a:r>
              <a:rPr lang="tr-TR" sz="2600" smtClean="0">
                <a:solidFill>
                  <a:srgbClr val="3424AC"/>
                </a:solidFill>
              </a:rPr>
              <a:t>4-İşletmelerin çevre bilincinin oluşmasına katkı sağlanması, </a:t>
            </a:r>
          </a:p>
        </p:txBody>
      </p:sp>
      <p:sp>
        <p:nvSpPr>
          <p:cNvPr id="17412" name="Rectangle 4"/>
          <p:cNvSpPr>
            <a:spLocks noChangeArrowheads="1"/>
          </p:cNvSpPr>
          <p:nvPr/>
        </p:nvSpPr>
        <p:spPr bwMode="auto">
          <a:xfrm>
            <a:off x="1908175" y="476250"/>
            <a:ext cx="5832475" cy="971550"/>
          </a:xfrm>
          <a:prstGeom prst="rect">
            <a:avLst/>
          </a:prstGeom>
          <a:noFill/>
          <a:ln w="9525" algn="ctr">
            <a:noFill/>
            <a:miter lim="800000"/>
            <a:headEnd/>
            <a:tailEnd/>
          </a:ln>
        </p:spPr>
        <p:txBody>
          <a:bodyPr>
            <a:spAutoFit/>
          </a:bodyPr>
          <a:lstStyle/>
          <a:p>
            <a:pPr marL="342900" indent="-342900" algn="ctr" eaLnBrk="0" hangingPunct="0">
              <a:buClrTx/>
              <a:buFontTx/>
              <a:buNone/>
            </a:pPr>
            <a:r>
              <a:rPr lang="tr-TR" sz="3600">
                <a:solidFill>
                  <a:srgbClr val="FF3300"/>
                </a:solidFill>
              </a:rPr>
              <a:t>Programın öncelikleri nelerdir?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9"/>
          <p:cNvSpPr>
            <a:spLocks noGrp="1" noChangeArrowheads="1"/>
          </p:cNvSpPr>
          <p:nvPr>
            <p:ph type="sldNum" sz="quarter" idx="10"/>
          </p:nvPr>
        </p:nvSpPr>
        <p:spPr>
          <a:noFill/>
        </p:spPr>
        <p:txBody>
          <a:bodyPr/>
          <a:lstStyle/>
          <a:p>
            <a:fld id="{61828A19-7EDD-484F-8C92-B5E12D00F2A4}" type="slidenum">
              <a:rPr lang="tr-TR" smtClean="0"/>
              <a:pPr/>
              <a:t>16</a:t>
            </a:fld>
            <a:endParaRPr lang="tr-TR" smtClean="0"/>
          </a:p>
        </p:txBody>
      </p:sp>
      <p:sp>
        <p:nvSpPr>
          <p:cNvPr id="18435" name="Rectangle 3"/>
          <p:cNvSpPr>
            <a:spLocks noGrp="1" noChangeArrowheads="1"/>
          </p:cNvSpPr>
          <p:nvPr>
            <p:ph type="body" idx="1"/>
          </p:nvPr>
        </p:nvSpPr>
        <p:spPr bwMode="auto">
          <a:xfrm>
            <a:off x="457200" y="1600200"/>
            <a:ext cx="8075613" cy="4205288"/>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tr-TR" sz="2600" smtClean="0">
                <a:solidFill>
                  <a:srgbClr val="3424AC"/>
                </a:solidFill>
              </a:rPr>
              <a:t>Önceliklere devam: </a:t>
            </a:r>
          </a:p>
          <a:p>
            <a:pPr>
              <a:buFontTx/>
              <a:buNone/>
            </a:pPr>
            <a:endParaRPr lang="tr-TR" sz="2600" smtClean="0">
              <a:solidFill>
                <a:srgbClr val="3424AC"/>
              </a:solidFill>
            </a:endParaRPr>
          </a:p>
          <a:p>
            <a:pPr>
              <a:buFontTx/>
              <a:buNone/>
            </a:pPr>
            <a:r>
              <a:rPr lang="tr-TR" sz="2600" smtClean="0">
                <a:solidFill>
                  <a:srgbClr val="3424AC"/>
                </a:solidFill>
              </a:rPr>
              <a:t>5-Kümelenme faaliyetlerinin gelişmesi, </a:t>
            </a:r>
          </a:p>
          <a:p>
            <a:pPr>
              <a:buFontTx/>
              <a:buNone/>
            </a:pPr>
            <a:r>
              <a:rPr lang="tr-TR" sz="2600" smtClean="0">
                <a:solidFill>
                  <a:srgbClr val="3424AC"/>
                </a:solidFill>
              </a:rPr>
              <a:t>6-Mesleki eğitim ve öğretimin geliştirilmesi, </a:t>
            </a:r>
          </a:p>
          <a:p>
            <a:pPr>
              <a:buFontTx/>
              <a:buNone/>
            </a:pPr>
            <a:r>
              <a:rPr lang="tr-TR" sz="2600" smtClean="0">
                <a:solidFill>
                  <a:srgbClr val="3424AC"/>
                </a:solidFill>
              </a:rPr>
              <a:t>7-Kadın girişimciliğinin desteklenmesi,</a:t>
            </a:r>
          </a:p>
          <a:p>
            <a:pPr>
              <a:buFontTx/>
              <a:buNone/>
            </a:pPr>
            <a:r>
              <a:rPr lang="tr-TR" sz="2600" smtClean="0">
                <a:solidFill>
                  <a:srgbClr val="3424AC"/>
                </a:solidFill>
              </a:rPr>
              <a:t>8-Şirketlerde fikri mülkiyet hakları bilincinin yükseltilmesi,</a:t>
            </a:r>
          </a:p>
          <a:p>
            <a:pPr>
              <a:buFontTx/>
              <a:buNone/>
            </a:pPr>
            <a:r>
              <a:rPr lang="tr-TR" sz="2600" smtClean="0">
                <a:solidFill>
                  <a:srgbClr val="3424AC"/>
                </a:solidFill>
              </a:rPr>
              <a:t>9-AB politikalarının planlanması ve uygulaması üzerine bilgi ve iyi uygulamaların değişimi</a:t>
            </a:r>
            <a:endParaRPr lang="tr-TR" sz="2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
          <p:cNvSpPr>
            <a:spLocks noGrp="1" noChangeArrowheads="1"/>
          </p:cNvSpPr>
          <p:nvPr>
            <p:ph type="sldNum" sz="quarter" idx="10"/>
          </p:nvPr>
        </p:nvSpPr>
        <p:spPr>
          <a:noFill/>
        </p:spPr>
        <p:txBody>
          <a:bodyPr/>
          <a:lstStyle/>
          <a:p>
            <a:fld id="{A400EC00-0A55-4BC6-886C-B85E1B4077C4}" type="slidenum">
              <a:rPr lang="tr-TR" smtClean="0"/>
              <a:pPr/>
              <a:t>17</a:t>
            </a:fld>
            <a:endParaRPr lang="tr-TR" smtClean="0"/>
          </a:p>
        </p:txBody>
      </p:sp>
      <p:sp>
        <p:nvSpPr>
          <p:cNvPr id="19459" name="Rectangle 2"/>
          <p:cNvSpPr>
            <a:spLocks noGrp="1" noChangeArrowheads="1"/>
          </p:cNvSpPr>
          <p:nvPr>
            <p:ph type="title"/>
          </p:nvPr>
        </p:nvSpPr>
        <p:spPr bwMode="auto">
          <a:xfrm>
            <a:off x="457200" y="1124744"/>
            <a:ext cx="8229600" cy="1368152"/>
          </a:xfrm>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rgbClr val="FF3300"/>
                </a:solidFill>
              </a:rPr>
              <a:t>Projenin Uygulandığı Yer</a:t>
            </a:r>
          </a:p>
        </p:txBody>
      </p:sp>
      <p:sp>
        <p:nvSpPr>
          <p:cNvPr id="19460" name="Rectangle 3"/>
          <p:cNvSpPr>
            <a:spLocks noGrp="1" noChangeArrowheads="1"/>
          </p:cNvSpPr>
          <p:nvPr>
            <p:ph type="body" idx="1"/>
          </p:nvPr>
        </p:nvSpPr>
        <p:spPr bwMode="auto">
          <a:xfrm>
            <a:off x="457200" y="2780928"/>
            <a:ext cx="8229600" cy="2232397"/>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tr-TR" dirty="0" smtClean="0"/>
              <a:t>   </a:t>
            </a:r>
            <a:r>
              <a:rPr lang="tr-TR" dirty="0" smtClean="0">
                <a:solidFill>
                  <a:srgbClr val="3424AC"/>
                </a:solidFill>
              </a:rPr>
              <a:t>Proje, Türkiye’de ve AB ve Aday Ülkelerinde uygulanacaktır.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9"/>
          <p:cNvSpPr>
            <a:spLocks noGrp="1" noChangeArrowheads="1"/>
          </p:cNvSpPr>
          <p:nvPr>
            <p:ph type="sldNum" sz="quarter" idx="10"/>
          </p:nvPr>
        </p:nvSpPr>
        <p:spPr>
          <a:noFill/>
        </p:spPr>
        <p:txBody>
          <a:bodyPr/>
          <a:lstStyle/>
          <a:p>
            <a:fld id="{156C7185-8604-4B01-8850-C273043C0058}" type="slidenum">
              <a:rPr lang="tr-TR" smtClean="0"/>
              <a:pPr/>
              <a:t>18</a:t>
            </a:fld>
            <a:endParaRPr lang="tr-TR" smtClean="0"/>
          </a:p>
        </p:txBody>
      </p:sp>
      <p:sp>
        <p:nvSpPr>
          <p:cNvPr id="218114" name="Rectangle 2"/>
          <p:cNvSpPr>
            <a:spLocks noGrp="1" noChangeArrowheads="1"/>
          </p:cNvSpPr>
          <p:nvPr>
            <p:ph type="title"/>
          </p:nvPr>
        </p:nvSpPr>
        <p:spPr bwMode="auto">
          <a:xfrm>
            <a:off x="457200" y="274638"/>
            <a:ext cx="8229600" cy="777875"/>
          </a:xfrm>
          <a:ln>
            <a:miter lim="800000"/>
            <a:headEnd/>
            <a:tailEnd/>
          </a:ln>
        </p:spPr>
        <p:txBody>
          <a:bodyPr vert="horz" wrap="square" lIns="91440" tIns="45720" rIns="91440" bIns="45720" numCol="1" anchor="t" anchorCtr="0" compatLnSpc="1">
            <a:prstTxWarp prst="textNoShape">
              <a:avLst/>
            </a:prstTxWarp>
          </a:bodyPr>
          <a:lstStyle/>
          <a:p>
            <a:pPr>
              <a:defRPr/>
            </a:pPr>
            <a:r>
              <a:rPr lang="tr-TR" sz="3600" smtClean="0">
                <a:solidFill>
                  <a:srgbClr val="FF3300"/>
                </a:solidFill>
                <a:effectLst>
                  <a:outerShdw blurRad="38100" dist="38100" dir="2700000" algn="tl">
                    <a:srgbClr val="C0C0C0"/>
                  </a:outerShdw>
                </a:effectLst>
              </a:rPr>
              <a:t>Proje Örnekleri</a:t>
            </a:r>
          </a:p>
        </p:txBody>
      </p:sp>
      <p:sp>
        <p:nvSpPr>
          <p:cNvPr id="20484" name="Rectangle 3"/>
          <p:cNvSpPr>
            <a:spLocks noGrp="1" noChangeArrowheads="1"/>
          </p:cNvSpPr>
          <p:nvPr>
            <p:ph type="body" idx="1"/>
          </p:nvPr>
        </p:nvSpPr>
        <p:spPr bwMode="auto">
          <a:xfrm>
            <a:off x="457200" y="1600200"/>
            <a:ext cx="8229600" cy="4205288"/>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tr-TR" sz="2600" smtClean="0">
                <a:solidFill>
                  <a:srgbClr val="3424AC"/>
                </a:solidFill>
              </a:rPr>
              <a:t>-Yerel ve bölgesel düzeyde odaların kurumsal</a:t>
            </a:r>
          </a:p>
          <a:p>
            <a:pPr>
              <a:lnSpc>
                <a:spcPct val="80000"/>
              </a:lnSpc>
              <a:buFontTx/>
              <a:buNone/>
            </a:pPr>
            <a:r>
              <a:rPr lang="tr-TR" sz="2600" smtClean="0">
                <a:solidFill>
                  <a:srgbClr val="3424AC"/>
                </a:solidFill>
              </a:rPr>
              <a:t>kapasitelerini geliştirmeyi hedefleyen projelerin </a:t>
            </a:r>
          </a:p>
          <a:p>
            <a:pPr>
              <a:lnSpc>
                <a:spcPct val="80000"/>
              </a:lnSpc>
              <a:buFontTx/>
              <a:buNone/>
            </a:pPr>
            <a:r>
              <a:rPr lang="tr-TR" sz="2600" smtClean="0">
                <a:solidFill>
                  <a:srgbClr val="3424AC"/>
                </a:solidFill>
              </a:rPr>
              <a:t>geliştirilmesi (İhtiyaç analizleri veya tanı araştırmaları; </a:t>
            </a:r>
          </a:p>
          <a:p>
            <a:pPr>
              <a:lnSpc>
                <a:spcPct val="80000"/>
              </a:lnSpc>
              <a:buFontTx/>
              <a:buNone/>
            </a:pPr>
            <a:r>
              <a:rPr lang="tr-TR" sz="2600" smtClean="0">
                <a:solidFill>
                  <a:srgbClr val="3424AC"/>
                </a:solidFill>
              </a:rPr>
              <a:t>İşbirliğinin seçili konu alanlarında planlar ve stratejiler </a:t>
            </a:r>
          </a:p>
          <a:p>
            <a:pPr>
              <a:lnSpc>
                <a:spcPct val="80000"/>
              </a:lnSpc>
              <a:buFontTx/>
              <a:buNone/>
            </a:pPr>
            <a:r>
              <a:rPr lang="tr-TR" sz="2600" smtClean="0">
                <a:solidFill>
                  <a:srgbClr val="3424AC"/>
                </a:solidFill>
              </a:rPr>
              <a:t>geliştirme, Uzmanlık transferi, bilgi ve öneri temini)</a:t>
            </a:r>
          </a:p>
          <a:p>
            <a:pPr>
              <a:lnSpc>
                <a:spcPct val="80000"/>
              </a:lnSpc>
              <a:buFontTx/>
              <a:buNone/>
            </a:pPr>
            <a:endParaRPr lang="tr-TR" sz="2600" smtClean="0">
              <a:solidFill>
                <a:srgbClr val="3424AC"/>
              </a:solidFill>
            </a:endParaRPr>
          </a:p>
          <a:p>
            <a:pPr>
              <a:lnSpc>
                <a:spcPct val="80000"/>
              </a:lnSpc>
              <a:buFontTx/>
              <a:buNone/>
            </a:pPr>
            <a:r>
              <a:rPr lang="tr-TR" sz="2600" smtClean="0">
                <a:solidFill>
                  <a:srgbClr val="3424AC"/>
                </a:solidFill>
              </a:rPr>
              <a:t>-Odaların verdikleri hizmetlerin uluslararasılaşmasını </a:t>
            </a:r>
          </a:p>
          <a:p>
            <a:pPr>
              <a:lnSpc>
                <a:spcPct val="80000"/>
              </a:lnSpc>
              <a:buFontTx/>
              <a:buNone/>
            </a:pPr>
            <a:r>
              <a:rPr lang="tr-TR" sz="2600" smtClean="0">
                <a:solidFill>
                  <a:srgbClr val="3424AC"/>
                </a:solidFill>
              </a:rPr>
              <a:t>destekleyen projeler</a:t>
            </a:r>
          </a:p>
          <a:p>
            <a:pPr>
              <a:lnSpc>
                <a:spcPct val="80000"/>
              </a:lnSpc>
              <a:buFontTx/>
              <a:buNone/>
            </a:pPr>
            <a:r>
              <a:rPr lang="tr-TR" sz="2600" smtClean="0">
                <a:solidFill>
                  <a:srgbClr val="3424AC"/>
                </a:solidFill>
              </a:rPr>
              <a:t>(ihracat ya da pazarlama stratejileri, ürün çeşitliliği)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9"/>
          <p:cNvSpPr>
            <a:spLocks noGrp="1" noChangeArrowheads="1"/>
          </p:cNvSpPr>
          <p:nvPr>
            <p:ph type="sldNum" sz="quarter" idx="10"/>
          </p:nvPr>
        </p:nvSpPr>
        <p:spPr>
          <a:noFill/>
        </p:spPr>
        <p:txBody>
          <a:bodyPr/>
          <a:lstStyle/>
          <a:p>
            <a:fld id="{CC4D244C-7431-40C3-97EE-FB46DDDA3704}" type="slidenum">
              <a:rPr lang="tr-TR" smtClean="0"/>
              <a:pPr/>
              <a:t>19</a:t>
            </a:fld>
            <a:endParaRPr lang="tr-TR" smtClean="0"/>
          </a:p>
        </p:txBody>
      </p:sp>
      <p:sp>
        <p:nvSpPr>
          <p:cNvPr id="229378" name="Rectangle 2"/>
          <p:cNvSpPr>
            <a:spLocks noGrp="1" noChangeArrowheads="1"/>
          </p:cNvSpPr>
          <p:nvPr>
            <p:ph type="title"/>
          </p:nvPr>
        </p:nvSpPr>
        <p:spPr bwMode="auto">
          <a:xfrm>
            <a:off x="468313" y="549275"/>
            <a:ext cx="8229600" cy="922338"/>
          </a:xfrm>
          <a:ln>
            <a:miter lim="800000"/>
            <a:headEnd/>
            <a:tailEnd/>
          </a:ln>
        </p:spPr>
        <p:txBody>
          <a:bodyPr vert="horz" wrap="square" lIns="91440" tIns="45720" rIns="91440" bIns="45720" numCol="1" anchor="t" anchorCtr="0" compatLnSpc="1">
            <a:prstTxWarp prst="textNoShape">
              <a:avLst/>
            </a:prstTxWarp>
          </a:bodyPr>
          <a:lstStyle/>
          <a:p>
            <a:pPr>
              <a:defRPr/>
            </a:pPr>
            <a:r>
              <a:rPr lang="tr-TR" sz="3600" smtClean="0">
                <a:solidFill>
                  <a:srgbClr val="FF3300"/>
                </a:solidFill>
                <a:effectLst>
                  <a:outerShdw blurRad="38100" dist="38100" dir="2700000" algn="tl">
                    <a:srgbClr val="C0C0C0"/>
                  </a:outerShdw>
                </a:effectLst>
              </a:rPr>
              <a:t>Proje Örnekleri</a:t>
            </a:r>
          </a:p>
        </p:txBody>
      </p:sp>
      <p:sp>
        <p:nvSpPr>
          <p:cNvPr id="21508" name="Rectangle 3"/>
          <p:cNvSpPr>
            <a:spLocks noGrp="1" noChangeArrowheads="1"/>
          </p:cNvSpPr>
          <p:nvPr>
            <p:ph type="body" idx="1"/>
          </p:nvPr>
        </p:nvSpPr>
        <p:spPr bwMode="auto">
          <a:xfrm>
            <a:off x="457200" y="1600200"/>
            <a:ext cx="8075613" cy="3989388"/>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tr-TR" sz="2600" smtClean="0">
                <a:solidFill>
                  <a:srgbClr val="3424AC"/>
                </a:solidFill>
              </a:rPr>
              <a:t>-Ar-Ge, İnovasyon, teknoloji transferi, Bilgi İletişim</a:t>
            </a:r>
          </a:p>
          <a:p>
            <a:pPr>
              <a:lnSpc>
                <a:spcPct val="80000"/>
              </a:lnSpc>
              <a:buFontTx/>
              <a:buNone/>
            </a:pPr>
            <a:r>
              <a:rPr lang="tr-TR" sz="2600" smtClean="0">
                <a:solidFill>
                  <a:srgbClr val="3424AC"/>
                </a:solidFill>
              </a:rPr>
              <a:t>Teknolojisi</a:t>
            </a:r>
          </a:p>
          <a:p>
            <a:pPr>
              <a:lnSpc>
                <a:spcPct val="80000"/>
              </a:lnSpc>
              <a:buFontTx/>
              <a:buNone/>
            </a:pPr>
            <a:endParaRPr lang="tr-TR" sz="2600" smtClean="0">
              <a:solidFill>
                <a:srgbClr val="3424AC"/>
              </a:solidFill>
            </a:endParaRPr>
          </a:p>
          <a:p>
            <a:pPr>
              <a:lnSpc>
                <a:spcPct val="80000"/>
              </a:lnSpc>
              <a:buFontTx/>
              <a:buNone/>
            </a:pPr>
            <a:endParaRPr lang="tr-TR" sz="2600" smtClean="0">
              <a:solidFill>
                <a:srgbClr val="3424AC"/>
              </a:solidFill>
            </a:endParaRPr>
          </a:p>
          <a:p>
            <a:pPr>
              <a:lnSpc>
                <a:spcPct val="80000"/>
              </a:lnSpc>
            </a:pPr>
            <a:endParaRPr lang="tr-TR" sz="2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sldNum" sz="quarter" idx="10"/>
          </p:nvPr>
        </p:nvSpPr>
        <p:spPr>
          <a:noFill/>
        </p:spPr>
        <p:txBody>
          <a:bodyPr/>
          <a:lstStyle/>
          <a:p>
            <a:fld id="{58B98B38-F8C0-481B-B807-83222AECFA64}" type="slidenum">
              <a:rPr lang="tr-TR" smtClean="0"/>
              <a:pPr/>
              <a:t>2</a:t>
            </a:fld>
            <a:endParaRPr lang="tr-TR" smtClean="0"/>
          </a:p>
        </p:txBody>
      </p:sp>
      <p:sp>
        <p:nvSpPr>
          <p:cNvPr id="3075" name="Rectangle 2"/>
          <p:cNvSpPr>
            <a:spLocks noGrp="1" noChangeArrowheads="1"/>
          </p:cNvSpPr>
          <p:nvPr>
            <p:ph type="title"/>
          </p:nvPr>
        </p:nvSpPr>
        <p:spPr bwMode="auto">
          <a:xfrm>
            <a:off x="468313" y="577837"/>
            <a:ext cx="8229600" cy="922337"/>
          </a:xfrm>
          <a:noFill/>
          <a:ln>
            <a:miter lim="800000"/>
            <a:headEnd/>
            <a:tailEnd/>
          </a:ln>
        </p:spPr>
        <p:txBody>
          <a:bodyPr vert="horz" wrap="square" lIns="91440" tIns="45720" rIns="91440" bIns="45720" numCol="1" anchor="t" anchorCtr="0" compatLnSpc="1">
            <a:prstTxWarp prst="textNoShape">
              <a:avLst/>
            </a:prstTxWarp>
          </a:bodyPr>
          <a:lstStyle/>
          <a:p>
            <a:r>
              <a:rPr lang="tr-TR" sz="4000" dirty="0" smtClean="0">
                <a:solidFill>
                  <a:srgbClr val="FF3300"/>
                </a:solidFill>
              </a:rPr>
              <a:t>Teklif Çağrısı</a:t>
            </a:r>
          </a:p>
        </p:txBody>
      </p:sp>
      <p:sp>
        <p:nvSpPr>
          <p:cNvPr id="3076" name="Rectangle 3"/>
          <p:cNvSpPr>
            <a:spLocks noGrp="1" noChangeArrowheads="1"/>
          </p:cNvSpPr>
          <p:nvPr>
            <p:ph type="body" idx="1"/>
          </p:nvPr>
        </p:nvSpPr>
        <p:spPr bwMode="auto">
          <a:xfrm>
            <a:off x="457200" y="1724043"/>
            <a:ext cx="8229600" cy="4276725"/>
          </a:xfrm>
          <a:noFill/>
          <a:ln>
            <a:miter lim="800000"/>
            <a:headEnd/>
            <a:tailEnd/>
          </a:ln>
        </p:spPr>
        <p:txBody>
          <a:bodyPr vert="horz" wrap="square" lIns="91440" tIns="45720" rIns="91440" bIns="45720" numCol="1" anchor="t" anchorCtr="0" compatLnSpc="1">
            <a:prstTxWarp prst="textNoShape">
              <a:avLst/>
            </a:prstTxWarp>
          </a:bodyPr>
          <a:lstStyle/>
          <a:p>
            <a:pPr>
              <a:buClr>
                <a:srgbClr val="FF0000"/>
              </a:buClr>
              <a:buFont typeface="Wingdings" pitchFamily="2" charset="2"/>
              <a:buChar char="Ø"/>
            </a:pPr>
            <a:r>
              <a:rPr lang="tr-TR" sz="2800" dirty="0" smtClean="0">
                <a:solidFill>
                  <a:srgbClr val="000099"/>
                </a:solidFill>
              </a:rPr>
              <a:t>Avrupa Birliği Katılım Öncesi Mali Yardım kapsamında, hibe desteği almak üzere kurum ve kuruluşlara, </a:t>
            </a:r>
          </a:p>
          <a:p>
            <a:pPr>
              <a:buClr>
                <a:srgbClr val="FF0000"/>
              </a:buClr>
              <a:buFont typeface="Wingdings" pitchFamily="2" charset="2"/>
              <a:buChar char="Ø"/>
            </a:pPr>
            <a:r>
              <a:rPr lang="tr-TR" sz="2800" dirty="0" smtClean="0">
                <a:solidFill>
                  <a:srgbClr val="000099"/>
                </a:solidFill>
              </a:rPr>
              <a:t>proje tekliflerini hazırlamaları ve </a:t>
            </a:r>
          </a:p>
          <a:p>
            <a:pPr>
              <a:buClr>
                <a:srgbClr val="FF0000"/>
              </a:buClr>
              <a:buFont typeface="Wingdings" pitchFamily="2" charset="2"/>
              <a:buChar char="Ø"/>
            </a:pPr>
            <a:r>
              <a:rPr lang="tr-TR" sz="2800" dirty="0" smtClean="0">
                <a:solidFill>
                  <a:srgbClr val="000099"/>
                </a:solidFill>
              </a:rPr>
              <a:t>teslim etmelerine yönelik olarak yapılan çağrıdır. </a:t>
            </a:r>
          </a:p>
          <a:p>
            <a:endParaRPr lang="tr-TR" sz="2800" dirty="0" smtClean="0">
              <a:solidFill>
                <a:srgbClr val="000099"/>
              </a:solidFill>
            </a:endParaRPr>
          </a:p>
          <a:p>
            <a:r>
              <a:rPr lang="tr-TR" sz="2800" dirty="0" smtClean="0">
                <a:solidFill>
                  <a:srgbClr val="FF0000"/>
                </a:solidFill>
              </a:rPr>
              <a:t>Başvuru Rehberi</a:t>
            </a:r>
            <a:r>
              <a:rPr lang="tr-TR" sz="2800" dirty="0" smtClean="0">
                <a:solidFill>
                  <a:srgbClr val="000099"/>
                </a:solidFill>
              </a:rPr>
              <a:t> ile birlikte yayımlanır.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9"/>
          <p:cNvSpPr>
            <a:spLocks noGrp="1" noChangeArrowheads="1"/>
          </p:cNvSpPr>
          <p:nvPr>
            <p:ph type="sldNum" sz="quarter" idx="10"/>
          </p:nvPr>
        </p:nvSpPr>
        <p:spPr>
          <a:noFill/>
        </p:spPr>
        <p:txBody>
          <a:bodyPr/>
          <a:lstStyle/>
          <a:p>
            <a:fld id="{C9069B01-A7DF-4070-8E5C-626FAF904740}" type="slidenum">
              <a:rPr lang="tr-TR" smtClean="0"/>
              <a:pPr/>
              <a:t>20</a:t>
            </a:fld>
            <a:endParaRPr lang="tr-TR" smtClean="0"/>
          </a:p>
        </p:txBody>
      </p:sp>
      <p:sp>
        <p:nvSpPr>
          <p:cNvPr id="232450" name="Rectangle 2"/>
          <p:cNvSpPr>
            <a:spLocks noGrp="1" noChangeArrowheads="1"/>
          </p:cNvSpPr>
          <p:nvPr>
            <p:ph type="title"/>
          </p:nvPr>
        </p:nvSpPr>
        <p:spPr bwMode="auto">
          <a:xfrm>
            <a:off x="468313" y="692150"/>
            <a:ext cx="8229600" cy="850900"/>
          </a:xfrm>
          <a:ln>
            <a:miter lim="800000"/>
            <a:headEnd/>
            <a:tailEnd/>
          </a:ln>
        </p:spPr>
        <p:txBody>
          <a:bodyPr vert="horz" wrap="square" lIns="91440" tIns="45720" rIns="91440" bIns="45720" numCol="1" anchor="t" anchorCtr="0" compatLnSpc="1">
            <a:prstTxWarp prst="textNoShape">
              <a:avLst/>
            </a:prstTxWarp>
          </a:bodyPr>
          <a:lstStyle/>
          <a:p>
            <a:pPr>
              <a:defRPr/>
            </a:pPr>
            <a:r>
              <a:rPr lang="tr-TR" sz="3600" smtClean="0">
                <a:solidFill>
                  <a:srgbClr val="FF3300"/>
                </a:solidFill>
                <a:effectLst>
                  <a:outerShdw blurRad="38100" dist="38100" dir="2700000" algn="tl">
                    <a:srgbClr val="C0C0C0"/>
                  </a:outerShdw>
                </a:effectLst>
              </a:rPr>
              <a:t>Proje Örnekleri</a:t>
            </a:r>
          </a:p>
        </p:txBody>
      </p:sp>
      <p:sp>
        <p:nvSpPr>
          <p:cNvPr id="22532" name="Rectangle 3"/>
          <p:cNvSpPr>
            <a:spLocks noGrp="1" noChangeArrowheads="1"/>
          </p:cNvSpPr>
          <p:nvPr>
            <p:ph type="body" idx="1"/>
          </p:nvPr>
        </p:nvSpPr>
        <p:spPr bwMode="auto">
          <a:xfrm>
            <a:off x="457200" y="1600200"/>
            <a:ext cx="8075613" cy="4205288"/>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tr-TR" sz="3400" smtClean="0">
                <a:solidFill>
                  <a:srgbClr val="003399"/>
                </a:solidFill>
              </a:rPr>
              <a:t>   </a:t>
            </a:r>
            <a:r>
              <a:rPr lang="tr-TR" sz="3000" smtClean="0">
                <a:solidFill>
                  <a:srgbClr val="3424AC"/>
                </a:solidFill>
              </a:rPr>
              <a:t>Bölgedeki önde gelen sektörlerin ağ bağlantılarını/ilişkilerini kurmak/uyumlaştırmak yoluyla stratejik güç yaratarak, bölgesel ve dış yatırım olanaklarını çekmeyi amaçlayan Projeler </a:t>
            </a:r>
          </a:p>
          <a:p>
            <a:pPr>
              <a:lnSpc>
                <a:spcPct val="90000"/>
              </a:lnSpc>
              <a:buFontTx/>
              <a:buNone/>
            </a:pPr>
            <a:r>
              <a:rPr lang="tr-TR" sz="3000" smtClean="0">
                <a:solidFill>
                  <a:srgbClr val="3424AC"/>
                </a:solidFill>
              </a:rPr>
              <a:t>   </a:t>
            </a:r>
            <a:r>
              <a:rPr lang="en-US" sz="3000" smtClean="0">
                <a:solidFill>
                  <a:srgbClr val="3424AC"/>
                </a:solidFill>
              </a:rPr>
              <a:t>(</a:t>
            </a:r>
            <a:r>
              <a:rPr lang="tr-TR" sz="3000" smtClean="0">
                <a:solidFill>
                  <a:srgbClr val="3424AC"/>
                </a:solidFill>
              </a:rPr>
              <a:t>odalar, firmalar</a:t>
            </a:r>
            <a:r>
              <a:rPr lang="en-US" sz="3000" smtClean="0">
                <a:solidFill>
                  <a:srgbClr val="3424AC"/>
                </a:solidFill>
              </a:rPr>
              <a:t>,</a:t>
            </a:r>
            <a:r>
              <a:rPr lang="tr-TR" sz="3000" smtClean="0">
                <a:solidFill>
                  <a:srgbClr val="3424AC"/>
                </a:solidFill>
              </a:rPr>
              <a:t> tedarikçiler, hizmet sağlayıcılar, ilgili sanayilerdeki firmalar, üniversiteler</a:t>
            </a:r>
            <a:r>
              <a:rPr lang="en-US" sz="3000" smtClean="0">
                <a:solidFill>
                  <a:srgbClr val="3424AC"/>
                </a:solidFill>
              </a:rPr>
              <a:t>,</a:t>
            </a:r>
            <a:r>
              <a:rPr lang="tr-TR" sz="3000" smtClean="0">
                <a:solidFill>
                  <a:srgbClr val="3424AC"/>
                </a:solidFill>
              </a:rPr>
              <a:t> acenteler, ticari birlikler arasında</a:t>
            </a:r>
            <a:r>
              <a:rPr lang="en-US" sz="3000" smtClean="0">
                <a:solidFill>
                  <a:srgbClr val="3424AC"/>
                </a:solidFill>
              </a:rPr>
              <a:t>),</a:t>
            </a:r>
            <a:endParaRPr lang="tr-TR" sz="3000" smtClean="0">
              <a:solidFill>
                <a:srgbClr val="3424A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9"/>
          <p:cNvSpPr>
            <a:spLocks noGrp="1" noChangeArrowheads="1"/>
          </p:cNvSpPr>
          <p:nvPr>
            <p:ph type="sldNum" sz="quarter" idx="10"/>
          </p:nvPr>
        </p:nvSpPr>
        <p:spPr>
          <a:noFill/>
        </p:spPr>
        <p:txBody>
          <a:bodyPr/>
          <a:lstStyle/>
          <a:p>
            <a:fld id="{C89D44EE-B174-4A20-95EC-8081377E8174}" type="slidenum">
              <a:rPr lang="tr-TR" smtClean="0"/>
              <a:pPr/>
              <a:t>21</a:t>
            </a:fld>
            <a:endParaRPr lang="tr-TR" smtClean="0"/>
          </a:p>
        </p:txBody>
      </p:sp>
      <p:sp>
        <p:nvSpPr>
          <p:cNvPr id="228354" name="Rectangle 2"/>
          <p:cNvSpPr>
            <a:spLocks noGrp="1" noChangeArrowheads="1"/>
          </p:cNvSpPr>
          <p:nvPr>
            <p:ph type="title"/>
          </p:nvPr>
        </p:nvSpPr>
        <p:spPr bwMode="auto">
          <a:xfrm>
            <a:off x="611188" y="620713"/>
            <a:ext cx="8064500" cy="936625"/>
          </a:xfrm>
          <a:ln>
            <a:miter lim="800000"/>
            <a:headEnd/>
            <a:tailEnd/>
          </a:ln>
        </p:spPr>
        <p:txBody>
          <a:bodyPr vert="horz" wrap="square" lIns="91440" tIns="45720" rIns="91440" bIns="45720" numCol="1" anchor="t" anchorCtr="0" compatLnSpc="1">
            <a:prstTxWarp prst="textNoShape">
              <a:avLst/>
            </a:prstTxWarp>
          </a:bodyPr>
          <a:lstStyle/>
          <a:p>
            <a:pPr>
              <a:defRPr/>
            </a:pPr>
            <a:r>
              <a:rPr lang="tr-TR" sz="3600" smtClean="0">
                <a:solidFill>
                  <a:srgbClr val="FF3300"/>
                </a:solidFill>
                <a:effectLst>
                  <a:outerShdw blurRad="38100" dist="38100" dir="2700000" algn="tl">
                    <a:srgbClr val="C0C0C0"/>
                  </a:outerShdw>
                </a:effectLst>
              </a:rPr>
              <a:t>Proje Örnekleri</a:t>
            </a:r>
          </a:p>
        </p:txBody>
      </p:sp>
      <p:sp>
        <p:nvSpPr>
          <p:cNvPr id="23556" name="Rectangle 3"/>
          <p:cNvSpPr>
            <a:spLocks noGrp="1" noChangeArrowheads="1"/>
          </p:cNvSpPr>
          <p:nvPr>
            <p:ph type="body" idx="1"/>
          </p:nvPr>
        </p:nvSpPr>
        <p:spPr bwMode="auto">
          <a:xfrm>
            <a:off x="468313" y="1700213"/>
            <a:ext cx="8280400" cy="3889375"/>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tr-TR" sz="2600" smtClean="0">
                <a:solidFill>
                  <a:srgbClr val="3424AC"/>
                </a:solidFill>
              </a:rPr>
              <a:t>Sektörel kümelenme projelerinin gelişimini amaçlayan</a:t>
            </a:r>
          </a:p>
          <a:p>
            <a:pPr>
              <a:lnSpc>
                <a:spcPct val="80000"/>
              </a:lnSpc>
              <a:buFontTx/>
              <a:buNone/>
            </a:pPr>
            <a:r>
              <a:rPr lang="tr-TR" sz="2600" smtClean="0">
                <a:solidFill>
                  <a:srgbClr val="3424AC"/>
                </a:solidFill>
              </a:rPr>
              <a:t>Projeler</a:t>
            </a:r>
          </a:p>
          <a:p>
            <a:pPr>
              <a:lnSpc>
                <a:spcPct val="80000"/>
              </a:lnSpc>
              <a:buFontTx/>
              <a:buNone/>
            </a:pPr>
            <a:r>
              <a:rPr lang="tr-TR" sz="2600" smtClean="0">
                <a:solidFill>
                  <a:srgbClr val="3424AC"/>
                </a:solidFill>
              </a:rPr>
              <a:t> </a:t>
            </a:r>
          </a:p>
          <a:p>
            <a:pPr>
              <a:lnSpc>
                <a:spcPct val="80000"/>
              </a:lnSpc>
              <a:buFontTx/>
              <a:buNone/>
            </a:pPr>
            <a:r>
              <a:rPr lang="tr-TR" sz="2600" smtClean="0">
                <a:solidFill>
                  <a:srgbClr val="3424AC"/>
                </a:solidFill>
              </a:rPr>
              <a:t>İşgücünün iş bulma ve işe uyum sağlama kapasitesini</a:t>
            </a:r>
          </a:p>
          <a:p>
            <a:pPr algn="just">
              <a:lnSpc>
                <a:spcPct val="80000"/>
              </a:lnSpc>
              <a:buFont typeface="Symbol" pitchFamily="18" charset="2"/>
              <a:buNone/>
            </a:pPr>
            <a:r>
              <a:rPr lang="tr-TR" sz="2600" smtClean="0">
                <a:solidFill>
                  <a:srgbClr val="3424AC"/>
                </a:solidFill>
              </a:rPr>
              <a:t>artırıcı mesleki eğitim ya da meslek edindirme</a:t>
            </a:r>
          </a:p>
          <a:p>
            <a:pPr algn="just">
              <a:lnSpc>
                <a:spcPct val="80000"/>
              </a:lnSpc>
              <a:buFont typeface="Symbol" pitchFamily="18" charset="2"/>
              <a:buNone/>
            </a:pPr>
            <a:r>
              <a:rPr lang="tr-TR" sz="2600" smtClean="0">
                <a:solidFill>
                  <a:srgbClr val="3424AC"/>
                </a:solidFill>
              </a:rPr>
              <a:t>kurslarının düzenlenmesine yönelik projeler</a:t>
            </a:r>
          </a:p>
          <a:p>
            <a:pPr algn="just">
              <a:lnSpc>
                <a:spcPct val="80000"/>
              </a:lnSpc>
              <a:buFont typeface="Symbol" pitchFamily="18" charset="2"/>
              <a:buNone/>
            </a:pPr>
            <a:endParaRPr lang="tr-TR" sz="2600" smtClean="0">
              <a:solidFill>
                <a:srgbClr val="3424AC"/>
              </a:solidFill>
            </a:endParaRPr>
          </a:p>
          <a:p>
            <a:pPr>
              <a:lnSpc>
                <a:spcPct val="80000"/>
              </a:lnSpc>
              <a:buFontTx/>
              <a:buNone/>
            </a:pPr>
            <a:endParaRPr lang="tr-TR" sz="2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9"/>
          <p:cNvSpPr>
            <a:spLocks noGrp="1" noChangeArrowheads="1"/>
          </p:cNvSpPr>
          <p:nvPr>
            <p:ph type="sldNum" sz="quarter" idx="10"/>
          </p:nvPr>
        </p:nvSpPr>
        <p:spPr>
          <a:noFill/>
        </p:spPr>
        <p:txBody>
          <a:bodyPr/>
          <a:lstStyle/>
          <a:p>
            <a:fld id="{DA1F5A26-9859-4ED7-BF73-8305D6FF06A0}" type="slidenum">
              <a:rPr lang="tr-TR" smtClean="0"/>
              <a:pPr/>
              <a:t>22</a:t>
            </a:fld>
            <a:endParaRPr lang="tr-TR" smtClean="0"/>
          </a:p>
        </p:txBody>
      </p:sp>
      <p:sp>
        <p:nvSpPr>
          <p:cNvPr id="230402" name="Rectangle 2"/>
          <p:cNvSpPr>
            <a:spLocks noGrp="1" noChangeArrowheads="1"/>
          </p:cNvSpPr>
          <p:nvPr>
            <p:ph type="title"/>
          </p:nvPr>
        </p:nvSpPr>
        <p:spPr bwMode="auto">
          <a:xfrm>
            <a:off x="457200" y="274638"/>
            <a:ext cx="7643813" cy="1066800"/>
          </a:xfrm>
          <a:ln>
            <a:miter lim="800000"/>
            <a:headEnd/>
            <a:tailEnd/>
          </a:ln>
        </p:spPr>
        <p:txBody>
          <a:bodyPr vert="horz" wrap="square" lIns="91440" tIns="45720" rIns="91440" bIns="45720" numCol="1" anchor="t" anchorCtr="0" compatLnSpc="1">
            <a:prstTxWarp prst="textNoShape">
              <a:avLst/>
            </a:prstTxWarp>
          </a:bodyPr>
          <a:lstStyle/>
          <a:p>
            <a:pPr>
              <a:defRPr/>
            </a:pPr>
            <a:r>
              <a:rPr lang="tr-TR" sz="3600" smtClean="0">
                <a:solidFill>
                  <a:srgbClr val="FF3300"/>
                </a:solidFill>
                <a:effectLst>
                  <a:outerShdw blurRad="38100" dist="38100" dir="2700000" algn="tl">
                    <a:srgbClr val="C0C0C0"/>
                  </a:outerShdw>
                </a:effectLst>
              </a:rPr>
              <a:t>Proje Örnekleri</a:t>
            </a:r>
          </a:p>
        </p:txBody>
      </p:sp>
      <p:sp>
        <p:nvSpPr>
          <p:cNvPr id="24580" name="Rectangle 3"/>
          <p:cNvSpPr>
            <a:spLocks noGrp="1" noChangeArrowheads="1"/>
          </p:cNvSpPr>
          <p:nvPr>
            <p:ph type="body" idx="1"/>
          </p:nvPr>
        </p:nvSpPr>
        <p:spPr bwMode="auto">
          <a:xfrm>
            <a:off x="457200" y="1600200"/>
            <a:ext cx="8229600" cy="39163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tr-TR" sz="2600" smtClean="0">
                <a:solidFill>
                  <a:srgbClr val="3424AC"/>
                </a:solidFill>
              </a:rPr>
              <a:t>Bölgede girişimcilik kültürü ve ruhunun gelişimini </a:t>
            </a:r>
          </a:p>
          <a:p>
            <a:pPr>
              <a:buFontTx/>
              <a:buNone/>
            </a:pPr>
            <a:r>
              <a:rPr lang="tr-TR" sz="2600" smtClean="0">
                <a:solidFill>
                  <a:srgbClr val="3424AC"/>
                </a:solidFill>
              </a:rPr>
              <a:t>artıran projeler (Kadınların iş hayatında aktif olmasını</a:t>
            </a:r>
          </a:p>
          <a:p>
            <a:pPr>
              <a:buFontTx/>
              <a:buNone/>
            </a:pPr>
            <a:r>
              <a:rPr lang="tr-TR" sz="2600" smtClean="0">
                <a:solidFill>
                  <a:srgbClr val="3424AC"/>
                </a:solidFill>
              </a:rPr>
              <a:t>desteklemek için girişimcilik eğitim kursları verilmesine,</a:t>
            </a:r>
          </a:p>
          <a:p>
            <a:pPr>
              <a:buFontTx/>
              <a:buNone/>
            </a:pPr>
            <a:r>
              <a:rPr lang="tr-TR" sz="2600" smtClean="0">
                <a:solidFill>
                  <a:srgbClr val="3424AC"/>
                </a:solidFill>
              </a:rPr>
              <a:t>yeni kurulan işletmelerde daha yüksek olan</a:t>
            </a:r>
          </a:p>
          <a:p>
            <a:pPr>
              <a:buFontTx/>
              <a:buNone/>
            </a:pPr>
            <a:r>
              <a:rPr lang="tr-TR" sz="2600" smtClean="0">
                <a:solidFill>
                  <a:srgbClr val="3424AC"/>
                </a:solidFill>
              </a:rPr>
              <a:t>başarısızlık riskini en aza indirmek için girişimcilere</a:t>
            </a:r>
          </a:p>
          <a:p>
            <a:pPr>
              <a:buFontTx/>
              <a:buNone/>
            </a:pPr>
            <a:r>
              <a:rPr lang="tr-TR" sz="2600" smtClean="0">
                <a:solidFill>
                  <a:srgbClr val="3424AC"/>
                </a:solidFill>
              </a:rPr>
              <a:t>daha işin başındayken eğitim ve danışmanlık </a:t>
            </a:r>
          </a:p>
          <a:p>
            <a:pPr>
              <a:buFontTx/>
              <a:buNone/>
            </a:pPr>
            <a:r>
              <a:rPr lang="tr-TR" sz="2600" smtClean="0">
                <a:solidFill>
                  <a:srgbClr val="3424AC"/>
                </a:solidFill>
              </a:rPr>
              <a:t>hizmetleri verilmesine yönelik projeler)</a:t>
            </a:r>
          </a:p>
          <a:p>
            <a:endParaRPr lang="tr-TR" sz="28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9"/>
          <p:cNvSpPr>
            <a:spLocks noGrp="1" noChangeArrowheads="1"/>
          </p:cNvSpPr>
          <p:nvPr>
            <p:ph type="sldNum" sz="quarter" idx="10"/>
          </p:nvPr>
        </p:nvSpPr>
        <p:spPr>
          <a:noFill/>
        </p:spPr>
        <p:txBody>
          <a:bodyPr/>
          <a:lstStyle/>
          <a:p>
            <a:fld id="{45274672-83FB-4B5B-8DF0-126365A75647}" type="slidenum">
              <a:rPr lang="tr-TR" smtClean="0"/>
              <a:pPr/>
              <a:t>23</a:t>
            </a:fld>
            <a:endParaRPr lang="tr-TR" smtClean="0"/>
          </a:p>
        </p:txBody>
      </p:sp>
      <p:sp>
        <p:nvSpPr>
          <p:cNvPr id="227330" name="Rectangle 2"/>
          <p:cNvSpPr>
            <a:spLocks noGrp="1" noChangeArrowheads="1"/>
          </p:cNvSpPr>
          <p:nvPr>
            <p:ph type="title"/>
          </p:nvPr>
        </p:nvSpPr>
        <p:spPr bwMode="auto">
          <a:xfrm>
            <a:off x="468313" y="476250"/>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tr-TR" sz="3600" smtClean="0">
                <a:solidFill>
                  <a:srgbClr val="FF3300"/>
                </a:solidFill>
                <a:effectLst>
                  <a:outerShdw blurRad="38100" dist="38100" dir="2700000" algn="tl">
                    <a:srgbClr val="C0C0C0"/>
                  </a:outerShdw>
                </a:effectLst>
              </a:rPr>
              <a:t>Proje Örnekleri</a:t>
            </a:r>
          </a:p>
        </p:txBody>
      </p:sp>
      <p:sp>
        <p:nvSpPr>
          <p:cNvPr id="25604" name="Rectangle 3"/>
          <p:cNvSpPr>
            <a:spLocks noGrp="1" noChangeArrowheads="1"/>
          </p:cNvSpPr>
          <p:nvPr>
            <p:ph type="body" idx="1"/>
          </p:nvPr>
        </p:nvSpPr>
        <p:spPr bwMode="auto">
          <a:xfrm>
            <a:off x="457200" y="1600200"/>
            <a:ext cx="8229600" cy="413385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tr-TR" smtClean="0"/>
              <a:t>   </a:t>
            </a:r>
            <a:r>
              <a:rPr lang="tr-TR" sz="2600" smtClean="0">
                <a:solidFill>
                  <a:srgbClr val="3424AC"/>
                </a:solidFill>
              </a:rPr>
              <a:t>Yaşam ve çevre kalitesinin iyileştirilmesine; ortak kullanım alanlarının canlandırılmasına; atık yönetimi ve endüstriyel kirliliğin kontrol edilmesine; su kaynaklarının ve doğanın korunmasına; enerji tasarruflarına; doğal afetlerin önlenmesine ve yönetilmesine ve çevre eğitimine yönelik projeler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9"/>
          <p:cNvSpPr>
            <a:spLocks noGrp="1" noChangeArrowheads="1"/>
          </p:cNvSpPr>
          <p:nvPr>
            <p:ph type="sldNum" sz="quarter" idx="10"/>
          </p:nvPr>
        </p:nvSpPr>
        <p:spPr>
          <a:noFill/>
        </p:spPr>
        <p:txBody>
          <a:bodyPr/>
          <a:lstStyle/>
          <a:p>
            <a:fld id="{3E43B364-4667-4635-AFF3-F09A532AE833}" type="slidenum">
              <a:rPr lang="tr-TR" smtClean="0"/>
              <a:pPr/>
              <a:t>24</a:t>
            </a:fld>
            <a:endParaRPr lang="tr-TR" smtClean="0"/>
          </a:p>
        </p:txBody>
      </p:sp>
      <p:sp>
        <p:nvSpPr>
          <p:cNvPr id="227330" name="Rectangle 2"/>
          <p:cNvSpPr>
            <a:spLocks noGrp="1" noChangeArrowheads="1"/>
          </p:cNvSpPr>
          <p:nvPr>
            <p:ph type="title"/>
          </p:nvPr>
        </p:nvSpPr>
        <p:spPr bwMode="auto">
          <a:xfrm>
            <a:off x="468313" y="476250"/>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tr-TR" sz="3600" smtClean="0">
                <a:solidFill>
                  <a:srgbClr val="FF3300"/>
                </a:solidFill>
                <a:effectLst>
                  <a:outerShdw blurRad="38100" dist="38100" dir="2700000" algn="tl">
                    <a:srgbClr val="C0C0C0"/>
                  </a:outerShdw>
                </a:effectLst>
              </a:rPr>
              <a:t>Proje Örnekleri</a:t>
            </a:r>
          </a:p>
        </p:txBody>
      </p:sp>
      <p:sp>
        <p:nvSpPr>
          <p:cNvPr id="26628" name="Rectangle 3"/>
          <p:cNvSpPr>
            <a:spLocks noGrp="1" noChangeArrowheads="1"/>
          </p:cNvSpPr>
          <p:nvPr>
            <p:ph type="body" idx="1"/>
          </p:nvPr>
        </p:nvSpPr>
        <p:spPr bwMode="auto">
          <a:xfrm>
            <a:off x="457200" y="1600200"/>
            <a:ext cx="8229600" cy="34845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tr-TR" sz="2800" smtClean="0">
                <a:solidFill>
                  <a:srgbClr val="003399"/>
                </a:solidFill>
              </a:rPr>
              <a:t>    İyi tarım/</a:t>
            </a:r>
            <a:r>
              <a:rPr lang="en-GB" sz="2800" smtClean="0">
                <a:solidFill>
                  <a:srgbClr val="003399"/>
                </a:solidFill>
              </a:rPr>
              <a:t>organi</a:t>
            </a:r>
            <a:r>
              <a:rPr lang="tr-TR" sz="2800" smtClean="0">
                <a:solidFill>
                  <a:srgbClr val="003399"/>
                </a:solidFill>
              </a:rPr>
              <a:t>k</a:t>
            </a:r>
            <a:r>
              <a:rPr lang="en-GB" sz="2800" smtClean="0">
                <a:solidFill>
                  <a:srgbClr val="003399"/>
                </a:solidFill>
              </a:rPr>
              <a:t> </a:t>
            </a:r>
            <a:r>
              <a:rPr lang="tr-TR" sz="2800" smtClean="0">
                <a:solidFill>
                  <a:srgbClr val="003399"/>
                </a:solidFill>
              </a:rPr>
              <a:t>tarım konularına yönelik iyi yöntemler, kural ve uygulamalar üzerine olan projeler</a:t>
            </a:r>
          </a:p>
          <a:p>
            <a:pPr>
              <a:buFontTx/>
              <a:buNone/>
            </a:pPr>
            <a:endParaRPr lang="tr-TR" sz="2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9"/>
          <p:cNvSpPr>
            <a:spLocks noGrp="1" noChangeArrowheads="1"/>
          </p:cNvSpPr>
          <p:nvPr>
            <p:ph type="sldNum" sz="quarter" idx="10"/>
          </p:nvPr>
        </p:nvSpPr>
        <p:spPr>
          <a:noFill/>
        </p:spPr>
        <p:txBody>
          <a:bodyPr/>
          <a:lstStyle/>
          <a:p>
            <a:fld id="{0C1C4E47-04FE-4DE0-98A8-1BFC5016E529}" type="slidenum">
              <a:rPr lang="tr-TR" smtClean="0"/>
              <a:pPr/>
              <a:t>25</a:t>
            </a:fld>
            <a:endParaRPr lang="tr-TR" smtClean="0"/>
          </a:p>
        </p:txBody>
      </p:sp>
      <p:sp>
        <p:nvSpPr>
          <p:cNvPr id="231426" name="Rectangle 2"/>
          <p:cNvSpPr>
            <a:spLocks noGrp="1" noChangeArrowheads="1"/>
          </p:cNvSpPr>
          <p:nvPr>
            <p:ph type="title"/>
          </p:nvPr>
        </p:nvSpPr>
        <p:spPr bwMode="auto">
          <a:xfrm>
            <a:off x="539750" y="549275"/>
            <a:ext cx="7859713" cy="993775"/>
          </a:xfrm>
          <a:ln>
            <a:miter lim="800000"/>
            <a:headEnd/>
            <a:tailEnd/>
          </a:ln>
        </p:spPr>
        <p:txBody>
          <a:bodyPr vert="horz" wrap="square" lIns="91440" tIns="45720" rIns="91440" bIns="45720" numCol="1" anchor="t" anchorCtr="0" compatLnSpc="1">
            <a:prstTxWarp prst="textNoShape">
              <a:avLst/>
            </a:prstTxWarp>
          </a:bodyPr>
          <a:lstStyle/>
          <a:p>
            <a:pPr>
              <a:defRPr/>
            </a:pPr>
            <a:r>
              <a:rPr lang="tr-TR" sz="3600" smtClean="0">
                <a:solidFill>
                  <a:srgbClr val="FF3300"/>
                </a:solidFill>
                <a:effectLst>
                  <a:outerShdw blurRad="38100" dist="38100" dir="2700000" algn="tl">
                    <a:srgbClr val="C0C0C0"/>
                  </a:outerShdw>
                </a:effectLst>
              </a:rPr>
              <a:t>Proje Örnekleri</a:t>
            </a:r>
          </a:p>
        </p:txBody>
      </p:sp>
      <p:sp>
        <p:nvSpPr>
          <p:cNvPr id="27652" name="Rectangle 3"/>
          <p:cNvSpPr>
            <a:spLocks noGrp="1" noChangeArrowheads="1"/>
          </p:cNvSpPr>
          <p:nvPr>
            <p:ph type="body" idx="1"/>
          </p:nvPr>
        </p:nvSpPr>
        <p:spPr bwMode="auto">
          <a:xfrm>
            <a:off x="457200" y="1600200"/>
            <a:ext cx="8218488" cy="4133850"/>
          </a:xfrm>
          <a:noFill/>
          <a:ln>
            <a:miter lim="800000"/>
            <a:headEnd/>
            <a:tailEnd/>
          </a:ln>
        </p:spPr>
        <p:txBody>
          <a:bodyPr vert="horz" wrap="square" lIns="91440" tIns="45720" rIns="91440" bIns="45720" numCol="1" anchor="t" anchorCtr="0" compatLnSpc="1">
            <a:prstTxWarp prst="textNoShape">
              <a:avLst/>
            </a:prstTxWarp>
          </a:bodyPr>
          <a:lstStyle/>
          <a:p>
            <a:pPr algn="just">
              <a:buFont typeface="Symbol" pitchFamily="18" charset="2"/>
              <a:buNone/>
            </a:pPr>
            <a:r>
              <a:rPr lang="tr-TR" smtClean="0"/>
              <a:t>   </a:t>
            </a:r>
            <a:r>
              <a:rPr lang="tr-TR" sz="2600" smtClean="0">
                <a:solidFill>
                  <a:srgbClr val="3424AC"/>
                </a:solidFill>
              </a:rPr>
              <a:t>Uluslararası ticarette fikri mülkiyet haklarının önemi üzerine bilinç artırılmasını amaçlayan projeler;</a:t>
            </a:r>
            <a:r>
              <a:rPr lang="en-GB" sz="2600" smtClean="0">
                <a:solidFill>
                  <a:srgbClr val="3424AC"/>
                </a:solidFill>
              </a:rPr>
              <a:t> </a:t>
            </a:r>
            <a:r>
              <a:rPr lang="tr-TR" sz="2600" smtClean="0">
                <a:solidFill>
                  <a:srgbClr val="3424AC"/>
                </a:solidFill>
              </a:rPr>
              <a:t>patent politikasının önemi / yerel ve uluslararası ticarette ürün patentinin korunarak rekabet edebilirliğin artırılması.</a:t>
            </a:r>
            <a:r>
              <a:rPr lang="en-GB" sz="2600" smtClean="0">
                <a:solidFill>
                  <a:srgbClr val="3424AC"/>
                </a:solidFill>
              </a:rPr>
              <a:t> </a:t>
            </a:r>
            <a:endParaRPr lang="tr-TR" sz="2600" smtClean="0">
              <a:solidFill>
                <a:srgbClr val="3424A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bwMode="auto">
          <a:xfrm>
            <a:off x="457200" y="1600200"/>
            <a:ext cx="8229600" cy="3197225"/>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tr-TR" b="1" dirty="0" smtClean="0"/>
              <a:t>	</a:t>
            </a:r>
            <a:r>
              <a:rPr lang="tr-TR" dirty="0" smtClean="0">
                <a:solidFill>
                  <a:srgbClr val="3424AC"/>
                </a:solidFill>
              </a:rPr>
              <a:t>Projenin eğitim faaliyetlerini/mesleki eğitim kurslarını içermesi durumunda</a:t>
            </a:r>
            <a:r>
              <a:rPr lang="en-GB" dirty="0" smtClean="0">
                <a:solidFill>
                  <a:srgbClr val="3424AC"/>
                </a:solidFill>
              </a:rPr>
              <a:t>, </a:t>
            </a:r>
            <a:r>
              <a:rPr lang="tr-TR" dirty="0" smtClean="0">
                <a:solidFill>
                  <a:srgbClr val="3424AC"/>
                </a:solidFill>
              </a:rPr>
              <a:t>eğitim programı (</a:t>
            </a:r>
            <a:r>
              <a:rPr lang="en-GB" dirty="0" smtClean="0">
                <a:solidFill>
                  <a:srgbClr val="3424AC"/>
                </a:solidFill>
              </a:rPr>
              <a:t>Annex E</a:t>
            </a:r>
            <a:r>
              <a:rPr lang="tr-TR" dirty="0" smtClean="0">
                <a:solidFill>
                  <a:srgbClr val="3424AC"/>
                </a:solidFill>
              </a:rPr>
              <a:t>) proje başvuru paketine eklenmelidir.</a:t>
            </a:r>
          </a:p>
          <a:p>
            <a:pPr>
              <a:buFontTx/>
              <a:buNone/>
            </a:pPr>
            <a:endParaRPr lang="tr-TR" dirty="0" smtClean="0"/>
          </a:p>
          <a:p>
            <a:endParaRPr lang="tr-TR" dirty="0" smtClean="0"/>
          </a:p>
        </p:txBody>
      </p:sp>
      <p:sp>
        <p:nvSpPr>
          <p:cNvPr id="28675" name="3 Slayt Numarası Yer Tutucusu"/>
          <p:cNvSpPr>
            <a:spLocks noGrp="1"/>
          </p:cNvSpPr>
          <p:nvPr>
            <p:ph type="sldNum" sz="quarter" idx="10"/>
          </p:nvPr>
        </p:nvSpPr>
        <p:spPr>
          <a:noFill/>
        </p:spPr>
        <p:txBody>
          <a:bodyPr/>
          <a:lstStyle/>
          <a:p>
            <a:fld id="{385800CA-4C01-4949-8BF6-CE175B12AB35}" type="slidenum">
              <a:rPr lang="tr-TR" smtClean="0"/>
              <a:pPr/>
              <a:t>26</a:t>
            </a:fld>
            <a:endParaRPr lang="tr-TR"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9"/>
          <p:cNvSpPr>
            <a:spLocks noGrp="1" noChangeArrowheads="1"/>
          </p:cNvSpPr>
          <p:nvPr>
            <p:ph type="sldNum" sz="quarter" idx="10"/>
          </p:nvPr>
        </p:nvSpPr>
        <p:spPr>
          <a:noFill/>
        </p:spPr>
        <p:txBody>
          <a:bodyPr/>
          <a:lstStyle/>
          <a:p>
            <a:fld id="{D5687A88-D698-4A39-BB95-E87B51E8C07B}" type="slidenum">
              <a:rPr lang="tr-TR" smtClean="0"/>
              <a:pPr/>
              <a:t>27</a:t>
            </a:fld>
            <a:endParaRPr lang="tr-TR" smtClean="0"/>
          </a:p>
        </p:txBody>
      </p:sp>
      <p:sp>
        <p:nvSpPr>
          <p:cNvPr id="29699" name="Rectangle 2"/>
          <p:cNvSpPr>
            <a:spLocks noGrp="1" noChangeArrowheads="1"/>
          </p:cNvSpPr>
          <p:nvPr>
            <p:ph type="title"/>
          </p:nvPr>
        </p:nvSpPr>
        <p:spPr bwMode="auto">
          <a:xfrm>
            <a:off x="53975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marL="762000" indent="-762000"/>
            <a:r>
              <a:rPr lang="tr-TR" sz="2800" dirty="0" smtClean="0">
                <a:solidFill>
                  <a:srgbClr val="FF3300"/>
                </a:solidFill>
              </a:rPr>
              <a:t>Uygun Olmayan Faaliyetlere </a:t>
            </a:r>
            <a:br>
              <a:rPr lang="tr-TR" sz="2800" dirty="0" smtClean="0">
                <a:solidFill>
                  <a:srgbClr val="FF3300"/>
                </a:solidFill>
              </a:rPr>
            </a:br>
            <a:r>
              <a:rPr lang="tr-TR" sz="2800" dirty="0" smtClean="0">
                <a:solidFill>
                  <a:srgbClr val="FF3300"/>
                </a:solidFill>
              </a:rPr>
              <a:t>Örnekler</a:t>
            </a:r>
            <a:r>
              <a:rPr lang="tr-TR" sz="2800" dirty="0" smtClean="0"/>
              <a:t> </a:t>
            </a:r>
          </a:p>
        </p:txBody>
      </p:sp>
      <p:sp>
        <p:nvSpPr>
          <p:cNvPr id="29700" name="Rectangle 3"/>
          <p:cNvSpPr>
            <a:spLocks noGrp="1" noChangeArrowheads="1"/>
          </p:cNvSpPr>
          <p:nvPr>
            <p:ph type="body" idx="1"/>
          </p:nvPr>
        </p:nvSpPr>
        <p:spPr bwMode="auto">
          <a:xfrm>
            <a:off x="539750" y="1196975"/>
            <a:ext cx="8291513" cy="4751388"/>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Clr>
                <a:srgbClr val="FF0000"/>
              </a:buClr>
              <a:buFont typeface="Wingdings" pitchFamily="2" charset="2"/>
              <a:buChar char="Ø"/>
            </a:pPr>
            <a:r>
              <a:rPr lang="tr-TR" sz="1800" b="1" dirty="0" smtClean="0">
                <a:solidFill>
                  <a:srgbClr val="3424AC"/>
                </a:solidFill>
              </a:rPr>
              <a:t>Sadece veya büyük ölçüde; </a:t>
            </a:r>
            <a:r>
              <a:rPr lang="tr-TR" sz="1800" b="1" dirty="0" err="1" smtClean="0">
                <a:solidFill>
                  <a:srgbClr val="3424AC"/>
                </a:solidFill>
              </a:rPr>
              <a:t>çalıştay</a:t>
            </a:r>
            <a:r>
              <a:rPr lang="tr-TR" sz="1800" b="1" dirty="0" smtClean="0">
                <a:solidFill>
                  <a:srgbClr val="3424AC"/>
                </a:solidFill>
              </a:rPr>
              <a:t>, seminer, bir günlük ve tekrarlanmayan konferans ve benzeri etkinlikler ile kongrelere katılım için bireysel finansman sağlanmasını içeren projeler,</a:t>
            </a:r>
          </a:p>
          <a:p>
            <a:pPr>
              <a:lnSpc>
                <a:spcPct val="80000"/>
              </a:lnSpc>
              <a:buClr>
                <a:srgbClr val="FF0000"/>
              </a:buClr>
              <a:buFont typeface="Wingdings" pitchFamily="2" charset="2"/>
              <a:buChar char="Ø"/>
            </a:pPr>
            <a:r>
              <a:rPr lang="tr-TR" sz="1800" b="1" dirty="0" smtClean="0">
                <a:solidFill>
                  <a:srgbClr val="3424AC"/>
                </a:solidFill>
              </a:rPr>
              <a:t>Bir günlük ve tekrarlanmayan konferanslar, seminerler ve benzeri etkinlikler. Konferanslar, ancak daha geniş kapsamlı bir projenin parçasını oluşturuyorsa finanse edilebilir. Bir konferansın hazırlık çalışmaları ve konferansın içeriğinin daha sonra yayımlanması, bu anlamda kendi başına daha kapsamlı bir proje sayılmaz,</a:t>
            </a:r>
          </a:p>
          <a:p>
            <a:pPr>
              <a:lnSpc>
                <a:spcPct val="80000"/>
              </a:lnSpc>
              <a:buClr>
                <a:srgbClr val="FF0000"/>
              </a:buClr>
              <a:buFont typeface="Wingdings" pitchFamily="2" charset="2"/>
              <a:buChar char="Ø"/>
            </a:pPr>
            <a:r>
              <a:rPr lang="tr-TR" sz="1800" b="1" dirty="0" smtClean="0">
                <a:solidFill>
                  <a:srgbClr val="3424AC"/>
                </a:solidFill>
              </a:rPr>
              <a:t>Başvuru sahibinin halihazırda hükümet bütçesinden finansman sağlayarak yürüttüğü projeler, </a:t>
            </a:r>
          </a:p>
          <a:p>
            <a:pPr>
              <a:lnSpc>
                <a:spcPct val="80000"/>
              </a:lnSpc>
              <a:buClr>
                <a:srgbClr val="FF0000"/>
              </a:buClr>
              <a:buFont typeface="Wingdings" pitchFamily="2" charset="2"/>
              <a:buChar char="Ø"/>
            </a:pPr>
            <a:r>
              <a:rPr lang="tr-TR" sz="1800" b="1" dirty="0" smtClean="0">
                <a:solidFill>
                  <a:srgbClr val="3424AC"/>
                </a:solidFill>
              </a:rPr>
              <a:t>Sadece akademik araştırma strateji, plan ya da benzer belgeleri geliştirmeye yönelik projeler.</a:t>
            </a:r>
          </a:p>
          <a:p>
            <a:pPr>
              <a:lnSpc>
                <a:spcPct val="80000"/>
              </a:lnSpc>
              <a:buClr>
                <a:srgbClr val="FF0000"/>
              </a:buClr>
              <a:buFont typeface="Wingdings" pitchFamily="2" charset="2"/>
              <a:buChar char="Ø"/>
            </a:pPr>
            <a:r>
              <a:rPr lang="tr-TR" sz="1800" b="1" dirty="0" smtClean="0">
                <a:solidFill>
                  <a:srgbClr val="3424AC"/>
                </a:solidFill>
              </a:rPr>
              <a:t>Ticari faaliyetler </a:t>
            </a:r>
          </a:p>
          <a:p>
            <a:pPr>
              <a:lnSpc>
                <a:spcPct val="80000"/>
              </a:lnSpc>
              <a:buClr>
                <a:srgbClr val="FF0000"/>
              </a:buClr>
              <a:buFont typeface="Wingdings" pitchFamily="2" charset="2"/>
              <a:buChar char="Ø"/>
            </a:pPr>
            <a:r>
              <a:rPr lang="tr-TR" sz="1800" b="1" dirty="0" smtClean="0">
                <a:solidFill>
                  <a:srgbClr val="3424AC"/>
                </a:solidFill>
              </a:rPr>
              <a:t>İdeolojik açıdan yanlı veya partizan projeler,</a:t>
            </a:r>
          </a:p>
          <a:p>
            <a:pPr>
              <a:lnSpc>
                <a:spcPct val="80000"/>
              </a:lnSpc>
              <a:buClr>
                <a:srgbClr val="FF0000"/>
              </a:buClr>
              <a:buFont typeface="Wingdings" pitchFamily="2" charset="2"/>
              <a:buChar char="Ø"/>
            </a:pPr>
            <a:r>
              <a:rPr lang="tr-TR" sz="1800" b="1" dirty="0" smtClean="0">
                <a:solidFill>
                  <a:srgbClr val="3424AC"/>
                </a:solidFill>
              </a:rPr>
              <a:t>Hibe amaçlı projeler (diğer kişi ya da kuruluşlara hibe (maddi veya ayni) veya kredi vermek için hibenin kullanılması), </a:t>
            </a:r>
          </a:p>
          <a:p>
            <a:pPr>
              <a:lnSpc>
                <a:spcPct val="80000"/>
              </a:lnSpc>
              <a:buClr>
                <a:srgbClr val="FF0000"/>
              </a:buClr>
              <a:buFont typeface="Wingdings" pitchFamily="2" charset="2"/>
              <a:buChar char="Ø"/>
            </a:pPr>
            <a:r>
              <a:rPr lang="tr-TR" sz="1800" b="1" dirty="0" smtClean="0">
                <a:solidFill>
                  <a:srgbClr val="3424AC"/>
                </a:solidFill>
              </a:rPr>
              <a:t>Altyapı projeleri ile temelde ekipman alımına odaklanan projeler </a:t>
            </a:r>
          </a:p>
          <a:p>
            <a:pPr>
              <a:lnSpc>
                <a:spcPct val="80000"/>
              </a:lnSpc>
              <a:buClr>
                <a:srgbClr val="FF0000"/>
              </a:buClr>
              <a:buFont typeface="Wingdings" pitchFamily="2" charset="2"/>
              <a:buChar char="Ø"/>
            </a:pPr>
            <a:r>
              <a:rPr lang="tr-TR" sz="1800" b="1" dirty="0" smtClean="0">
                <a:solidFill>
                  <a:srgbClr val="3424AC"/>
                </a:solidFill>
              </a:rPr>
              <a:t>Sadece personel değişimini içeren projeler</a:t>
            </a:r>
          </a:p>
          <a:p>
            <a:pPr>
              <a:lnSpc>
                <a:spcPct val="80000"/>
              </a:lnSpc>
              <a:buClr>
                <a:srgbClr val="FF0000"/>
              </a:buClr>
              <a:buFont typeface="Wingdings" pitchFamily="2" charset="2"/>
              <a:buChar char="Ø"/>
            </a:pPr>
            <a:r>
              <a:rPr lang="tr-TR" sz="1800" b="1" dirty="0" smtClean="0">
                <a:solidFill>
                  <a:srgbClr val="3424AC"/>
                </a:solidFill>
              </a:rPr>
              <a:t>TCDP 1 VE 2  ile ETCF I de uygulanmış olan projeler</a:t>
            </a:r>
            <a:endParaRPr lang="tr-TR" sz="1400" b="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9"/>
          <p:cNvSpPr>
            <a:spLocks noGrp="1" noChangeArrowheads="1"/>
          </p:cNvSpPr>
          <p:nvPr>
            <p:ph type="sldNum" sz="quarter" idx="10"/>
          </p:nvPr>
        </p:nvSpPr>
        <p:spPr>
          <a:noFill/>
        </p:spPr>
        <p:txBody>
          <a:bodyPr/>
          <a:lstStyle/>
          <a:p>
            <a:fld id="{AF38D83F-ED73-4028-A866-3ACB7F316EED}" type="slidenum">
              <a:rPr lang="tr-TR" smtClean="0"/>
              <a:pPr/>
              <a:t>28</a:t>
            </a:fld>
            <a:endParaRPr lang="tr-TR" smtClean="0"/>
          </a:p>
        </p:txBody>
      </p:sp>
      <p:sp>
        <p:nvSpPr>
          <p:cNvPr id="30723" name="Rectangle 2"/>
          <p:cNvSpPr>
            <a:spLocks noGrp="1" noChangeArrowheads="1"/>
          </p:cNvSpPr>
          <p:nvPr>
            <p:ph type="title"/>
          </p:nvPr>
        </p:nvSpPr>
        <p:spPr bwMode="auto">
          <a:xfrm>
            <a:off x="468313" y="1268760"/>
            <a:ext cx="8229600" cy="1008111"/>
          </a:xfrm>
          <a:noFill/>
          <a:ln>
            <a:miter lim="800000"/>
            <a:headEnd/>
            <a:tailEnd/>
          </a:ln>
        </p:spPr>
        <p:txBody>
          <a:bodyPr vert="horz" wrap="square" lIns="91440" tIns="45720" rIns="91440" bIns="45720" numCol="1" anchor="t" anchorCtr="0" compatLnSpc="1">
            <a:prstTxWarp prst="textNoShape">
              <a:avLst/>
            </a:prstTxWarp>
          </a:bodyPr>
          <a:lstStyle/>
          <a:p>
            <a:r>
              <a:rPr lang="tr-TR" sz="3600" smtClean="0">
                <a:solidFill>
                  <a:srgbClr val="FF3300"/>
                </a:solidFill>
              </a:rPr>
              <a:t>Yapılabilecek Başvuru Sayısı</a:t>
            </a:r>
          </a:p>
        </p:txBody>
      </p:sp>
      <p:sp>
        <p:nvSpPr>
          <p:cNvPr id="30724" name="Rectangle 3"/>
          <p:cNvSpPr>
            <a:spLocks noGrp="1" noChangeArrowheads="1"/>
          </p:cNvSpPr>
          <p:nvPr>
            <p:ph type="body" idx="1"/>
          </p:nvPr>
        </p:nvSpPr>
        <p:spPr bwMode="auto">
          <a:xfrm>
            <a:off x="457200" y="2276871"/>
            <a:ext cx="8229600" cy="360005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tr-TR" dirty="0" smtClean="0">
                <a:solidFill>
                  <a:srgbClr val="3424AC"/>
                </a:solidFill>
              </a:rPr>
              <a:t>   </a:t>
            </a:r>
            <a:r>
              <a:rPr lang="tr-TR" sz="2800" dirty="0" smtClean="0">
                <a:solidFill>
                  <a:srgbClr val="3424AC"/>
                </a:solidFill>
              </a:rPr>
              <a:t>Bir Oda/Borsa yalnızca bir proje başvurusunda bulunabilir ve bu çağrı kapsamında sadece bir kez kendisine hibe verilebilir.</a:t>
            </a:r>
          </a:p>
          <a:p>
            <a:r>
              <a:rPr lang="tr-TR" sz="2800" dirty="0" smtClean="0">
                <a:solidFill>
                  <a:srgbClr val="3424AC"/>
                </a:solidFill>
              </a:rPr>
              <a:t>Başvuru sahibi aynı zamanda başka bir başvuru sahibinin projesinde ortak olarak yer alabilir. </a:t>
            </a:r>
          </a:p>
          <a:p>
            <a:r>
              <a:rPr lang="tr-TR" sz="2800" dirty="0" smtClean="0">
                <a:solidFill>
                  <a:srgbClr val="3424AC"/>
                </a:solidFill>
              </a:rPr>
              <a:t>Ortak olarak</a:t>
            </a:r>
            <a:r>
              <a:rPr lang="en-GB" sz="2800" dirty="0" smtClean="0">
                <a:solidFill>
                  <a:srgbClr val="3424AC"/>
                </a:solidFill>
              </a:rPr>
              <a:t> </a:t>
            </a:r>
            <a:r>
              <a:rPr lang="tr-TR" sz="2800" dirty="0" smtClean="0">
                <a:solidFill>
                  <a:srgbClr val="3424AC"/>
                </a:solidFill>
              </a:rPr>
              <a:t>ikiden fazla başvuruda yer alınamaz.</a:t>
            </a:r>
          </a:p>
          <a:p>
            <a:pPr>
              <a:buFontTx/>
              <a:buNone/>
            </a:pPr>
            <a:endParaRPr lang="tr-TR" dirty="0" smtClean="0">
              <a:solidFill>
                <a:srgbClr val="3424A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İçerik Yer Tutucusu"/>
          <p:cNvSpPr>
            <a:spLocks noGrp="1"/>
          </p:cNvSpPr>
          <p:nvPr>
            <p:ph idx="1"/>
          </p:nvPr>
        </p:nvSpPr>
        <p:spPr bwMode="auto">
          <a:xfrm>
            <a:off x="457200" y="980728"/>
            <a:ext cx="8229600" cy="4824536"/>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tr-TR" sz="2000" b="1" dirty="0" smtClean="0"/>
              <a:t>	</a:t>
            </a:r>
            <a:r>
              <a:rPr lang="tr-TR" sz="1900" b="1" dirty="0" smtClean="0"/>
              <a:t>ÖNEMLİ NOT</a:t>
            </a:r>
          </a:p>
          <a:p>
            <a:r>
              <a:rPr lang="tr-TR" sz="1900" b="1" dirty="0" smtClean="0"/>
              <a:t>Az gelişmiş bölge Oda/Borsaları ile yapılan ortaklıklar tavsiye edilmektedir. </a:t>
            </a:r>
          </a:p>
          <a:p>
            <a:pPr>
              <a:buFontTx/>
              <a:buNone/>
            </a:pPr>
            <a:r>
              <a:rPr lang="tr-TR" sz="1900" dirty="0" smtClean="0"/>
              <a:t>	Bu yerler </a:t>
            </a:r>
            <a:r>
              <a:rPr lang="en-GB" sz="1900" u="sng" dirty="0" smtClean="0"/>
              <a:t>“So</a:t>
            </a:r>
            <a:r>
              <a:rPr lang="tr-TR" sz="1900" u="sng" dirty="0" err="1" smtClean="0"/>
              <a:t>sy</a:t>
            </a:r>
            <a:r>
              <a:rPr lang="en-GB" sz="1900" u="sng" dirty="0" smtClean="0"/>
              <a:t>o-E</a:t>
            </a:r>
            <a:r>
              <a:rPr lang="tr-TR" sz="1900" u="sng" dirty="0" err="1" smtClean="0"/>
              <a:t>konomik</a:t>
            </a:r>
            <a:r>
              <a:rPr lang="en-GB" sz="1900" u="sng" dirty="0" smtClean="0"/>
              <a:t> </a:t>
            </a:r>
            <a:r>
              <a:rPr lang="tr-TR" sz="1900" u="sng" dirty="0" smtClean="0"/>
              <a:t>Gelişme </a:t>
            </a:r>
            <a:r>
              <a:rPr lang="en-GB" sz="1900" u="sng" dirty="0" err="1" smtClean="0"/>
              <a:t>Inde</a:t>
            </a:r>
            <a:r>
              <a:rPr lang="tr-TR" sz="1900" u="sng" dirty="0" err="1" smtClean="0"/>
              <a:t>ksi</a:t>
            </a:r>
            <a:r>
              <a:rPr lang="en-GB" sz="1900" u="sng" dirty="0" smtClean="0"/>
              <a:t>” </a:t>
            </a:r>
            <a:r>
              <a:rPr lang="tr-TR" sz="1900" u="sng" dirty="0" err="1" smtClean="0"/>
              <a:t>nde</a:t>
            </a:r>
            <a:r>
              <a:rPr lang="tr-TR" sz="1900" u="sng" dirty="0" smtClean="0"/>
              <a:t> tanımlanmıştır ve </a:t>
            </a:r>
            <a:r>
              <a:rPr lang="en-GB" sz="1900" u="sng" dirty="0" smtClean="0"/>
              <a:t>3, 4 and 5 </a:t>
            </a:r>
            <a:r>
              <a:rPr lang="tr-TR" sz="1900" u="sng" dirty="0" smtClean="0"/>
              <a:t>seviye bölgeleri bu çağrı çerçevesinde az gelişmiş bölge olarak tanımlanmıştır:</a:t>
            </a:r>
            <a:endParaRPr lang="tr-TR" sz="1900" dirty="0" smtClean="0"/>
          </a:p>
          <a:p>
            <a:r>
              <a:rPr lang="en-GB" sz="1900" u="sng" dirty="0" err="1" smtClean="0"/>
              <a:t>Adıyaman</a:t>
            </a:r>
            <a:r>
              <a:rPr lang="en-GB" sz="1900" u="sng" dirty="0" smtClean="0"/>
              <a:t>, </a:t>
            </a:r>
            <a:r>
              <a:rPr lang="en-GB" sz="1900" u="sng" dirty="0" err="1" smtClean="0"/>
              <a:t>Afyon</a:t>
            </a:r>
            <a:r>
              <a:rPr lang="en-GB" sz="1900" u="sng" dirty="0" smtClean="0"/>
              <a:t>, </a:t>
            </a:r>
            <a:r>
              <a:rPr lang="en-GB" sz="1900" u="sng" dirty="0" err="1" smtClean="0"/>
              <a:t>Ağrı</a:t>
            </a:r>
            <a:r>
              <a:rPr lang="en-GB" sz="1900" u="sng" dirty="0" smtClean="0"/>
              <a:t>, </a:t>
            </a:r>
            <a:r>
              <a:rPr lang="en-GB" sz="1900" u="sng" dirty="0" err="1" smtClean="0"/>
              <a:t>Aksaray</a:t>
            </a:r>
            <a:r>
              <a:rPr lang="en-GB" sz="1900" u="sng" dirty="0" smtClean="0"/>
              <a:t>, </a:t>
            </a:r>
            <a:r>
              <a:rPr lang="en-GB" sz="1900" u="sng" dirty="0" err="1" smtClean="0"/>
              <a:t>Amasya</a:t>
            </a:r>
            <a:r>
              <a:rPr lang="en-GB" sz="1900" u="sng" dirty="0" smtClean="0"/>
              <a:t>, </a:t>
            </a:r>
            <a:r>
              <a:rPr lang="en-GB" sz="1900" u="sng" dirty="0" err="1" smtClean="0"/>
              <a:t>Ardahan</a:t>
            </a:r>
            <a:r>
              <a:rPr lang="en-GB" sz="1900" u="sng" dirty="0" smtClean="0"/>
              <a:t>, </a:t>
            </a:r>
            <a:r>
              <a:rPr lang="en-GB" sz="1900" u="sng" dirty="0" err="1" smtClean="0"/>
              <a:t>Artvin</a:t>
            </a:r>
            <a:r>
              <a:rPr lang="en-GB" sz="1900" u="sng" dirty="0" smtClean="0"/>
              <a:t>, </a:t>
            </a:r>
            <a:r>
              <a:rPr lang="en-GB" sz="1900" u="sng" dirty="0" err="1" smtClean="0"/>
              <a:t>Bartın</a:t>
            </a:r>
            <a:r>
              <a:rPr lang="en-GB" sz="1900" u="sng" dirty="0" smtClean="0"/>
              <a:t>, Batman, </a:t>
            </a:r>
            <a:r>
              <a:rPr lang="en-GB" sz="1900" u="sng" dirty="0" err="1" smtClean="0"/>
              <a:t>Bayburt</a:t>
            </a:r>
            <a:r>
              <a:rPr lang="en-GB" sz="1900" u="sng" dirty="0" smtClean="0"/>
              <a:t>, </a:t>
            </a:r>
            <a:r>
              <a:rPr lang="en-GB" sz="1900" u="sng" dirty="0" err="1" smtClean="0"/>
              <a:t>Bingöl</a:t>
            </a:r>
            <a:r>
              <a:rPr lang="en-GB" sz="1900" u="sng" dirty="0" smtClean="0"/>
              <a:t>, </a:t>
            </a:r>
            <a:r>
              <a:rPr lang="en-GB" sz="1900" u="sng" dirty="0" err="1" smtClean="0"/>
              <a:t>Bitlis</a:t>
            </a:r>
            <a:r>
              <a:rPr lang="en-GB" sz="1900" u="sng" dirty="0" smtClean="0"/>
              <a:t>, </a:t>
            </a:r>
            <a:r>
              <a:rPr lang="en-GB" sz="1900" u="sng" dirty="0" err="1" smtClean="0"/>
              <a:t>Burdur</a:t>
            </a:r>
            <a:r>
              <a:rPr lang="en-GB" sz="1900" u="sng" dirty="0" smtClean="0"/>
              <a:t>, </a:t>
            </a:r>
            <a:r>
              <a:rPr lang="en-GB" sz="1900" u="sng" dirty="0" err="1" smtClean="0"/>
              <a:t>Çankırı</a:t>
            </a:r>
            <a:r>
              <a:rPr lang="en-GB" sz="1900" u="sng" dirty="0" smtClean="0"/>
              <a:t>, </a:t>
            </a:r>
            <a:r>
              <a:rPr lang="en-GB" sz="1900" u="sng" dirty="0" err="1" smtClean="0"/>
              <a:t>Çorum</a:t>
            </a:r>
            <a:r>
              <a:rPr lang="en-GB" sz="1900" u="sng" dirty="0" smtClean="0"/>
              <a:t>, </a:t>
            </a:r>
            <a:r>
              <a:rPr lang="en-GB" sz="1900" u="sng" dirty="0" err="1" smtClean="0"/>
              <a:t>Diyarbakır</a:t>
            </a:r>
            <a:r>
              <a:rPr lang="en-GB" sz="1900" u="sng" dirty="0" smtClean="0"/>
              <a:t>, </a:t>
            </a:r>
            <a:r>
              <a:rPr lang="en-GB" sz="1900" u="sng" dirty="0" err="1" smtClean="0"/>
              <a:t>Düzce</a:t>
            </a:r>
            <a:r>
              <a:rPr lang="en-GB" sz="1900" u="sng" dirty="0" smtClean="0"/>
              <a:t>, </a:t>
            </a:r>
            <a:r>
              <a:rPr lang="en-GB" sz="1900" u="sng" dirty="0" err="1" smtClean="0"/>
              <a:t>Elazığ</a:t>
            </a:r>
            <a:r>
              <a:rPr lang="en-GB" sz="1900" u="sng" dirty="0" smtClean="0"/>
              <a:t>, </a:t>
            </a:r>
            <a:r>
              <a:rPr lang="en-GB" sz="1900" u="sng" dirty="0" err="1" smtClean="0"/>
              <a:t>Erzincan</a:t>
            </a:r>
            <a:r>
              <a:rPr lang="en-GB" sz="1900" u="sng" dirty="0" smtClean="0"/>
              <a:t>, Erzurum, </a:t>
            </a:r>
            <a:r>
              <a:rPr lang="en-GB" sz="1900" u="sng" dirty="0" err="1" smtClean="0"/>
              <a:t>Giresun</a:t>
            </a:r>
            <a:r>
              <a:rPr lang="en-GB" sz="1900" u="sng" dirty="0" smtClean="0"/>
              <a:t>, </a:t>
            </a:r>
            <a:r>
              <a:rPr lang="en-GB" sz="1900" u="sng" dirty="0" err="1" smtClean="0"/>
              <a:t>Gümüşhane</a:t>
            </a:r>
            <a:r>
              <a:rPr lang="en-GB" sz="1900" u="sng" dirty="0" smtClean="0"/>
              <a:t>, </a:t>
            </a:r>
            <a:r>
              <a:rPr lang="en-GB" sz="1900" u="sng" dirty="0" err="1" smtClean="0"/>
              <a:t>Hakkari</a:t>
            </a:r>
            <a:r>
              <a:rPr lang="en-GB" sz="1900" u="sng" dirty="0" smtClean="0"/>
              <a:t>, </a:t>
            </a:r>
            <a:r>
              <a:rPr lang="en-GB" sz="1900" u="sng" dirty="0" err="1" smtClean="0"/>
              <a:t>Hatay</a:t>
            </a:r>
            <a:r>
              <a:rPr lang="en-GB" sz="1900" u="sng" dirty="0" smtClean="0"/>
              <a:t>, </a:t>
            </a:r>
            <a:r>
              <a:rPr lang="en-GB" sz="1900" u="sng" dirty="0" err="1" smtClean="0"/>
              <a:t>Iğdır</a:t>
            </a:r>
            <a:r>
              <a:rPr lang="en-GB" sz="1900" u="sng" dirty="0" smtClean="0"/>
              <a:t>, </a:t>
            </a:r>
            <a:r>
              <a:rPr lang="en-GB" sz="1900" u="sng" dirty="0" err="1" smtClean="0"/>
              <a:t>Isparta</a:t>
            </a:r>
            <a:r>
              <a:rPr lang="en-GB" sz="1900" u="sng" dirty="0" smtClean="0"/>
              <a:t>, </a:t>
            </a:r>
            <a:r>
              <a:rPr lang="en-GB" sz="1900" u="sng" dirty="0" err="1" smtClean="0"/>
              <a:t>Kahramanmaraş</a:t>
            </a:r>
            <a:r>
              <a:rPr lang="en-GB" sz="1900" u="sng" dirty="0" smtClean="0"/>
              <a:t>, </a:t>
            </a:r>
            <a:r>
              <a:rPr lang="en-GB" sz="1900" u="sng" dirty="0" err="1" smtClean="0"/>
              <a:t>Karabük</a:t>
            </a:r>
            <a:r>
              <a:rPr lang="en-GB" sz="1900" u="sng" dirty="0" smtClean="0"/>
              <a:t>, Karaman, Kars, </a:t>
            </a:r>
            <a:r>
              <a:rPr lang="en-GB" sz="1900" u="sng" dirty="0" err="1" smtClean="0"/>
              <a:t>Kastamonu</a:t>
            </a:r>
            <a:r>
              <a:rPr lang="en-GB" sz="1900" u="sng" dirty="0" smtClean="0"/>
              <a:t>, </a:t>
            </a:r>
            <a:r>
              <a:rPr lang="en-GB" sz="1900" u="sng" dirty="0" err="1" smtClean="0"/>
              <a:t>Kırıkkale</a:t>
            </a:r>
            <a:r>
              <a:rPr lang="en-GB" sz="1900" u="sng" dirty="0" smtClean="0"/>
              <a:t>, </a:t>
            </a:r>
            <a:r>
              <a:rPr lang="en-GB" sz="1900" u="sng" dirty="0" err="1" smtClean="0"/>
              <a:t>Kırşehir</a:t>
            </a:r>
            <a:r>
              <a:rPr lang="en-GB" sz="1900" u="sng" dirty="0" smtClean="0"/>
              <a:t>, </a:t>
            </a:r>
            <a:r>
              <a:rPr lang="en-GB" sz="1900" u="sng" dirty="0" err="1" smtClean="0"/>
              <a:t>Kilis</a:t>
            </a:r>
            <a:r>
              <a:rPr lang="en-GB" sz="1900" u="sng" dirty="0" smtClean="0"/>
              <a:t>, Konya, </a:t>
            </a:r>
            <a:r>
              <a:rPr lang="en-GB" sz="1900" u="sng" dirty="0" err="1" smtClean="0"/>
              <a:t>Kütahya</a:t>
            </a:r>
            <a:r>
              <a:rPr lang="en-GB" sz="1900" u="sng" dirty="0" smtClean="0"/>
              <a:t>, Malatya, </a:t>
            </a:r>
            <a:r>
              <a:rPr lang="en-GB" sz="1900" u="sng" dirty="0" err="1" smtClean="0"/>
              <a:t>Mardin</a:t>
            </a:r>
            <a:r>
              <a:rPr lang="en-GB" sz="1900" u="sng" dirty="0" smtClean="0"/>
              <a:t>, </a:t>
            </a:r>
            <a:r>
              <a:rPr lang="en-GB" sz="1900" u="sng" dirty="0" err="1" smtClean="0"/>
              <a:t>Muş</a:t>
            </a:r>
            <a:r>
              <a:rPr lang="en-GB" sz="1900" u="sng" dirty="0" smtClean="0"/>
              <a:t>, </a:t>
            </a:r>
            <a:r>
              <a:rPr lang="en-GB" sz="1900" u="sng" dirty="0" err="1" smtClean="0"/>
              <a:t>Nevşehir</a:t>
            </a:r>
            <a:r>
              <a:rPr lang="en-GB" sz="1900" u="sng" dirty="0" smtClean="0"/>
              <a:t>, </a:t>
            </a:r>
            <a:r>
              <a:rPr lang="en-GB" sz="1900" u="sng" dirty="0" err="1" smtClean="0"/>
              <a:t>Niğde</a:t>
            </a:r>
            <a:r>
              <a:rPr lang="en-GB" sz="1900" u="sng" dirty="0" smtClean="0"/>
              <a:t>, </a:t>
            </a:r>
            <a:r>
              <a:rPr lang="en-GB" sz="1900" u="sng" dirty="0" err="1" smtClean="0"/>
              <a:t>Ordu</a:t>
            </a:r>
            <a:r>
              <a:rPr lang="en-GB" sz="1900" u="sng" dirty="0" smtClean="0"/>
              <a:t>, </a:t>
            </a:r>
            <a:r>
              <a:rPr lang="en-GB" sz="1900" u="sng" dirty="0" err="1" smtClean="0"/>
              <a:t>Osmaniye</a:t>
            </a:r>
            <a:r>
              <a:rPr lang="en-GB" sz="1900" u="sng" dirty="0" smtClean="0"/>
              <a:t>, </a:t>
            </a:r>
            <a:r>
              <a:rPr lang="en-GB" sz="1900" u="sng" dirty="0" err="1" smtClean="0"/>
              <a:t>Rize</a:t>
            </a:r>
            <a:r>
              <a:rPr lang="en-GB" sz="1900" u="sng" dirty="0" smtClean="0"/>
              <a:t>, Samsun, </a:t>
            </a:r>
            <a:r>
              <a:rPr lang="en-GB" sz="1900" u="sng" dirty="0" err="1" smtClean="0"/>
              <a:t>Siirt</a:t>
            </a:r>
            <a:r>
              <a:rPr lang="en-GB" sz="1900" u="sng" dirty="0" smtClean="0"/>
              <a:t>, </a:t>
            </a:r>
            <a:r>
              <a:rPr lang="en-GB" sz="1900" u="sng" dirty="0" err="1" smtClean="0"/>
              <a:t>Sinop</a:t>
            </a:r>
            <a:r>
              <a:rPr lang="en-GB" sz="1900" u="sng" dirty="0" smtClean="0"/>
              <a:t>, Sivas, </a:t>
            </a:r>
            <a:r>
              <a:rPr lang="en-GB" sz="1900" u="sng" dirty="0" err="1" smtClean="0"/>
              <a:t>Şanlıurfa</a:t>
            </a:r>
            <a:r>
              <a:rPr lang="en-GB" sz="1900" u="sng" dirty="0" smtClean="0"/>
              <a:t>, </a:t>
            </a:r>
            <a:r>
              <a:rPr lang="en-GB" sz="1900" u="sng" dirty="0" err="1" smtClean="0"/>
              <a:t>Şırnak</a:t>
            </a:r>
            <a:r>
              <a:rPr lang="en-GB" sz="1900" u="sng" dirty="0" smtClean="0"/>
              <a:t>, </a:t>
            </a:r>
            <a:r>
              <a:rPr lang="en-GB" sz="1900" u="sng" dirty="0" err="1" smtClean="0"/>
              <a:t>Tokat</a:t>
            </a:r>
            <a:r>
              <a:rPr lang="en-GB" sz="1900" u="sng" dirty="0" smtClean="0"/>
              <a:t>, Trabzon, </a:t>
            </a:r>
            <a:r>
              <a:rPr lang="en-GB" sz="1900" u="sng" dirty="0" err="1" smtClean="0"/>
              <a:t>Tunceli</a:t>
            </a:r>
            <a:r>
              <a:rPr lang="en-GB" sz="1900" u="sng" dirty="0" smtClean="0"/>
              <a:t>, </a:t>
            </a:r>
            <a:r>
              <a:rPr lang="en-GB" sz="1900" u="sng" dirty="0" err="1" smtClean="0"/>
              <a:t>Uşak</a:t>
            </a:r>
            <a:r>
              <a:rPr lang="en-GB" sz="1900" u="sng" dirty="0" smtClean="0"/>
              <a:t>, Van, </a:t>
            </a:r>
            <a:r>
              <a:rPr lang="en-GB" sz="1900" u="sng" dirty="0" err="1" smtClean="0"/>
              <a:t>Yozgat</a:t>
            </a:r>
            <a:r>
              <a:rPr lang="en-GB" sz="1900" u="sng" dirty="0" smtClean="0"/>
              <a:t>.</a:t>
            </a:r>
            <a:endParaRPr lang="tr-TR" sz="1900" dirty="0" smtClean="0"/>
          </a:p>
          <a:p>
            <a:r>
              <a:rPr lang="tr-TR" sz="1900" u="sng" dirty="0" smtClean="0"/>
              <a:t>Daha fazla bilgi için </a:t>
            </a:r>
            <a:r>
              <a:rPr lang="en-GB" sz="1900" b="1" u="sng" dirty="0" smtClean="0">
                <a:hlinkClick r:id="rId2"/>
              </a:rPr>
              <a:t>http://www.dpt.gov.tr/bgyu/seg/seg.html</a:t>
            </a:r>
            <a:endParaRPr lang="tr-TR" sz="1900" b="1" u="sng" dirty="0" smtClean="0"/>
          </a:p>
          <a:p>
            <a:pPr>
              <a:buFontTx/>
              <a:buNone/>
            </a:pPr>
            <a:r>
              <a:rPr lang="tr-TR" sz="1900" dirty="0" smtClean="0"/>
              <a:t>	internet sitesini ziyaret ediniz.</a:t>
            </a:r>
          </a:p>
        </p:txBody>
      </p:sp>
      <p:sp>
        <p:nvSpPr>
          <p:cNvPr id="31747" name="3 Slayt Numarası Yer Tutucusu"/>
          <p:cNvSpPr>
            <a:spLocks noGrp="1"/>
          </p:cNvSpPr>
          <p:nvPr>
            <p:ph type="sldNum" sz="quarter" idx="10"/>
          </p:nvPr>
        </p:nvSpPr>
        <p:spPr>
          <a:noFill/>
        </p:spPr>
        <p:txBody>
          <a:bodyPr/>
          <a:lstStyle/>
          <a:p>
            <a:fld id="{69E4E792-1357-494E-847E-BD87A15950CA}" type="slidenum">
              <a:rPr lang="tr-TR" smtClean="0"/>
              <a:pPr/>
              <a:t>29</a:t>
            </a:fld>
            <a:endParaRPr lang="tr-T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9"/>
          <p:cNvSpPr>
            <a:spLocks noGrp="1" noChangeArrowheads="1"/>
          </p:cNvSpPr>
          <p:nvPr>
            <p:ph type="sldNum" sz="quarter" idx="10"/>
          </p:nvPr>
        </p:nvSpPr>
        <p:spPr>
          <a:noFill/>
        </p:spPr>
        <p:txBody>
          <a:bodyPr/>
          <a:lstStyle/>
          <a:p>
            <a:fld id="{FA1A7BDC-B6EF-4542-9A57-0BAA1BE23C2E}" type="slidenum">
              <a:rPr lang="tr-TR" smtClean="0"/>
              <a:pPr/>
              <a:t>3</a:t>
            </a:fld>
            <a:endParaRPr lang="tr-TR" smtClean="0"/>
          </a:p>
        </p:txBody>
      </p:sp>
      <p:sp>
        <p:nvSpPr>
          <p:cNvPr id="4099" name="Rectangle 2"/>
          <p:cNvSpPr>
            <a:spLocks noGrp="1" noChangeArrowheads="1"/>
          </p:cNvSpPr>
          <p:nvPr>
            <p:ph type="title"/>
          </p:nvPr>
        </p:nvSpPr>
        <p:spPr bwMode="auto">
          <a:xfrm>
            <a:off x="457200" y="642926"/>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tr-TR" sz="4000" dirty="0" smtClean="0">
                <a:solidFill>
                  <a:srgbClr val="FF3300"/>
                </a:solidFill>
              </a:rPr>
              <a:t>Başvuru Rehberi</a:t>
            </a:r>
          </a:p>
        </p:txBody>
      </p:sp>
      <p:sp>
        <p:nvSpPr>
          <p:cNvPr id="4100" name="Rectangle 3"/>
          <p:cNvSpPr>
            <a:spLocks noGrp="1" noChangeArrowheads="1"/>
          </p:cNvSpPr>
          <p:nvPr>
            <p:ph type="body" idx="1"/>
          </p:nvPr>
        </p:nvSpPr>
        <p:spPr bwMode="auto">
          <a:xfrm>
            <a:off x="457200" y="1600200"/>
            <a:ext cx="8218488" cy="4276725"/>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Clr>
                <a:srgbClr val="FF0000"/>
              </a:buClr>
              <a:buFont typeface="Wingdings" pitchFamily="2" charset="2"/>
              <a:buChar char="Ø"/>
            </a:pPr>
            <a:r>
              <a:rPr lang="tr-TR" sz="2800" smtClean="0">
                <a:solidFill>
                  <a:srgbClr val="000099"/>
                </a:solidFill>
              </a:rPr>
              <a:t>Teklif çağrısının amaçları ve öncelikleri, </a:t>
            </a:r>
          </a:p>
          <a:p>
            <a:pPr>
              <a:lnSpc>
                <a:spcPct val="90000"/>
              </a:lnSpc>
              <a:buClr>
                <a:srgbClr val="FF0000"/>
              </a:buClr>
              <a:buFont typeface="Wingdings" pitchFamily="2" charset="2"/>
              <a:buChar char="Ø"/>
            </a:pPr>
            <a:r>
              <a:rPr lang="tr-TR" sz="2800" smtClean="0">
                <a:solidFill>
                  <a:srgbClr val="000099"/>
                </a:solidFill>
              </a:rPr>
              <a:t>Faydalanıcıların ve faaliyetlerin uygunluğu ile ilgili kuralları, </a:t>
            </a:r>
          </a:p>
          <a:p>
            <a:pPr>
              <a:lnSpc>
                <a:spcPct val="90000"/>
              </a:lnSpc>
              <a:buClr>
                <a:srgbClr val="FF0000"/>
              </a:buClr>
              <a:buFont typeface="Wingdings" pitchFamily="2" charset="2"/>
              <a:buChar char="Ø"/>
            </a:pPr>
            <a:r>
              <a:rPr lang="tr-TR" sz="2800" smtClean="0">
                <a:solidFill>
                  <a:srgbClr val="000099"/>
                </a:solidFill>
              </a:rPr>
              <a:t>Uygun maliyetleri, </a:t>
            </a:r>
          </a:p>
          <a:p>
            <a:pPr>
              <a:lnSpc>
                <a:spcPct val="90000"/>
              </a:lnSpc>
              <a:buClr>
                <a:srgbClr val="FF0000"/>
              </a:buClr>
              <a:buFont typeface="Wingdings" pitchFamily="2" charset="2"/>
              <a:buChar char="Ø"/>
            </a:pPr>
            <a:r>
              <a:rPr lang="tr-TR" sz="2800" smtClean="0">
                <a:solidFill>
                  <a:srgbClr val="000099"/>
                </a:solidFill>
              </a:rPr>
              <a:t>Değerlendirme kriterleri ve sürecini, </a:t>
            </a:r>
          </a:p>
          <a:p>
            <a:pPr>
              <a:lnSpc>
                <a:spcPct val="90000"/>
              </a:lnSpc>
              <a:buClr>
                <a:srgbClr val="FF0000"/>
              </a:buClr>
              <a:buFont typeface="Wingdings" pitchFamily="2" charset="2"/>
              <a:buChar char="Ø"/>
            </a:pPr>
            <a:r>
              <a:rPr lang="tr-TR" sz="2800" smtClean="0">
                <a:solidFill>
                  <a:srgbClr val="000099"/>
                </a:solidFill>
              </a:rPr>
              <a:t>Değerlendirme prosedürlerini, </a:t>
            </a:r>
          </a:p>
          <a:p>
            <a:pPr>
              <a:lnSpc>
                <a:spcPct val="90000"/>
              </a:lnSpc>
              <a:buClr>
                <a:srgbClr val="FF0000"/>
              </a:buClr>
              <a:buFont typeface="Wingdings" pitchFamily="2" charset="2"/>
              <a:buChar char="Ø"/>
            </a:pPr>
            <a:r>
              <a:rPr lang="tr-TR" sz="2800" smtClean="0">
                <a:solidFill>
                  <a:srgbClr val="000099"/>
                </a:solidFill>
              </a:rPr>
              <a:t>Başarılı başvuru sahipleri için sözleşme şartlarını içerir.</a:t>
            </a:r>
          </a:p>
          <a:p>
            <a:pPr>
              <a:lnSpc>
                <a:spcPct val="90000"/>
              </a:lnSpc>
            </a:pPr>
            <a:endParaRPr lang="tr-TR" sz="2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9"/>
          <p:cNvSpPr>
            <a:spLocks noGrp="1" noChangeArrowheads="1"/>
          </p:cNvSpPr>
          <p:nvPr>
            <p:ph type="sldNum" sz="quarter" idx="10"/>
          </p:nvPr>
        </p:nvSpPr>
        <p:spPr>
          <a:noFill/>
        </p:spPr>
        <p:txBody>
          <a:bodyPr/>
          <a:lstStyle/>
          <a:p>
            <a:fld id="{B1D21B98-9D10-430E-B0B8-F35A1E75BDE5}" type="slidenum">
              <a:rPr lang="tr-TR" smtClean="0"/>
              <a:pPr/>
              <a:t>30</a:t>
            </a:fld>
            <a:endParaRPr lang="tr-TR" smtClean="0"/>
          </a:p>
        </p:txBody>
      </p:sp>
      <p:sp>
        <p:nvSpPr>
          <p:cNvPr id="32771" name="5 Slayt Numarası Yer Tutucusu"/>
          <p:cNvSpPr txBox="1">
            <a:spLocks noGrp="1"/>
          </p:cNvSpPr>
          <p:nvPr/>
        </p:nvSpPr>
        <p:spPr bwMode="auto">
          <a:xfrm>
            <a:off x="6553200" y="6553200"/>
            <a:ext cx="2133600" cy="244475"/>
          </a:xfrm>
          <a:prstGeom prst="rect">
            <a:avLst/>
          </a:prstGeom>
          <a:noFill/>
          <a:ln w="9525">
            <a:noFill/>
            <a:miter lim="800000"/>
            <a:headEnd/>
            <a:tailEnd/>
          </a:ln>
        </p:spPr>
        <p:txBody>
          <a:bodyPr/>
          <a:lstStyle/>
          <a:p>
            <a:pPr algn="r">
              <a:lnSpc>
                <a:spcPct val="100000"/>
              </a:lnSpc>
              <a:spcBef>
                <a:spcPct val="0"/>
              </a:spcBef>
              <a:buClrTx/>
              <a:buFontTx/>
              <a:buNone/>
            </a:pPr>
            <a:endParaRPr lang="tr-TR" sz="1400">
              <a:solidFill>
                <a:schemeClr val="tx1"/>
              </a:solidFill>
            </a:endParaRPr>
          </a:p>
        </p:txBody>
      </p:sp>
      <p:sp>
        <p:nvSpPr>
          <p:cNvPr id="322563" name="Rectangle 2"/>
          <p:cNvSpPr>
            <a:spLocks noGrp="1" noChangeArrowheads="1"/>
          </p:cNvSpPr>
          <p:nvPr>
            <p:ph type="title" idx="4294967295"/>
          </p:nvPr>
        </p:nvSpPr>
        <p:spPr bwMode="auto">
          <a:xfrm>
            <a:off x="468313" y="333375"/>
            <a:ext cx="7848600" cy="1223963"/>
          </a:xfrm>
          <a:prstGeom prst="rect">
            <a:avLst/>
          </a:prstGeom>
          <a:ln>
            <a:miter lim="800000"/>
            <a:headEnd/>
            <a:tailEnd/>
          </a:ln>
        </p:spPr>
        <p:txBody>
          <a:bodyPr anchor="ctr"/>
          <a:lstStyle/>
          <a:p>
            <a:pPr eaLnBrk="1" hangingPunct="1">
              <a:defRPr/>
            </a:pPr>
            <a:r>
              <a:rPr lang="tr-TR" sz="4800" b="1" smtClean="0">
                <a:solidFill>
                  <a:srgbClr val="FF3300"/>
                </a:solidFill>
                <a:effectLst>
                  <a:outerShdw blurRad="38100" dist="38100" dir="2700000" algn="tl">
                    <a:srgbClr val="C0C0C0"/>
                  </a:outerShdw>
                </a:effectLst>
              </a:rPr>
              <a:t> </a:t>
            </a:r>
            <a:r>
              <a:rPr lang="tr-TR" smtClean="0">
                <a:solidFill>
                  <a:srgbClr val="FF3300"/>
                </a:solidFill>
                <a:effectLst>
                  <a:outerShdw blurRad="38100" dist="38100" dir="2700000" algn="tl">
                    <a:srgbClr val="C0C0C0"/>
                  </a:outerShdw>
                </a:effectLst>
              </a:rPr>
              <a:t> </a:t>
            </a:r>
            <a:r>
              <a:rPr lang="tr-TR" sz="4000" smtClean="0">
                <a:solidFill>
                  <a:srgbClr val="FF3300"/>
                </a:solidFill>
                <a:effectLst>
                  <a:outerShdw blurRad="38100" dist="38100" dir="2700000" algn="tl">
                    <a:srgbClr val="C0C0C0"/>
                  </a:outerShdw>
                </a:effectLst>
              </a:rPr>
              <a:t>Harcamaların Uygunluğu</a:t>
            </a:r>
            <a:endParaRPr lang="en-US" sz="4000" b="1" smtClean="0">
              <a:solidFill>
                <a:srgbClr val="FF3300"/>
              </a:solidFill>
            </a:endParaRPr>
          </a:p>
        </p:txBody>
      </p:sp>
      <p:sp>
        <p:nvSpPr>
          <p:cNvPr id="282627" name="Rectangle 3"/>
          <p:cNvSpPr>
            <a:spLocks noGrp="1" noChangeArrowheads="1"/>
          </p:cNvSpPr>
          <p:nvPr>
            <p:ph type="body" idx="4294967295"/>
          </p:nvPr>
        </p:nvSpPr>
        <p:spPr bwMode="auto">
          <a:xfrm>
            <a:off x="539750" y="1700213"/>
            <a:ext cx="8229600" cy="4033837"/>
          </a:xfrm>
          <a:prstGeom prst="rect">
            <a:avLst/>
          </a:prstGeom>
          <a:ln>
            <a:miter lim="800000"/>
            <a:headEnd/>
            <a:tailEnd/>
          </a:ln>
        </p:spPr>
        <p:txBody>
          <a:bodyPr/>
          <a:lstStyle/>
          <a:p>
            <a:pPr marL="812800" indent="-812800">
              <a:lnSpc>
                <a:spcPct val="80000"/>
              </a:lnSpc>
              <a:spcBef>
                <a:spcPct val="50000"/>
              </a:spcBef>
              <a:buFontTx/>
              <a:buNone/>
              <a:defRPr/>
            </a:pPr>
            <a:r>
              <a:rPr lang="tr-TR" sz="2800" smtClean="0">
                <a:solidFill>
                  <a:srgbClr val="3424AC"/>
                </a:solidFill>
                <a:effectLst>
                  <a:outerShdw blurRad="38100" dist="38100" dir="2700000" algn="tl">
                    <a:srgbClr val="C0C0C0"/>
                  </a:outerShdw>
                </a:effectLst>
              </a:rPr>
              <a:t>Gerçekçi ve Maliyet-etkin</a:t>
            </a:r>
            <a:r>
              <a:rPr lang="tr-TR" sz="2800" smtClean="0">
                <a:solidFill>
                  <a:srgbClr val="3424AC"/>
                </a:solidFill>
              </a:rPr>
              <a:t> </a:t>
            </a:r>
            <a:endParaRPr lang="tr-TR" sz="2800" smtClean="0">
              <a:solidFill>
                <a:srgbClr val="3424AC"/>
              </a:solidFill>
              <a:effectLst>
                <a:outerShdw blurRad="38100" dist="38100" dir="2700000" algn="tl">
                  <a:srgbClr val="C0C0C0"/>
                </a:outerShdw>
              </a:effectLst>
            </a:endParaRPr>
          </a:p>
          <a:p>
            <a:pPr marL="812800" indent="-812800">
              <a:lnSpc>
                <a:spcPct val="80000"/>
              </a:lnSpc>
              <a:spcBef>
                <a:spcPct val="50000"/>
              </a:spcBef>
              <a:buFontTx/>
              <a:buNone/>
              <a:defRPr/>
            </a:pPr>
            <a:r>
              <a:rPr lang="tr-TR" sz="2800" smtClean="0">
                <a:solidFill>
                  <a:srgbClr val="3424AC"/>
                </a:solidFill>
                <a:effectLst>
                  <a:outerShdw blurRad="38100" dist="38100" dir="2700000" algn="tl">
                    <a:srgbClr val="C0C0C0"/>
                  </a:outerShdw>
                </a:effectLst>
              </a:rPr>
              <a:t>Projenin yürütülmesi için gerekli</a:t>
            </a:r>
            <a:r>
              <a:rPr lang="tr-TR" sz="2800" smtClean="0">
                <a:solidFill>
                  <a:srgbClr val="3424AC"/>
                </a:solidFill>
              </a:rPr>
              <a:t> </a:t>
            </a:r>
          </a:p>
          <a:p>
            <a:pPr marL="812800" indent="-812800">
              <a:lnSpc>
                <a:spcPct val="80000"/>
              </a:lnSpc>
              <a:spcBef>
                <a:spcPct val="50000"/>
              </a:spcBef>
              <a:buFontTx/>
              <a:buNone/>
              <a:defRPr/>
            </a:pPr>
            <a:r>
              <a:rPr lang="tr-TR" sz="2800" b="1" u="sng" smtClean="0">
                <a:solidFill>
                  <a:srgbClr val="3424AC"/>
                </a:solidFill>
              </a:rPr>
              <a:t>İyi mali yönetim</a:t>
            </a:r>
            <a:r>
              <a:rPr lang="tr-TR" sz="2800" smtClean="0">
                <a:solidFill>
                  <a:srgbClr val="3424AC"/>
                </a:solidFill>
              </a:rPr>
              <a:t> prensipleriyle uyumlu</a:t>
            </a:r>
          </a:p>
          <a:p>
            <a:pPr marL="812800" indent="-812800">
              <a:lnSpc>
                <a:spcPct val="80000"/>
              </a:lnSpc>
              <a:spcBef>
                <a:spcPct val="50000"/>
              </a:spcBef>
              <a:buFontTx/>
              <a:buNone/>
              <a:defRPr/>
            </a:pPr>
            <a:r>
              <a:rPr lang="tr-TR" sz="2800" smtClean="0">
                <a:solidFill>
                  <a:srgbClr val="3424AC"/>
                </a:solidFill>
              </a:rPr>
              <a:t>Projenin uygulama süresi içinde yapılmış  </a:t>
            </a:r>
            <a:r>
              <a:rPr lang="tr-TR" sz="2800" smtClean="0">
                <a:solidFill>
                  <a:srgbClr val="3424AC"/>
                </a:solidFill>
                <a:effectLst>
                  <a:outerShdw blurRad="38100" dist="38100" dir="2700000" algn="tl">
                    <a:srgbClr val="C0C0C0"/>
                  </a:outerShdw>
                </a:effectLst>
                <a:latin typeface="Comic Sans MS" pitchFamily="66" charset="0"/>
              </a:rPr>
              <a:t> </a:t>
            </a:r>
          </a:p>
          <a:p>
            <a:pPr marL="812800" indent="-812800">
              <a:lnSpc>
                <a:spcPct val="80000"/>
              </a:lnSpc>
              <a:spcBef>
                <a:spcPct val="50000"/>
              </a:spcBef>
              <a:buFontTx/>
              <a:buNone/>
              <a:defRPr/>
            </a:pPr>
            <a:r>
              <a:rPr lang="tr-TR" sz="2800" smtClean="0">
                <a:solidFill>
                  <a:srgbClr val="3424AC"/>
                </a:solidFill>
                <a:effectLst>
                  <a:outerShdw blurRad="38100" dist="38100" dir="2700000" algn="tl">
                    <a:srgbClr val="C0C0C0"/>
                  </a:outerShdw>
                </a:effectLst>
              </a:rPr>
              <a:t>Hibe Faydalanıcısının ya da ortağının (ortaklarının)</a:t>
            </a:r>
          </a:p>
          <a:p>
            <a:pPr marL="812800" indent="-812800">
              <a:lnSpc>
                <a:spcPct val="80000"/>
              </a:lnSpc>
              <a:spcBef>
                <a:spcPct val="50000"/>
              </a:spcBef>
              <a:buFontTx/>
              <a:buNone/>
              <a:defRPr/>
            </a:pPr>
            <a:r>
              <a:rPr lang="tr-TR" sz="2800" smtClean="0">
                <a:solidFill>
                  <a:srgbClr val="3424AC"/>
                </a:solidFill>
                <a:effectLst>
                  <a:outerShdw blurRad="38100" dist="38100" dir="2700000" algn="tl">
                    <a:srgbClr val="C0C0C0"/>
                  </a:outerShdw>
                </a:effectLst>
              </a:rPr>
              <a:t>hesaplarında ya da vergi belgelerinde kayıtlı, </a:t>
            </a:r>
          </a:p>
          <a:p>
            <a:pPr marL="812800" indent="-812800">
              <a:lnSpc>
                <a:spcPct val="80000"/>
              </a:lnSpc>
              <a:spcBef>
                <a:spcPct val="50000"/>
              </a:spcBef>
              <a:buFontTx/>
              <a:buNone/>
              <a:defRPr/>
            </a:pPr>
            <a:r>
              <a:rPr lang="tr-TR" sz="2800" smtClean="0">
                <a:solidFill>
                  <a:srgbClr val="3424AC"/>
                </a:solidFill>
                <a:effectLst>
                  <a:outerShdw blurRad="38100" dist="38100" dir="2700000" algn="tl">
                    <a:srgbClr val="C0C0C0"/>
                  </a:outerShdw>
                </a:effectLst>
              </a:rPr>
              <a:t>tanımlanabilir ve doğrulanabilir maliyetler</a:t>
            </a:r>
            <a:r>
              <a:rPr lang="tr-TR" sz="2800" smtClean="0">
                <a:solidFill>
                  <a:srgbClr val="3424AC"/>
                </a:solidFill>
              </a:rPr>
              <a:t> </a:t>
            </a:r>
            <a:r>
              <a:rPr lang="tr-TR" sz="2800" smtClean="0">
                <a:solidFill>
                  <a:srgbClr val="3424AC"/>
                </a:solidFill>
                <a:effectLst>
                  <a:outerShdw blurRad="38100" dist="38100" dir="2700000" algn="tl">
                    <a:srgbClr val="C0C0C0"/>
                  </a:outerShdw>
                </a:effectLst>
                <a:latin typeface="Comic Sans MS" pitchFamily="66" charset="0"/>
              </a:rPr>
              <a:t> </a:t>
            </a:r>
            <a:r>
              <a:rPr lang="tr-TR" sz="2800" smtClean="0">
                <a:solidFill>
                  <a:srgbClr val="3424AC"/>
                </a:solidFill>
                <a:effectLst>
                  <a:outerShdw blurRad="38100" dist="38100" dir="2700000" algn="tl">
                    <a:srgbClr val="C0C0C0"/>
                  </a:outerShdw>
                </a:effectLst>
              </a:rPr>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9"/>
          <p:cNvSpPr>
            <a:spLocks noGrp="1" noChangeArrowheads="1"/>
          </p:cNvSpPr>
          <p:nvPr>
            <p:ph type="sldNum" sz="quarter" idx="10"/>
          </p:nvPr>
        </p:nvSpPr>
        <p:spPr>
          <a:noFill/>
        </p:spPr>
        <p:txBody>
          <a:bodyPr/>
          <a:lstStyle/>
          <a:p>
            <a:fld id="{09E13DA9-C272-4408-89B5-C15BB3415C9D}" type="slidenum">
              <a:rPr lang="tr-TR" smtClean="0"/>
              <a:pPr/>
              <a:t>31</a:t>
            </a:fld>
            <a:endParaRPr lang="tr-TR" smtClean="0"/>
          </a:p>
        </p:txBody>
      </p:sp>
      <p:sp>
        <p:nvSpPr>
          <p:cNvPr id="33795" name="Rectangle 2"/>
          <p:cNvSpPr>
            <a:spLocks noGrp="1" noChangeArrowheads="1"/>
          </p:cNvSpPr>
          <p:nvPr>
            <p:ph type="title"/>
          </p:nvPr>
        </p:nvSpPr>
        <p:spPr bwMode="auto">
          <a:xfrm>
            <a:off x="457200" y="908720"/>
            <a:ext cx="8229600" cy="1008112"/>
          </a:xfrm>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rgbClr val="FF3300"/>
                </a:solidFill>
              </a:rPr>
              <a:t>Uygun Doğrudan Maliyetler</a:t>
            </a:r>
          </a:p>
        </p:txBody>
      </p:sp>
      <p:sp>
        <p:nvSpPr>
          <p:cNvPr id="33796" name="Rectangle 3"/>
          <p:cNvSpPr>
            <a:spLocks noGrp="1" noChangeArrowheads="1"/>
          </p:cNvSpPr>
          <p:nvPr>
            <p:ph type="body" idx="1"/>
          </p:nvPr>
        </p:nvSpPr>
        <p:spPr bwMode="auto">
          <a:xfrm>
            <a:off x="468313" y="2132856"/>
            <a:ext cx="8229600" cy="3734544"/>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tr-TR" sz="2400" dirty="0" smtClean="0">
                <a:solidFill>
                  <a:srgbClr val="3424AC"/>
                </a:solidFill>
              </a:rPr>
              <a:t>Projede görevlendirilmiş personel ile ilgili olarak, net maaşları ile birlikte sosyal sigorta primleri ve ücretlerle ilgili diğer maliyetler </a:t>
            </a:r>
          </a:p>
          <a:p>
            <a:pPr>
              <a:lnSpc>
                <a:spcPct val="90000"/>
              </a:lnSpc>
            </a:pPr>
            <a:r>
              <a:rPr lang="tr-TR" sz="2400" dirty="0" smtClean="0">
                <a:solidFill>
                  <a:srgbClr val="3424AC"/>
                </a:solidFill>
              </a:rPr>
              <a:t>Projede görevli personel ve diğer kişilerin harcırah ve seyahat maliyetleri.</a:t>
            </a:r>
          </a:p>
          <a:p>
            <a:pPr>
              <a:lnSpc>
                <a:spcPct val="90000"/>
              </a:lnSpc>
            </a:pPr>
            <a:r>
              <a:rPr lang="tr-TR" sz="2400" dirty="0" smtClean="0">
                <a:solidFill>
                  <a:srgbClr val="3424AC"/>
                </a:solidFill>
              </a:rPr>
              <a:t>Ekipman ve malzeme alımı (yeni) ve kiralanması (yeni veya kullanılmış) ile hizmet alımı maliyetleri </a:t>
            </a:r>
          </a:p>
          <a:p>
            <a:pPr>
              <a:lnSpc>
                <a:spcPct val="90000"/>
              </a:lnSpc>
              <a:buFontTx/>
              <a:buNone/>
            </a:pPr>
            <a:r>
              <a:rPr lang="tr-TR" sz="2400" dirty="0" smtClean="0">
                <a:solidFill>
                  <a:srgbClr val="3424AC"/>
                </a:solidFill>
              </a:rPr>
              <a:t>   Ekipman ve malzeme alımıyla ilgili toplam maliyet, doğrudan uygun maliyetlerin toplamının </a:t>
            </a:r>
            <a:r>
              <a:rPr lang="tr-TR" sz="2400" b="1" dirty="0" smtClean="0">
                <a:solidFill>
                  <a:srgbClr val="FF3300"/>
                </a:solidFill>
              </a:rPr>
              <a:t>%15</a:t>
            </a:r>
            <a:r>
              <a:rPr lang="tr-TR" sz="2400" dirty="0" smtClean="0">
                <a:solidFill>
                  <a:srgbClr val="FF3300"/>
                </a:solidFill>
              </a:rPr>
              <a:t>’ini</a:t>
            </a:r>
            <a:r>
              <a:rPr lang="tr-TR" sz="2400" dirty="0" smtClean="0">
                <a:solidFill>
                  <a:srgbClr val="3424AC"/>
                </a:solidFill>
              </a:rPr>
              <a:t> aşamaz.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9"/>
          <p:cNvSpPr>
            <a:spLocks noGrp="1" noChangeArrowheads="1"/>
          </p:cNvSpPr>
          <p:nvPr>
            <p:ph type="sldNum" sz="quarter" idx="10"/>
          </p:nvPr>
        </p:nvSpPr>
        <p:spPr>
          <a:noFill/>
        </p:spPr>
        <p:txBody>
          <a:bodyPr/>
          <a:lstStyle/>
          <a:p>
            <a:fld id="{8A33391A-0128-47FB-A58E-42A918BA3003}" type="slidenum">
              <a:rPr lang="tr-TR" smtClean="0"/>
              <a:pPr/>
              <a:t>32</a:t>
            </a:fld>
            <a:endParaRPr lang="tr-TR" smtClean="0"/>
          </a:p>
        </p:txBody>
      </p:sp>
      <p:sp>
        <p:nvSpPr>
          <p:cNvPr id="34819" name="Rectangle 2"/>
          <p:cNvSpPr>
            <a:spLocks noGrp="1" noChangeArrowheads="1"/>
          </p:cNvSpPr>
          <p:nvPr>
            <p:ph type="title"/>
          </p:nvPr>
        </p:nvSpPr>
        <p:spPr bwMode="auto">
          <a:xfrm>
            <a:off x="457200" y="1268760"/>
            <a:ext cx="8229600" cy="792088"/>
          </a:xfrm>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rgbClr val="FF3300"/>
                </a:solidFill>
              </a:rPr>
              <a:t>Uygun Doğrudan Maliyetler</a:t>
            </a:r>
          </a:p>
        </p:txBody>
      </p:sp>
      <p:sp>
        <p:nvSpPr>
          <p:cNvPr id="34820" name="Rectangle 3"/>
          <p:cNvSpPr>
            <a:spLocks noGrp="1" noChangeArrowheads="1"/>
          </p:cNvSpPr>
          <p:nvPr>
            <p:ph type="body" idx="1"/>
          </p:nvPr>
        </p:nvSpPr>
        <p:spPr bwMode="auto">
          <a:xfrm>
            <a:off x="457200" y="1988839"/>
            <a:ext cx="8229600" cy="3456285"/>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tr-TR" sz="2100" smtClean="0">
                <a:solidFill>
                  <a:srgbClr val="3424AC"/>
                </a:solidFill>
              </a:rPr>
              <a:t>Sarf malzemesi maliyetleri</a:t>
            </a:r>
          </a:p>
          <a:p>
            <a:pPr>
              <a:lnSpc>
                <a:spcPct val="90000"/>
              </a:lnSpc>
            </a:pPr>
            <a:r>
              <a:rPr lang="tr-TR" sz="2100" smtClean="0">
                <a:solidFill>
                  <a:srgbClr val="3424AC"/>
                </a:solidFill>
              </a:rPr>
              <a:t>Mali hizmet maliyetleri de (özellikle havale ve mali teminat maliyetleri) dahil olmak üzere sözleşme gereği doğrudan oluşan maliyetler (bilgi yayımı, projeye özel değerlendirmeler, denetim, çeviri, basım, sigorta vb.)</a:t>
            </a:r>
          </a:p>
          <a:p>
            <a:pPr>
              <a:lnSpc>
                <a:spcPct val="90000"/>
              </a:lnSpc>
            </a:pPr>
            <a:r>
              <a:rPr lang="tr-TR" sz="2100" smtClean="0">
                <a:solidFill>
                  <a:srgbClr val="3424AC"/>
                </a:solidFill>
              </a:rPr>
              <a:t>Hibe miktarı 100.000 Avro yu geçen projelerde denetim maliyeti (Denetim Raporu, nihai raporla birlikte istenecektir ve bu nedenle denetim maliyeti uygun miktarda bütçelendirilmelidir. Denetim, yasal denetim konusunda uluslararası kabul görmüş bir denetim kurumuna (örn: Yeminli Mali Müşavirler Odası) mensup onaylı bir denetçi tarafından yapılmalıdır)</a:t>
            </a:r>
          </a:p>
          <a:p>
            <a:pPr>
              <a:lnSpc>
                <a:spcPct val="90000"/>
              </a:lnSpc>
              <a:buFontTx/>
              <a:buNone/>
            </a:pPr>
            <a:endParaRPr lang="tr-TR" sz="2100" smtClean="0"/>
          </a:p>
          <a:p>
            <a:pPr>
              <a:lnSpc>
                <a:spcPct val="90000"/>
              </a:lnSpc>
            </a:pPr>
            <a:endParaRPr lang="tr-TR" sz="2400" smtClean="0">
              <a:solidFill>
                <a:srgbClr val="3424AC"/>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9"/>
          <p:cNvSpPr>
            <a:spLocks noGrp="1" noChangeArrowheads="1"/>
          </p:cNvSpPr>
          <p:nvPr>
            <p:ph type="sldNum" sz="quarter" idx="10"/>
          </p:nvPr>
        </p:nvSpPr>
        <p:spPr>
          <a:noFill/>
        </p:spPr>
        <p:txBody>
          <a:bodyPr/>
          <a:lstStyle/>
          <a:p>
            <a:fld id="{7F5DE61D-E5E4-40BB-A3DB-59E31416B855}" type="slidenum">
              <a:rPr lang="tr-TR" smtClean="0"/>
              <a:pPr/>
              <a:t>33</a:t>
            </a:fld>
            <a:endParaRPr lang="tr-TR" smtClean="0"/>
          </a:p>
        </p:txBody>
      </p:sp>
      <p:sp>
        <p:nvSpPr>
          <p:cNvPr id="3584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tr-TR" sz="3600" smtClean="0">
                <a:solidFill>
                  <a:srgbClr val="FF3300"/>
                </a:solidFill>
              </a:rPr>
              <a:t>Yedek Akçe</a:t>
            </a:r>
          </a:p>
        </p:txBody>
      </p:sp>
      <p:sp>
        <p:nvSpPr>
          <p:cNvPr id="35844" name="Rectangle 3"/>
          <p:cNvSpPr>
            <a:spLocks noGrp="1" noChangeArrowheads="1"/>
          </p:cNvSpPr>
          <p:nvPr>
            <p:ph type="body" idx="1"/>
          </p:nvPr>
        </p:nvSpPr>
        <p:spPr bwMode="auto">
          <a:xfrm>
            <a:off x="457200" y="1268413"/>
            <a:ext cx="8229600" cy="4392612"/>
          </a:xfrm>
          <a:noFill/>
          <a:ln>
            <a:miter lim="800000"/>
            <a:headEnd/>
            <a:tailEnd/>
          </a:ln>
        </p:spPr>
        <p:txBody>
          <a:bodyPr vert="horz" wrap="square" lIns="91440" tIns="45720" rIns="91440" bIns="45720" numCol="1" anchor="t" anchorCtr="0" compatLnSpc="1">
            <a:prstTxWarp prst="textNoShape">
              <a:avLst/>
            </a:prstTxWarp>
          </a:bodyPr>
          <a:lstStyle/>
          <a:p>
            <a:endParaRPr lang="tr-TR" smtClean="0"/>
          </a:p>
          <a:p>
            <a:pPr>
              <a:buFontTx/>
              <a:buNone/>
            </a:pPr>
            <a:r>
              <a:rPr lang="tr-TR" smtClean="0">
                <a:solidFill>
                  <a:srgbClr val="3424AC"/>
                </a:solidFill>
              </a:rPr>
              <a:t>   </a:t>
            </a:r>
            <a:r>
              <a:rPr lang="tr-TR" sz="2800" smtClean="0">
                <a:solidFill>
                  <a:srgbClr val="3424AC"/>
                </a:solidFill>
              </a:rPr>
              <a:t>Doğrudan uygun proje maliyeti ara toplamının </a:t>
            </a:r>
            <a:r>
              <a:rPr lang="tr-TR" sz="2800" b="1" smtClean="0">
                <a:solidFill>
                  <a:srgbClr val="3424AC"/>
                </a:solidFill>
              </a:rPr>
              <a:t>%2</a:t>
            </a:r>
            <a:r>
              <a:rPr lang="tr-TR" sz="2800" smtClean="0">
                <a:solidFill>
                  <a:srgbClr val="3424AC"/>
                </a:solidFill>
              </a:rPr>
              <a:t>’sini geçmemek kaydıyla (iyi gerekçelendirilirse </a:t>
            </a:r>
            <a:r>
              <a:rPr lang="en-GB" sz="2800" i="1" smtClean="0">
                <a:solidFill>
                  <a:srgbClr val="3424AC"/>
                </a:solidFill>
              </a:rPr>
              <a:t>5% </a:t>
            </a:r>
            <a:r>
              <a:rPr lang="tr-TR" sz="2800" i="1" smtClean="0">
                <a:solidFill>
                  <a:srgbClr val="3424AC"/>
                </a:solidFill>
              </a:rPr>
              <a:t>e kadar olabilir</a:t>
            </a:r>
            <a:r>
              <a:rPr lang="en-GB" sz="2800" i="1" smtClean="0"/>
              <a:t>) </a:t>
            </a:r>
            <a:r>
              <a:rPr lang="tr-TR" sz="2800" smtClean="0">
                <a:solidFill>
                  <a:srgbClr val="3424AC"/>
                </a:solidFill>
              </a:rPr>
              <a:t>proje bütçesi </a:t>
            </a:r>
            <a:r>
              <a:rPr lang="en-GB" sz="2800" smtClean="0"/>
              <a:t>(</a:t>
            </a:r>
            <a:r>
              <a:rPr lang="tr-TR" sz="2800" smtClean="0">
                <a:solidFill>
                  <a:srgbClr val="3424AC"/>
                </a:solidFill>
              </a:rPr>
              <a:t>bütçe kalemi 7</a:t>
            </a:r>
            <a:r>
              <a:rPr lang="en-GB" sz="2800" smtClean="0"/>
              <a:t>) </a:t>
            </a:r>
            <a:r>
              <a:rPr lang="tr-TR" sz="2800" smtClean="0">
                <a:solidFill>
                  <a:srgbClr val="3424AC"/>
                </a:solidFill>
              </a:rPr>
              <a:t>dâhilinde bir Yedek Akçe bulunabilir. Bu Yedek Akçe sadece Merkezi Finans ve İhale Birimi’nin </a:t>
            </a:r>
            <a:r>
              <a:rPr lang="tr-TR" sz="2800" b="1" smtClean="0">
                <a:solidFill>
                  <a:srgbClr val="3424AC"/>
                </a:solidFill>
              </a:rPr>
              <a:t>yazılı ön onayı</a:t>
            </a:r>
            <a:r>
              <a:rPr lang="tr-TR" sz="2800" smtClean="0">
                <a:solidFill>
                  <a:srgbClr val="3424AC"/>
                </a:solidFill>
              </a:rPr>
              <a:t> ile kullanılabilir ve proje uygulaması aşamasında götürü olarak talep edilemez.</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9"/>
          <p:cNvSpPr>
            <a:spLocks noGrp="1" noChangeArrowheads="1"/>
          </p:cNvSpPr>
          <p:nvPr>
            <p:ph type="sldNum" sz="quarter" idx="10"/>
          </p:nvPr>
        </p:nvSpPr>
        <p:spPr>
          <a:noFill/>
        </p:spPr>
        <p:txBody>
          <a:bodyPr/>
          <a:lstStyle/>
          <a:p>
            <a:fld id="{E8A4D256-FE96-4FC5-8297-84F5DF11320C}" type="slidenum">
              <a:rPr lang="tr-TR" smtClean="0"/>
              <a:pPr/>
              <a:t>34</a:t>
            </a:fld>
            <a:endParaRPr lang="tr-TR" smtClean="0"/>
          </a:p>
        </p:txBody>
      </p:sp>
      <p:sp>
        <p:nvSpPr>
          <p:cNvPr id="36867" name="Rectangle 2"/>
          <p:cNvSpPr>
            <a:spLocks noGrp="1" noChangeArrowheads="1"/>
          </p:cNvSpPr>
          <p:nvPr>
            <p:ph type="title"/>
          </p:nvPr>
        </p:nvSpPr>
        <p:spPr bwMode="auto">
          <a:xfrm>
            <a:off x="457200" y="908720"/>
            <a:ext cx="8229600" cy="508918"/>
          </a:xfrm>
          <a:noFill/>
          <a:ln>
            <a:miter lim="800000"/>
            <a:headEnd/>
            <a:tailEnd/>
          </a:ln>
        </p:spPr>
        <p:txBody>
          <a:bodyPr vert="horz" wrap="square" lIns="91440" tIns="45720" rIns="91440" bIns="45720" numCol="1" anchor="t" anchorCtr="0" compatLnSpc="1">
            <a:prstTxWarp prst="textNoShape">
              <a:avLst/>
            </a:prstTxWarp>
          </a:bodyPr>
          <a:lstStyle/>
          <a:p>
            <a:r>
              <a:rPr lang="tr-TR" sz="2400" dirty="0" smtClean="0">
                <a:solidFill>
                  <a:srgbClr val="FF3300"/>
                </a:solidFill>
              </a:rPr>
              <a:t>Uygun dolaylı maliyetler (Genel idari giderler)</a:t>
            </a:r>
          </a:p>
        </p:txBody>
      </p:sp>
      <p:sp>
        <p:nvSpPr>
          <p:cNvPr id="36868" name="Rectangle 3"/>
          <p:cNvSpPr>
            <a:spLocks noGrp="1" noChangeArrowheads="1"/>
          </p:cNvSpPr>
          <p:nvPr>
            <p:ph type="body" idx="1"/>
          </p:nvPr>
        </p:nvSpPr>
        <p:spPr bwMode="auto">
          <a:xfrm>
            <a:off x="457200" y="1484784"/>
            <a:ext cx="8229600" cy="4464497"/>
          </a:xfrm>
          <a:noFill/>
          <a:ln>
            <a:miter lim="800000"/>
            <a:headEnd/>
            <a:tailEnd/>
          </a:ln>
        </p:spPr>
        <p:txBody>
          <a:bodyPr vert="horz" wrap="square" lIns="91440" tIns="45720" rIns="91440" bIns="45720" numCol="1" anchor="t" anchorCtr="0" compatLnSpc="1">
            <a:prstTxWarp prst="textNoShape">
              <a:avLst/>
            </a:prstTxWarp>
          </a:bodyPr>
          <a:lstStyle/>
          <a:p>
            <a:r>
              <a:rPr lang="tr-TR" sz="2800" dirty="0" smtClean="0">
                <a:solidFill>
                  <a:srgbClr val="3424AC"/>
                </a:solidFill>
              </a:rPr>
              <a:t>Faydalanıcı tarafından proje için yapılan genel idari giderleri karşılamak üzere projenin toplam uygun maliyetinin </a:t>
            </a:r>
            <a:r>
              <a:rPr lang="tr-TR" sz="2800" b="1" dirty="0" smtClean="0">
                <a:solidFill>
                  <a:srgbClr val="3424AC"/>
                </a:solidFill>
              </a:rPr>
              <a:t>%7</a:t>
            </a:r>
            <a:r>
              <a:rPr lang="tr-TR" sz="2800" dirty="0" smtClean="0">
                <a:solidFill>
                  <a:srgbClr val="3424AC"/>
                </a:solidFill>
              </a:rPr>
              <a:t>’sini aşmayan götürü tutar, dolaylı maliyetler olarak talep edilebilir.</a:t>
            </a:r>
            <a:r>
              <a:rPr lang="en-GB" sz="2800" dirty="0" smtClean="0"/>
              <a:t> </a:t>
            </a:r>
            <a:r>
              <a:rPr lang="en-GB" sz="2800" dirty="0" smtClean="0">
                <a:solidFill>
                  <a:srgbClr val="3424AC"/>
                </a:solidFill>
              </a:rPr>
              <a:t>(</a:t>
            </a:r>
            <a:r>
              <a:rPr lang="tr-TR" sz="2800" dirty="0" smtClean="0">
                <a:solidFill>
                  <a:srgbClr val="3424AC"/>
                </a:solidFill>
              </a:rPr>
              <a:t>Bütçe kalemi 9)</a:t>
            </a:r>
          </a:p>
          <a:p>
            <a:r>
              <a:rPr lang="tr-TR" sz="2800" dirty="0" smtClean="0">
                <a:solidFill>
                  <a:srgbClr val="3424AC"/>
                </a:solidFill>
              </a:rPr>
              <a:t>Faydalanıcının Avrupa Komisyonundan, başka bir kapsamda işletme hibesi alması durumunda ya da başka bir Bütçe Kalemi içerisinde dahil edilmiş olduğunda, dolaylı maliyetler uygun maliyet olarak kabul edilmez.</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9"/>
          <p:cNvSpPr>
            <a:spLocks noGrp="1" noChangeArrowheads="1"/>
          </p:cNvSpPr>
          <p:nvPr>
            <p:ph type="sldNum" sz="quarter" idx="10"/>
          </p:nvPr>
        </p:nvSpPr>
        <p:spPr>
          <a:noFill/>
        </p:spPr>
        <p:txBody>
          <a:bodyPr/>
          <a:lstStyle/>
          <a:p>
            <a:fld id="{110E64AE-9E5F-46A6-94CD-FE5C51845587}" type="slidenum">
              <a:rPr lang="tr-TR" smtClean="0"/>
              <a:pPr/>
              <a:t>35</a:t>
            </a:fld>
            <a:endParaRPr lang="tr-TR" smtClean="0"/>
          </a:p>
        </p:txBody>
      </p:sp>
      <p:sp>
        <p:nvSpPr>
          <p:cNvPr id="3789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tr-TR" sz="3600" smtClean="0">
                <a:solidFill>
                  <a:srgbClr val="FF3300"/>
                </a:solidFill>
              </a:rPr>
              <a:t>Ayni katkı</a:t>
            </a:r>
            <a:br>
              <a:rPr lang="tr-TR" sz="3600" smtClean="0">
                <a:solidFill>
                  <a:srgbClr val="FF3300"/>
                </a:solidFill>
              </a:rPr>
            </a:br>
            <a:endParaRPr lang="tr-TR" sz="3600" smtClean="0">
              <a:solidFill>
                <a:srgbClr val="FF3300"/>
              </a:solidFill>
            </a:endParaRPr>
          </a:p>
        </p:txBody>
      </p:sp>
      <p:sp>
        <p:nvSpPr>
          <p:cNvPr id="37892" name="Rectangle 3"/>
          <p:cNvSpPr>
            <a:spLocks noGrp="1" noChangeArrowheads="1"/>
          </p:cNvSpPr>
          <p:nvPr>
            <p:ph type="body" idx="1"/>
          </p:nvPr>
        </p:nvSpPr>
        <p:spPr bwMode="auto">
          <a:xfrm>
            <a:off x="457200" y="1600200"/>
            <a:ext cx="8229600" cy="4205288"/>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tr-TR" sz="2400" smtClean="0">
                <a:solidFill>
                  <a:srgbClr val="3424AC"/>
                </a:solidFill>
              </a:rPr>
              <a:t>    Ayni katkılar, gerçek harcamaları yansıtmazlar ve uygun maliyet olarak değerlendirilmezler. Bu katkılar, Faydalanıcı tarafından sağlanan eş finansman olarak değerlendirilemez. Projede görevli personelin maliyeti ayni katkı değildir; bu maliyet Faydalanıcı veya ortakları tarafından karşılanıyorsa Proje Bütçesinde eş finansman olarak kabul edilebilir. Ayrıca, başvuru formunda ayni katkılar belirtilmişse, hibenin kazanılması durumunda Faydalanıcı, Başvuru Formunda belirttiği bu katkıları üstlenmek zorundadır.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9"/>
          <p:cNvSpPr>
            <a:spLocks noGrp="1" noChangeArrowheads="1"/>
          </p:cNvSpPr>
          <p:nvPr>
            <p:ph type="sldNum" sz="quarter" idx="10"/>
          </p:nvPr>
        </p:nvSpPr>
        <p:spPr>
          <a:noFill/>
        </p:spPr>
        <p:txBody>
          <a:bodyPr/>
          <a:lstStyle/>
          <a:p>
            <a:fld id="{9F82BA00-43A0-4142-8295-9CDCC02AB89F}" type="slidenum">
              <a:rPr lang="tr-TR" smtClean="0"/>
              <a:pPr/>
              <a:t>36</a:t>
            </a:fld>
            <a:endParaRPr lang="tr-TR" smtClean="0"/>
          </a:p>
        </p:txBody>
      </p:sp>
      <p:sp>
        <p:nvSpPr>
          <p:cNvPr id="38915" name="Rectangle 2"/>
          <p:cNvSpPr>
            <a:spLocks noGrp="1" noChangeArrowheads="1"/>
          </p:cNvSpPr>
          <p:nvPr>
            <p:ph type="title"/>
          </p:nvPr>
        </p:nvSpPr>
        <p:spPr bwMode="auto">
          <a:xfrm>
            <a:off x="457200" y="692696"/>
            <a:ext cx="8229600" cy="724942"/>
          </a:xfrm>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rgbClr val="FF3300"/>
                </a:solidFill>
              </a:rPr>
              <a:t>Uygun Olmayan Maliyetler</a:t>
            </a:r>
          </a:p>
        </p:txBody>
      </p:sp>
      <p:sp>
        <p:nvSpPr>
          <p:cNvPr id="38916" name="Rectangle 3"/>
          <p:cNvSpPr>
            <a:spLocks noGrp="1" noChangeArrowheads="1"/>
          </p:cNvSpPr>
          <p:nvPr>
            <p:ph type="body" idx="1"/>
          </p:nvPr>
        </p:nvSpPr>
        <p:spPr bwMode="auto">
          <a:xfrm>
            <a:off x="468313" y="1340768"/>
            <a:ext cx="8064500" cy="446472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tr-TR" sz="2400" dirty="0" smtClean="0">
                <a:solidFill>
                  <a:srgbClr val="3424AC"/>
                </a:solidFill>
              </a:rPr>
              <a:t>Hedef grupta olup proje sonucunda işverenlerce istihdam edilen kişilerin (kadınlar ve gençler) ücret ve sosyal sigorta prim ödemeleri;</a:t>
            </a:r>
          </a:p>
          <a:p>
            <a:pPr>
              <a:lnSpc>
                <a:spcPct val="80000"/>
              </a:lnSpc>
            </a:pPr>
            <a:r>
              <a:rPr lang="tr-TR" sz="2400" dirty="0" smtClean="0">
                <a:solidFill>
                  <a:srgbClr val="3424AC"/>
                </a:solidFill>
              </a:rPr>
              <a:t>Borçlar ve zarar veya borç karşılıkları;</a:t>
            </a:r>
          </a:p>
          <a:p>
            <a:pPr>
              <a:lnSpc>
                <a:spcPct val="80000"/>
              </a:lnSpc>
            </a:pPr>
            <a:r>
              <a:rPr lang="tr-TR" sz="2400" dirty="0" smtClean="0">
                <a:solidFill>
                  <a:srgbClr val="3424AC"/>
                </a:solidFill>
              </a:rPr>
              <a:t>Kamu görevlilerinin maaşları;</a:t>
            </a:r>
          </a:p>
          <a:p>
            <a:pPr>
              <a:lnSpc>
                <a:spcPct val="80000"/>
              </a:lnSpc>
            </a:pPr>
            <a:r>
              <a:rPr lang="tr-TR" sz="2400" dirty="0" smtClean="0">
                <a:solidFill>
                  <a:srgbClr val="3424AC"/>
                </a:solidFill>
              </a:rPr>
              <a:t>Proje hazırlık maliyetleri;</a:t>
            </a:r>
          </a:p>
          <a:p>
            <a:pPr>
              <a:lnSpc>
                <a:spcPct val="80000"/>
              </a:lnSpc>
            </a:pPr>
            <a:r>
              <a:rPr lang="tr-TR" sz="2400" dirty="0" smtClean="0">
                <a:solidFill>
                  <a:srgbClr val="3424AC"/>
                </a:solidFill>
              </a:rPr>
              <a:t>Faiz borçları;</a:t>
            </a:r>
          </a:p>
          <a:p>
            <a:pPr>
              <a:lnSpc>
                <a:spcPct val="80000"/>
              </a:lnSpc>
            </a:pPr>
            <a:r>
              <a:rPr lang="tr-TR" sz="2400" dirty="0" smtClean="0">
                <a:solidFill>
                  <a:srgbClr val="3424AC"/>
                </a:solidFill>
              </a:rPr>
              <a:t>Halihazırda başka bir kapsamda finanse edilen kalemler;</a:t>
            </a:r>
          </a:p>
          <a:p>
            <a:pPr>
              <a:lnSpc>
                <a:spcPct val="80000"/>
              </a:lnSpc>
            </a:pPr>
            <a:r>
              <a:rPr lang="tr-TR" sz="2400" dirty="0" smtClean="0">
                <a:solidFill>
                  <a:srgbClr val="3424AC"/>
                </a:solidFill>
              </a:rPr>
              <a:t>Arazi veya bina alımları;</a:t>
            </a:r>
          </a:p>
          <a:p>
            <a:pPr>
              <a:lnSpc>
                <a:spcPct val="80000"/>
              </a:lnSpc>
            </a:pPr>
            <a:r>
              <a:rPr lang="tr-TR" sz="2400" dirty="0" smtClean="0">
                <a:solidFill>
                  <a:srgbClr val="3424AC"/>
                </a:solidFill>
              </a:rPr>
              <a:t>Döviz kuru zararları;</a:t>
            </a:r>
          </a:p>
          <a:p>
            <a:pPr>
              <a:lnSpc>
                <a:spcPct val="80000"/>
              </a:lnSpc>
            </a:pPr>
            <a:r>
              <a:rPr lang="tr-TR" sz="2400" dirty="0" smtClean="0">
                <a:solidFill>
                  <a:srgbClr val="3424AC"/>
                </a:solidFill>
              </a:rPr>
              <a:t>KDV dahil olmak üzere vergiler;</a:t>
            </a:r>
          </a:p>
          <a:p>
            <a:pPr>
              <a:lnSpc>
                <a:spcPct val="80000"/>
              </a:lnSpc>
            </a:pPr>
            <a:r>
              <a:rPr lang="tr-TR" sz="2400" dirty="0" smtClean="0">
                <a:solidFill>
                  <a:srgbClr val="3424AC"/>
                </a:solidFill>
              </a:rPr>
              <a:t>Üçüncü taraflara verilen krediler.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9"/>
          <p:cNvSpPr>
            <a:spLocks noGrp="1" noChangeArrowheads="1"/>
          </p:cNvSpPr>
          <p:nvPr>
            <p:ph type="sldNum" sz="quarter" idx="10"/>
          </p:nvPr>
        </p:nvSpPr>
        <p:spPr>
          <a:noFill/>
        </p:spPr>
        <p:txBody>
          <a:bodyPr/>
          <a:lstStyle/>
          <a:p>
            <a:fld id="{0AF927FE-9E75-41A8-BFDE-A926C8BA0F72}" type="slidenum">
              <a:rPr lang="tr-TR" smtClean="0"/>
              <a:pPr/>
              <a:t>37</a:t>
            </a:fld>
            <a:endParaRPr lang="tr-TR" smtClean="0"/>
          </a:p>
        </p:txBody>
      </p:sp>
      <p:sp>
        <p:nvSpPr>
          <p:cNvPr id="39939" name="5 Slayt Numarası Yer Tutucusu"/>
          <p:cNvSpPr txBox="1">
            <a:spLocks noGrp="1"/>
          </p:cNvSpPr>
          <p:nvPr/>
        </p:nvSpPr>
        <p:spPr bwMode="auto">
          <a:xfrm>
            <a:off x="6553200" y="6553200"/>
            <a:ext cx="2133600" cy="244475"/>
          </a:xfrm>
          <a:prstGeom prst="rect">
            <a:avLst/>
          </a:prstGeom>
          <a:noFill/>
          <a:ln w="9525">
            <a:noFill/>
            <a:miter lim="800000"/>
            <a:headEnd/>
            <a:tailEnd/>
          </a:ln>
        </p:spPr>
        <p:txBody>
          <a:bodyPr/>
          <a:lstStyle/>
          <a:p>
            <a:pPr algn="r">
              <a:lnSpc>
                <a:spcPct val="100000"/>
              </a:lnSpc>
              <a:spcBef>
                <a:spcPct val="0"/>
              </a:spcBef>
              <a:buClrTx/>
              <a:buFontTx/>
              <a:buNone/>
            </a:pPr>
            <a:endParaRPr lang="tr-TR" sz="1400">
              <a:solidFill>
                <a:schemeClr val="tx1"/>
              </a:solidFill>
            </a:endParaRPr>
          </a:p>
        </p:txBody>
      </p:sp>
      <p:sp>
        <p:nvSpPr>
          <p:cNvPr id="39940" name="Rectangle 2"/>
          <p:cNvSpPr>
            <a:spLocks noChangeArrowheads="1"/>
          </p:cNvSpPr>
          <p:nvPr/>
        </p:nvSpPr>
        <p:spPr bwMode="auto">
          <a:xfrm>
            <a:off x="395288" y="1988840"/>
            <a:ext cx="8137525" cy="2917722"/>
          </a:xfrm>
          <a:prstGeom prst="rect">
            <a:avLst/>
          </a:prstGeom>
          <a:noFill/>
          <a:ln w="9525">
            <a:noFill/>
            <a:miter lim="800000"/>
            <a:headEnd/>
            <a:tailEnd/>
          </a:ln>
        </p:spPr>
        <p:txBody>
          <a:bodyPr wrap="square">
            <a:spAutoFit/>
          </a:bodyPr>
          <a:lstStyle/>
          <a:p>
            <a:pPr marL="85725" indent="-85725" eaLnBrk="0" hangingPunct="0">
              <a:lnSpc>
                <a:spcPct val="100000"/>
              </a:lnSpc>
              <a:spcBef>
                <a:spcPct val="50000"/>
              </a:spcBef>
              <a:buClrTx/>
              <a:buFontTx/>
              <a:buNone/>
              <a:tabLst>
                <a:tab pos="1430338" algn="l"/>
              </a:tabLst>
            </a:pPr>
            <a:r>
              <a:rPr lang="tr-TR" u="sng" dirty="0">
                <a:solidFill>
                  <a:srgbClr val="3424AC"/>
                </a:solidFill>
              </a:rPr>
              <a:t>EK </a:t>
            </a:r>
            <a:r>
              <a:rPr lang="tr-TR" u="sng" dirty="0" smtClean="0">
                <a:solidFill>
                  <a:srgbClr val="3424AC"/>
                </a:solidFill>
              </a:rPr>
              <a:t>A: </a:t>
            </a:r>
            <a:r>
              <a:rPr lang="tr-TR" u="sng" dirty="0">
                <a:solidFill>
                  <a:srgbClr val="3424AC"/>
                </a:solidFill>
              </a:rPr>
              <a:t>HİBE BAŞVURU FORMU</a:t>
            </a:r>
            <a:r>
              <a:rPr lang="tr-TR" dirty="0">
                <a:solidFill>
                  <a:srgbClr val="3424AC"/>
                </a:solidFill>
                <a:hlinkClick r:id="rId3" action="ppaction://hlinkfile"/>
              </a:rPr>
              <a:t> </a:t>
            </a:r>
            <a:endParaRPr lang="tr-TR" dirty="0">
              <a:solidFill>
                <a:srgbClr val="3424AC"/>
              </a:solidFill>
            </a:endParaRPr>
          </a:p>
          <a:p>
            <a:pPr marL="85725" indent="-85725" eaLnBrk="0" hangingPunct="0">
              <a:lnSpc>
                <a:spcPct val="100000"/>
              </a:lnSpc>
              <a:spcBef>
                <a:spcPct val="50000"/>
              </a:spcBef>
              <a:buClrTx/>
              <a:buFontTx/>
              <a:buNone/>
              <a:tabLst>
                <a:tab pos="1430338" algn="l"/>
              </a:tabLst>
            </a:pPr>
            <a:r>
              <a:rPr lang="tr-TR" u="sng" dirty="0">
                <a:solidFill>
                  <a:srgbClr val="3424AC"/>
                </a:solidFill>
              </a:rPr>
              <a:t>EK B: BÜTÇE</a:t>
            </a:r>
            <a:r>
              <a:rPr lang="tr-TR" dirty="0">
                <a:solidFill>
                  <a:srgbClr val="3424AC"/>
                </a:solidFill>
              </a:rPr>
              <a:t> (Excel Formatında)</a:t>
            </a:r>
            <a:r>
              <a:rPr lang="tr-TR" dirty="0">
                <a:solidFill>
                  <a:srgbClr val="3424AC"/>
                </a:solidFill>
                <a:hlinkClick r:id="rId4" action="ppaction://hlinkfile"/>
              </a:rPr>
              <a:t> </a:t>
            </a:r>
            <a:endParaRPr lang="tr-TR" dirty="0">
              <a:solidFill>
                <a:srgbClr val="3424AC"/>
              </a:solidFill>
            </a:endParaRPr>
          </a:p>
          <a:p>
            <a:pPr marL="85725" indent="-85725" eaLnBrk="0" hangingPunct="0">
              <a:lnSpc>
                <a:spcPct val="100000"/>
              </a:lnSpc>
              <a:spcBef>
                <a:spcPct val="50000"/>
              </a:spcBef>
              <a:buClrTx/>
              <a:buFontTx/>
              <a:buNone/>
              <a:tabLst>
                <a:tab pos="1430338" algn="l"/>
              </a:tabLst>
            </a:pPr>
            <a:r>
              <a:rPr lang="tr-TR" u="sng" dirty="0">
                <a:solidFill>
                  <a:srgbClr val="3424AC"/>
                </a:solidFill>
              </a:rPr>
              <a:t>EK </a:t>
            </a:r>
            <a:r>
              <a:rPr lang="tr-TR" u="sng" dirty="0" smtClean="0">
                <a:solidFill>
                  <a:srgbClr val="3424AC"/>
                </a:solidFill>
              </a:rPr>
              <a:t>C: </a:t>
            </a:r>
            <a:r>
              <a:rPr lang="tr-TR" u="sng" dirty="0">
                <a:solidFill>
                  <a:srgbClr val="3424AC"/>
                </a:solidFill>
              </a:rPr>
              <a:t>MANTIKSAL ÇERÇEVE</a:t>
            </a:r>
            <a:r>
              <a:rPr lang="tr-TR" dirty="0">
                <a:solidFill>
                  <a:srgbClr val="3424AC"/>
                </a:solidFill>
              </a:rPr>
              <a:t> (Excel Formatında)</a:t>
            </a:r>
            <a:r>
              <a:rPr lang="tr-TR" dirty="0">
                <a:solidFill>
                  <a:srgbClr val="3424AC"/>
                </a:solidFill>
                <a:hlinkClick r:id="rId5" action="ppaction://hlinkfile"/>
              </a:rPr>
              <a:t> </a:t>
            </a:r>
            <a:endParaRPr lang="tr-TR" dirty="0">
              <a:solidFill>
                <a:srgbClr val="3424AC"/>
              </a:solidFill>
            </a:endParaRPr>
          </a:p>
          <a:p>
            <a:pPr marL="85725" indent="-85725">
              <a:buFont typeface="Comic Sans MS" pitchFamily="66" charset="0"/>
              <a:buNone/>
              <a:tabLst>
                <a:tab pos="1430338" algn="l"/>
              </a:tabLst>
            </a:pPr>
            <a:r>
              <a:rPr lang="tr-TR" u="sng" dirty="0">
                <a:solidFill>
                  <a:srgbClr val="3424AC"/>
                </a:solidFill>
              </a:rPr>
              <a:t>EK D: AB FORMATINDA ÖZGEÇMİŞLER (</a:t>
            </a:r>
            <a:r>
              <a:rPr lang="tr-TR" sz="2200" dirty="0">
                <a:solidFill>
                  <a:srgbClr val="3424AC"/>
                </a:solidFill>
              </a:rPr>
              <a:t>Proje </a:t>
            </a:r>
          </a:p>
          <a:p>
            <a:pPr marL="85725" indent="-85725">
              <a:buFont typeface="Comic Sans MS" pitchFamily="66" charset="0"/>
              <a:buNone/>
              <a:tabLst>
                <a:tab pos="1430338" algn="l"/>
              </a:tabLst>
            </a:pPr>
            <a:r>
              <a:rPr lang="tr-TR" sz="2200" dirty="0">
                <a:solidFill>
                  <a:srgbClr val="3424AC"/>
                </a:solidFill>
              </a:rPr>
              <a:t>Koordinatörü, eğitmen, </a:t>
            </a:r>
            <a:r>
              <a:rPr lang="tr-TR" sz="2200" dirty="0" smtClean="0">
                <a:solidFill>
                  <a:srgbClr val="3424AC"/>
                </a:solidFill>
              </a:rPr>
              <a:t>danışman vb</a:t>
            </a:r>
            <a:r>
              <a:rPr lang="tr-TR" sz="2200" dirty="0">
                <a:solidFill>
                  <a:srgbClr val="3424AC"/>
                </a:solidFill>
              </a:rPr>
              <a:t>. proje faaliyetlerinin uygulamasında sorumlu kişilerin </a:t>
            </a:r>
            <a:r>
              <a:rPr lang="tr-TR" sz="2200" dirty="0" err="1" smtClean="0">
                <a:solidFill>
                  <a:srgbClr val="3424AC"/>
                </a:solidFill>
              </a:rPr>
              <a:t>CVleri</a:t>
            </a:r>
            <a:r>
              <a:rPr lang="tr-TR" sz="2200" dirty="0">
                <a:solidFill>
                  <a:srgbClr val="3424AC"/>
                </a:solidFill>
              </a:rPr>
              <a:t>)</a:t>
            </a:r>
          </a:p>
          <a:p>
            <a:pPr marL="85725" indent="-85725">
              <a:buFont typeface="Comic Sans MS" pitchFamily="66" charset="0"/>
              <a:buNone/>
              <a:tabLst>
                <a:tab pos="1430338" algn="l"/>
              </a:tabLst>
            </a:pPr>
            <a:r>
              <a:rPr lang="tr-TR" u="sng" dirty="0">
                <a:solidFill>
                  <a:srgbClr val="3424AC"/>
                </a:solidFill>
              </a:rPr>
              <a:t>EK E: EĞİTİM MÜFREDATI (GEREKTİĞİNDE)</a:t>
            </a:r>
          </a:p>
        </p:txBody>
      </p:sp>
      <p:sp>
        <p:nvSpPr>
          <p:cNvPr id="344067" name="Rectangle 3"/>
          <p:cNvSpPr>
            <a:spLocks noChangeArrowheads="1"/>
          </p:cNvSpPr>
          <p:nvPr/>
        </p:nvSpPr>
        <p:spPr bwMode="auto">
          <a:xfrm>
            <a:off x="228600" y="1143000"/>
            <a:ext cx="8229600" cy="712788"/>
          </a:xfrm>
          <a:prstGeom prst="rect">
            <a:avLst/>
          </a:prstGeom>
          <a:noFill/>
          <a:ln w="9525" algn="ctr">
            <a:noFill/>
            <a:miter lim="800000"/>
            <a:headEnd/>
            <a:tailEnd/>
          </a:ln>
          <a:effectLst/>
        </p:spPr>
        <p:txBody>
          <a:bodyPr anchor="ctr"/>
          <a:lstStyle/>
          <a:p>
            <a:pPr algn="ctr">
              <a:lnSpc>
                <a:spcPct val="100000"/>
              </a:lnSpc>
              <a:spcBef>
                <a:spcPct val="0"/>
              </a:spcBef>
              <a:buClrTx/>
              <a:buFontTx/>
              <a:buNone/>
              <a:defRPr/>
            </a:pPr>
            <a:endParaRPr lang="tr-TR" sz="3600">
              <a:solidFill>
                <a:srgbClr val="180793"/>
              </a:solidFill>
              <a:effectLst>
                <a:outerShdw blurRad="38100" dist="38100" dir="2700000" algn="tl">
                  <a:srgbClr val="C0C0C0"/>
                </a:outerShdw>
              </a:effectLst>
              <a:cs typeface="+mn-cs"/>
            </a:endParaRPr>
          </a:p>
        </p:txBody>
      </p:sp>
      <p:sp>
        <p:nvSpPr>
          <p:cNvPr id="39942" name="Rectangle 4"/>
          <p:cNvSpPr>
            <a:spLocks noGrp="1" noChangeArrowheads="1"/>
          </p:cNvSpPr>
          <p:nvPr>
            <p:ph type="title" idx="4294967295"/>
          </p:nvPr>
        </p:nvSpPr>
        <p:spPr bwMode="auto">
          <a:xfrm>
            <a:off x="468313" y="1052736"/>
            <a:ext cx="8229600" cy="792088"/>
          </a:xfrm>
          <a:prstGeom prst="rect">
            <a:avLst/>
          </a:prstGeom>
          <a:noFill/>
          <a:ln>
            <a:miter lim="800000"/>
            <a:headEnd/>
            <a:tailEnd/>
          </a:ln>
        </p:spPr>
        <p:txBody>
          <a:bodyPr anchor="ctr"/>
          <a:lstStyle/>
          <a:p>
            <a:pPr eaLnBrk="1" hangingPunct="1"/>
            <a:r>
              <a:rPr lang="tr-TR" sz="3200" b="1" u="sng" dirty="0" smtClean="0">
                <a:solidFill>
                  <a:srgbClr val="FF3300"/>
                </a:solidFill>
              </a:rPr>
              <a:t>BAŞVURU AŞAMASINDA TESLİM EDİLECEK DÖKÜMANLAR</a:t>
            </a:r>
            <a:endParaRPr lang="en-US" sz="3200" b="1" u="sng" dirty="0" smtClean="0">
              <a:solidFill>
                <a:srgbClr val="FF33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9"/>
          <p:cNvSpPr>
            <a:spLocks noGrp="1" noChangeArrowheads="1"/>
          </p:cNvSpPr>
          <p:nvPr>
            <p:ph type="sldNum" sz="quarter" idx="10"/>
          </p:nvPr>
        </p:nvSpPr>
        <p:spPr>
          <a:noFill/>
        </p:spPr>
        <p:txBody>
          <a:bodyPr/>
          <a:lstStyle/>
          <a:p>
            <a:fld id="{3D01992E-6C6E-4A12-89C5-F804DAB62636}" type="slidenum">
              <a:rPr lang="tr-TR" smtClean="0"/>
              <a:pPr/>
              <a:t>38</a:t>
            </a:fld>
            <a:endParaRPr lang="tr-TR" smtClean="0"/>
          </a:p>
        </p:txBody>
      </p:sp>
      <p:sp>
        <p:nvSpPr>
          <p:cNvPr id="40963" name="Rectangle 2"/>
          <p:cNvSpPr>
            <a:spLocks noGrp="1" noChangeArrowheads="1"/>
          </p:cNvSpPr>
          <p:nvPr>
            <p:ph type="title"/>
          </p:nvPr>
        </p:nvSpPr>
        <p:spPr bwMode="auto">
          <a:xfrm>
            <a:off x="468313" y="836712"/>
            <a:ext cx="8229600" cy="782538"/>
          </a:xfrm>
          <a:noFill/>
          <a:ln>
            <a:miter lim="800000"/>
            <a:headEnd/>
            <a:tailEnd/>
          </a:ln>
        </p:spPr>
        <p:txBody>
          <a:bodyPr vert="horz" wrap="square" lIns="91440" tIns="45720" rIns="91440" bIns="45720" numCol="1" anchor="t" anchorCtr="0" compatLnSpc="1">
            <a:prstTxWarp prst="textNoShape">
              <a:avLst/>
            </a:prstTxWarp>
          </a:bodyPr>
          <a:lstStyle/>
          <a:p>
            <a:r>
              <a:rPr lang="tr-TR" sz="4000" dirty="0" smtClean="0">
                <a:solidFill>
                  <a:srgbClr val="FF3300"/>
                </a:solidFill>
              </a:rPr>
              <a:t>Başvurunun Gönderileceği Adres</a:t>
            </a:r>
          </a:p>
        </p:txBody>
      </p:sp>
      <p:sp>
        <p:nvSpPr>
          <p:cNvPr id="41988" name="Rectangle 3"/>
          <p:cNvSpPr>
            <a:spLocks noGrp="1" noChangeArrowheads="1"/>
          </p:cNvSpPr>
          <p:nvPr>
            <p:ph type="body" idx="1"/>
          </p:nvPr>
        </p:nvSpPr>
        <p:spPr bwMode="auto">
          <a:xfrm>
            <a:off x="457200" y="1844824"/>
            <a:ext cx="8229600" cy="4105126"/>
          </a:xfrm>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defRPr/>
            </a:pPr>
            <a:r>
              <a:rPr lang="tr-TR" sz="2400" dirty="0" smtClean="0">
                <a:solidFill>
                  <a:srgbClr val="3424AC"/>
                </a:solidFill>
              </a:rPr>
              <a:t>	</a:t>
            </a:r>
            <a:r>
              <a:rPr lang="en-GB" sz="2400" dirty="0" smtClean="0">
                <a:solidFill>
                  <a:srgbClr val="3424AC"/>
                </a:solidFill>
              </a:rPr>
              <a:t>Posta </a:t>
            </a:r>
            <a:r>
              <a:rPr lang="en-GB" sz="2400" dirty="0" err="1" smtClean="0">
                <a:solidFill>
                  <a:srgbClr val="3424AC"/>
                </a:solidFill>
              </a:rPr>
              <a:t>adres</a:t>
            </a:r>
            <a:r>
              <a:rPr lang="tr-TR" sz="2400" dirty="0" smtClean="0">
                <a:solidFill>
                  <a:srgbClr val="3424AC"/>
                </a:solidFill>
              </a:rPr>
              <a:t>i</a:t>
            </a:r>
            <a:endParaRPr lang="en-GB" sz="2400" dirty="0" smtClean="0">
              <a:solidFill>
                <a:srgbClr val="3424AC"/>
              </a:solidFill>
            </a:endParaRPr>
          </a:p>
          <a:p>
            <a:pPr lvl="1">
              <a:buFontTx/>
              <a:buNone/>
              <a:defRPr/>
            </a:pPr>
            <a:r>
              <a:rPr lang="en-US" sz="2200" dirty="0" smtClean="0">
                <a:solidFill>
                  <a:srgbClr val="3424AC"/>
                </a:solidFill>
                <a:ea typeface="+mn-ea"/>
              </a:rPr>
              <a:t>Central Finance and Contracts Unit</a:t>
            </a:r>
            <a:endParaRPr lang="tr-TR" sz="2200" dirty="0" smtClean="0">
              <a:solidFill>
                <a:srgbClr val="3424AC"/>
              </a:solidFill>
              <a:ea typeface="+mn-ea"/>
            </a:endParaRPr>
          </a:p>
          <a:p>
            <a:pPr lvl="1">
              <a:buFontTx/>
              <a:buNone/>
              <a:defRPr/>
            </a:pPr>
            <a:r>
              <a:rPr lang="en-US" sz="2200" dirty="0" smtClean="0">
                <a:solidFill>
                  <a:srgbClr val="3424AC"/>
                </a:solidFill>
                <a:ea typeface="+mn-ea"/>
              </a:rPr>
              <a:t>Mr. Muhsin Altun (PAO-CFCU Director)</a:t>
            </a:r>
            <a:endParaRPr lang="tr-TR" sz="2200" dirty="0" smtClean="0">
              <a:solidFill>
                <a:srgbClr val="3424AC"/>
              </a:solidFill>
              <a:ea typeface="+mn-ea"/>
            </a:endParaRPr>
          </a:p>
          <a:p>
            <a:pPr lvl="1">
              <a:buFontTx/>
              <a:buNone/>
              <a:defRPr/>
            </a:pPr>
            <a:r>
              <a:rPr lang="en-US" sz="2200" dirty="0" err="1" smtClean="0">
                <a:solidFill>
                  <a:srgbClr val="3424AC"/>
                </a:solidFill>
                <a:ea typeface="+mn-ea"/>
              </a:rPr>
              <a:t>Eskişehir</a:t>
            </a:r>
            <a:r>
              <a:rPr lang="en-US" sz="2200" dirty="0" smtClean="0">
                <a:solidFill>
                  <a:srgbClr val="3424AC"/>
                </a:solidFill>
                <a:ea typeface="+mn-ea"/>
              </a:rPr>
              <a:t> </a:t>
            </a:r>
            <a:r>
              <a:rPr lang="en-US" sz="2200" dirty="0" err="1" smtClean="0">
                <a:solidFill>
                  <a:srgbClr val="3424AC"/>
                </a:solidFill>
                <a:ea typeface="+mn-ea"/>
              </a:rPr>
              <a:t>Yolu</a:t>
            </a:r>
            <a:r>
              <a:rPr lang="en-US" sz="2200" dirty="0" smtClean="0">
                <a:solidFill>
                  <a:srgbClr val="3424AC"/>
                </a:solidFill>
                <a:ea typeface="+mn-ea"/>
              </a:rPr>
              <a:t> 4.Km 2.Cad. </a:t>
            </a:r>
            <a:endParaRPr lang="tr-TR" sz="2200" dirty="0" smtClean="0">
              <a:solidFill>
                <a:srgbClr val="3424AC"/>
              </a:solidFill>
              <a:ea typeface="+mn-ea"/>
            </a:endParaRPr>
          </a:p>
          <a:p>
            <a:pPr lvl="1">
              <a:buFontTx/>
              <a:buNone/>
              <a:defRPr/>
            </a:pPr>
            <a:r>
              <a:rPr lang="en-US" sz="2200" dirty="0" smtClean="0">
                <a:solidFill>
                  <a:srgbClr val="3424AC"/>
                </a:solidFill>
                <a:ea typeface="+mn-ea"/>
              </a:rPr>
              <a:t>(</a:t>
            </a:r>
            <a:r>
              <a:rPr lang="en-US" sz="2200" dirty="0" err="1" smtClean="0">
                <a:solidFill>
                  <a:srgbClr val="3424AC"/>
                </a:solidFill>
                <a:ea typeface="+mn-ea"/>
              </a:rPr>
              <a:t>Halkbank</a:t>
            </a:r>
            <a:r>
              <a:rPr lang="en-US" sz="2200" dirty="0" smtClean="0">
                <a:solidFill>
                  <a:srgbClr val="3424AC"/>
                </a:solidFill>
                <a:ea typeface="+mn-ea"/>
              </a:rPr>
              <a:t> </a:t>
            </a:r>
            <a:r>
              <a:rPr lang="en-US" sz="2200" dirty="0" err="1" smtClean="0">
                <a:solidFill>
                  <a:srgbClr val="3424AC"/>
                </a:solidFill>
                <a:ea typeface="+mn-ea"/>
              </a:rPr>
              <a:t>Kampüsü</a:t>
            </a:r>
            <a:r>
              <a:rPr lang="en-US" sz="2200" dirty="0" smtClean="0">
                <a:solidFill>
                  <a:srgbClr val="3424AC"/>
                </a:solidFill>
                <a:ea typeface="+mn-ea"/>
              </a:rPr>
              <a:t>) No: 63 C-Blok</a:t>
            </a:r>
            <a:endParaRPr lang="tr-TR" sz="2200" dirty="0" smtClean="0">
              <a:solidFill>
                <a:srgbClr val="3424AC"/>
              </a:solidFill>
              <a:ea typeface="+mn-ea"/>
            </a:endParaRPr>
          </a:p>
          <a:p>
            <a:pPr lvl="1">
              <a:buFontTx/>
              <a:buNone/>
              <a:defRPr/>
            </a:pPr>
            <a:r>
              <a:rPr lang="en-US" sz="2200" dirty="0" smtClean="0">
                <a:solidFill>
                  <a:srgbClr val="3424AC"/>
                </a:solidFill>
                <a:ea typeface="+mn-ea"/>
              </a:rPr>
              <a:t>06520 </a:t>
            </a:r>
            <a:r>
              <a:rPr lang="en-US" sz="2200" dirty="0" err="1" smtClean="0">
                <a:solidFill>
                  <a:srgbClr val="3424AC"/>
                </a:solidFill>
                <a:ea typeface="+mn-ea"/>
              </a:rPr>
              <a:t>Söğütözü</a:t>
            </a:r>
            <a:r>
              <a:rPr lang="en-US" sz="2200" dirty="0" smtClean="0">
                <a:solidFill>
                  <a:srgbClr val="3424AC"/>
                </a:solidFill>
                <a:ea typeface="+mn-ea"/>
              </a:rPr>
              <a:t> / Ankara, </a:t>
            </a:r>
            <a:r>
              <a:rPr lang="en-US" sz="2200" dirty="0" err="1" smtClean="0">
                <a:solidFill>
                  <a:srgbClr val="3424AC"/>
                </a:solidFill>
                <a:ea typeface="+mn-ea"/>
              </a:rPr>
              <a:t>Türkiye</a:t>
            </a:r>
            <a:endParaRPr lang="tr-TR" sz="2200" dirty="0" smtClean="0">
              <a:solidFill>
                <a:srgbClr val="3424AC"/>
              </a:solidFill>
              <a:ea typeface="+mn-ea"/>
            </a:endParaRPr>
          </a:p>
          <a:p>
            <a:pPr>
              <a:defRPr/>
            </a:pPr>
            <a:r>
              <a:rPr lang="en-GB" sz="2400" b="1" dirty="0" smtClean="0">
                <a:solidFill>
                  <a:srgbClr val="3424AC"/>
                </a:solidFill>
              </a:rPr>
              <a:t>Reference: CFCU/TR0135.03/02 (</a:t>
            </a:r>
            <a:r>
              <a:rPr lang="en-GB" sz="2400" b="1" dirty="0" err="1" smtClean="0">
                <a:solidFill>
                  <a:srgbClr val="3424AC"/>
                </a:solidFill>
              </a:rPr>
              <a:t>EuropeAid</a:t>
            </a:r>
            <a:r>
              <a:rPr lang="en-GB" sz="2400" b="1" dirty="0" smtClean="0">
                <a:solidFill>
                  <a:srgbClr val="3424AC"/>
                </a:solidFill>
              </a:rPr>
              <a:t>/132381/D/ACT/TR)</a:t>
            </a:r>
            <a:endParaRPr lang="tr-TR" sz="2400" dirty="0" smtClean="0">
              <a:solidFill>
                <a:srgbClr val="3424AC"/>
              </a:solidFill>
            </a:endParaRPr>
          </a:p>
          <a:p>
            <a:pPr>
              <a:defRPr/>
            </a:pPr>
            <a:r>
              <a:rPr lang="en-GB" sz="2400" b="1" dirty="0" smtClean="0">
                <a:solidFill>
                  <a:srgbClr val="3424AC"/>
                </a:solidFill>
              </a:rPr>
              <a:t>ETCF-II - Civil Society Dialogue - EU-Turkey Chambers Partnership Grant Scheme </a:t>
            </a:r>
            <a:endParaRPr lang="tr-TR" sz="2400" dirty="0">
              <a:solidFill>
                <a:srgbClr val="3424AC"/>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9"/>
          <p:cNvSpPr>
            <a:spLocks noGrp="1" noChangeArrowheads="1"/>
          </p:cNvSpPr>
          <p:nvPr>
            <p:ph type="sldNum" sz="quarter" idx="10"/>
          </p:nvPr>
        </p:nvSpPr>
        <p:spPr>
          <a:noFill/>
        </p:spPr>
        <p:txBody>
          <a:bodyPr/>
          <a:lstStyle/>
          <a:p>
            <a:fld id="{6C0F3529-40B3-4812-BD18-399BAB8B9DA3}" type="slidenum">
              <a:rPr lang="tr-TR" smtClean="0"/>
              <a:pPr/>
              <a:t>39</a:t>
            </a:fld>
            <a:endParaRPr lang="tr-TR" smtClean="0"/>
          </a:p>
        </p:txBody>
      </p:sp>
      <p:sp>
        <p:nvSpPr>
          <p:cNvPr id="41987" name="Rectangle 2"/>
          <p:cNvSpPr>
            <a:spLocks noGrp="1" noChangeArrowheads="1"/>
          </p:cNvSpPr>
          <p:nvPr>
            <p:ph type="title"/>
          </p:nvPr>
        </p:nvSpPr>
        <p:spPr bwMode="auto">
          <a:xfrm>
            <a:off x="457200" y="908720"/>
            <a:ext cx="8229600" cy="1008112"/>
          </a:xfrm>
          <a:noFill/>
          <a:ln>
            <a:miter lim="800000"/>
            <a:headEnd/>
            <a:tailEnd/>
          </a:ln>
        </p:spPr>
        <p:txBody>
          <a:bodyPr vert="horz" wrap="square" lIns="91440" tIns="45720" rIns="91440" bIns="45720" numCol="1" anchor="t" anchorCtr="0" compatLnSpc="1">
            <a:prstTxWarp prst="textNoShape">
              <a:avLst/>
            </a:prstTxWarp>
          </a:bodyPr>
          <a:lstStyle/>
          <a:p>
            <a:r>
              <a:rPr lang="tr-TR" sz="4000" dirty="0" smtClean="0">
                <a:solidFill>
                  <a:srgbClr val="FF3300"/>
                </a:solidFill>
              </a:rPr>
              <a:t>Başvuru Zarfının Üzerinde Bulunması Gereken Bilgiler</a:t>
            </a:r>
          </a:p>
        </p:txBody>
      </p:sp>
      <p:sp>
        <p:nvSpPr>
          <p:cNvPr id="41988" name="Rectangle 3"/>
          <p:cNvSpPr>
            <a:spLocks noGrp="1" noChangeArrowheads="1"/>
          </p:cNvSpPr>
          <p:nvPr>
            <p:ph type="body" idx="1"/>
          </p:nvPr>
        </p:nvSpPr>
        <p:spPr bwMode="auto">
          <a:xfrm>
            <a:off x="457200" y="2060848"/>
            <a:ext cx="8229600" cy="3744640"/>
          </a:xfrm>
          <a:noFill/>
          <a:ln>
            <a:miter lim="800000"/>
            <a:headEnd/>
            <a:tailEnd/>
          </a:ln>
        </p:spPr>
        <p:txBody>
          <a:bodyPr vert="horz" wrap="square" lIns="91440" tIns="45720" rIns="91440" bIns="45720" numCol="1" anchor="t" anchorCtr="0" compatLnSpc="1">
            <a:prstTxWarp prst="textNoShape">
              <a:avLst/>
            </a:prstTxWarp>
          </a:bodyPr>
          <a:lstStyle/>
          <a:p>
            <a:r>
              <a:rPr lang="tr-TR" sz="2800" dirty="0" smtClean="0">
                <a:solidFill>
                  <a:srgbClr val="3424AC"/>
                </a:solidFill>
              </a:rPr>
              <a:t>Başvurunun bulunduğu zarf projenizin</a:t>
            </a:r>
            <a:r>
              <a:rPr lang="en-GB" sz="2800" dirty="0" smtClean="0">
                <a:solidFill>
                  <a:srgbClr val="3424AC"/>
                </a:solidFill>
              </a:rPr>
              <a:t> refer</a:t>
            </a:r>
            <a:r>
              <a:rPr lang="tr-TR" sz="2800" dirty="0" err="1" smtClean="0">
                <a:solidFill>
                  <a:srgbClr val="3424AC"/>
                </a:solidFill>
              </a:rPr>
              <a:t>ans</a:t>
            </a:r>
            <a:r>
              <a:rPr lang="en-GB" sz="2800" dirty="0" smtClean="0">
                <a:solidFill>
                  <a:srgbClr val="3424AC"/>
                </a:solidFill>
              </a:rPr>
              <a:t> num</a:t>
            </a:r>
            <a:r>
              <a:rPr lang="tr-TR" sz="2800" dirty="0" smtClean="0">
                <a:solidFill>
                  <a:srgbClr val="3424AC"/>
                </a:solidFill>
              </a:rPr>
              <a:t>arasını</a:t>
            </a:r>
            <a:r>
              <a:rPr lang="en-GB" sz="2800" dirty="0" smtClean="0">
                <a:solidFill>
                  <a:srgbClr val="3424AC"/>
                </a:solidFill>
              </a:rPr>
              <a:t> </a:t>
            </a:r>
            <a:r>
              <a:rPr lang="tr-TR" sz="2800" dirty="0" smtClean="0">
                <a:solidFill>
                  <a:srgbClr val="3424AC"/>
                </a:solidFill>
              </a:rPr>
              <a:t>ve</a:t>
            </a:r>
            <a:r>
              <a:rPr lang="en-GB" sz="2800" dirty="0" smtClean="0">
                <a:solidFill>
                  <a:srgbClr val="3424AC"/>
                </a:solidFill>
              </a:rPr>
              <a:t> “</a:t>
            </a:r>
            <a:r>
              <a:rPr lang="en-GB" sz="2800" b="1" dirty="0" smtClean="0">
                <a:solidFill>
                  <a:srgbClr val="3424AC"/>
                </a:solidFill>
              </a:rPr>
              <a:t>Reference: </a:t>
            </a:r>
            <a:r>
              <a:rPr lang="en-GB" sz="2800" dirty="0" smtClean="0">
                <a:solidFill>
                  <a:srgbClr val="3424AC"/>
                </a:solidFill>
              </a:rPr>
              <a:t>CFCU/TR0135.03/02-ETCF-II</a:t>
            </a:r>
            <a:r>
              <a:rPr lang="en-US" sz="2800" dirty="0" smtClean="0">
                <a:solidFill>
                  <a:srgbClr val="3424AC"/>
                </a:solidFill>
              </a:rPr>
              <a:t>- </a:t>
            </a:r>
            <a:r>
              <a:rPr lang="en-GB" sz="2800" dirty="0" smtClean="0">
                <a:solidFill>
                  <a:srgbClr val="3424AC"/>
                </a:solidFill>
              </a:rPr>
              <a:t>Civil Society Dialogue - EU-Turkey Chambers Partnership Grant Scheme”</a:t>
            </a:r>
            <a:r>
              <a:rPr lang="tr-TR" sz="2800" dirty="0" smtClean="0">
                <a:solidFill>
                  <a:srgbClr val="3424AC"/>
                </a:solidFill>
              </a:rPr>
              <a:t> bilgisini içermelidir.Zarfın üstünde ayrıca Başvuru sahibinin tam adı ve adresi ile </a:t>
            </a:r>
            <a:r>
              <a:rPr lang="en-GB" sz="2800" dirty="0" smtClean="0">
                <a:solidFill>
                  <a:srgbClr val="3424AC"/>
                </a:solidFill>
              </a:rPr>
              <a:t>"Not to be opened before the opening session" and “</a:t>
            </a:r>
            <a:r>
              <a:rPr lang="tr-TR" sz="2800" dirty="0" smtClean="0">
                <a:solidFill>
                  <a:srgbClr val="3424AC"/>
                </a:solidFill>
              </a:rPr>
              <a:t>Açılış toplantısından önce açmayınız</a:t>
            </a:r>
            <a:r>
              <a:rPr lang="en-GB" sz="2800" dirty="0" smtClean="0">
                <a:solidFill>
                  <a:srgbClr val="3424AC"/>
                </a:solidFill>
              </a:rPr>
              <a:t>“</a:t>
            </a:r>
            <a:r>
              <a:rPr lang="tr-TR" sz="2800" dirty="0" smtClean="0">
                <a:solidFill>
                  <a:srgbClr val="3424AC"/>
                </a:solidFill>
              </a:rPr>
              <a:t> yazısı yer almalıdır.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9"/>
          <p:cNvSpPr>
            <a:spLocks noGrp="1" noChangeArrowheads="1"/>
          </p:cNvSpPr>
          <p:nvPr>
            <p:ph type="sldNum" sz="quarter" idx="10"/>
          </p:nvPr>
        </p:nvSpPr>
        <p:spPr>
          <a:noFill/>
        </p:spPr>
        <p:txBody>
          <a:bodyPr/>
          <a:lstStyle/>
          <a:p>
            <a:fld id="{51DC2AAD-575A-432F-8476-E83B73D334C2}" type="slidenum">
              <a:rPr lang="tr-TR" smtClean="0"/>
              <a:pPr/>
              <a:t>4</a:t>
            </a:fld>
            <a:endParaRPr lang="tr-TR" smtClean="0"/>
          </a:p>
        </p:txBody>
      </p:sp>
      <p:sp>
        <p:nvSpPr>
          <p:cNvPr id="5123" name="Rectangle 2"/>
          <p:cNvSpPr>
            <a:spLocks noGrp="1" noChangeArrowheads="1"/>
          </p:cNvSpPr>
          <p:nvPr>
            <p:ph type="title"/>
          </p:nvPr>
        </p:nvSpPr>
        <p:spPr bwMode="auto">
          <a:xfrm>
            <a:off x="468313" y="1071554"/>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rgbClr val="FF3300"/>
                </a:solidFill>
              </a:rPr>
              <a:t>AB-Türk Odaları Forumu II AB-Türkiye Odaları Ortaklık Hibe Programı</a:t>
            </a:r>
          </a:p>
        </p:txBody>
      </p:sp>
      <p:sp>
        <p:nvSpPr>
          <p:cNvPr id="5124" name="Rectangle 3"/>
          <p:cNvSpPr>
            <a:spLocks noGrp="1" noChangeArrowheads="1"/>
          </p:cNvSpPr>
          <p:nvPr>
            <p:ph type="body" idx="1"/>
          </p:nvPr>
        </p:nvSpPr>
        <p:spPr bwMode="auto">
          <a:xfrm>
            <a:off x="457200" y="2400319"/>
            <a:ext cx="8218488" cy="3743325"/>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spcBef>
                <a:spcPct val="50000"/>
              </a:spcBef>
              <a:buFontTx/>
              <a:buNone/>
            </a:pPr>
            <a:r>
              <a:rPr lang="tr-TR" sz="2800" dirty="0" smtClean="0">
                <a:solidFill>
                  <a:srgbClr val="3424AC"/>
                </a:solidFill>
              </a:rPr>
              <a:t>Yeni bir teklif çağrısı olarak; </a:t>
            </a:r>
          </a:p>
          <a:p>
            <a:pPr>
              <a:lnSpc>
                <a:spcPct val="120000"/>
              </a:lnSpc>
              <a:spcBef>
                <a:spcPct val="50000"/>
              </a:spcBef>
              <a:buFontTx/>
              <a:buNone/>
            </a:pPr>
            <a:r>
              <a:rPr lang="tr-TR" sz="2800" dirty="0" smtClean="0">
                <a:solidFill>
                  <a:srgbClr val="FF3300"/>
                </a:solidFill>
              </a:rPr>
              <a:t>“AB-Türkiye Oda Forumu II- AB-Türkiye Odaları Ortaklık Hibe Programı ” </a:t>
            </a:r>
          </a:p>
          <a:p>
            <a:pPr>
              <a:lnSpc>
                <a:spcPct val="120000"/>
              </a:lnSpc>
              <a:spcBef>
                <a:spcPct val="50000"/>
              </a:spcBef>
              <a:buFontTx/>
              <a:buNone/>
            </a:pPr>
            <a:r>
              <a:rPr lang="tr-TR" sz="2800" dirty="0" smtClean="0">
                <a:solidFill>
                  <a:srgbClr val="3424AC"/>
                </a:solidFill>
              </a:rPr>
              <a:t>duyurusu 21 Aralık 2011 tarihinde Merkezi</a:t>
            </a:r>
          </a:p>
          <a:p>
            <a:pPr>
              <a:lnSpc>
                <a:spcPct val="120000"/>
              </a:lnSpc>
              <a:spcBef>
                <a:spcPct val="50000"/>
              </a:spcBef>
              <a:buFontTx/>
              <a:buNone/>
            </a:pPr>
            <a:r>
              <a:rPr lang="tr-TR" sz="2800" dirty="0" smtClean="0">
                <a:solidFill>
                  <a:srgbClr val="3424AC"/>
                </a:solidFill>
              </a:rPr>
              <a:t>Finans ve İhale Birimi tarafından yapılmıştır.</a:t>
            </a:r>
          </a:p>
          <a:p>
            <a:endParaRPr lang="tr-TR" sz="28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9"/>
          <p:cNvSpPr>
            <a:spLocks noGrp="1" noChangeArrowheads="1"/>
          </p:cNvSpPr>
          <p:nvPr>
            <p:ph type="sldNum" sz="quarter" idx="10"/>
          </p:nvPr>
        </p:nvSpPr>
        <p:spPr>
          <a:noFill/>
        </p:spPr>
        <p:txBody>
          <a:bodyPr/>
          <a:lstStyle/>
          <a:p>
            <a:fld id="{E6298FB6-8EF4-48E1-828E-B59BEDE73DA1}" type="slidenum">
              <a:rPr lang="tr-TR" smtClean="0"/>
              <a:pPr/>
              <a:t>40</a:t>
            </a:fld>
            <a:endParaRPr lang="tr-TR" smtClean="0"/>
          </a:p>
        </p:txBody>
      </p:sp>
      <p:sp>
        <p:nvSpPr>
          <p:cNvPr id="4301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tr-TR" sz="4000" smtClean="0">
                <a:solidFill>
                  <a:srgbClr val="FF3300"/>
                </a:solidFill>
              </a:rPr>
              <a:t>PROJELERİN DEĞERLENDİRİLMESİ</a:t>
            </a:r>
          </a:p>
        </p:txBody>
      </p:sp>
      <p:sp>
        <p:nvSpPr>
          <p:cNvPr id="43012" name="Rectangle 3"/>
          <p:cNvSpPr>
            <a:spLocks noGrp="1" noChangeArrowheads="1"/>
          </p:cNvSpPr>
          <p:nvPr>
            <p:ph type="body" idx="1"/>
          </p:nvPr>
        </p:nvSpPr>
        <p:spPr bwMode="auto">
          <a:xfrm>
            <a:off x="468313" y="1700213"/>
            <a:ext cx="8229600" cy="41338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tr-TR" sz="2400" smtClean="0">
                <a:solidFill>
                  <a:srgbClr val="0000CC"/>
                </a:solidFill>
              </a:rPr>
              <a:t>Projeler 4 aşamada değerlendirilir</a:t>
            </a:r>
          </a:p>
          <a:p>
            <a:pPr>
              <a:lnSpc>
                <a:spcPct val="90000"/>
              </a:lnSpc>
              <a:buFontTx/>
              <a:buNone/>
            </a:pPr>
            <a:endParaRPr lang="tr-TR" sz="2400" smtClean="0">
              <a:solidFill>
                <a:srgbClr val="0000CC"/>
              </a:solidFill>
            </a:endParaRPr>
          </a:p>
          <a:p>
            <a:pPr>
              <a:lnSpc>
                <a:spcPct val="90000"/>
              </a:lnSpc>
              <a:buFontTx/>
              <a:buNone/>
            </a:pPr>
            <a:r>
              <a:rPr lang="tr-TR" sz="2400" smtClean="0">
                <a:solidFill>
                  <a:srgbClr val="0000CC"/>
                </a:solidFill>
              </a:rPr>
              <a:t>1. AŞAMA</a:t>
            </a:r>
            <a:r>
              <a:rPr lang="tr-TR" sz="2400" b="1" smtClean="0"/>
              <a:t>: </a:t>
            </a:r>
            <a:r>
              <a:rPr lang="tr-TR" sz="2400" smtClean="0"/>
              <a:t>AÇILIŞ OTURUMU VE İDARİ UYGUNLUK            </a:t>
            </a:r>
          </a:p>
          <a:p>
            <a:pPr>
              <a:lnSpc>
                <a:spcPct val="90000"/>
              </a:lnSpc>
              <a:buFontTx/>
              <a:buNone/>
            </a:pPr>
            <a:r>
              <a:rPr lang="tr-TR" sz="2400" smtClean="0"/>
              <a:t>                   KONTROLÜ</a:t>
            </a:r>
          </a:p>
          <a:p>
            <a:pPr>
              <a:lnSpc>
                <a:spcPct val="90000"/>
              </a:lnSpc>
              <a:buFontTx/>
              <a:buNone/>
            </a:pPr>
            <a:r>
              <a:rPr lang="tr-TR" sz="2400" smtClean="0">
                <a:solidFill>
                  <a:srgbClr val="0000CC"/>
                </a:solidFill>
              </a:rPr>
              <a:t>2. AŞAMA</a:t>
            </a:r>
            <a:r>
              <a:rPr lang="tr-TR" sz="2400" smtClean="0"/>
              <a:t>: PROJE ÖN TEKLİFİNİN  </a:t>
            </a:r>
          </a:p>
          <a:p>
            <a:pPr>
              <a:lnSpc>
                <a:spcPct val="90000"/>
              </a:lnSpc>
              <a:buFontTx/>
              <a:buNone/>
            </a:pPr>
            <a:r>
              <a:rPr lang="tr-TR" sz="2400" smtClean="0"/>
              <a:t>                   DEĞERLENDİRİLMESİ</a:t>
            </a:r>
          </a:p>
          <a:p>
            <a:pPr>
              <a:lnSpc>
                <a:spcPct val="90000"/>
              </a:lnSpc>
              <a:buFontTx/>
              <a:buNone/>
            </a:pPr>
            <a:r>
              <a:rPr lang="tr-TR" sz="2400" smtClean="0">
                <a:solidFill>
                  <a:srgbClr val="0000CC"/>
                </a:solidFill>
              </a:rPr>
              <a:t>3. AŞAMA</a:t>
            </a:r>
            <a:r>
              <a:rPr lang="tr-TR" sz="2400" smtClean="0"/>
              <a:t>: BAŞVURU FORMUNU</a:t>
            </a:r>
          </a:p>
          <a:p>
            <a:pPr>
              <a:lnSpc>
                <a:spcPct val="90000"/>
              </a:lnSpc>
              <a:buFontTx/>
              <a:buNone/>
            </a:pPr>
            <a:r>
              <a:rPr lang="tr-TR" sz="2400" smtClean="0"/>
              <a:t>			DEĞERLENDİRİLMESİ</a:t>
            </a:r>
          </a:p>
          <a:p>
            <a:pPr>
              <a:lnSpc>
                <a:spcPct val="90000"/>
              </a:lnSpc>
              <a:buFontTx/>
              <a:buNone/>
            </a:pPr>
            <a:r>
              <a:rPr lang="tr-TR" sz="2400" smtClean="0">
                <a:solidFill>
                  <a:srgbClr val="0000CC"/>
                </a:solidFill>
              </a:rPr>
              <a:t>4. AŞAMA</a:t>
            </a:r>
            <a:r>
              <a:rPr lang="tr-TR" sz="2400" smtClean="0"/>
              <a:t>: UYGUNLUĞUN DOĞRULANMASI</a:t>
            </a:r>
            <a:endParaRPr lang="en-US" sz="2400" smtClean="0"/>
          </a:p>
          <a:p>
            <a:pPr>
              <a:lnSpc>
                <a:spcPct val="90000"/>
              </a:lnSpc>
            </a:pPr>
            <a:endParaRPr lang="tr-TR" sz="24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9"/>
          <p:cNvSpPr>
            <a:spLocks noGrp="1" noChangeArrowheads="1"/>
          </p:cNvSpPr>
          <p:nvPr>
            <p:ph type="sldNum" sz="quarter" idx="10"/>
          </p:nvPr>
        </p:nvSpPr>
        <p:spPr>
          <a:noFill/>
        </p:spPr>
        <p:txBody>
          <a:bodyPr/>
          <a:lstStyle/>
          <a:p>
            <a:fld id="{81A89E15-66F6-4CAE-BAE1-E93C2ABCB207}" type="slidenum">
              <a:rPr lang="tr-TR" smtClean="0"/>
              <a:pPr/>
              <a:t>41</a:t>
            </a:fld>
            <a:endParaRPr lang="tr-TR" smtClean="0"/>
          </a:p>
        </p:txBody>
      </p:sp>
      <p:sp>
        <p:nvSpPr>
          <p:cNvPr id="44035" name="Rectangle 2"/>
          <p:cNvSpPr>
            <a:spLocks noGrp="1" noChangeArrowheads="1"/>
          </p:cNvSpPr>
          <p:nvPr>
            <p:ph type="title" idx="4294967295"/>
          </p:nvPr>
        </p:nvSpPr>
        <p:spPr bwMode="auto">
          <a:xfrm>
            <a:off x="1258888" y="333375"/>
            <a:ext cx="6481762" cy="1700213"/>
          </a:xfrm>
          <a:prstGeom prst="rect">
            <a:avLst/>
          </a:prstGeom>
          <a:noFill/>
          <a:ln>
            <a:miter lim="800000"/>
            <a:headEnd/>
            <a:tailEnd/>
          </a:ln>
        </p:spPr>
        <p:txBody>
          <a:bodyPr anchor="ctr"/>
          <a:lstStyle/>
          <a:p>
            <a:pPr marL="762000" indent="-762000" algn="l" eaLnBrk="1" hangingPunct="1"/>
            <a:r>
              <a:rPr lang="tr-TR" sz="3600" smtClean="0"/>
              <a:t>          </a:t>
            </a:r>
            <a:r>
              <a:rPr lang="tr-TR" sz="3600" smtClean="0">
                <a:solidFill>
                  <a:srgbClr val="FF3300"/>
                </a:solidFill>
              </a:rPr>
              <a:t>1. AŞAMA AÇILIŞ OTURUMU VE İDARİ UYGUNLUK KONTROLÜ</a:t>
            </a:r>
            <a:r>
              <a:rPr lang="tr-TR" sz="3600" smtClean="0"/>
              <a:t/>
            </a:r>
            <a:br>
              <a:rPr lang="tr-TR" sz="3600" smtClean="0"/>
            </a:br>
            <a:endParaRPr lang="en-US" sz="3600" smtClean="0"/>
          </a:p>
        </p:txBody>
      </p:sp>
      <p:sp>
        <p:nvSpPr>
          <p:cNvPr id="44036" name="Rectangle 3"/>
          <p:cNvSpPr>
            <a:spLocks noGrp="1" noChangeArrowheads="1"/>
          </p:cNvSpPr>
          <p:nvPr>
            <p:ph type="body" idx="4294967295"/>
          </p:nvPr>
        </p:nvSpPr>
        <p:spPr bwMode="auto">
          <a:xfrm>
            <a:off x="250825" y="2133600"/>
            <a:ext cx="8642350" cy="4168775"/>
          </a:xfrm>
          <a:prstGeom prst="rect">
            <a:avLst/>
          </a:prstGeom>
          <a:noFill/>
          <a:ln>
            <a:miter lim="800000"/>
            <a:headEnd/>
            <a:tailEnd/>
          </a:ln>
        </p:spPr>
        <p:txBody>
          <a:bodyPr/>
          <a:lstStyle/>
          <a:p>
            <a:pPr marL="609600" indent="-609600" eaLnBrk="1" hangingPunct="1">
              <a:lnSpc>
                <a:spcPct val="90000"/>
              </a:lnSpc>
              <a:buFontTx/>
              <a:buNone/>
            </a:pPr>
            <a:r>
              <a:rPr lang="tr-TR" sz="2400" u="sng" dirty="0" smtClean="0">
                <a:solidFill>
                  <a:srgbClr val="000099"/>
                </a:solidFill>
              </a:rPr>
              <a:t>Aşağıdakiler değerlendirilecektir:</a:t>
            </a:r>
          </a:p>
          <a:p>
            <a:pPr marL="609600" indent="-609600" eaLnBrk="1" hangingPunct="1">
              <a:lnSpc>
                <a:spcPct val="90000"/>
              </a:lnSpc>
              <a:buClr>
                <a:srgbClr val="FF3300"/>
              </a:buClr>
              <a:buFont typeface="Wingdings" pitchFamily="2" charset="2"/>
              <a:buChar char="Ø"/>
            </a:pPr>
            <a:r>
              <a:rPr lang="tr-TR" sz="2400" dirty="0" smtClean="0">
                <a:solidFill>
                  <a:srgbClr val="000099"/>
                </a:solidFill>
              </a:rPr>
              <a:t>Son başvuru tarihine </a:t>
            </a:r>
            <a:r>
              <a:rPr lang="tr-TR" sz="2400" b="1" dirty="0" smtClean="0">
                <a:solidFill>
                  <a:srgbClr val="000099"/>
                </a:solidFill>
              </a:rPr>
              <a:t>(20 </a:t>
            </a:r>
            <a:r>
              <a:rPr lang="tr-TR" sz="2400" dirty="0" smtClean="0">
                <a:solidFill>
                  <a:srgbClr val="000099"/>
                </a:solidFill>
              </a:rPr>
              <a:t>/03 /2012</a:t>
            </a:r>
            <a:r>
              <a:rPr lang="tr-TR" sz="2400" b="1" dirty="0" smtClean="0">
                <a:solidFill>
                  <a:srgbClr val="000099"/>
                </a:solidFill>
              </a:rPr>
              <a:t>)</a:t>
            </a:r>
            <a:r>
              <a:rPr lang="tr-TR" sz="2400" dirty="0" smtClean="0">
                <a:solidFill>
                  <a:srgbClr val="000099"/>
                </a:solidFill>
              </a:rPr>
              <a:t> riayet edilmiş mi?</a:t>
            </a:r>
          </a:p>
          <a:p>
            <a:pPr marL="609600" indent="-609600" eaLnBrk="1" hangingPunct="1">
              <a:lnSpc>
                <a:spcPct val="90000"/>
              </a:lnSpc>
              <a:buClr>
                <a:srgbClr val="FF3300"/>
              </a:buClr>
              <a:buFont typeface="Wingdings" pitchFamily="2" charset="2"/>
              <a:buNone/>
            </a:pPr>
            <a:r>
              <a:rPr lang="tr-TR" sz="2400" dirty="0" smtClean="0">
                <a:solidFill>
                  <a:srgbClr val="000099"/>
                </a:solidFill>
              </a:rPr>
              <a:t>      (Posta tarihi son başvuru tarihini </a:t>
            </a:r>
            <a:r>
              <a:rPr lang="tr-TR" sz="2400" b="1" dirty="0" smtClean="0">
                <a:solidFill>
                  <a:srgbClr val="000099"/>
                </a:solidFill>
              </a:rPr>
              <a:t>20 </a:t>
            </a:r>
            <a:r>
              <a:rPr lang="tr-TR" sz="2400" dirty="0" smtClean="0">
                <a:solidFill>
                  <a:srgbClr val="000099"/>
                </a:solidFill>
              </a:rPr>
              <a:t>/03 /2012 olarak gözüken proje teklifleri kabul edilecektir</a:t>
            </a:r>
            <a:r>
              <a:rPr lang="tr-TR" sz="2400" b="1" dirty="0" smtClean="0">
                <a:solidFill>
                  <a:srgbClr val="000099"/>
                </a:solidFill>
              </a:rPr>
              <a:t>)</a:t>
            </a:r>
            <a:r>
              <a:rPr lang="tr-TR" sz="2400" dirty="0" smtClean="0">
                <a:solidFill>
                  <a:srgbClr val="000099"/>
                </a:solidFill>
              </a:rPr>
              <a:t> </a:t>
            </a:r>
          </a:p>
          <a:p>
            <a:pPr marL="609600" indent="-609600" eaLnBrk="1" hangingPunct="1">
              <a:lnSpc>
                <a:spcPct val="90000"/>
              </a:lnSpc>
              <a:buClr>
                <a:srgbClr val="FF3300"/>
              </a:buClr>
              <a:buFont typeface="Wingdings" pitchFamily="2" charset="2"/>
              <a:buChar char="Ø"/>
            </a:pPr>
            <a:r>
              <a:rPr lang="tr-TR" sz="2400" dirty="0" smtClean="0">
                <a:solidFill>
                  <a:srgbClr val="000099"/>
                </a:solidFill>
              </a:rPr>
              <a:t>Başvuru Formu </a:t>
            </a:r>
            <a:r>
              <a:rPr lang="tr-TR" sz="2400" dirty="0" smtClean="0">
                <a:solidFill>
                  <a:srgbClr val="B30F13"/>
                </a:solidFill>
              </a:rPr>
              <a:t>Kontrol Listesi’nde</a:t>
            </a:r>
            <a:r>
              <a:rPr lang="tr-TR" sz="2400" dirty="0" smtClean="0">
                <a:solidFill>
                  <a:srgbClr val="000099"/>
                </a:solidFill>
              </a:rPr>
              <a:t> (Başvuru Formu’nun VI.Bölümü) belirtilen bütün kriterleri karşılıyor mu?</a:t>
            </a:r>
          </a:p>
          <a:p>
            <a:pPr marL="609600" indent="-609600" eaLnBrk="1" hangingPunct="1">
              <a:lnSpc>
                <a:spcPct val="90000"/>
              </a:lnSpc>
              <a:buClr>
                <a:srgbClr val="FF3300"/>
              </a:buClr>
              <a:buFont typeface="Wingdings" pitchFamily="2" charset="2"/>
              <a:buNone/>
            </a:pPr>
            <a:r>
              <a:rPr lang="tr-TR" sz="2400" dirty="0" smtClean="0">
                <a:solidFill>
                  <a:srgbClr val="000099"/>
                </a:solidFill>
              </a:rPr>
              <a:t>      </a:t>
            </a:r>
            <a:r>
              <a:rPr lang="tr-TR" sz="2300" dirty="0" smtClean="0">
                <a:solidFill>
                  <a:srgbClr val="000099"/>
                </a:solidFill>
              </a:rPr>
              <a:t>(İstenilen bilgilerden herhangi biri eksik veya yanlış ise, proje teklifi yalnızca bu esasa dayanarak </a:t>
            </a:r>
            <a:r>
              <a:rPr lang="tr-TR" sz="2300" b="1" dirty="0" smtClean="0">
                <a:solidFill>
                  <a:srgbClr val="000099"/>
                </a:solidFill>
              </a:rPr>
              <a:t>reddedilebilir</a:t>
            </a:r>
            <a:r>
              <a:rPr lang="tr-TR" sz="2300" dirty="0" smtClean="0">
                <a:solidFill>
                  <a:srgbClr val="000099"/>
                </a:solidFill>
              </a:rPr>
              <a:t> ve proje teklifi bu noktadan sonra artık değerlendirilmeyecektir. )</a:t>
            </a:r>
            <a:endParaRPr lang="en-US" sz="2300" dirty="0" smtClean="0">
              <a:solidFill>
                <a:srgbClr val="000099"/>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9"/>
          <p:cNvSpPr>
            <a:spLocks noGrp="1" noChangeArrowheads="1"/>
          </p:cNvSpPr>
          <p:nvPr>
            <p:ph type="sldNum" sz="quarter" idx="10"/>
          </p:nvPr>
        </p:nvSpPr>
        <p:spPr>
          <a:noFill/>
        </p:spPr>
        <p:txBody>
          <a:bodyPr/>
          <a:lstStyle/>
          <a:p>
            <a:fld id="{5A99AB00-DE02-4424-9919-5D86B6A2AB9A}" type="slidenum">
              <a:rPr lang="tr-TR" smtClean="0"/>
              <a:pPr/>
              <a:t>42</a:t>
            </a:fld>
            <a:endParaRPr lang="tr-TR" smtClean="0"/>
          </a:p>
        </p:txBody>
      </p:sp>
      <p:sp>
        <p:nvSpPr>
          <p:cNvPr id="544770" name="Rectangle 2"/>
          <p:cNvSpPr>
            <a:spLocks noGrp="1" noChangeArrowheads="1"/>
          </p:cNvSpPr>
          <p:nvPr>
            <p:ph type="title"/>
          </p:nvPr>
        </p:nvSpPr>
        <p:spPr bwMode="auto">
          <a:xfrm>
            <a:off x="468313" y="692696"/>
            <a:ext cx="7993062" cy="720080"/>
          </a:xfrm>
          <a:ln>
            <a:miter lim="800000"/>
            <a:headEnd/>
            <a:tailEnd/>
          </a:ln>
        </p:spPr>
        <p:txBody>
          <a:bodyPr vert="horz" wrap="square" lIns="91440" tIns="45720" rIns="91440" bIns="45720" numCol="1" anchor="t" anchorCtr="0" compatLnSpc="1">
            <a:prstTxWarp prst="textNoShape">
              <a:avLst/>
            </a:prstTxWarp>
          </a:bodyPr>
          <a:lstStyle/>
          <a:p>
            <a:pPr marL="762000" indent="-762000">
              <a:defRPr/>
            </a:pPr>
            <a:r>
              <a:rPr lang="tr-TR" sz="2400" b="1" dirty="0" smtClean="0">
                <a:solidFill>
                  <a:srgbClr val="FF3300"/>
                </a:solidFill>
              </a:rPr>
              <a:t>AÇILIŞ OTURUMU VE İDARİ </a:t>
            </a:r>
            <a:br>
              <a:rPr lang="tr-TR" sz="2400" b="1" dirty="0" smtClean="0">
                <a:solidFill>
                  <a:srgbClr val="FF3300"/>
                </a:solidFill>
              </a:rPr>
            </a:br>
            <a:r>
              <a:rPr lang="tr-TR" sz="2400" b="1" dirty="0" smtClean="0">
                <a:solidFill>
                  <a:srgbClr val="FF3300"/>
                </a:solidFill>
              </a:rPr>
              <a:t>UYGUNLUK KONTROLÜ</a:t>
            </a:r>
            <a:r>
              <a:rPr lang="tr-TR" sz="2400" b="1" dirty="0" smtClean="0">
                <a:solidFill>
                  <a:srgbClr val="FF3300"/>
                </a:solidFill>
                <a:effectLst>
                  <a:outerShdw blurRad="38100" dist="38100" dir="2700000" algn="tl">
                    <a:srgbClr val="C0C0C0"/>
                  </a:outerShdw>
                </a:effectLst>
              </a:rPr>
              <a:t> (KONTROL LİSTESİ)</a:t>
            </a:r>
            <a:endParaRPr lang="tr-TR" dirty="0" smtClean="0">
              <a:solidFill>
                <a:srgbClr val="FF3300"/>
              </a:solidFill>
              <a:effectLst>
                <a:outerShdw blurRad="38100" dist="38100" dir="2700000" algn="tl">
                  <a:srgbClr val="C0C0C0"/>
                </a:outerShdw>
              </a:effectLst>
            </a:endParaRPr>
          </a:p>
        </p:txBody>
      </p:sp>
      <p:sp>
        <p:nvSpPr>
          <p:cNvPr id="45060" name="Rectangle 3"/>
          <p:cNvSpPr>
            <a:spLocks noGrp="1" noChangeArrowheads="1"/>
          </p:cNvSpPr>
          <p:nvPr>
            <p:ph type="body" idx="1"/>
          </p:nvPr>
        </p:nvSpPr>
        <p:spPr bwMode="auto">
          <a:xfrm>
            <a:off x="457200" y="1700807"/>
            <a:ext cx="8147050" cy="4032449"/>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endParaRPr lang="tr-TR" sz="1400" b="1" dirty="0" smtClean="0">
              <a:solidFill>
                <a:srgbClr val="3424AC"/>
              </a:solidFill>
            </a:endParaRPr>
          </a:p>
          <a:p>
            <a:pPr>
              <a:lnSpc>
                <a:spcPct val="80000"/>
              </a:lnSpc>
              <a:buFontTx/>
              <a:buNone/>
            </a:pPr>
            <a:endParaRPr lang="tr-TR" sz="1400" b="1" dirty="0" smtClean="0">
              <a:solidFill>
                <a:srgbClr val="3424AC"/>
              </a:solidFill>
            </a:endParaRPr>
          </a:p>
          <a:p>
            <a:pPr>
              <a:lnSpc>
                <a:spcPct val="80000"/>
              </a:lnSpc>
              <a:buFontTx/>
              <a:buNone/>
            </a:pPr>
            <a:endParaRPr lang="tr-TR" sz="1400" b="1" dirty="0" smtClean="0">
              <a:solidFill>
                <a:srgbClr val="3424AC"/>
              </a:solidFill>
            </a:endParaRPr>
          </a:p>
          <a:p>
            <a:pPr>
              <a:lnSpc>
                <a:spcPct val="80000"/>
              </a:lnSpc>
              <a:buFontTx/>
              <a:buNone/>
            </a:pPr>
            <a:r>
              <a:rPr lang="tr-TR" sz="1400" b="1" dirty="0" smtClean="0">
                <a:solidFill>
                  <a:srgbClr val="3424AC"/>
                </a:solidFill>
              </a:rPr>
              <a:t>PROJENİZİ GÖNDERMEDEN ÖNCE, AŞAĞIDAKİ MADDELERİN HER BİRİNİN </a:t>
            </a:r>
          </a:p>
          <a:p>
            <a:pPr>
              <a:lnSpc>
                <a:spcPct val="80000"/>
              </a:lnSpc>
              <a:buFontTx/>
              <a:buNone/>
            </a:pPr>
            <a:r>
              <a:rPr lang="tr-TR" sz="1400" b="1" dirty="0" smtClean="0">
                <a:solidFill>
                  <a:srgbClr val="3424AC"/>
                </a:solidFill>
              </a:rPr>
              <a:t>TAMAMLANDIĞINI VE BAŞVURUNUZUN AŞAĞIDAKİ KRİTERLERE UYGUN OLDUĞUNU </a:t>
            </a:r>
          </a:p>
          <a:p>
            <a:pPr>
              <a:lnSpc>
                <a:spcPct val="80000"/>
              </a:lnSpc>
              <a:buFontTx/>
              <a:buNone/>
            </a:pPr>
            <a:r>
              <a:rPr lang="tr-TR" sz="1400" b="1" dirty="0" smtClean="0">
                <a:solidFill>
                  <a:srgbClr val="3424AC"/>
                </a:solidFill>
              </a:rPr>
              <a:t>KONTROL EDİNİZ:</a:t>
            </a:r>
          </a:p>
          <a:p>
            <a:pPr>
              <a:lnSpc>
                <a:spcPct val="80000"/>
              </a:lnSpc>
              <a:buFontTx/>
              <a:buNone/>
            </a:pPr>
            <a:r>
              <a:rPr lang="tr-TR" sz="1400" b="1" dirty="0" smtClean="0">
                <a:solidFill>
                  <a:srgbClr val="3424AC"/>
                </a:solidFill>
              </a:rPr>
              <a:t>Başvuru sahibi tarafından doldurulacak Projenin başlığı:</a:t>
            </a:r>
          </a:p>
          <a:p>
            <a:pPr>
              <a:lnSpc>
                <a:spcPct val="80000"/>
              </a:lnSpc>
              <a:buFontTx/>
              <a:buAutoNum type="arabicPeriod"/>
            </a:pPr>
            <a:r>
              <a:rPr lang="tr-TR" sz="1400" b="1" dirty="0" smtClean="0">
                <a:solidFill>
                  <a:srgbClr val="3424AC"/>
                </a:solidFill>
              </a:rPr>
              <a:t>Bu Teklif Çağrısı için yayınlanan doğru Hibe Başvuru Formu kullanılmıştır.</a:t>
            </a:r>
          </a:p>
          <a:p>
            <a:pPr>
              <a:lnSpc>
                <a:spcPct val="80000"/>
              </a:lnSpc>
              <a:buFontTx/>
              <a:buAutoNum type="arabicPeriod" startAt="2"/>
            </a:pPr>
            <a:r>
              <a:rPr lang="tr-TR" sz="1400" b="1" dirty="0" smtClean="0">
                <a:solidFill>
                  <a:srgbClr val="3424AC"/>
                </a:solidFill>
              </a:rPr>
              <a:t>Proje, İngilizce olarak yazılmıştır. </a:t>
            </a:r>
          </a:p>
          <a:p>
            <a:pPr>
              <a:lnSpc>
                <a:spcPct val="80000"/>
              </a:lnSpc>
              <a:buFontTx/>
              <a:buAutoNum type="arabicPeriod" startAt="2"/>
            </a:pPr>
            <a:r>
              <a:rPr lang="tr-TR" sz="1400" b="1" dirty="0" smtClean="0">
                <a:solidFill>
                  <a:srgbClr val="3424AC"/>
                </a:solidFill>
              </a:rPr>
              <a:t>Proje 1 asıl ve 2 suret olarak sunulmuştur.</a:t>
            </a:r>
          </a:p>
          <a:p>
            <a:pPr>
              <a:lnSpc>
                <a:spcPct val="80000"/>
              </a:lnSpc>
              <a:buFontTx/>
              <a:buAutoNum type="arabicPeriod" startAt="2"/>
            </a:pPr>
            <a:r>
              <a:rPr lang="tr-TR" sz="1400" b="1" dirty="0" smtClean="0">
                <a:solidFill>
                  <a:srgbClr val="3424AC"/>
                </a:solidFill>
              </a:rPr>
              <a:t>Proje teklifi ve ekleri elektronik formatta (CD-ROM) sunulmuştur.</a:t>
            </a:r>
          </a:p>
          <a:p>
            <a:pPr>
              <a:lnSpc>
                <a:spcPct val="80000"/>
              </a:lnSpc>
              <a:buFontTx/>
              <a:buAutoNum type="arabicPeriod" startAt="2"/>
            </a:pPr>
            <a:r>
              <a:rPr lang="tr-TR" sz="1400" b="1" dirty="0" smtClean="0">
                <a:solidFill>
                  <a:srgbClr val="3424AC"/>
                </a:solidFill>
              </a:rPr>
              <a:t>Başvuru Sahibi ve her bir ortak ortaklık beyannamesini doldurup imzalamış ve bu beyannameler Başvuru Formuna eklenmiştir.</a:t>
            </a:r>
          </a:p>
          <a:p>
            <a:pPr>
              <a:lnSpc>
                <a:spcPct val="80000"/>
              </a:lnSpc>
              <a:buFontTx/>
              <a:buAutoNum type="arabicPeriod" startAt="2"/>
            </a:pPr>
            <a:r>
              <a:rPr lang="tr-TR" sz="1400" b="1" dirty="0" smtClean="0">
                <a:solidFill>
                  <a:srgbClr val="3424AC"/>
                </a:solidFill>
              </a:rPr>
              <a:t>Bütçe, istenen formatta ve Avro cinsinden hazırlanarak Başvuru Formuna eklenmiştir.</a:t>
            </a:r>
          </a:p>
          <a:p>
            <a:pPr>
              <a:lnSpc>
                <a:spcPct val="80000"/>
              </a:lnSpc>
              <a:buNone/>
            </a:pPr>
            <a:endParaRPr lang="tr-TR" sz="1400" b="1" dirty="0" smtClean="0">
              <a:solidFill>
                <a:srgbClr val="3424AC"/>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9"/>
          <p:cNvSpPr>
            <a:spLocks noGrp="1" noChangeArrowheads="1"/>
          </p:cNvSpPr>
          <p:nvPr>
            <p:ph type="sldNum" sz="quarter" idx="10"/>
          </p:nvPr>
        </p:nvSpPr>
        <p:spPr>
          <a:noFill/>
        </p:spPr>
        <p:txBody>
          <a:bodyPr/>
          <a:lstStyle/>
          <a:p>
            <a:fld id="{5A99AB00-DE02-4424-9919-5D86B6A2AB9A}" type="slidenum">
              <a:rPr lang="tr-TR" smtClean="0"/>
              <a:pPr/>
              <a:t>43</a:t>
            </a:fld>
            <a:endParaRPr lang="tr-TR" smtClean="0"/>
          </a:p>
        </p:txBody>
      </p:sp>
      <p:sp>
        <p:nvSpPr>
          <p:cNvPr id="544770" name="Rectangle 2"/>
          <p:cNvSpPr>
            <a:spLocks noGrp="1" noChangeArrowheads="1"/>
          </p:cNvSpPr>
          <p:nvPr>
            <p:ph type="title"/>
          </p:nvPr>
        </p:nvSpPr>
        <p:spPr bwMode="auto">
          <a:xfrm>
            <a:off x="468313" y="692696"/>
            <a:ext cx="7993062" cy="720080"/>
          </a:xfrm>
          <a:ln>
            <a:miter lim="800000"/>
            <a:headEnd/>
            <a:tailEnd/>
          </a:ln>
        </p:spPr>
        <p:txBody>
          <a:bodyPr vert="horz" wrap="square" lIns="91440" tIns="45720" rIns="91440" bIns="45720" numCol="1" anchor="t" anchorCtr="0" compatLnSpc="1">
            <a:prstTxWarp prst="textNoShape">
              <a:avLst/>
            </a:prstTxWarp>
          </a:bodyPr>
          <a:lstStyle/>
          <a:p>
            <a:pPr marL="762000" indent="-762000">
              <a:defRPr/>
            </a:pPr>
            <a:r>
              <a:rPr lang="tr-TR" sz="2400" b="1" dirty="0" smtClean="0">
                <a:solidFill>
                  <a:srgbClr val="FF3300"/>
                </a:solidFill>
              </a:rPr>
              <a:t>AÇILIŞ OTURUMU VE İDARİ </a:t>
            </a:r>
            <a:br>
              <a:rPr lang="tr-TR" sz="2400" b="1" dirty="0" smtClean="0">
                <a:solidFill>
                  <a:srgbClr val="FF3300"/>
                </a:solidFill>
              </a:rPr>
            </a:br>
            <a:r>
              <a:rPr lang="tr-TR" sz="2400" b="1" dirty="0" smtClean="0">
                <a:solidFill>
                  <a:srgbClr val="FF3300"/>
                </a:solidFill>
              </a:rPr>
              <a:t>UYGUNLUK KONTROLÜ</a:t>
            </a:r>
            <a:r>
              <a:rPr lang="tr-TR" sz="2400" b="1" dirty="0" smtClean="0">
                <a:solidFill>
                  <a:srgbClr val="FF3300"/>
                </a:solidFill>
                <a:effectLst>
                  <a:outerShdw blurRad="38100" dist="38100" dir="2700000" algn="tl">
                    <a:srgbClr val="C0C0C0"/>
                  </a:outerShdw>
                </a:effectLst>
              </a:rPr>
              <a:t> (KONTROL LİSTESİ)</a:t>
            </a:r>
            <a:endParaRPr lang="tr-TR" dirty="0" smtClean="0">
              <a:solidFill>
                <a:srgbClr val="FF3300"/>
              </a:solidFill>
              <a:effectLst>
                <a:outerShdw blurRad="38100" dist="38100" dir="2700000" algn="tl">
                  <a:srgbClr val="C0C0C0"/>
                </a:outerShdw>
              </a:effectLst>
            </a:endParaRPr>
          </a:p>
        </p:txBody>
      </p:sp>
      <p:sp>
        <p:nvSpPr>
          <p:cNvPr id="45060" name="Rectangle 3"/>
          <p:cNvSpPr>
            <a:spLocks noGrp="1" noChangeArrowheads="1"/>
          </p:cNvSpPr>
          <p:nvPr>
            <p:ph type="body" idx="1"/>
          </p:nvPr>
        </p:nvSpPr>
        <p:spPr bwMode="auto">
          <a:xfrm>
            <a:off x="457200" y="2204863"/>
            <a:ext cx="8147050" cy="352839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tr-TR" sz="1400" b="1" dirty="0" smtClean="0">
                <a:solidFill>
                  <a:srgbClr val="3424AC"/>
                </a:solidFill>
              </a:rPr>
              <a:t>PROJENİZİ GÖNDERMEDEN ÖNCE, AŞAĞIDAKİ MADDELERİN HER BİRİNİN </a:t>
            </a:r>
          </a:p>
          <a:p>
            <a:pPr>
              <a:lnSpc>
                <a:spcPct val="80000"/>
              </a:lnSpc>
              <a:buFontTx/>
              <a:buNone/>
            </a:pPr>
            <a:r>
              <a:rPr lang="tr-TR" sz="1400" b="1" dirty="0" smtClean="0">
                <a:solidFill>
                  <a:srgbClr val="3424AC"/>
                </a:solidFill>
              </a:rPr>
              <a:t>TAMAMLANDIĞINI VE BAŞVURUNUZUN AŞAĞIDAKİ KRİTERLERE UYGUN OLDUĞUNU </a:t>
            </a:r>
          </a:p>
          <a:p>
            <a:pPr>
              <a:lnSpc>
                <a:spcPct val="80000"/>
              </a:lnSpc>
              <a:buFontTx/>
              <a:buNone/>
            </a:pPr>
            <a:r>
              <a:rPr lang="tr-TR" sz="1400" b="1" dirty="0" smtClean="0">
                <a:solidFill>
                  <a:srgbClr val="3424AC"/>
                </a:solidFill>
              </a:rPr>
              <a:t>KONTROL EDİNİZ:</a:t>
            </a:r>
          </a:p>
          <a:p>
            <a:pPr>
              <a:lnSpc>
                <a:spcPct val="80000"/>
              </a:lnSpc>
              <a:buFontTx/>
              <a:buNone/>
            </a:pPr>
            <a:endParaRPr lang="tr-TR" sz="1400" b="1" dirty="0" smtClean="0">
              <a:solidFill>
                <a:srgbClr val="3424AC"/>
              </a:solidFill>
            </a:endParaRPr>
          </a:p>
          <a:p>
            <a:pPr>
              <a:lnSpc>
                <a:spcPct val="80000"/>
              </a:lnSpc>
              <a:buNone/>
            </a:pPr>
            <a:r>
              <a:rPr lang="tr-TR" sz="1400" b="1" dirty="0" smtClean="0">
                <a:solidFill>
                  <a:srgbClr val="3424AC"/>
                </a:solidFill>
              </a:rPr>
              <a:t>7. Mantıksal Çerçeve doldurulmuş ve Başvuru Formuna eklenmiştir.</a:t>
            </a:r>
          </a:p>
          <a:p>
            <a:pPr>
              <a:lnSpc>
                <a:spcPct val="80000"/>
              </a:lnSpc>
              <a:buNone/>
            </a:pPr>
            <a:r>
              <a:rPr lang="tr-TR" sz="1400" b="1" dirty="0" smtClean="0">
                <a:solidFill>
                  <a:srgbClr val="3424AC"/>
                </a:solidFill>
              </a:rPr>
              <a:t>8. Proje süresi </a:t>
            </a:r>
            <a:r>
              <a:rPr lang="tr-TR" sz="1400" b="1" u="sng" dirty="0" smtClean="0">
                <a:solidFill>
                  <a:srgbClr val="3424AC"/>
                </a:solidFill>
              </a:rPr>
              <a:t>12 ay</a:t>
            </a:r>
            <a:r>
              <a:rPr lang="tr-TR" sz="1400" b="1" dirty="0" smtClean="0">
                <a:solidFill>
                  <a:srgbClr val="3424AC"/>
                </a:solidFill>
              </a:rPr>
              <a:t> (izin verilen azami süre) veya daha kısadır. </a:t>
            </a:r>
          </a:p>
          <a:p>
            <a:pPr>
              <a:lnSpc>
                <a:spcPct val="80000"/>
              </a:lnSpc>
              <a:buNone/>
            </a:pPr>
            <a:r>
              <a:rPr lang="tr-TR" sz="1400" b="1" dirty="0" smtClean="0">
                <a:solidFill>
                  <a:srgbClr val="3424AC"/>
                </a:solidFill>
              </a:rPr>
              <a:t>9. Proje süresi 10</a:t>
            </a:r>
            <a:r>
              <a:rPr lang="tr-TR" sz="1400" b="1" u="sng" dirty="0" smtClean="0">
                <a:solidFill>
                  <a:srgbClr val="3424AC"/>
                </a:solidFill>
              </a:rPr>
              <a:t> ay</a:t>
            </a:r>
            <a:r>
              <a:rPr lang="tr-TR" sz="1400" b="1" dirty="0" smtClean="0">
                <a:solidFill>
                  <a:srgbClr val="3424AC"/>
                </a:solidFill>
              </a:rPr>
              <a:t> (izin verilen asgari süre) veya daha uzundur.</a:t>
            </a:r>
          </a:p>
          <a:p>
            <a:pPr>
              <a:lnSpc>
                <a:spcPct val="80000"/>
              </a:lnSpc>
              <a:buNone/>
            </a:pPr>
            <a:r>
              <a:rPr lang="tr-TR" sz="1400" b="1" dirty="0" smtClean="0">
                <a:solidFill>
                  <a:srgbClr val="3424AC"/>
                </a:solidFill>
              </a:rPr>
              <a:t>10. Talep edilen hibe tutarı 50.000 AVRO (izin verilen asgari tutar) veya daha fazladır. </a:t>
            </a:r>
          </a:p>
          <a:p>
            <a:pPr>
              <a:lnSpc>
                <a:spcPct val="80000"/>
              </a:lnSpc>
              <a:buNone/>
            </a:pPr>
            <a:r>
              <a:rPr lang="tr-TR" sz="1400" b="1" dirty="0" smtClean="0">
                <a:solidFill>
                  <a:srgbClr val="3424AC"/>
                </a:solidFill>
              </a:rPr>
              <a:t>11. Talep edilen hibe tutarı 150.000 AVRO (izin verilen azami tutar) veya daha azdır.</a:t>
            </a:r>
          </a:p>
          <a:p>
            <a:pPr>
              <a:lnSpc>
                <a:spcPct val="80000"/>
              </a:lnSpc>
              <a:buNone/>
            </a:pPr>
            <a:r>
              <a:rPr lang="tr-TR" sz="1400" b="1" dirty="0" smtClean="0">
                <a:solidFill>
                  <a:srgbClr val="3424AC"/>
                </a:solidFill>
              </a:rPr>
              <a:t>12. Talep edilen hibe tutarı projenin toplam uygun maliyetinin </a:t>
            </a:r>
            <a:r>
              <a:rPr lang="tr-TR" sz="1400" b="1" u="sng" dirty="0" smtClean="0">
                <a:solidFill>
                  <a:srgbClr val="3424AC"/>
                </a:solidFill>
              </a:rPr>
              <a:t>% 50</a:t>
            </a:r>
            <a:r>
              <a:rPr lang="tr-TR" sz="1400" b="1" dirty="0" smtClean="0">
                <a:solidFill>
                  <a:srgbClr val="3424AC"/>
                </a:solidFill>
              </a:rPr>
              <a:t>’sine eşit veya daha fazladır (izin verilen asgari oran). </a:t>
            </a:r>
          </a:p>
          <a:p>
            <a:pPr>
              <a:lnSpc>
                <a:spcPct val="80000"/>
              </a:lnSpc>
              <a:buNone/>
            </a:pPr>
            <a:r>
              <a:rPr lang="tr-TR" sz="1400" b="1" dirty="0" smtClean="0">
                <a:solidFill>
                  <a:srgbClr val="3424AC"/>
                </a:solidFill>
              </a:rPr>
              <a:t>13. Talep edilen hibe tutarı projenin toplam uygun maliyetinin </a:t>
            </a:r>
            <a:r>
              <a:rPr lang="tr-TR" sz="1400" b="1" u="sng" dirty="0" smtClean="0">
                <a:solidFill>
                  <a:srgbClr val="3424AC"/>
                </a:solidFill>
              </a:rPr>
              <a:t>% 90</a:t>
            </a:r>
            <a:r>
              <a:rPr lang="tr-TR" sz="1400" b="1" dirty="0" smtClean="0">
                <a:solidFill>
                  <a:srgbClr val="3424AC"/>
                </a:solidFill>
              </a:rPr>
              <a:t>’ına (yeni başvuru sahipleri için), %80’ine (ETCF </a:t>
            </a:r>
            <a:r>
              <a:rPr lang="tr-TR" sz="1400" b="1" dirty="0" err="1" smtClean="0">
                <a:solidFill>
                  <a:srgbClr val="3424AC"/>
                </a:solidFill>
              </a:rPr>
              <a:t>I’de</a:t>
            </a:r>
            <a:r>
              <a:rPr lang="tr-TR" sz="1400" b="1" dirty="0" smtClean="0">
                <a:solidFill>
                  <a:srgbClr val="3424AC"/>
                </a:solidFill>
              </a:rPr>
              <a:t> proje başvuru sahibi olunmuş ise) eşit veya daha azdır (izin verilen azami oran). </a:t>
            </a:r>
          </a:p>
          <a:p>
            <a:pPr>
              <a:lnSpc>
                <a:spcPct val="80000"/>
              </a:lnSpc>
              <a:buNone/>
            </a:pPr>
            <a:r>
              <a:rPr lang="tr-TR" sz="1400" b="1" dirty="0" smtClean="0">
                <a:solidFill>
                  <a:srgbClr val="3424AC"/>
                </a:solidFill>
              </a:rPr>
              <a:t>14. Başvuru Sahibinin Beyanı doldurulmuş ve yetkili kişi(</a:t>
            </a:r>
            <a:r>
              <a:rPr lang="tr-TR" sz="1400" b="1" dirty="0" err="1" smtClean="0">
                <a:solidFill>
                  <a:srgbClr val="3424AC"/>
                </a:solidFill>
              </a:rPr>
              <a:t>ler</a:t>
            </a:r>
            <a:r>
              <a:rPr lang="tr-TR" sz="1400" b="1" dirty="0" smtClean="0">
                <a:solidFill>
                  <a:srgbClr val="3424AC"/>
                </a:solidFill>
              </a:rPr>
              <a:t>) tarafından imzalanmıştır.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9"/>
          <p:cNvSpPr>
            <a:spLocks noGrp="1" noChangeArrowheads="1"/>
          </p:cNvSpPr>
          <p:nvPr>
            <p:ph type="sldNum" sz="quarter" idx="10"/>
          </p:nvPr>
        </p:nvSpPr>
        <p:spPr>
          <a:noFill/>
        </p:spPr>
        <p:txBody>
          <a:bodyPr/>
          <a:lstStyle/>
          <a:p>
            <a:fld id="{B53D0A08-A9F2-4EC7-A666-A70C69DF910B}" type="slidenum">
              <a:rPr lang="tr-TR" smtClean="0"/>
              <a:pPr/>
              <a:t>44</a:t>
            </a:fld>
            <a:endParaRPr lang="tr-TR" smtClean="0"/>
          </a:p>
        </p:txBody>
      </p:sp>
      <p:sp>
        <p:nvSpPr>
          <p:cNvPr id="46083" name="5 Slayt Numarası Yer Tutucusu"/>
          <p:cNvSpPr txBox="1">
            <a:spLocks noGrp="1"/>
          </p:cNvSpPr>
          <p:nvPr/>
        </p:nvSpPr>
        <p:spPr bwMode="auto">
          <a:xfrm>
            <a:off x="6553200" y="6553200"/>
            <a:ext cx="2133600" cy="244475"/>
          </a:xfrm>
          <a:prstGeom prst="rect">
            <a:avLst/>
          </a:prstGeom>
          <a:noFill/>
          <a:ln w="9525">
            <a:noFill/>
            <a:miter lim="800000"/>
            <a:headEnd/>
            <a:tailEnd/>
          </a:ln>
        </p:spPr>
        <p:txBody>
          <a:bodyPr/>
          <a:lstStyle/>
          <a:p>
            <a:pPr algn="r">
              <a:lnSpc>
                <a:spcPct val="100000"/>
              </a:lnSpc>
              <a:spcBef>
                <a:spcPct val="0"/>
              </a:spcBef>
              <a:buClrTx/>
              <a:buFontTx/>
              <a:buNone/>
            </a:pPr>
            <a:endParaRPr lang="tr-TR" sz="1400">
              <a:solidFill>
                <a:schemeClr val="tx1"/>
              </a:solidFill>
            </a:endParaRPr>
          </a:p>
        </p:txBody>
      </p:sp>
      <p:sp>
        <p:nvSpPr>
          <p:cNvPr id="46084" name="Rectangle 2"/>
          <p:cNvSpPr>
            <a:spLocks noGrp="1" noChangeArrowheads="1"/>
          </p:cNvSpPr>
          <p:nvPr>
            <p:ph type="title" idx="4294967295"/>
          </p:nvPr>
        </p:nvSpPr>
        <p:spPr bwMode="auto">
          <a:xfrm>
            <a:off x="0" y="980728"/>
            <a:ext cx="8856663" cy="854422"/>
          </a:xfrm>
          <a:prstGeom prst="rect">
            <a:avLst/>
          </a:prstGeom>
          <a:noFill/>
          <a:ln>
            <a:miter lim="800000"/>
            <a:headEnd/>
            <a:tailEnd/>
          </a:ln>
        </p:spPr>
        <p:txBody>
          <a:bodyPr anchor="ctr"/>
          <a:lstStyle/>
          <a:p>
            <a:pPr eaLnBrk="1" hangingPunct="1"/>
            <a:r>
              <a:rPr lang="tr-TR" sz="3200" dirty="0" smtClean="0">
                <a:solidFill>
                  <a:srgbClr val="FF3300"/>
                </a:solidFill>
              </a:rPr>
              <a:t>AÇILIŞ OTURUMU VE İDARİ UYGUNLUK KONTROLÜ</a:t>
            </a:r>
            <a:endParaRPr lang="en-US" sz="3200" dirty="0" smtClean="0">
              <a:solidFill>
                <a:srgbClr val="FF3300"/>
              </a:solidFill>
            </a:endParaRPr>
          </a:p>
        </p:txBody>
      </p:sp>
      <p:sp>
        <p:nvSpPr>
          <p:cNvPr id="46085" name="Rectangle 3"/>
          <p:cNvSpPr>
            <a:spLocks noGrp="1" noChangeArrowheads="1"/>
          </p:cNvSpPr>
          <p:nvPr>
            <p:ph type="body" idx="4294967295"/>
          </p:nvPr>
        </p:nvSpPr>
        <p:spPr bwMode="auto">
          <a:xfrm>
            <a:off x="250825" y="2348880"/>
            <a:ext cx="8642350" cy="3600400"/>
          </a:xfrm>
          <a:prstGeom prst="rect">
            <a:avLst/>
          </a:prstGeom>
          <a:noFill/>
          <a:ln>
            <a:miter lim="800000"/>
            <a:headEnd/>
            <a:tailEnd/>
          </a:ln>
        </p:spPr>
        <p:txBody>
          <a:bodyPr/>
          <a:lstStyle/>
          <a:p>
            <a:pPr marL="609600" indent="-609600" algn="just" eaLnBrk="1" hangingPunct="1">
              <a:lnSpc>
                <a:spcPct val="80000"/>
              </a:lnSpc>
              <a:buFontTx/>
              <a:buNone/>
            </a:pPr>
            <a:r>
              <a:rPr lang="tr-TR" sz="2400" b="1" u="sng" dirty="0" smtClean="0">
                <a:solidFill>
                  <a:srgbClr val="3424AC"/>
                </a:solidFill>
              </a:rPr>
              <a:t>Tekliflerin idari uygunluk yönünden “tamamlanmış/tam” olup olmadığının değerlendirilmesi</a:t>
            </a:r>
          </a:p>
          <a:p>
            <a:pPr marL="609600" indent="-609600" algn="just" eaLnBrk="1" hangingPunct="1">
              <a:lnSpc>
                <a:spcPct val="80000"/>
              </a:lnSpc>
              <a:buFontTx/>
              <a:buNone/>
            </a:pPr>
            <a:endParaRPr lang="tr-TR" sz="2800" b="1" dirty="0" smtClean="0">
              <a:solidFill>
                <a:srgbClr val="3424AC"/>
              </a:solidFill>
            </a:endParaRPr>
          </a:p>
          <a:p>
            <a:pPr marL="609600" indent="-609600" algn="just" eaLnBrk="1" hangingPunct="1">
              <a:lnSpc>
                <a:spcPct val="80000"/>
              </a:lnSpc>
              <a:buFontTx/>
              <a:buNone/>
            </a:pPr>
            <a:r>
              <a:rPr lang="tr-TR" sz="2400" dirty="0" smtClean="0">
                <a:solidFill>
                  <a:srgbClr val="3424AC"/>
                </a:solidFill>
              </a:rPr>
              <a:t> Eksik belgelerini tamamlayan ve idari uygunluk kontrolünü geçen başvurular değerlendirme sürecinin bir sonraki aşamasına alınır</a:t>
            </a:r>
          </a:p>
          <a:p>
            <a:pPr marL="609600" indent="-609600" algn="just" eaLnBrk="1" hangingPunct="1">
              <a:lnSpc>
                <a:spcPct val="80000"/>
              </a:lnSpc>
              <a:buFontTx/>
              <a:buNone/>
            </a:pPr>
            <a:r>
              <a:rPr lang="tr-TR" sz="2400" dirty="0" smtClean="0">
                <a:solidFill>
                  <a:srgbClr val="3424AC"/>
                </a:solidFill>
              </a:rPr>
              <a:t>Uygun nitelikte olmayan ve belgeleri eksik olan başvurular değerlendirme işleminin sonraki aşamalarına alınmazlar</a:t>
            </a:r>
          </a:p>
          <a:p>
            <a:pPr marL="609600" indent="-609600" algn="just" eaLnBrk="1" hangingPunct="1">
              <a:lnSpc>
                <a:spcPct val="80000"/>
              </a:lnSpc>
              <a:buFontTx/>
              <a:buNone/>
            </a:pPr>
            <a:r>
              <a:rPr lang="tr-TR" sz="2400" dirty="0" smtClean="0">
                <a:solidFill>
                  <a:srgbClr val="3424AC"/>
                </a:solidFill>
              </a:rPr>
              <a:t>İstenilen bilgileri eksik veya yanlış olan teklifler </a:t>
            </a:r>
            <a:r>
              <a:rPr lang="tr-TR" sz="2400" b="1" dirty="0" smtClean="0">
                <a:solidFill>
                  <a:srgbClr val="3424AC"/>
                </a:solidFill>
              </a:rPr>
              <a:t>reddedilebilir</a:t>
            </a:r>
            <a:r>
              <a:rPr lang="tr-TR" sz="2400" dirty="0" smtClean="0">
                <a:solidFill>
                  <a:srgbClr val="3424AC"/>
                </a:solidFill>
              </a:rPr>
              <a:t> ve değerlendirilmez.</a:t>
            </a:r>
            <a:endParaRPr lang="en-US" sz="2400" dirty="0" smtClean="0">
              <a:solidFill>
                <a:srgbClr val="3424AC"/>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9"/>
          <p:cNvSpPr>
            <a:spLocks noGrp="1" noChangeArrowheads="1"/>
          </p:cNvSpPr>
          <p:nvPr>
            <p:ph type="sldNum" sz="quarter" idx="10"/>
          </p:nvPr>
        </p:nvSpPr>
        <p:spPr>
          <a:noFill/>
        </p:spPr>
        <p:txBody>
          <a:bodyPr/>
          <a:lstStyle/>
          <a:p>
            <a:fld id="{BB3F800D-25AB-479F-9FF3-CC585335F6EF}" type="slidenum">
              <a:rPr lang="tr-TR" smtClean="0"/>
              <a:pPr/>
              <a:t>45</a:t>
            </a:fld>
            <a:endParaRPr lang="tr-TR" smtClean="0"/>
          </a:p>
        </p:txBody>
      </p:sp>
      <p:sp>
        <p:nvSpPr>
          <p:cNvPr id="47107" name="1 Başlık"/>
          <p:cNvSpPr>
            <a:spLocks noGrp="1"/>
          </p:cNvSpPr>
          <p:nvPr>
            <p:ph type="title" idx="4294967295"/>
          </p:nvPr>
        </p:nvSpPr>
        <p:spPr bwMode="auto">
          <a:xfrm>
            <a:off x="1116013" y="908720"/>
            <a:ext cx="6985000" cy="1512168"/>
          </a:xfrm>
          <a:prstGeom prst="rect">
            <a:avLst/>
          </a:prstGeom>
          <a:noFill/>
          <a:ln>
            <a:miter lim="800000"/>
            <a:headEnd/>
            <a:tailEnd/>
          </a:ln>
        </p:spPr>
        <p:txBody>
          <a:bodyPr/>
          <a:lstStyle/>
          <a:p>
            <a:pPr eaLnBrk="1" hangingPunct="1"/>
            <a:r>
              <a:rPr lang="tr-TR" sz="3200" dirty="0" smtClean="0">
                <a:solidFill>
                  <a:srgbClr val="FF3300"/>
                </a:solidFill>
              </a:rPr>
              <a:t>AÇILIŞ OTURUMU VE İDARİ UYGUNLUK KONTROLÜ </a:t>
            </a:r>
            <a:br>
              <a:rPr lang="tr-TR" sz="3200" dirty="0" smtClean="0">
                <a:solidFill>
                  <a:srgbClr val="FF3300"/>
                </a:solidFill>
              </a:rPr>
            </a:br>
            <a:r>
              <a:rPr lang="tr-TR" sz="3200" dirty="0" smtClean="0">
                <a:solidFill>
                  <a:srgbClr val="FF3300"/>
                </a:solidFill>
              </a:rPr>
              <a:t>DİKKAT EDİLECEK HUSUSLAR</a:t>
            </a:r>
          </a:p>
        </p:txBody>
      </p:sp>
      <p:sp>
        <p:nvSpPr>
          <p:cNvPr id="47108" name="2 İçerik Yer Tutucusu"/>
          <p:cNvSpPr>
            <a:spLocks noGrp="1"/>
          </p:cNvSpPr>
          <p:nvPr>
            <p:ph idx="4294967295"/>
          </p:nvPr>
        </p:nvSpPr>
        <p:spPr bwMode="auto">
          <a:xfrm>
            <a:off x="611188" y="2492896"/>
            <a:ext cx="7991475" cy="3384376"/>
          </a:xfrm>
          <a:prstGeom prst="rect">
            <a:avLst/>
          </a:prstGeom>
          <a:noFill/>
          <a:ln>
            <a:miter lim="800000"/>
            <a:headEnd/>
            <a:tailEnd/>
          </a:ln>
        </p:spPr>
        <p:txBody>
          <a:bodyPr/>
          <a:lstStyle/>
          <a:p>
            <a:pPr marL="609600" indent="-609600" eaLnBrk="1" hangingPunct="1">
              <a:lnSpc>
                <a:spcPct val="90000"/>
              </a:lnSpc>
              <a:buClr>
                <a:srgbClr val="FF3300"/>
              </a:buClr>
              <a:buFontTx/>
              <a:buNone/>
            </a:pPr>
            <a:endParaRPr lang="tr-TR" b="1" dirty="0" smtClean="0">
              <a:solidFill>
                <a:srgbClr val="3424AC"/>
              </a:solidFill>
            </a:endParaRPr>
          </a:p>
          <a:p>
            <a:pPr marL="609600" indent="-609600" eaLnBrk="1" hangingPunct="1">
              <a:lnSpc>
                <a:spcPct val="90000"/>
              </a:lnSpc>
              <a:buClr>
                <a:srgbClr val="FF3300"/>
              </a:buClr>
              <a:buFont typeface="Wingdings" pitchFamily="2" charset="2"/>
              <a:buChar char="Ø"/>
            </a:pPr>
            <a:r>
              <a:rPr lang="tr-TR" dirty="0" smtClean="0">
                <a:solidFill>
                  <a:srgbClr val="3424AC"/>
                </a:solidFill>
              </a:rPr>
              <a:t>Başvuru zarflarının üstüne başvuru formunda belirtilen bilgiler yazılmamış </a:t>
            </a:r>
          </a:p>
          <a:p>
            <a:pPr marL="609600" indent="-609600" eaLnBrk="1" hangingPunct="1">
              <a:lnSpc>
                <a:spcPct val="90000"/>
              </a:lnSpc>
              <a:buClr>
                <a:srgbClr val="FF3300"/>
              </a:buClr>
              <a:buFont typeface="Wingdings" pitchFamily="2" charset="2"/>
              <a:buChar char="Ø"/>
            </a:pPr>
            <a:r>
              <a:rPr lang="tr-TR" dirty="0" smtClean="0">
                <a:solidFill>
                  <a:srgbClr val="3424AC"/>
                </a:solidFill>
              </a:rPr>
              <a:t>Projelerin konulduğu zarfların ağzı açık bırakılmış</a:t>
            </a:r>
          </a:p>
          <a:p>
            <a:pPr marL="609600" indent="-609600" eaLnBrk="1" hangingPunct="1">
              <a:lnSpc>
                <a:spcPct val="90000"/>
              </a:lnSpc>
              <a:buClr>
                <a:srgbClr val="FF3300"/>
              </a:buClr>
              <a:buFont typeface="Wingdings" pitchFamily="2" charset="2"/>
              <a:buChar char="Ø"/>
            </a:pPr>
            <a:r>
              <a:rPr lang="tr-TR" dirty="0" smtClean="0">
                <a:solidFill>
                  <a:srgbClr val="3424AC"/>
                </a:solidFill>
              </a:rPr>
              <a:t>Teslim edilen belgeler belli bir düzen içinde değil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9"/>
          <p:cNvSpPr>
            <a:spLocks noGrp="1" noChangeArrowheads="1"/>
          </p:cNvSpPr>
          <p:nvPr>
            <p:ph type="sldNum" sz="quarter" idx="10"/>
          </p:nvPr>
        </p:nvSpPr>
        <p:spPr>
          <a:noFill/>
        </p:spPr>
        <p:txBody>
          <a:bodyPr/>
          <a:lstStyle/>
          <a:p>
            <a:fld id="{750AF7F1-DBF8-418D-AA34-6336B5E534FC}" type="slidenum">
              <a:rPr lang="tr-TR" smtClean="0"/>
              <a:pPr/>
              <a:t>46</a:t>
            </a:fld>
            <a:endParaRPr lang="tr-TR" smtClean="0"/>
          </a:p>
        </p:txBody>
      </p:sp>
      <p:sp>
        <p:nvSpPr>
          <p:cNvPr id="48131" name="2 İçerik Yer Tutucusu"/>
          <p:cNvSpPr>
            <a:spLocks noGrp="1"/>
          </p:cNvSpPr>
          <p:nvPr>
            <p:ph idx="4294967295"/>
          </p:nvPr>
        </p:nvSpPr>
        <p:spPr bwMode="auto">
          <a:xfrm>
            <a:off x="395288" y="1916113"/>
            <a:ext cx="8472487" cy="3744912"/>
          </a:xfrm>
          <a:prstGeom prst="rect">
            <a:avLst/>
          </a:prstGeom>
          <a:noFill/>
          <a:ln>
            <a:miter lim="800000"/>
            <a:headEnd/>
            <a:tailEnd/>
          </a:ln>
        </p:spPr>
        <p:txBody>
          <a:bodyPr/>
          <a:lstStyle/>
          <a:p>
            <a:pPr marL="609600" indent="-609600" eaLnBrk="1" hangingPunct="1">
              <a:buClr>
                <a:srgbClr val="FF3300"/>
              </a:buClr>
              <a:buFontTx/>
              <a:buNone/>
            </a:pPr>
            <a:r>
              <a:rPr lang="tr-TR" smtClean="0"/>
              <a:t>	</a:t>
            </a:r>
            <a:endParaRPr lang="tr-TR" b="1" smtClean="0">
              <a:solidFill>
                <a:srgbClr val="3424AC"/>
              </a:solidFill>
            </a:endParaRPr>
          </a:p>
          <a:p>
            <a:pPr marL="609600" indent="-609600" eaLnBrk="1" hangingPunct="1">
              <a:buClr>
                <a:srgbClr val="FF3300"/>
              </a:buClr>
              <a:buFont typeface="Wingdings" pitchFamily="2" charset="2"/>
              <a:buChar char="Ø"/>
            </a:pPr>
            <a:r>
              <a:rPr lang="tr-TR" smtClean="0">
                <a:solidFill>
                  <a:srgbClr val="3424AC"/>
                </a:solidFill>
              </a:rPr>
              <a:t>Başvuru formu tam olarak doldurulmamış</a:t>
            </a:r>
          </a:p>
          <a:p>
            <a:pPr marL="609600" indent="-609600" eaLnBrk="1" hangingPunct="1">
              <a:buClr>
                <a:srgbClr val="FF3300"/>
              </a:buClr>
              <a:buFont typeface="Wingdings" pitchFamily="2" charset="2"/>
              <a:buChar char="Ø"/>
            </a:pPr>
            <a:r>
              <a:rPr lang="tr-TR" smtClean="0">
                <a:solidFill>
                  <a:srgbClr val="3424AC"/>
                </a:solidFill>
              </a:rPr>
              <a:t>Başvuran ve ortakların taahhütnameleri imzasız, isimsiz, mühürsüz ya da boş bırakılmış </a:t>
            </a:r>
          </a:p>
          <a:p>
            <a:pPr marL="609600" indent="-609600" eaLnBrk="1" hangingPunct="1">
              <a:buClr>
                <a:srgbClr val="FF3300"/>
              </a:buClr>
              <a:buFont typeface="Wingdings" pitchFamily="2" charset="2"/>
              <a:buChar char="Ø"/>
            </a:pPr>
            <a:r>
              <a:rPr lang="tr-TR" smtClean="0">
                <a:solidFill>
                  <a:srgbClr val="3424AC"/>
                </a:solidFill>
              </a:rPr>
              <a:t>Başvuru formunun ekleri yok ya da eksik olarak teslim edilmiş</a:t>
            </a:r>
          </a:p>
        </p:txBody>
      </p:sp>
      <p:sp>
        <p:nvSpPr>
          <p:cNvPr id="48132" name="1 Başlık"/>
          <p:cNvSpPr>
            <a:spLocks/>
          </p:cNvSpPr>
          <p:nvPr/>
        </p:nvSpPr>
        <p:spPr bwMode="auto">
          <a:xfrm>
            <a:off x="1116013" y="980728"/>
            <a:ext cx="6985000" cy="1440210"/>
          </a:xfrm>
          <a:prstGeom prst="rect">
            <a:avLst/>
          </a:prstGeom>
          <a:noFill/>
          <a:ln w="9525">
            <a:noFill/>
            <a:miter lim="800000"/>
            <a:headEnd/>
            <a:tailEnd/>
          </a:ln>
        </p:spPr>
        <p:txBody>
          <a:bodyPr/>
          <a:lstStyle/>
          <a:p>
            <a:pPr algn="ctr">
              <a:lnSpc>
                <a:spcPct val="100000"/>
              </a:lnSpc>
              <a:spcBef>
                <a:spcPct val="0"/>
              </a:spcBef>
              <a:buClrTx/>
              <a:buFontTx/>
              <a:buNone/>
            </a:pPr>
            <a:r>
              <a:rPr lang="tr-TR" sz="3200" dirty="0" smtClean="0">
                <a:solidFill>
                  <a:srgbClr val="FF3300"/>
                </a:solidFill>
              </a:rPr>
              <a:t>AÇILIŞ </a:t>
            </a:r>
            <a:r>
              <a:rPr lang="tr-TR" sz="3200" dirty="0">
                <a:solidFill>
                  <a:srgbClr val="FF3300"/>
                </a:solidFill>
              </a:rPr>
              <a:t>OTURUMU VE İDARİ UYGUNLUK KONTROLÜ </a:t>
            </a:r>
            <a:br>
              <a:rPr lang="tr-TR" sz="3200" dirty="0">
                <a:solidFill>
                  <a:srgbClr val="FF3300"/>
                </a:solidFill>
              </a:rPr>
            </a:br>
            <a:r>
              <a:rPr lang="tr-TR" sz="3200" dirty="0">
                <a:solidFill>
                  <a:srgbClr val="FF3300"/>
                </a:solidFill>
              </a:rPr>
              <a:t>DİKKAT EDİLECEK HUSUSLAR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9"/>
          <p:cNvSpPr>
            <a:spLocks noGrp="1" noChangeArrowheads="1"/>
          </p:cNvSpPr>
          <p:nvPr>
            <p:ph type="sldNum" sz="quarter" idx="10"/>
          </p:nvPr>
        </p:nvSpPr>
        <p:spPr>
          <a:noFill/>
        </p:spPr>
        <p:txBody>
          <a:bodyPr/>
          <a:lstStyle/>
          <a:p>
            <a:fld id="{63B0154F-AA5B-4CA3-8467-02892809CCCD}" type="slidenum">
              <a:rPr lang="tr-TR" smtClean="0"/>
              <a:pPr/>
              <a:t>47</a:t>
            </a:fld>
            <a:endParaRPr lang="tr-TR" smtClean="0"/>
          </a:p>
        </p:txBody>
      </p:sp>
      <p:sp>
        <p:nvSpPr>
          <p:cNvPr id="49155" name="2 İçerik Yer Tutucusu"/>
          <p:cNvSpPr>
            <a:spLocks noGrp="1"/>
          </p:cNvSpPr>
          <p:nvPr>
            <p:ph idx="4294967295"/>
          </p:nvPr>
        </p:nvSpPr>
        <p:spPr bwMode="auto">
          <a:xfrm>
            <a:off x="457200" y="1714500"/>
            <a:ext cx="8229600" cy="4143375"/>
          </a:xfrm>
          <a:prstGeom prst="rect">
            <a:avLst/>
          </a:prstGeom>
          <a:noFill/>
          <a:ln>
            <a:miter lim="800000"/>
            <a:headEnd/>
            <a:tailEnd/>
          </a:ln>
        </p:spPr>
        <p:txBody>
          <a:bodyPr/>
          <a:lstStyle/>
          <a:p>
            <a:pPr marL="609600" indent="-609600" eaLnBrk="1" hangingPunct="1">
              <a:buClr>
                <a:srgbClr val="FF3300"/>
              </a:buClr>
              <a:buFontTx/>
              <a:buNone/>
            </a:pPr>
            <a:r>
              <a:rPr lang="tr-TR" smtClean="0"/>
              <a:t>	 </a:t>
            </a:r>
            <a:endParaRPr lang="tr-TR" b="1" smtClean="0">
              <a:solidFill>
                <a:srgbClr val="3424AC"/>
              </a:solidFill>
            </a:endParaRPr>
          </a:p>
          <a:p>
            <a:pPr marL="609600" indent="-609600" eaLnBrk="1" hangingPunct="1">
              <a:buClr>
                <a:srgbClr val="FF3300"/>
              </a:buClr>
              <a:buFont typeface="Wingdings" pitchFamily="2" charset="2"/>
              <a:buChar char="Ø"/>
            </a:pPr>
            <a:r>
              <a:rPr lang="tr-TR" smtClean="0">
                <a:solidFill>
                  <a:srgbClr val="3424AC"/>
                </a:solidFill>
              </a:rPr>
              <a:t>Bütçe ile başvuru formunda talep edilen tutarlar arasında uyumsuzluk var</a:t>
            </a:r>
          </a:p>
          <a:p>
            <a:pPr marL="609600" indent="-609600" eaLnBrk="1" hangingPunct="1">
              <a:buClr>
                <a:srgbClr val="FF3300"/>
              </a:buClr>
              <a:buFont typeface="Wingdings" pitchFamily="2" charset="2"/>
              <a:buChar char="Ø"/>
            </a:pPr>
            <a:r>
              <a:rPr lang="tr-TR" smtClean="0">
                <a:solidFill>
                  <a:srgbClr val="3424AC"/>
                </a:solidFill>
              </a:rPr>
              <a:t>Talep edilen bütçe ile toplam bütçedeki oranlar kurallara uymuyor</a:t>
            </a:r>
          </a:p>
          <a:p>
            <a:pPr marL="609600" indent="-609600" eaLnBrk="1" hangingPunct="1">
              <a:buClr>
                <a:srgbClr val="FF3300"/>
              </a:buClr>
              <a:buFont typeface="Wingdings" pitchFamily="2" charset="2"/>
              <a:buChar char="Ø"/>
            </a:pPr>
            <a:r>
              <a:rPr lang="tr-TR" smtClean="0">
                <a:solidFill>
                  <a:srgbClr val="3424AC"/>
                </a:solidFill>
              </a:rPr>
              <a:t>Proje süresi belirtilen en az süreden az veya en çok süreden fazla </a:t>
            </a:r>
          </a:p>
        </p:txBody>
      </p:sp>
      <p:sp>
        <p:nvSpPr>
          <p:cNvPr id="49156" name="1 Başlık"/>
          <p:cNvSpPr>
            <a:spLocks/>
          </p:cNvSpPr>
          <p:nvPr/>
        </p:nvSpPr>
        <p:spPr bwMode="auto">
          <a:xfrm>
            <a:off x="1116013" y="836712"/>
            <a:ext cx="6985000" cy="1584226"/>
          </a:xfrm>
          <a:prstGeom prst="rect">
            <a:avLst/>
          </a:prstGeom>
          <a:noFill/>
          <a:ln w="9525">
            <a:noFill/>
            <a:miter lim="800000"/>
            <a:headEnd/>
            <a:tailEnd/>
          </a:ln>
        </p:spPr>
        <p:txBody>
          <a:bodyPr/>
          <a:lstStyle/>
          <a:p>
            <a:pPr algn="ctr">
              <a:lnSpc>
                <a:spcPct val="100000"/>
              </a:lnSpc>
              <a:spcBef>
                <a:spcPct val="0"/>
              </a:spcBef>
              <a:buClrTx/>
              <a:buFontTx/>
              <a:buNone/>
            </a:pPr>
            <a:r>
              <a:rPr lang="tr-TR" sz="3200" dirty="0" smtClean="0">
                <a:solidFill>
                  <a:srgbClr val="FF3300"/>
                </a:solidFill>
              </a:rPr>
              <a:t>AÇILIŞ </a:t>
            </a:r>
            <a:r>
              <a:rPr lang="tr-TR" sz="3200" dirty="0">
                <a:solidFill>
                  <a:srgbClr val="FF3300"/>
                </a:solidFill>
              </a:rPr>
              <a:t>OTURUMU VE İDARİ UYGUNLUK KONTROLÜ </a:t>
            </a:r>
            <a:br>
              <a:rPr lang="tr-TR" sz="3200" dirty="0">
                <a:solidFill>
                  <a:srgbClr val="FF3300"/>
                </a:solidFill>
              </a:rPr>
            </a:br>
            <a:r>
              <a:rPr lang="tr-TR" sz="3200" dirty="0">
                <a:solidFill>
                  <a:srgbClr val="FF3300"/>
                </a:solidFill>
              </a:rPr>
              <a:t>DİKKAT EDİLECEK HUSUSLAR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9"/>
          <p:cNvSpPr>
            <a:spLocks noGrp="1" noChangeArrowheads="1"/>
          </p:cNvSpPr>
          <p:nvPr>
            <p:ph type="sldNum" sz="quarter" idx="10"/>
          </p:nvPr>
        </p:nvSpPr>
        <p:spPr>
          <a:noFill/>
        </p:spPr>
        <p:txBody>
          <a:bodyPr/>
          <a:lstStyle/>
          <a:p>
            <a:fld id="{9A3BE1C2-3F7A-4086-B2AB-56A1B79765D0}" type="slidenum">
              <a:rPr lang="tr-TR" smtClean="0"/>
              <a:pPr/>
              <a:t>48</a:t>
            </a:fld>
            <a:endParaRPr lang="tr-TR" smtClean="0"/>
          </a:p>
        </p:txBody>
      </p:sp>
      <p:sp>
        <p:nvSpPr>
          <p:cNvPr id="54275" name="Rectangle 2"/>
          <p:cNvSpPr>
            <a:spLocks noGrp="1" noChangeArrowheads="1"/>
          </p:cNvSpPr>
          <p:nvPr>
            <p:ph type="title"/>
          </p:nvPr>
        </p:nvSpPr>
        <p:spPr bwMode="auto">
          <a:xfrm>
            <a:off x="457200" y="908720"/>
            <a:ext cx="8147050" cy="720080"/>
          </a:xfrm>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rgbClr val="FF3300"/>
                </a:solidFill>
              </a:rPr>
              <a:t>UYGUNLUĞUN DOĞRULANMASI</a:t>
            </a:r>
            <a:r>
              <a:rPr lang="en-US" sz="3600" dirty="0" smtClean="0">
                <a:solidFill>
                  <a:srgbClr val="FF3300"/>
                </a:solidFill>
              </a:rPr>
              <a:t/>
            </a:r>
            <a:br>
              <a:rPr lang="en-US" sz="3600" dirty="0" smtClean="0">
                <a:solidFill>
                  <a:srgbClr val="FF3300"/>
                </a:solidFill>
              </a:rPr>
            </a:br>
            <a:endParaRPr lang="tr-TR" sz="3600" dirty="0" smtClean="0">
              <a:solidFill>
                <a:srgbClr val="FF3300"/>
              </a:solidFill>
            </a:endParaRPr>
          </a:p>
        </p:txBody>
      </p:sp>
      <p:sp>
        <p:nvSpPr>
          <p:cNvPr id="5427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tr-TR" sz="2400" dirty="0" smtClean="0">
                <a:solidFill>
                  <a:srgbClr val="3424AC"/>
                </a:solidFill>
              </a:rPr>
              <a:t>Yetkili kişi(</a:t>
            </a:r>
            <a:r>
              <a:rPr lang="tr-TR" sz="2400" dirty="0" err="1" smtClean="0">
                <a:solidFill>
                  <a:srgbClr val="3424AC"/>
                </a:solidFill>
              </a:rPr>
              <a:t>ler</a:t>
            </a:r>
            <a:r>
              <a:rPr lang="tr-TR" sz="2400" dirty="0" smtClean="0">
                <a:solidFill>
                  <a:srgbClr val="3424AC"/>
                </a:solidFill>
              </a:rPr>
              <a:t>) tarafından imzalanmış Başvuru Sahibinin Beyanı (Hibe Başvuru Formu, VI. Bölüm), Başvuru Sahibi tarafından sağlanan destekleyici belgeler ile karşılıklı olarak kontrol edilecektir. </a:t>
            </a:r>
          </a:p>
          <a:p>
            <a:pPr>
              <a:lnSpc>
                <a:spcPct val="90000"/>
              </a:lnSpc>
            </a:pPr>
            <a:r>
              <a:rPr lang="tr-TR" sz="2400" b="1" dirty="0" smtClean="0">
                <a:solidFill>
                  <a:srgbClr val="FF3300"/>
                </a:solidFill>
              </a:rPr>
              <a:t>Başvuru sahibinin, ortaklarının ve projenin uygunluğu</a:t>
            </a:r>
            <a:r>
              <a:rPr lang="tr-TR" sz="2400" dirty="0" smtClean="0">
                <a:solidFill>
                  <a:srgbClr val="3424AC"/>
                </a:solidFill>
              </a:rPr>
              <a:t> 2.1.1, 2.1.2 ve 2.1.3 bölümlerinde belirtilen kriterlere göre incelenecek ve doğrulanacaktır. </a:t>
            </a:r>
          </a:p>
          <a:p>
            <a:pPr>
              <a:lnSpc>
                <a:spcPct val="90000"/>
              </a:lnSpc>
            </a:pPr>
            <a:r>
              <a:rPr lang="tr-TR" sz="2400" dirty="0" smtClean="0">
                <a:solidFill>
                  <a:srgbClr val="3424AC"/>
                </a:solidFill>
              </a:rPr>
              <a:t>Gerekli görüldüğü durumda reddedilen projenin yerini, mevcut mali çerçeve içerisinde, yedek listede ondan sonra en iyi dereceye sahip olan proje alacaktır.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9"/>
          <p:cNvSpPr>
            <a:spLocks noGrp="1" noChangeArrowheads="1"/>
          </p:cNvSpPr>
          <p:nvPr>
            <p:ph type="sldNum" sz="quarter" idx="10"/>
          </p:nvPr>
        </p:nvSpPr>
        <p:spPr>
          <a:noFill/>
        </p:spPr>
        <p:txBody>
          <a:bodyPr/>
          <a:lstStyle/>
          <a:p>
            <a:fld id="{2F6DADC2-B66D-407C-BEE0-1159DB95D3D4}" type="slidenum">
              <a:rPr lang="tr-TR" smtClean="0"/>
              <a:pPr/>
              <a:t>49</a:t>
            </a:fld>
            <a:endParaRPr lang="tr-TR" smtClean="0"/>
          </a:p>
        </p:txBody>
      </p:sp>
      <p:sp>
        <p:nvSpPr>
          <p:cNvPr id="55299" name="Rectangle 2"/>
          <p:cNvSpPr>
            <a:spLocks noGrp="1" noChangeArrowheads="1"/>
          </p:cNvSpPr>
          <p:nvPr>
            <p:ph type="title" idx="4294967295"/>
          </p:nvPr>
        </p:nvSpPr>
        <p:spPr bwMode="auto">
          <a:xfrm>
            <a:off x="0" y="908720"/>
            <a:ext cx="8856663" cy="926430"/>
          </a:xfrm>
          <a:prstGeom prst="rect">
            <a:avLst/>
          </a:prstGeom>
          <a:noFill/>
          <a:ln>
            <a:miter lim="800000"/>
            <a:headEnd/>
            <a:tailEnd/>
          </a:ln>
        </p:spPr>
        <p:txBody>
          <a:bodyPr anchor="ctr"/>
          <a:lstStyle/>
          <a:p>
            <a:pPr eaLnBrk="1" hangingPunct="1"/>
            <a:r>
              <a:rPr lang="tr-TR" sz="3600" dirty="0" smtClean="0">
                <a:solidFill>
                  <a:srgbClr val="FF3300"/>
                </a:solidFill>
              </a:rPr>
              <a:t>UYGUNLUĞUN DOĞRULANMASI</a:t>
            </a:r>
            <a:endParaRPr lang="en-US" sz="3600" dirty="0" smtClean="0">
              <a:solidFill>
                <a:srgbClr val="FF3300"/>
              </a:solidFill>
            </a:endParaRPr>
          </a:p>
        </p:txBody>
      </p:sp>
      <p:sp>
        <p:nvSpPr>
          <p:cNvPr id="55300" name="Rectangle 3"/>
          <p:cNvSpPr>
            <a:spLocks noGrp="1" noChangeArrowheads="1"/>
          </p:cNvSpPr>
          <p:nvPr>
            <p:ph type="body" idx="4294967295"/>
          </p:nvPr>
        </p:nvSpPr>
        <p:spPr bwMode="auto">
          <a:xfrm>
            <a:off x="250825" y="1773238"/>
            <a:ext cx="8642350" cy="3960812"/>
          </a:xfrm>
          <a:prstGeom prst="rect">
            <a:avLst/>
          </a:prstGeom>
          <a:noFill/>
          <a:ln>
            <a:miter lim="800000"/>
            <a:headEnd/>
            <a:tailEnd/>
          </a:ln>
        </p:spPr>
        <p:txBody>
          <a:bodyPr/>
          <a:lstStyle/>
          <a:p>
            <a:pPr marL="609600" indent="-609600" eaLnBrk="1" hangingPunct="1">
              <a:buFontTx/>
              <a:buNone/>
            </a:pPr>
            <a:r>
              <a:rPr lang="tr-TR" b="1" u="sng" dirty="0" smtClean="0">
                <a:solidFill>
                  <a:srgbClr val="3424AC"/>
                </a:solidFill>
              </a:rPr>
              <a:t>Başvuru </a:t>
            </a:r>
            <a:r>
              <a:rPr lang="en-GB" b="1" u="sng" dirty="0" err="1" smtClean="0">
                <a:solidFill>
                  <a:srgbClr val="3424AC"/>
                </a:solidFill>
              </a:rPr>
              <a:t>sahiplerinin</a:t>
            </a:r>
            <a:r>
              <a:rPr lang="en-GB" b="1" u="sng" dirty="0" smtClean="0">
                <a:solidFill>
                  <a:srgbClr val="3424AC"/>
                </a:solidFill>
              </a:rPr>
              <a:t> ve </a:t>
            </a:r>
            <a:r>
              <a:rPr lang="en-GB" b="1" u="sng" dirty="0" err="1" smtClean="0">
                <a:solidFill>
                  <a:srgbClr val="3424AC"/>
                </a:solidFill>
              </a:rPr>
              <a:t>ortaklarının</a:t>
            </a:r>
            <a:endParaRPr lang="tr-TR" b="1" u="sng" dirty="0" smtClean="0">
              <a:solidFill>
                <a:srgbClr val="3424AC"/>
              </a:solidFill>
            </a:endParaRPr>
          </a:p>
          <a:p>
            <a:pPr marL="609600" indent="-609600" eaLnBrk="1" hangingPunct="1">
              <a:buFontTx/>
              <a:buNone/>
            </a:pPr>
            <a:r>
              <a:rPr lang="en-GB" b="1" u="sng" dirty="0" err="1" smtClean="0">
                <a:solidFill>
                  <a:srgbClr val="3424AC"/>
                </a:solidFill>
              </a:rPr>
              <a:t>başvuru</a:t>
            </a:r>
            <a:r>
              <a:rPr lang="en-GB" b="1" u="sng" dirty="0" smtClean="0">
                <a:solidFill>
                  <a:srgbClr val="3424AC"/>
                </a:solidFill>
              </a:rPr>
              <a:t> </a:t>
            </a:r>
            <a:r>
              <a:rPr lang="en-GB" b="1" u="sng" dirty="0" err="1" smtClean="0">
                <a:solidFill>
                  <a:srgbClr val="3424AC"/>
                </a:solidFill>
              </a:rPr>
              <a:t>rehberine</a:t>
            </a:r>
            <a:r>
              <a:rPr lang="en-GB" b="1" u="sng" dirty="0" smtClean="0">
                <a:solidFill>
                  <a:srgbClr val="3424AC"/>
                </a:solidFill>
              </a:rPr>
              <a:t> </a:t>
            </a:r>
            <a:r>
              <a:rPr lang="en-GB" b="1" u="sng" dirty="0" err="1" smtClean="0">
                <a:solidFill>
                  <a:srgbClr val="3424AC"/>
                </a:solidFill>
              </a:rPr>
              <a:t>göre</a:t>
            </a:r>
            <a:r>
              <a:rPr lang="tr-TR" b="1" u="sng" dirty="0" smtClean="0">
                <a:solidFill>
                  <a:srgbClr val="3424AC"/>
                </a:solidFill>
              </a:rPr>
              <a:t> </a:t>
            </a:r>
            <a:r>
              <a:rPr lang="en-GB" b="1" u="sng" dirty="0" err="1" smtClean="0">
                <a:solidFill>
                  <a:srgbClr val="3424AC"/>
                </a:solidFill>
              </a:rPr>
              <a:t>uygunluğu</a:t>
            </a:r>
            <a:r>
              <a:rPr lang="tr-TR" b="1" dirty="0" smtClean="0">
                <a:solidFill>
                  <a:srgbClr val="3424AC"/>
                </a:solidFill>
              </a:rPr>
              <a:t> </a:t>
            </a:r>
          </a:p>
          <a:p>
            <a:pPr marL="609600" indent="-609600" eaLnBrk="1" hangingPunct="1">
              <a:buFontTx/>
              <a:buNone/>
            </a:pPr>
            <a:r>
              <a:rPr lang="tr-TR" sz="2800" dirty="0" smtClean="0">
                <a:solidFill>
                  <a:srgbClr val="3424AC"/>
                </a:solidFill>
              </a:rPr>
              <a:t>Başvuru sahibi ve ortakları uygun mu?</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9"/>
          <p:cNvSpPr>
            <a:spLocks noGrp="1" noChangeArrowheads="1"/>
          </p:cNvSpPr>
          <p:nvPr>
            <p:ph type="sldNum" sz="quarter" idx="10"/>
          </p:nvPr>
        </p:nvSpPr>
        <p:spPr>
          <a:noFill/>
        </p:spPr>
        <p:txBody>
          <a:bodyPr/>
          <a:lstStyle/>
          <a:p>
            <a:fld id="{DCC67F25-4CB9-4C44-9707-86C8F44AFCAC}" type="slidenum">
              <a:rPr lang="tr-TR" smtClean="0"/>
              <a:pPr/>
              <a:t>5</a:t>
            </a:fld>
            <a:endParaRPr lang="tr-TR" smtClean="0"/>
          </a:p>
        </p:txBody>
      </p:sp>
      <p:sp>
        <p:nvSpPr>
          <p:cNvPr id="6147" name="Rectangle 2"/>
          <p:cNvSpPr>
            <a:spLocks noGrp="1" noChangeArrowheads="1"/>
          </p:cNvSpPr>
          <p:nvPr>
            <p:ph type="title"/>
          </p:nvPr>
        </p:nvSpPr>
        <p:spPr bwMode="auto">
          <a:xfrm>
            <a:off x="457200" y="908720"/>
            <a:ext cx="8229600" cy="1224136"/>
          </a:xfrm>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rgbClr val="FF3300"/>
                </a:solidFill>
              </a:rPr>
              <a:t>Hibe Programı</a:t>
            </a:r>
            <a:r>
              <a:rPr lang="tr-TR" sz="4000" dirty="0" smtClean="0">
                <a:solidFill>
                  <a:srgbClr val="FF3300"/>
                </a:solidFill>
              </a:rPr>
              <a:t> Genel ve Özel Hedefleri</a:t>
            </a:r>
          </a:p>
        </p:txBody>
      </p:sp>
      <p:sp>
        <p:nvSpPr>
          <p:cNvPr id="6148" name="Rectangle 3"/>
          <p:cNvSpPr>
            <a:spLocks noGrp="1" noChangeArrowheads="1"/>
          </p:cNvSpPr>
          <p:nvPr>
            <p:ph type="body" idx="1"/>
          </p:nvPr>
        </p:nvSpPr>
        <p:spPr bwMode="auto">
          <a:xfrm>
            <a:off x="457200" y="2276872"/>
            <a:ext cx="8229600" cy="3528616"/>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tr-TR" sz="2800" dirty="0" smtClean="0">
                <a:solidFill>
                  <a:srgbClr val="3424AC"/>
                </a:solidFill>
              </a:rPr>
              <a:t>Programın genel hedefi, </a:t>
            </a:r>
            <a:r>
              <a:rPr lang="de-DE" sz="2800" dirty="0" err="1" smtClean="0">
                <a:solidFill>
                  <a:srgbClr val="3424AC"/>
                </a:solidFill>
              </a:rPr>
              <a:t>sivil</a:t>
            </a:r>
            <a:r>
              <a:rPr lang="de-DE" sz="2800" dirty="0" smtClean="0">
                <a:solidFill>
                  <a:srgbClr val="3424AC"/>
                </a:solidFill>
              </a:rPr>
              <a:t> </a:t>
            </a:r>
            <a:r>
              <a:rPr lang="de-DE" sz="2800" dirty="0" err="1" smtClean="0">
                <a:solidFill>
                  <a:srgbClr val="3424AC"/>
                </a:solidFill>
              </a:rPr>
              <a:t>toplum</a:t>
            </a:r>
            <a:r>
              <a:rPr lang="de-DE" sz="2800" dirty="0" smtClean="0">
                <a:solidFill>
                  <a:srgbClr val="3424AC"/>
                </a:solidFill>
              </a:rPr>
              <a:t> </a:t>
            </a:r>
            <a:r>
              <a:rPr lang="de-DE" sz="2800" dirty="0" err="1" smtClean="0">
                <a:solidFill>
                  <a:srgbClr val="3424AC"/>
                </a:solidFill>
              </a:rPr>
              <a:t>üyeleri</a:t>
            </a:r>
            <a:endParaRPr lang="tr-TR" sz="2800" dirty="0" smtClean="0">
              <a:solidFill>
                <a:srgbClr val="3424AC"/>
              </a:solidFill>
            </a:endParaRPr>
          </a:p>
          <a:p>
            <a:pPr algn="ctr">
              <a:buFontTx/>
              <a:buNone/>
            </a:pPr>
            <a:r>
              <a:rPr lang="de-DE" sz="2800" dirty="0" err="1" smtClean="0">
                <a:solidFill>
                  <a:srgbClr val="3424AC"/>
                </a:solidFill>
              </a:rPr>
              <a:t>olarak</a:t>
            </a:r>
            <a:r>
              <a:rPr lang="de-DE" sz="2800" dirty="0" smtClean="0">
                <a:solidFill>
                  <a:srgbClr val="3424AC"/>
                </a:solidFill>
              </a:rPr>
              <a:t>, </a:t>
            </a:r>
            <a:r>
              <a:rPr lang="de-DE" sz="2800" dirty="0" err="1" smtClean="0">
                <a:solidFill>
                  <a:srgbClr val="3424AC"/>
                </a:solidFill>
              </a:rPr>
              <a:t>Avrupa</a:t>
            </a:r>
            <a:r>
              <a:rPr lang="de-DE" sz="2800" dirty="0" smtClean="0">
                <a:solidFill>
                  <a:srgbClr val="3424AC"/>
                </a:solidFill>
              </a:rPr>
              <a:t> ve Türk </a:t>
            </a:r>
            <a:r>
              <a:rPr lang="de-DE" sz="2800" dirty="0" err="1" smtClean="0">
                <a:solidFill>
                  <a:srgbClr val="3424AC"/>
                </a:solidFill>
              </a:rPr>
              <a:t>iş</a:t>
            </a:r>
            <a:r>
              <a:rPr lang="de-DE" sz="2800" dirty="0" smtClean="0">
                <a:solidFill>
                  <a:srgbClr val="3424AC"/>
                </a:solidFill>
              </a:rPr>
              <a:t> </a:t>
            </a:r>
            <a:r>
              <a:rPr lang="de-DE" sz="2800" dirty="0" err="1" smtClean="0">
                <a:solidFill>
                  <a:srgbClr val="3424AC"/>
                </a:solidFill>
              </a:rPr>
              <a:t>dünyasının</a:t>
            </a:r>
            <a:endParaRPr lang="tr-TR" sz="2800" dirty="0" smtClean="0">
              <a:solidFill>
                <a:srgbClr val="3424AC"/>
              </a:solidFill>
            </a:endParaRPr>
          </a:p>
          <a:p>
            <a:pPr algn="ctr">
              <a:buFontTx/>
              <a:buNone/>
            </a:pPr>
            <a:r>
              <a:rPr lang="de-DE" sz="2800" dirty="0" err="1" smtClean="0">
                <a:solidFill>
                  <a:srgbClr val="3424AC"/>
                </a:solidFill>
              </a:rPr>
              <a:t>entegrasyonunun</a:t>
            </a:r>
            <a:r>
              <a:rPr lang="de-DE" sz="2800" dirty="0" smtClean="0">
                <a:solidFill>
                  <a:srgbClr val="3424AC"/>
                </a:solidFill>
              </a:rPr>
              <a:t> </a:t>
            </a:r>
            <a:r>
              <a:rPr lang="tr-TR" sz="2800" dirty="0" smtClean="0">
                <a:solidFill>
                  <a:srgbClr val="3424AC"/>
                </a:solidFill>
              </a:rPr>
              <a:t>geliştirilmesidir.</a:t>
            </a:r>
          </a:p>
          <a:p>
            <a:pPr algn="ctr">
              <a:buFontTx/>
              <a:buNone/>
            </a:pPr>
            <a:endParaRPr lang="tr-TR" sz="2800" dirty="0" smtClean="0">
              <a:solidFill>
                <a:srgbClr val="3424AC"/>
              </a:solidFill>
            </a:endParaRPr>
          </a:p>
          <a:p>
            <a:pPr algn="ctr">
              <a:buFontTx/>
              <a:buNone/>
            </a:pPr>
            <a:r>
              <a:rPr lang="tr-TR" sz="2800" dirty="0" smtClean="0">
                <a:solidFill>
                  <a:srgbClr val="3424AC"/>
                </a:solidFill>
              </a:rPr>
              <a:t>Programın özel amacı </a:t>
            </a:r>
            <a:r>
              <a:rPr lang="tr-TR" sz="2800" dirty="0" smtClean="0">
                <a:solidFill>
                  <a:srgbClr val="FF3300"/>
                </a:solidFill>
              </a:rPr>
              <a:t>yaklaşık 20</a:t>
            </a:r>
            <a:r>
              <a:rPr lang="tr-TR" sz="2800" dirty="0" smtClean="0">
                <a:solidFill>
                  <a:srgbClr val="3424AC"/>
                </a:solidFill>
              </a:rPr>
              <a:t> </a:t>
            </a:r>
            <a:r>
              <a:rPr lang="de-DE" sz="2800" dirty="0" smtClean="0">
                <a:solidFill>
                  <a:srgbClr val="3424AC"/>
                </a:solidFill>
              </a:rPr>
              <a:t>AB ve</a:t>
            </a:r>
            <a:endParaRPr lang="tr-TR" sz="2800" dirty="0" smtClean="0">
              <a:solidFill>
                <a:srgbClr val="3424AC"/>
              </a:solidFill>
            </a:endParaRPr>
          </a:p>
          <a:p>
            <a:pPr algn="ctr">
              <a:buFontTx/>
              <a:buNone/>
            </a:pPr>
            <a:r>
              <a:rPr lang="de-DE" sz="2800" dirty="0" smtClean="0">
                <a:solidFill>
                  <a:srgbClr val="3424AC"/>
                </a:solidFill>
              </a:rPr>
              <a:t>Türk </a:t>
            </a:r>
            <a:r>
              <a:rPr lang="de-DE" sz="2800" dirty="0" err="1" smtClean="0">
                <a:solidFill>
                  <a:srgbClr val="3424AC"/>
                </a:solidFill>
              </a:rPr>
              <a:t>Odaları</a:t>
            </a:r>
            <a:r>
              <a:rPr lang="de-DE" sz="2800" dirty="0" smtClean="0">
                <a:solidFill>
                  <a:srgbClr val="3424AC"/>
                </a:solidFill>
              </a:rPr>
              <a:t> </a:t>
            </a:r>
            <a:r>
              <a:rPr lang="de-DE" sz="2800" dirty="0" err="1" smtClean="0">
                <a:solidFill>
                  <a:srgbClr val="3424AC"/>
                </a:solidFill>
              </a:rPr>
              <a:t>arasında</a:t>
            </a:r>
            <a:r>
              <a:rPr lang="de-DE" sz="2800" dirty="0" smtClean="0">
                <a:solidFill>
                  <a:srgbClr val="3424AC"/>
                </a:solidFill>
              </a:rPr>
              <a:t> </a:t>
            </a:r>
            <a:r>
              <a:rPr lang="de-DE" sz="2800" dirty="0" err="1" smtClean="0">
                <a:solidFill>
                  <a:srgbClr val="3424AC"/>
                </a:solidFill>
              </a:rPr>
              <a:t>uzun</a:t>
            </a:r>
            <a:r>
              <a:rPr lang="de-DE" sz="2800" dirty="0" smtClean="0">
                <a:solidFill>
                  <a:srgbClr val="3424AC"/>
                </a:solidFill>
              </a:rPr>
              <a:t> </a:t>
            </a:r>
            <a:r>
              <a:rPr lang="de-DE" sz="2800" dirty="0" err="1" smtClean="0">
                <a:solidFill>
                  <a:srgbClr val="3424AC"/>
                </a:solidFill>
              </a:rPr>
              <a:t>süreli</a:t>
            </a:r>
            <a:r>
              <a:rPr lang="de-DE" sz="2800" dirty="0" smtClean="0">
                <a:solidFill>
                  <a:srgbClr val="3424AC"/>
                </a:solidFill>
              </a:rPr>
              <a:t> </a:t>
            </a:r>
            <a:r>
              <a:rPr lang="de-DE" sz="2800" dirty="0" err="1" smtClean="0">
                <a:solidFill>
                  <a:srgbClr val="3424AC"/>
                </a:solidFill>
              </a:rPr>
              <a:t>ortaklık</a:t>
            </a:r>
            <a:r>
              <a:rPr lang="de-DE" sz="2800" dirty="0" smtClean="0">
                <a:solidFill>
                  <a:srgbClr val="3424AC"/>
                </a:solidFill>
              </a:rPr>
              <a:t> </a:t>
            </a:r>
            <a:endParaRPr lang="tr-TR" sz="2800" dirty="0" smtClean="0">
              <a:solidFill>
                <a:srgbClr val="3424AC"/>
              </a:solidFill>
            </a:endParaRPr>
          </a:p>
          <a:p>
            <a:pPr algn="ctr">
              <a:buFontTx/>
              <a:buNone/>
            </a:pPr>
            <a:r>
              <a:rPr lang="de-DE" sz="2800" dirty="0" err="1" smtClean="0">
                <a:solidFill>
                  <a:srgbClr val="3424AC"/>
                </a:solidFill>
              </a:rPr>
              <a:t>ilişkilerinin</a:t>
            </a:r>
            <a:r>
              <a:rPr lang="de-DE" sz="2800" dirty="0" smtClean="0">
                <a:solidFill>
                  <a:srgbClr val="3424AC"/>
                </a:solidFill>
              </a:rPr>
              <a:t> </a:t>
            </a:r>
            <a:r>
              <a:rPr lang="de-DE" sz="2800" dirty="0" err="1" smtClean="0">
                <a:solidFill>
                  <a:srgbClr val="3424AC"/>
                </a:solidFill>
              </a:rPr>
              <a:t>inşa</a:t>
            </a:r>
            <a:r>
              <a:rPr lang="de-DE" sz="2800" dirty="0" smtClean="0">
                <a:solidFill>
                  <a:srgbClr val="3424AC"/>
                </a:solidFill>
              </a:rPr>
              <a:t> </a:t>
            </a:r>
            <a:r>
              <a:rPr lang="tr-TR" sz="2800" dirty="0" smtClean="0">
                <a:solidFill>
                  <a:srgbClr val="3424AC"/>
                </a:solidFill>
              </a:rPr>
              <a:t>edilmesidir.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9"/>
          <p:cNvSpPr>
            <a:spLocks noGrp="1" noChangeArrowheads="1"/>
          </p:cNvSpPr>
          <p:nvPr>
            <p:ph type="sldNum" sz="quarter" idx="10"/>
          </p:nvPr>
        </p:nvSpPr>
        <p:spPr>
          <a:noFill/>
        </p:spPr>
        <p:txBody>
          <a:bodyPr/>
          <a:lstStyle/>
          <a:p>
            <a:fld id="{F17F4743-FA70-4E48-B607-7C391167BB01}" type="slidenum">
              <a:rPr lang="tr-TR" smtClean="0"/>
              <a:pPr/>
              <a:t>50</a:t>
            </a:fld>
            <a:endParaRPr lang="tr-TR" smtClean="0"/>
          </a:p>
        </p:txBody>
      </p:sp>
      <p:sp>
        <p:nvSpPr>
          <p:cNvPr id="56323" name="5 Slayt Numarası Yer Tutucusu"/>
          <p:cNvSpPr txBox="1">
            <a:spLocks noGrp="1"/>
          </p:cNvSpPr>
          <p:nvPr/>
        </p:nvSpPr>
        <p:spPr bwMode="auto">
          <a:xfrm>
            <a:off x="6553200" y="6553200"/>
            <a:ext cx="2133600" cy="244475"/>
          </a:xfrm>
          <a:prstGeom prst="rect">
            <a:avLst/>
          </a:prstGeom>
          <a:noFill/>
          <a:ln w="9525">
            <a:noFill/>
            <a:miter lim="800000"/>
            <a:headEnd/>
            <a:tailEnd/>
          </a:ln>
        </p:spPr>
        <p:txBody>
          <a:bodyPr/>
          <a:lstStyle/>
          <a:p>
            <a:pPr algn="r">
              <a:lnSpc>
                <a:spcPct val="100000"/>
              </a:lnSpc>
              <a:spcBef>
                <a:spcPct val="0"/>
              </a:spcBef>
              <a:buClrTx/>
              <a:buFontTx/>
              <a:buNone/>
            </a:pPr>
            <a:endParaRPr lang="tr-TR" sz="1400">
              <a:solidFill>
                <a:schemeClr val="tx1"/>
              </a:solidFill>
            </a:endParaRPr>
          </a:p>
        </p:txBody>
      </p:sp>
      <p:sp>
        <p:nvSpPr>
          <p:cNvPr id="56324" name="Rectangle 2"/>
          <p:cNvSpPr>
            <a:spLocks noGrp="1" noChangeArrowheads="1"/>
          </p:cNvSpPr>
          <p:nvPr>
            <p:ph type="title" idx="4294967295"/>
          </p:nvPr>
        </p:nvSpPr>
        <p:spPr bwMode="auto">
          <a:xfrm>
            <a:off x="0" y="908720"/>
            <a:ext cx="8856663" cy="926430"/>
          </a:xfrm>
          <a:prstGeom prst="rect">
            <a:avLst/>
          </a:prstGeom>
          <a:noFill/>
          <a:ln>
            <a:miter lim="800000"/>
            <a:headEnd/>
            <a:tailEnd/>
          </a:ln>
        </p:spPr>
        <p:txBody>
          <a:bodyPr anchor="ctr"/>
          <a:lstStyle/>
          <a:p>
            <a:pPr eaLnBrk="1" hangingPunct="1"/>
            <a:r>
              <a:rPr lang="tr-TR" sz="3600" dirty="0" smtClean="0">
                <a:solidFill>
                  <a:srgbClr val="FF3300"/>
                </a:solidFill>
              </a:rPr>
              <a:t>UYGUNLUĞUN DOĞRULANMASI </a:t>
            </a:r>
            <a:endParaRPr lang="en-US" sz="3600" dirty="0" smtClean="0">
              <a:solidFill>
                <a:srgbClr val="FF3300"/>
              </a:solidFill>
            </a:endParaRPr>
          </a:p>
        </p:txBody>
      </p:sp>
      <p:sp>
        <p:nvSpPr>
          <p:cNvPr id="56325" name="Rectangle 3"/>
          <p:cNvSpPr>
            <a:spLocks noGrp="1" noChangeArrowheads="1"/>
          </p:cNvSpPr>
          <p:nvPr>
            <p:ph type="body" idx="4294967295"/>
          </p:nvPr>
        </p:nvSpPr>
        <p:spPr bwMode="auto">
          <a:xfrm>
            <a:off x="250825" y="1773238"/>
            <a:ext cx="8642350" cy="3671887"/>
          </a:xfrm>
          <a:prstGeom prst="rect">
            <a:avLst/>
          </a:prstGeom>
          <a:noFill/>
          <a:ln>
            <a:miter lim="800000"/>
            <a:headEnd/>
            <a:tailEnd/>
          </a:ln>
        </p:spPr>
        <p:txBody>
          <a:bodyPr/>
          <a:lstStyle/>
          <a:p>
            <a:pPr marL="609600" indent="-609600" eaLnBrk="1" hangingPunct="1">
              <a:lnSpc>
                <a:spcPct val="90000"/>
              </a:lnSpc>
              <a:buFontTx/>
              <a:buNone/>
            </a:pPr>
            <a:r>
              <a:rPr lang="tr-TR" sz="3600" b="1" u="sng" dirty="0" smtClean="0">
                <a:solidFill>
                  <a:srgbClr val="3424AC"/>
                </a:solidFill>
              </a:rPr>
              <a:t>O</a:t>
            </a:r>
            <a:r>
              <a:rPr lang="en-GB" sz="3600" b="1" u="sng" dirty="0" err="1" smtClean="0">
                <a:solidFill>
                  <a:srgbClr val="3424AC"/>
                </a:solidFill>
              </a:rPr>
              <a:t>rtaklar</a:t>
            </a:r>
            <a:endParaRPr lang="tr-TR" sz="3600" b="1" dirty="0" smtClean="0">
              <a:solidFill>
                <a:srgbClr val="3424AC"/>
              </a:solidFill>
            </a:endParaRPr>
          </a:p>
          <a:p>
            <a:pPr marL="609600" indent="-609600" eaLnBrk="1" hangingPunct="1">
              <a:lnSpc>
                <a:spcPct val="90000"/>
              </a:lnSpc>
              <a:buFontTx/>
              <a:buNone/>
            </a:pPr>
            <a:r>
              <a:rPr lang="tr-TR" dirty="0" smtClean="0">
                <a:solidFill>
                  <a:srgbClr val="3424AC"/>
                </a:solidFill>
              </a:rPr>
              <a:t> Proje ortağı, projenin “ortak” uygulayıcısıdır</a:t>
            </a:r>
          </a:p>
          <a:p>
            <a:pPr marL="609600" indent="-609600" eaLnBrk="1" hangingPunct="1">
              <a:lnSpc>
                <a:spcPct val="90000"/>
              </a:lnSpc>
              <a:buFontTx/>
              <a:buNone/>
            </a:pPr>
            <a:r>
              <a:rPr lang="tr-TR" dirty="0" smtClean="0">
                <a:solidFill>
                  <a:srgbClr val="3424AC"/>
                </a:solidFill>
              </a:rPr>
              <a:t> Ortaklık, proje faaliyetlerinde paylaşım, katılım, proje ilgi gruplarına ve fon sağlayan kuruluşa karşı sorumluluk gerektirir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9"/>
          <p:cNvSpPr>
            <a:spLocks noGrp="1" noChangeArrowheads="1"/>
          </p:cNvSpPr>
          <p:nvPr>
            <p:ph type="sldNum" sz="quarter" idx="10"/>
          </p:nvPr>
        </p:nvSpPr>
        <p:spPr>
          <a:noFill/>
        </p:spPr>
        <p:txBody>
          <a:bodyPr/>
          <a:lstStyle/>
          <a:p>
            <a:fld id="{4F1C85D9-0AEB-4A49-AD3E-72C5212E7D2B}" type="slidenum">
              <a:rPr lang="tr-TR" smtClean="0"/>
              <a:pPr/>
              <a:t>51</a:t>
            </a:fld>
            <a:endParaRPr lang="tr-TR" smtClean="0"/>
          </a:p>
        </p:txBody>
      </p:sp>
      <p:sp>
        <p:nvSpPr>
          <p:cNvPr id="63491" name="4 Slayt Numarası Yer Tutucusu"/>
          <p:cNvSpPr txBox="1">
            <a:spLocks noGrp="1"/>
          </p:cNvSpPr>
          <p:nvPr/>
        </p:nvSpPr>
        <p:spPr bwMode="auto">
          <a:xfrm>
            <a:off x="6553200" y="6553200"/>
            <a:ext cx="2133600" cy="244475"/>
          </a:xfrm>
          <a:prstGeom prst="rect">
            <a:avLst/>
          </a:prstGeom>
          <a:noFill/>
          <a:ln w="9525">
            <a:noFill/>
            <a:miter lim="800000"/>
            <a:headEnd/>
            <a:tailEnd/>
          </a:ln>
        </p:spPr>
        <p:txBody>
          <a:bodyPr/>
          <a:lstStyle/>
          <a:p>
            <a:pPr algn="r">
              <a:lnSpc>
                <a:spcPct val="100000"/>
              </a:lnSpc>
              <a:spcBef>
                <a:spcPct val="0"/>
              </a:spcBef>
              <a:buClrTx/>
              <a:buFontTx/>
              <a:buNone/>
            </a:pPr>
            <a:endParaRPr lang="tr-TR" sz="1400">
              <a:solidFill>
                <a:schemeClr val="tx1"/>
              </a:solidFill>
            </a:endParaRPr>
          </a:p>
        </p:txBody>
      </p:sp>
      <p:sp>
        <p:nvSpPr>
          <p:cNvPr id="63492" name="Rectangle 2"/>
          <p:cNvSpPr>
            <a:spLocks noChangeArrowheads="1"/>
          </p:cNvSpPr>
          <p:nvPr/>
        </p:nvSpPr>
        <p:spPr bwMode="auto">
          <a:xfrm>
            <a:off x="0" y="4464050"/>
            <a:ext cx="9144000" cy="0"/>
          </a:xfrm>
          <a:prstGeom prst="rect">
            <a:avLst/>
          </a:prstGeom>
          <a:noFill/>
          <a:ln w="9525" algn="ctr">
            <a:noFill/>
            <a:miter lim="800000"/>
            <a:headEnd/>
            <a:tailEnd/>
          </a:ln>
        </p:spPr>
        <p:txBody>
          <a:bodyPr wrap="none" anchor="ctr">
            <a:spAutoFit/>
          </a:bodyPr>
          <a:lstStyle/>
          <a:p>
            <a:pPr>
              <a:lnSpc>
                <a:spcPct val="100000"/>
              </a:lnSpc>
              <a:spcBef>
                <a:spcPct val="0"/>
              </a:spcBef>
              <a:buClrTx/>
              <a:buFontTx/>
              <a:buNone/>
            </a:pPr>
            <a:endParaRPr lang="tr-TR" sz="1800">
              <a:solidFill>
                <a:schemeClr val="tx1"/>
              </a:solidFill>
            </a:endParaRPr>
          </a:p>
        </p:txBody>
      </p:sp>
      <p:sp>
        <p:nvSpPr>
          <p:cNvPr id="63493" name="Rectangle 51"/>
          <p:cNvSpPr>
            <a:spLocks noGrp="1" noChangeArrowheads="1"/>
          </p:cNvSpPr>
          <p:nvPr>
            <p:ph type="title" idx="4294967295"/>
          </p:nvPr>
        </p:nvSpPr>
        <p:spPr bwMode="auto">
          <a:xfrm>
            <a:off x="755650" y="980728"/>
            <a:ext cx="7488238" cy="1296144"/>
          </a:xfrm>
          <a:prstGeom prst="rect">
            <a:avLst/>
          </a:prstGeom>
          <a:noFill/>
          <a:ln>
            <a:miter lim="800000"/>
            <a:headEnd/>
            <a:tailEnd/>
          </a:ln>
        </p:spPr>
        <p:txBody>
          <a:bodyPr anchor="ctr"/>
          <a:lstStyle/>
          <a:p>
            <a:pPr marL="685800" indent="-685800" eaLnBrk="1" hangingPunct="1"/>
            <a:r>
              <a:rPr lang="tr-TR" sz="3600" b="1" dirty="0" smtClean="0">
                <a:solidFill>
                  <a:srgbClr val="FF3300"/>
                </a:solidFill>
              </a:rPr>
              <a:t>BAŞARILI TEKLİFLERİN SEÇİLMESİ</a:t>
            </a:r>
            <a:endParaRPr lang="en-US" sz="3600" b="1" dirty="0" smtClean="0">
              <a:solidFill>
                <a:srgbClr val="FF3300"/>
              </a:solidFill>
            </a:endParaRPr>
          </a:p>
        </p:txBody>
      </p:sp>
      <p:sp>
        <p:nvSpPr>
          <p:cNvPr id="63494" name="Text Box 107"/>
          <p:cNvSpPr txBox="1">
            <a:spLocks noChangeArrowheads="1"/>
          </p:cNvSpPr>
          <p:nvPr/>
        </p:nvSpPr>
        <p:spPr bwMode="auto">
          <a:xfrm>
            <a:off x="179388" y="2348880"/>
            <a:ext cx="8713787" cy="2800767"/>
          </a:xfrm>
          <a:prstGeom prst="rect">
            <a:avLst/>
          </a:prstGeom>
          <a:noFill/>
          <a:ln w="9525" algn="ctr">
            <a:noFill/>
            <a:miter lim="800000"/>
            <a:headEnd/>
            <a:tailEnd/>
          </a:ln>
        </p:spPr>
        <p:txBody>
          <a:bodyPr wrap="square">
            <a:spAutoFit/>
          </a:bodyPr>
          <a:lstStyle/>
          <a:p>
            <a:pPr marL="381000" indent="-381000" eaLnBrk="0" hangingPunct="0">
              <a:lnSpc>
                <a:spcPct val="100000"/>
              </a:lnSpc>
              <a:spcBef>
                <a:spcPct val="50000"/>
              </a:spcBef>
              <a:buClrTx/>
              <a:buFontTx/>
              <a:buChar char="•"/>
            </a:pPr>
            <a:r>
              <a:rPr lang="tr-TR" sz="3200" dirty="0">
                <a:solidFill>
                  <a:srgbClr val="333399"/>
                </a:solidFill>
              </a:rPr>
              <a:t>Başarılı bulunan tekliflerden hangilerine hibe verileceği Değerlendirme Komitesi tarafından belirlenir</a:t>
            </a:r>
          </a:p>
          <a:p>
            <a:pPr marL="381000" indent="-381000" eaLnBrk="0" hangingPunct="0">
              <a:lnSpc>
                <a:spcPct val="100000"/>
              </a:lnSpc>
              <a:spcBef>
                <a:spcPct val="50000"/>
              </a:spcBef>
              <a:buClrTx/>
              <a:buFontTx/>
              <a:buChar char="•"/>
            </a:pPr>
            <a:r>
              <a:rPr lang="tr-TR" sz="3200" dirty="0">
                <a:solidFill>
                  <a:srgbClr val="333399"/>
                </a:solidFill>
              </a:rPr>
              <a:t>Sonuç, başvuru sahiplerine yazılı olarak bildirilir</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9"/>
          <p:cNvSpPr>
            <a:spLocks noGrp="1" noChangeArrowheads="1"/>
          </p:cNvSpPr>
          <p:nvPr>
            <p:ph type="sldNum" sz="quarter" idx="10"/>
          </p:nvPr>
        </p:nvSpPr>
        <p:spPr>
          <a:noFill/>
        </p:spPr>
        <p:txBody>
          <a:bodyPr/>
          <a:lstStyle/>
          <a:p>
            <a:fld id="{92E454F8-4A79-43AC-BFB8-C28011E8DF2D}" type="slidenum">
              <a:rPr lang="tr-TR" smtClean="0"/>
              <a:pPr/>
              <a:t>52</a:t>
            </a:fld>
            <a:endParaRPr lang="tr-TR" smtClean="0"/>
          </a:p>
        </p:txBody>
      </p:sp>
      <p:sp>
        <p:nvSpPr>
          <p:cNvPr id="64515" name="5 Slayt Numarası Yer Tutucusu"/>
          <p:cNvSpPr txBox="1">
            <a:spLocks noGrp="1"/>
          </p:cNvSpPr>
          <p:nvPr/>
        </p:nvSpPr>
        <p:spPr bwMode="auto">
          <a:xfrm>
            <a:off x="6553200" y="6553200"/>
            <a:ext cx="2133600" cy="244475"/>
          </a:xfrm>
          <a:prstGeom prst="rect">
            <a:avLst/>
          </a:prstGeom>
          <a:noFill/>
          <a:ln w="9525">
            <a:noFill/>
            <a:miter lim="800000"/>
            <a:headEnd/>
            <a:tailEnd/>
          </a:ln>
        </p:spPr>
        <p:txBody>
          <a:bodyPr/>
          <a:lstStyle/>
          <a:p>
            <a:pPr algn="r">
              <a:lnSpc>
                <a:spcPct val="100000"/>
              </a:lnSpc>
              <a:spcBef>
                <a:spcPct val="0"/>
              </a:spcBef>
              <a:buClrTx/>
              <a:buFontTx/>
              <a:buNone/>
            </a:pPr>
            <a:endParaRPr lang="tr-TR" sz="1400">
              <a:solidFill>
                <a:schemeClr val="tx1"/>
              </a:solidFill>
            </a:endParaRPr>
          </a:p>
        </p:txBody>
      </p:sp>
      <p:sp>
        <p:nvSpPr>
          <p:cNvPr id="64516" name="Rectangle 2"/>
          <p:cNvSpPr>
            <a:spLocks noGrp="1" noChangeArrowheads="1"/>
          </p:cNvSpPr>
          <p:nvPr>
            <p:ph type="title" idx="4294967295"/>
          </p:nvPr>
        </p:nvSpPr>
        <p:spPr bwMode="auto">
          <a:xfrm>
            <a:off x="0" y="980728"/>
            <a:ext cx="8820150" cy="1584672"/>
          </a:xfrm>
          <a:prstGeom prst="rect">
            <a:avLst/>
          </a:prstGeom>
          <a:noFill/>
          <a:ln>
            <a:miter lim="800000"/>
            <a:headEnd/>
            <a:tailEnd/>
          </a:ln>
        </p:spPr>
        <p:txBody>
          <a:bodyPr anchor="ctr"/>
          <a:lstStyle/>
          <a:p>
            <a:pPr eaLnBrk="1" hangingPunct="1"/>
            <a:r>
              <a:rPr lang="en-US" sz="3200" b="1" dirty="0" err="1" smtClean="0">
                <a:solidFill>
                  <a:srgbClr val="FF3300"/>
                </a:solidFill>
              </a:rPr>
              <a:t>Sözleşme</a:t>
            </a:r>
            <a:r>
              <a:rPr lang="en-US" sz="3200" b="1" dirty="0" smtClean="0">
                <a:solidFill>
                  <a:srgbClr val="FF3300"/>
                </a:solidFill>
              </a:rPr>
              <a:t> </a:t>
            </a:r>
            <a:r>
              <a:rPr lang="en-US" sz="3200" b="1" dirty="0" err="1" smtClean="0">
                <a:solidFill>
                  <a:srgbClr val="FF3300"/>
                </a:solidFill>
              </a:rPr>
              <a:t>Makamının</a:t>
            </a:r>
            <a:r>
              <a:rPr lang="en-US" sz="3200" b="1" dirty="0" smtClean="0">
                <a:solidFill>
                  <a:srgbClr val="FF3300"/>
                </a:solidFill>
              </a:rPr>
              <a:t> </a:t>
            </a:r>
            <a:r>
              <a:rPr lang="en-US" sz="3200" b="1" dirty="0" err="1" smtClean="0">
                <a:solidFill>
                  <a:srgbClr val="FF3300"/>
                </a:solidFill>
              </a:rPr>
              <a:t>Kararının</a:t>
            </a:r>
            <a:r>
              <a:rPr lang="en-US" sz="3200" b="1" dirty="0" smtClean="0">
                <a:solidFill>
                  <a:srgbClr val="FF3300"/>
                </a:solidFill>
              </a:rPr>
              <a:t> </a:t>
            </a:r>
            <a:r>
              <a:rPr lang="en-US" sz="3200" b="1" dirty="0" err="1" smtClean="0">
                <a:solidFill>
                  <a:srgbClr val="FF3300"/>
                </a:solidFill>
              </a:rPr>
              <a:t>Bildirilmesi</a:t>
            </a:r>
            <a:r>
              <a:rPr lang="en-US" sz="3200" b="1" dirty="0" smtClean="0">
                <a:solidFill>
                  <a:srgbClr val="FF3300"/>
                </a:solidFill>
              </a:rPr>
              <a:t> </a:t>
            </a:r>
            <a:r>
              <a:rPr lang="tr-TR" sz="3200" b="1" dirty="0" smtClean="0">
                <a:solidFill>
                  <a:srgbClr val="FF3300"/>
                </a:solidFill>
              </a:rPr>
              <a:t/>
            </a:r>
            <a:br>
              <a:rPr lang="tr-TR" sz="3200" b="1" dirty="0" smtClean="0">
                <a:solidFill>
                  <a:srgbClr val="FF3300"/>
                </a:solidFill>
              </a:rPr>
            </a:br>
            <a:r>
              <a:rPr lang="en-US" sz="3200" b="1" dirty="0" smtClean="0">
                <a:solidFill>
                  <a:srgbClr val="FF3300"/>
                </a:solidFill>
              </a:rPr>
              <a:t>(</a:t>
            </a:r>
            <a:r>
              <a:rPr lang="en-US" sz="3200" b="1" dirty="0" err="1" smtClean="0">
                <a:solidFill>
                  <a:srgbClr val="FF3300"/>
                </a:solidFill>
              </a:rPr>
              <a:t>Olumsuz</a:t>
            </a:r>
            <a:r>
              <a:rPr lang="en-US" sz="3200" b="1" dirty="0" smtClean="0">
                <a:solidFill>
                  <a:srgbClr val="FF3300"/>
                </a:solidFill>
              </a:rPr>
              <a:t>)</a:t>
            </a:r>
            <a:r>
              <a:rPr lang="tr-TR" sz="3200" b="1" dirty="0" smtClean="0">
                <a:solidFill>
                  <a:srgbClr val="FF3300"/>
                </a:solidFill>
              </a:rPr>
              <a:t> – Neden?</a:t>
            </a:r>
            <a:endParaRPr lang="en-US" sz="3200" b="1" dirty="0" smtClean="0">
              <a:solidFill>
                <a:srgbClr val="FF3300"/>
              </a:solidFill>
            </a:endParaRPr>
          </a:p>
        </p:txBody>
      </p:sp>
      <p:sp>
        <p:nvSpPr>
          <p:cNvPr id="64517" name="Rectangle 3"/>
          <p:cNvSpPr>
            <a:spLocks noGrp="1" noChangeArrowheads="1"/>
          </p:cNvSpPr>
          <p:nvPr>
            <p:ph type="body" idx="4294967295"/>
          </p:nvPr>
        </p:nvSpPr>
        <p:spPr bwMode="auto">
          <a:xfrm>
            <a:off x="0" y="2492375"/>
            <a:ext cx="8713788" cy="3384550"/>
          </a:xfrm>
          <a:prstGeom prst="rect">
            <a:avLst/>
          </a:prstGeom>
          <a:noFill/>
          <a:ln>
            <a:miter lim="800000"/>
            <a:headEnd/>
            <a:tailEnd/>
          </a:ln>
        </p:spPr>
        <p:txBody>
          <a:bodyPr/>
          <a:lstStyle/>
          <a:p>
            <a:pPr eaLnBrk="1" hangingPunct="1">
              <a:lnSpc>
                <a:spcPct val="80000"/>
              </a:lnSpc>
              <a:buClr>
                <a:srgbClr val="FF3300"/>
              </a:buClr>
              <a:buFont typeface="Comic Sans MS" pitchFamily="66" charset="0"/>
              <a:buChar char="×"/>
            </a:pPr>
            <a:r>
              <a:rPr lang="tr-TR" sz="2000" dirty="0" smtClean="0">
                <a:solidFill>
                  <a:srgbClr val="000099"/>
                </a:solidFill>
              </a:rPr>
              <a:t>Başvuru, başvuru süresinin bitiminden sonra alınmıştır;</a:t>
            </a:r>
          </a:p>
          <a:p>
            <a:pPr eaLnBrk="1" hangingPunct="1">
              <a:lnSpc>
                <a:spcPct val="80000"/>
              </a:lnSpc>
              <a:buClr>
                <a:srgbClr val="FF3300"/>
              </a:buClr>
              <a:buFont typeface="Comic Sans MS" pitchFamily="66" charset="0"/>
              <a:buChar char="×"/>
            </a:pPr>
            <a:r>
              <a:rPr lang="tr-TR" sz="2000" dirty="0" smtClean="0">
                <a:solidFill>
                  <a:srgbClr val="000099"/>
                </a:solidFill>
              </a:rPr>
              <a:t>Başvuru eksiktir veya belirtilen idari koşullara uygun değildir;</a:t>
            </a:r>
          </a:p>
          <a:p>
            <a:pPr eaLnBrk="1" hangingPunct="1">
              <a:lnSpc>
                <a:spcPct val="80000"/>
              </a:lnSpc>
              <a:buClr>
                <a:srgbClr val="FF3300"/>
              </a:buClr>
              <a:buFont typeface="Comic Sans MS" pitchFamily="66" charset="0"/>
              <a:buChar char="×"/>
            </a:pPr>
            <a:r>
              <a:rPr lang="tr-TR" sz="2000" dirty="0" smtClean="0">
                <a:solidFill>
                  <a:srgbClr val="000099"/>
                </a:solidFill>
              </a:rPr>
              <a:t>Başvuru sahibi veya ortaklarından biri ya da bir kaçı uygun değildir;</a:t>
            </a:r>
          </a:p>
          <a:p>
            <a:pPr eaLnBrk="1" hangingPunct="1">
              <a:lnSpc>
                <a:spcPct val="80000"/>
              </a:lnSpc>
              <a:buClr>
                <a:srgbClr val="FF3300"/>
              </a:buClr>
              <a:buFont typeface="Comic Sans MS" pitchFamily="66" charset="0"/>
              <a:buChar char="×"/>
            </a:pPr>
            <a:r>
              <a:rPr lang="tr-TR" sz="2000" dirty="0" smtClean="0">
                <a:solidFill>
                  <a:srgbClr val="000099"/>
                </a:solidFill>
              </a:rPr>
              <a:t>Proje uygun değildir (örneğin teklif edilen projenin program kapsamında olmaması, teklifin izin verilen azami süreyi aşması, talep edilen katkının izin verilen azami katkıdan daha fazla olması vb.);</a:t>
            </a:r>
          </a:p>
          <a:p>
            <a:pPr eaLnBrk="1" hangingPunct="1">
              <a:lnSpc>
                <a:spcPct val="80000"/>
              </a:lnSpc>
              <a:buClr>
                <a:srgbClr val="FF3300"/>
              </a:buClr>
              <a:buFont typeface="Comic Sans MS" pitchFamily="66" charset="0"/>
              <a:buChar char="×"/>
            </a:pPr>
            <a:r>
              <a:rPr lang="tr-TR" sz="2000" dirty="0" smtClean="0">
                <a:solidFill>
                  <a:srgbClr val="000099"/>
                </a:solidFill>
              </a:rPr>
              <a:t>Proje, konuyla yeterince ilgili değildir ve/veya Başvuru Sahibinin mali ve işletme kapasitesi yeterli değildir;</a:t>
            </a:r>
          </a:p>
          <a:p>
            <a:pPr eaLnBrk="1" hangingPunct="1">
              <a:lnSpc>
                <a:spcPct val="80000"/>
              </a:lnSpc>
              <a:buClr>
                <a:srgbClr val="FF3300"/>
              </a:buClr>
              <a:buFont typeface="Comic Sans MS" pitchFamily="66" charset="0"/>
              <a:buChar char="×"/>
            </a:pPr>
            <a:r>
              <a:rPr lang="tr-TR" sz="2000" dirty="0" smtClean="0">
                <a:solidFill>
                  <a:srgbClr val="000099"/>
                </a:solidFill>
              </a:rPr>
              <a:t>Değerlendirme puanı 65 in altındadır yada finansal dokümanı yeterli değildir.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9"/>
          <p:cNvSpPr>
            <a:spLocks noGrp="1" noChangeArrowheads="1"/>
          </p:cNvSpPr>
          <p:nvPr>
            <p:ph type="sldNum" sz="quarter" idx="10"/>
          </p:nvPr>
        </p:nvSpPr>
        <p:spPr>
          <a:noFill/>
        </p:spPr>
        <p:txBody>
          <a:bodyPr/>
          <a:lstStyle/>
          <a:p>
            <a:fld id="{24EF1E97-6000-4953-8B5E-7DA2C14FD6CD}" type="slidenum">
              <a:rPr lang="tr-TR" smtClean="0"/>
              <a:pPr/>
              <a:t>53</a:t>
            </a:fld>
            <a:endParaRPr lang="tr-TR" smtClean="0"/>
          </a:p>
        </p:txBody>
      </p:sp>
      <p:sp>
        <p:nvSpPr>
          <p:cNvPr id="65539" name="5 Slayt Numarası Yer Tutucusu"/>
          <p:cNvSpPr txBox="1">
            <a:spLocks noGrp="1"/>
          </p:cNvSpPr>
          <p:nvPr/>
        </p:nvSpPr>
        <p:spPr bwMode="auto">
          <a:xfrm>
            <a:off x="6553200" y="6553200"/>
            <a:ext cx="2133600" cy="244475"/>
          </a:xfrm>
          <a:prstGeom prst="rect">
            <a:avLst/>
          </a:prstGeom>
          <a:noFill/>
          <a:ln w="9525">
            <a:noFill/>
            <a:miter lim="800000"/>
            <a:headEnd/>
            <a:tailEnd/>
          </a:ln>
        </p:spPr>
        <p:txBody>
          <a:bodyPr/>
          <a:lstStyle/>
          <a:p>
            <a:pPr algn="r">
              <a:lnSpc>
                <a:spcPct val="100000"/>
              </a:lnSpc>
              <a:spcBef>
                <a:spcPct val="0"/>
              </a:spcBef>
              <a:buClrTx/>
              <a:buFontTx/>
              <a:buNone/>
            </a:pPr>
            <a:endParaRPr lang="tr-TR" sz="1400">
              <a:solidFill>
                <a:schemeClr val="tx1"/>
              </a:solidFill>
            </a:endParaRPr>
          </a:p>
        </p:txBody>
      </p:sp>
      <p:sp>
        <p:nvSpPr>
          <p:cNvPr id="65540" name="Rectangle 4"/>
          <p:cNvSpPr>
            <a:spLocks noChangeArrowheads="1"/>
          </p:cNvSpPr>
          <p:nvPr/>
        </p:nvSpPr>
        <p:spPr bwMode="auto">
          <a:xfrm>
            <a:off x="0" y="1340768"/>
            <a:ext cx="9144000" cy="1152128"/>
          </a:xfrm>
          <a:prstGeom prst="rect">
            <a:avLst/>
          </a:prstGeom>
          <a:noFill/>
          <a:ln w="9525" algn="ctr">
            <a:noFill/>
            <a:miter lim="800000"/>
            <a:headEnd/>
            <a:tailEnd/>
          </a:ln>
        </p:spPr>
        <p:txBody>
          <a:bodyPr anchor="ctr"/>
          <a:lstStyle/>
          <a:p>
            <a:pPr algn="ctr">
              <a:lnSpc>
                <a:spcPct val="100000"/>
              </a:lnSpc>
              <a:spcBef>
                <a:spcPct val="0"/>
              </a:spcBef>
              <a:buClrTx/>
              <a:buFontTx/>
              <a:buNone/>
            </a:pPr>
            <a:r>
              <a:rPr lang="en-US" sz="3600" b="1" dirty="0" err="1">
                <a:solidFill>
                  <a:srgbClr val="FF3300"/>
                </a:solidFill>
              </a:rPr>
              <a:t>Sözleşme</a:t>
            </a:r>
            <a:r>
              <a:rPr lang="en-US" sz="3600" b="1" dirty="0">
                <a:solidFill>
                  <a:srgbClr val="FF3300"/>
                </a:solidFill>
              </a:rPr>
              <a:t> </a:t>
            </a:r>
            <a:r>
              <a:rPr lang="en-US" sz="3600" b="1" dirty="0" err="1">
                <a:solidFill>
                  <a:srgbClr val="FF3300"/>
                </a:solidFill>
              </a:rPr>
              <a:t>Makamının</a:t>
            </a:r>
            <a:r>
              <a:rPr lang="en-US" sz="3600" b="1" dirty="0">
                <a:solidFill>
                  <a:srgbClr val="FF3300"/>
                </a:solidFill>
              </a:rPr>
              <a:t> </a:t>
            </a:r>
            <a:r>
              <a:rPr lang="en-US" sz="3600" b="1" dirty="0" err="1">
                <a:solidFill>
                  <a:srgbClr val="FF3300"/>
                </a:solidFill>
              </a:rPr>
              <a:t>Kararının</a:t>
            </a:r>
            <a:r>
              <a:rPr lang="en-US" sz="3600" b="1" dirty="0">
                <a:solidFill>
                  <a:srgbClr val="FF3300"/>
                </a:solidFill>
              </a:rPr>
              <a:t> </a:t>
            </a:r>
            <a:r>
              <a:rPr lang="en-US" sz="3600" b="1" dirty="0" err="1">
                <a:solidFill>
                  <a:srgbClr val="FF3300"/>
                </a:solidFill>
              </a:rPr>
              <a:t>Bildirilmesi</a:t>
            </a:r>
            <a:r>
              <a:rPr lang="en-US" sz="3600" b="1" dirty="0">
                <a:solidFill>
                  <a:srgbClr val="FF3300"/>
                </a:solidFill>
              </a:rPr>
              <a:t> (</a:t>
            </a:r>
            <a:r>
              <a:rPr lang="tr-TR" sz="3600" b="1" dirty="0">
                <a:solidFill>
                  <a:srgbClr val="FF3300"/>
                </a:solidFill>
              </a:rPr>
              <a:t>Olumlu</a:t>
            </a:r>
            <a:r>
              <a:rPr lang="en-US" sz="3600" b="1" dirty="0">
                <a:solidFill>
                  <a:srgbClr val="FF3300"/>
                </a:solidFill>
              </a:rPr>
              <a:t>)</a:t>
            </a:r>
            <a:r>
              <a:rPr lang="tr-TR" sz="3600" b="1" dirty="0">
                <a:solidFill>
                  <a:srgbClr val="FF3300"/>
                </a:solidFill>
              </a:rPr>
              <a:t> </a:t>
            </a:r>
            <a:endParaRPr lang="en-US" sz="3600" b="1" dirty="0">
              <a:solidFill>
                <a:srgbClr val="FF3300"/>
              </a:solidFill>
            </a:endParaRPr>
          </a:p>
        </p:txBody>
      </p:sp>
      <p:sp>
        <p:nvSpPr>
          <p:cNvPr id="65541" name="Rectangle 5"/>
          <p:cNvSpPr>
            <a:spLocks noChangeArrowheads="1"/>
          </p:cNvSpPr>
          <p:nvPr/>
        </p:nvSpPr>
        <p:spPr bwMode="auto">
          <a:xfrm>
            <a:off x="430213" y="3068638"/>
            <a:ext cx="8713787" cy="3354387"/>
          </a:xfrm>
          <a:prstGeom prst="rect">
            <a:avLst/>
          </a:prstGeom>
          <a:noFill/>
          <a:ln w="9525">
            <a:noFill/>
            <a:miter lim="800000"/>
            <a:headEnd/>
            <a:tailEnd/>
          </a:ln>
        </p:spPr>
        <p:txBody>
          <a:bodyPr/>
          <a:lstStyle/>
          <a:p>
            <a:pPr marL="342900" indent="-342900">
              <a:lnSpc>
                <a:spcPct val="110000"/>
              </a:lnSpc>
              <a:buFont typeface="Wingdings" pitchFamily="2" charset="2"/>
              <a:buChar char="Ø"/>
            </a:pPr>
            <a:endParaRPr lang="tr-TR" sz="2000">
              <a:solidFill>
                <a:srgbClr val="180793"/>
              </a:solidFill>
              <a:latin typeface="Comic Sans MS" pitchFamily="66" charset="0"/>
            </a:endParaRPr>
          </a:p>
        </p:txBody>
      </p:sp>
      <p:sp>
        <p:nvSpPr>
          <p:cNvPr id="65542" name="Text Box 7"/>
          <p:cNvSpPr txBox="1">
            <a:spLocks noChangeArrowheads="1"/>
          </p:cNvSpPr>
          <p:nvPr/>
        </p:nvSpPr>
        <p:spPr bwMode="auto">
          <a:xfrm>
            <a:off x="468313" y="2492896"/>
            <a:ext cx="8370887" cy="2031325"/>
          </a:xfrm>
          <a:prstGeom prst="rect">
            <a:avLst/>
          </a:prstGeom>
          <a:noFill/>
          <a:ln w="9525">
            <a:noFill/>
            <a:miter lim="800000"/>
            <a:headEnd/>
            <a:tailEnd/>
          </a:ln>
        </p:spPr>
        <p:txBody>
          <a:bodyPr wrap="square">
            <a:spAutoFit/>
          </a:bodyPr>
          <a:lstStyle/>
          <a:p>
            <a:pPr>
              <a:lnSpc>
                <a:spcPct val="100000"/>
              </a:lnSpc>
              <a:spcBef>
                <a:spcPct val="50000"/>
              </a:spcBef>
              <a:buClrTx/>
              <a:buFontTx/>
              <a:buNone/>
            </a:pPr>
            <a:r>
              <a:rPr lang="tr-TR" sz="2800" dirty="0">
                <a:solidFill>
                  <a:srgbClr val="3424AC"/>
                </a:solidFill>
              </a:rPr>
              <a:t>Sözleşme makamı, başarılı başvuru sahiplerine,  başvuru rehberinin ekinde yer alan standart sözleşmeyi esas alan bir sözleşme teklif eder.</a:t>
            </a:r>
          </a:p>
          <a:p>
            <a:pPr>
              <a:lnSpc>
                <a:spcPct val="100000"/>
              </a:lnSpc>
              <a:spcBef>
                <a:spcPct val="50000"/>
              </a:spcBef>
              <a:buClrTx/>
              <a:buFontTx/>
              <a:buNone/>
            </a:pPr>
            <a:endParaRPr lang="en-US" sz="2800" b="1" dirty="0">
              <a:solidFill>
                <a:srgbClr val="3424AC"/>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9"/>
          <p:cNvSpPr>
            <a:spLocks noGrp="1" noChangeArrowheads="1"/>
          </p:cNvSpPr>
          <p:nvPr>
            <p:ph type="sldNum" sz="quarter" idx="10"/>
          </p:nvPr>
        </p:nvSpPr>
        <p:spPr>
          <a:noFill/>
        </p:spPr>
        <p:txBody>
          <a:bodyPr/>
          <a:lstStyle/>
          <a:p>
            <a:fld id="{8E737FEF-ED5F-4B0E-89B9-C017BE653911}" type="slidenum">
              <a:rPr lang="tr-TR" smtClean="0"/>
              <a:pPr/>
              <a:t>54</a:t>
            </a:fld>
            <a:endParaRPr lang="tr-TR" smtClean="0"/>
          </a:p>
        </p:txBody>
      </p:sp>
      <p:sp>
        <p:nvSpPr>
          <p:cNvPr id="66563" name="Rectangle 2"/>
          <p:cNvSpPr>
            <a:spLocks noGrp="1" noChangeArrowheads="1"/>
          </p:cNvSpPr>
          <p:nvPr>
            <p:ph type="title"/>
          </p:nvPr>
        </p:nvSpPr>
        <p:spPr bwMode="auto">
          <a:xfrm>
            <a:off x="468313" y="980728"/>
            <a:ext cx="8207375" cy="1008112"/>
          </a:xfrm>
          <a:noFill/>
          <a:ln>
            <a:miter lim="800000"/>
            <a:headEnd/>
            <a:tailEnd/>
          </a:ln>
        </p:spPr>
        <p:txBody>
          <a:bodyPr vert="horz" wrap="square" lIns="91440" tIns="45720" rIns="91440" bIns="45720" numCol="1" anchor="t" anchorCtr="0" compatLnSpc="1">
            <a:prstTxWarp prst="textNoShape">
              <a:avLst/>
            </a:prstTxWarp>
          </a:bodyPr>
          <a:lstStyle/>
          <a:p>
            <a:r>
              <a:rPr lang="tr-TR" sz="2800" dirty="0" smtClean="0">
                <a:solidFill>
                  <a:srgbClr val="FF3300"/>
                </a:solidFill>
              </a:rPr>
              <a:t>BAŞVURUNUN TESLİMİ VE DEĞERLENDİRME İNDİKATİF ZAMAN ÇİZELGESİ</a:t>
            </a:r>
          </a:p>
        </p:txBody>
      </p:sp>
      <p:sp>
        <p:nvSpPr>
          <p:cNvPr id="66564" name="Rectangle 3"/>
          <p:cNvSpPr>
            <a:spLocks noGrp="1" noChangeArrowheads="1"/>
          </p:cNvSpPr>
          <p:nvPr>
            <p:ph type="body" idx="1"/>
          </p:nvPr>
        </p:nvSpPr>
        <p:spPr bwMode="auto">
          <a:xfrm>
            <a:off x="468313" y="2132855"/>
            <a:ext cx="8280400" cy="3744069"/>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tr-TR" sz="1600" b="1" dirty="0" smtClean="0"/>
              <a:t>    Sözleşme Makamına sorulacak sorular için son tarih:</a:t>
            </a:r>
          </a:p>
          <a:p>
            <a:pPr>
              <a:lnSpc>
                <a:spcPct val="80000"/>
              </a:lnSpc>
              <a:buFontTx/>
              <a:buNone/>
            </a:pPr>
            <a:r>
              <a:rPr lang="tr-TR" sz="1600" b="1" dirty="0" smtClean="0"/>
              <a:t>    </a:t>
            </a:r>
            <a:r>
              <a:rPr lang="tr-TR" sz="1600" dirty="0" smtClean="0">
                <a:solidFill>
                  <a:srgbClr val="FF3300"/>
                </a:solidFill>
              </a:rPr>
              <a:t>28 Şubat 2012</a:t>
            </a:r>
          </a:p>
          <a:p>
            <a:pPr>
              <a:lnSpc>
                <a:spcPct val="80000"/>
              </a:lnSpc>
              <a:buFontTx/>
              <a:buNone/>
            </a:pPr>
            <a:r>
              <a:rPr lang="tr-TR" sz="1600" b="1" dirty="0" smtClean="0"/>
              <a:t>    Sözleşme Makamının düzeltme duyuruları için son tarih:</a:t>
            </a:r>
          </a:p>
          <a:p>
            <a:pPr>
              <a:lnSpc>
                <a:spcPct val="80000"/>
              </a:lnSpc>
              <a:buFontTx/>
              <a:buNone/>
            </a:pPr>
            <a:r>
              <a:rPr lang="tr-TR" sz="1600" b="1" dirty="0" smtClean="0"/>
              <a:t>    </a:t>
            </a:r>
            <a:r>
              <a:rPr lang="tr-TR" sz="1600" dirty="0" smtClean="0">
                <a:solidFill>
                  <a:srgbClr val="FF3300"/>
                </a:solidFill>
              </a:rPr>
              <a:t>9 Mart 2012</a:t>
            </a:r>
          </a:p>
          <a:p>
            <a:pPr>
              <a:lnSpc>
                <a:spcPct val="80000"/>
              </a:lnSpc>
              <a:buFontTx/>
              <a:buNone/>
            </a:pPr>
            <a:r>
              <a:rPr lang="tr-TR" sz="1600" b="1" dirty="0" smtClean="0"/>
              <a:t>    Başvuru Formunun teslimi için son tarih: </a:t>
            </a:r>
          </a:p>
          <a:p>
            <a:pPr>
              <a:lnSpc>
                <a:spcPct val="80000"/>
              </a:lnSpc>
              <a:buFontTx/>
              <a:buNone/>
            </a:pPr>
            <a:r>
              <a:rPr lang="tr-TR" sz="1600" b="1" dirty="0" smtClean="0"/>
              <a:t>    </a:t>
            </a:r>
            <a:r>
              <a:rPr lang="tr-TR" sz="1600" b="1" dirty="0" smtClean="0">
                <a:solidFill>
                  <a:srgbClr val="FF0000"/>
                </a:solidFill>
              </a:rPr>
              <a:t>20 Mart 2012</a:t>
            </a:r>
          </a:p>
          <a:p>
            <a:pPr>
              <a:lnSpc>
                <a:spcPct val="80000"/>
              </a:lnSpc>
              <a:buFontTx/>
              <a:buNone/>
            </a:pPr>
            <a:r>
              <a:rPr lang="tr-TR" sz="1600" b="1" dirty="0" smtClean="0"/>
              <a:t>    Başvuru sahiplerinin açılış oturumu ve idari uygunluk kontrolü , Proje Ön Teklif değerlendirme sonuçları hakkında bilgilendirilmesi :</a:t>
            </a:r>
          </a:p>
          <a:p>
            <a:pPr>
              <a:lnSpc>
                <a:spcPct val="80000"/>
              </a:lnSpc>
              <a:buFontTx/>
              <a:buNone/>
            </a:pPr>
            <a:r>
              <a:rPr lang="tr-TR" sz="1600" dirty="0" smtClean="0"/>
              <a:t>    </a:t>
            </a:r>
            <a:r>
              <a:rPr lang="tr-TR" sz="1600" dirty="0" smtClean="0">
                <a:solidFill>
                  <a:srgbClr val="FF3300"/>
                </a:solidFill>
              </a:rPr>
              <a:t>27 Nisan 2012</a:t>
            </a:r>
          </a:p>
          <a:p>
            <a:pPr>
              <a:lnSpc>
                <a:spcPct val="80000"/>
              </a:lnSpc>
              <a:buFontTx/>
              <a:buNone/>
            </a:pPr>
            <a:r>
              <a:rPr lang="tr-TR" sz="1600" b="1" dirty="0" smtClean="0"/>
              <a:t>	Başvuru sahiplerinin Başvuru Formunun tamamının değerlendirme </a:t>
            </a:r>
          </a:p>
          <a:p>
            <a:pPr>
              <a:lnSpc>
                <a:spcPct val="80000"/>
              </a:lnSpc>
              <a:buFontTx/>
              <a:buNone/>
            </a:pPr>
            <a:r>
              <a:rPr lang="tr-TR" sz="1600" b="1" dirty="0" smtClean="0"/>
              <a:t>    sonuçları hakkında bilgilendirilmesi </a:t>
            </a:r>
            <a:r>
              <a:rPr lang="tr-TR" sz="1600" dirty="0" smtClean="0">
                <a:solidFill>
                  <a:srgbClr val="FF3300"/>
                </a:solidFill>
              </a:rPr>
              <a:t>28 Mayıs 2012</a:t>
            </a:r>
          </a:p>
          <a:p>
            <a:pPr>
              <a:lnSpc>
                <a:spcPct val="80000"/>
              </a:lnSpc>
              <a:buFontTx/>
              <a:buNone/>
            </a:pPr>
            <a:r>
              <a:rPr lang="tr-TR" sz="1600" b="1" dirty="0" smtClean="0"/>
              <a:t>    Hibe konusundaki kararın duyurulması (uygunluk kontrolünden</a:t>
            </a:r>
          </a:p>
          <a:p>
            <a:pPr>
              <a:lnSpc>
                <a:spcPct val="80000"/>
              </a:lnSpc>
              <a:buFontTx/>
              <a:buNone/>
            </a:pPr>
            <a:r>
              <a:rPr lang="tr-TR" sz="1600" b="1" dirty="0" smtClean="0"/>
              <a:t>    sonra): </a:t>
            </a:r>
            <a:r>
              <a:rPr lang="tr-TR" sz="1600" dirty="0" smtClean="0">
                <a:solidFill>
                  <a:srgbClr val="FF3300"/>
                </a:solidFill>
              </a:rPr>
              <a:t>25 Haziran 2012</a:t>
            </a:r>
          </a:p>
          <a:p>
            <a:pPr>
              <a:lnSpc>
                <a:spcPct val="80000"/>
              </a:lnSpc>
              <a:buFontTx/>
              <a:buNone/>
            </a:pPr>
            <a:r>
              <a:rPr lang="tr-TR" sz="1600" b="1" dirty="0" smtClean="0"/>
              <a:t>    Sözleşmelerin imzalanması: </a:t>
            </a:r>
            <a:r>
              <a:rPr lang="tr-TR" sz="1600" b="1" dirty="0" smtClean="0">
                <a:solidFill>
                  <a:srgbClr val="FF3300"/>
                </a:solidFill>
              </a:rPr>
              <a:t>9 Temmuz 2012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9"/>
          <p:cNvSpPr>
            <a:spLocks noGrp="1" noChangeArrowheads="1"/>
          </p:cNvSpPr>
          <p:nvPr>
            <p:ph type="sldNum" sz="quarter" idx="10"/>
          </p:nvPr>
        </p:nvSpPr>
        <p:spPr>
          <a:noFill/>
        </p:spPr>
        <p:txBody>
          <a:bodyPr/>
          <a:lstStyle/>
          <a:p>
            <a:fld id="{A7A09B36-EEF7-4425-B87E-A3AC86EFC7B9}" type="slidenum">
              <a:rPr lang="tr-TR" smtClean="0"/>
              <a:pPr/>
              <a:t>55</a:t>
            </a:fld>
            <a:endParaRPr lang="tr-TR" smtClean="0"/>
          </a:p>
        </p:txBody>
      </p:sp>
      <p:sp>
        <p:nvSpPr>
          <p:cNvPr id="67587" name="Rectangle 3"/>
          <p:cNvSpPr>
            <a:spLocks noGrp="1" noChangeArrowheads="1"/>
          </p:cNvSpPr>
          <p:nvPr>
            <p:ph type="body" idx="1"/>
          </p:nvPr>
        </p:nvSpPr>
        <p:spPr bwMode="auto">
          <a:xfrm>
            <a:off x="457200" y="1125538"/>
            <a:ext cx="8229600" cy="4535487"/>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tr-TR" sz="4400" smtClean="0">
                <a:solidFill>
                  <a:schemeClr val="accent2"/>
                </a:solidFill>
              </a:rPr>
              <a:t>Teşekkürler</a:t>
            </a:r>
          </a:p>
          <a:p>
            <a:pPr algn="ctr">
              <a:buFontTx/>
              <a:buNone/>
            </a:pPr>
            <a:r>
              <a:rPr lang="tr-TR" sz="4400" smtClean="0">
                <a:solidFill>
                  <a:schemeClr val="accent2"/>
                </a:solidFill>
              </a:rPr>
              <a:t>Burcu Atılgan</a:t>
            </a:r>
          </a:p>
          <a:p>
            <a:pPr algn="ctr">
              <a:buFontTx/>
              <a:buNone/>
            </a:pPr>
            <a:r>
              <a:rPr lang="tr-TR" sz="4400" smtClean="0">
                <a:solidFill>
                  <a:schemeClr val="accent2"/>
                </a:solidFill>
              </a:rPr>
              <a:t>Proje Hibe Uzmanı</a:t>
            </a:r>
          </a:p>
          <a:p>
            <a:pPr algn="ctr">
              <a:buFontTx/>
              <a:buNone/>
            </a:pPr>
            <a:r>
              <a:rPr lang="tr-TR" sz="4400" smtClean="0">
                <a:solidFill>
                  <a:schemeClr val="accent2"/>
                </a:solidFill>
              </a:rPr>
              <a:t>TOBB AB Dairesi</a:t>
            </a:r>
          </a:p>
          <a:p>
            <a:pPr algn="ctr">
              <a:buFontTx/>
              <a:buNone/>
            </a:pPr>
            <a:r>
              <a:rPr lang="tr-TR" sz="4000" smtClean="0">
                <a:solidFill>
                  <a:schemeClr val="accent2"/>
                </a:solidFill>
              </a:rPr>
              <a:t>E-mail:burcu.atilgan@tobb.org.tr</a:t>
            </a:r>
            <a:r>
              <a:rPr lang="tr-TR" sz="4400" smtClean="0">
                <a:solidFill>
                  <a:schemeClr val="accent2"/>
                </a:solidFill>
                <a:latin typeface="Comic Sans MS" pitchFamily="66"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9"/>
          <p:cNvSpPr>
            <a:spLocks noGrp="1" noChangeArrowheads="1"/>
          </p:cNvSpPr>
          <p:nvPr>
            <p:ph type="sldNum" sz="quarter" idx="10"/>
          </p:nvPr>
        </p:nvSpPr>
        <p:spPr>
          <a:noFill/>
        </p:spPr>
        <p:txBody>
          <a:bodyPr/>
          <a:lstStyle/>
          <a:p>
            <a:fld id="{741241A5-FDA3-4BDC-A6AD-119BD7E27370}" type="slidenum">
              <a:rPr lang="tr-TR" smtClean="0"/>
              <a:pPr/>
              <a:t>6</a:t>
            </a:fld>
            <a:endParaRPr lang="tr-TR" smtClean="0"/>
          </a:p>
        </p:txBody>
      </p:sp>
      <p:sp>
        <p:nvSpPr>
          <p:cNvPr id="717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tr-TR" sz="4000" smtClean="0">
                <a:solidFill>
                  <a:srgbClr val="FF3300"/>
                </a:solidFill>
              </a:rPr>
              <a:t>Hibe Tutarları</a:t>
            </a:r>
          </a:p>
        </p:txBody>
      </p:sp>
      <p:sp>
        <p:nvSpPr>
          <p:cNvPr id="7172" name="Rectangle 3"/>
          <p:cNvSpPr>
            <a:spLocks noGrp="1" noChangeArrowheads="1"/>
          </p:cNvSpPr>
          <p:nvPr>
            <p:ph type="body" idx="1"/>
          </p:nvPr>
        </p:nvSpPr>
        <p:spPr bwMode="auto">
          <a:xfrm>
            <a:off x="468313" y="1196975"/>
            <a:ext cx="8218487" cy="41338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tr-TR" smtClean="0">
                <a:solidFill>
                  <a:srgbClr val="000099"/>
                </a:solidFill>
              </a:rPr>
              <a:t>Her bir proje için talep edilebilecek hibelere uygulanacak alt ve üst sınırlar:</a:t>
            </a:r>
          </a:p>
          <a:p>
            <a:pPr lvl="1">
              <a:lnSpc>
                <a:spcPct val="90000"/>
              </a:lnSpc>
              <a:buFontTx/>
              <a:buChar char="•"/>
            </a:pPr>
            <a:r>
              <a:rPr lang="tr-TR" sz="3200" b="1" smtClean="0">
                <a:solidFill>
                  <a:srgbClr val="FF0000"/>
                </a:solidFill>
              </a:rPr>
              <a:t>Minimum</a:t>
            </a:r>
            <a:r>
              <a:rPr lang="tr-TR" sz="3200" b="1" smtClean="0">
                <a:solidFill>
                  <a:srgbClr val="000099"/>
                </a:solidFill>
              </a:rPr>
              <a:t> tutar:      </a:t>
            </a:r>
            <a:r>
              <a:rPr lang="tr-TR" sz="3200" b="1" smtClean="0">
                <a:solidFill>
                  <a:srgbClr val="FF0000"/>
                </a:solidFill>
              </a:rPr>
              <a:t>50,000 €</a:t>
            </a:r>
          </a:p>
          <a:p>
            <a:pPr lvl="1">
              <a:lnSpc>
                <a:spcPct val="90000"/>
              </a:lnSpc>
              <a:buFontTx/>
              <a:buChar char="•"/>
            </a:pPr>
            <a:r>
              <a:rPr lang="tr-TR" sz="3200" b="1" smtClean="0">
                <a:solidFill>
                  <a:srgbClr val="FF0000"/>
                </a:solidFill>
              </a:rPr>
              <a:t>Maksimum</a:t>
            </a:r>
            <a:r>
              <a:rPr lang="tr-TR" sz="3200" b="1" smtClean="0">
                <a:solidFill>
                  <a:srgbClr val="000099"/>
                </a:solidFill>
              </a:rPr>
              <a:t> tutar: </a:t>
            </a:r>
            <a:r>
              <a:rPr lang="tr-TR" sz="3200" b="1" smtClean="0">
                <a:solidFill>
                  <a:srgbClr val="FF3300"/>
                </a:solidFill>
              </a:rPr>
              <a:t>15</a:t>
            </a:r>
            <a:r>
              <a:rPr lang="tr-TR" sz="3200" b="1" smtClean="0">
                <a:solidFill>
                  <a:srgbClr val="FF0000"/>
                </a:solidFill>
              </a:rPr>
              <a:t>0,000 €</a:t>
            </a:r>
          </a:p>
          <a:p>
            <a:pPr>
              <a:lnSpc>
                <a:spcPct val="90000"/>
              </a:lnSpc>
            </a:pPr>
            <a:r>
              <a:rPr lang="tr-TR" smtClean="0">
                <a:solidFill>
                  <a:srgbClr val="3424AC"/>
                </a:solidFill>
              </a:rPr>
              <a:t>Programın toplam bütçesi: </a:t>
            </a:r>
            <a:r>
              <a:rPr lang="en-GB" b="1" smtClean="0">
                <a:solidFill>
                  <a:srgbClr val="3424AC"/>
                </a:solidFill>
              </a:rPr>
              <a:t>EUR 2.</a:t>
            </a:r>
            <a:r>
              <a:rPr lang="tr-TR" b="1" smtClean="0">
                <a:solidFill>
                  <a:srgbClr val="3424AC"/>
                </a:solidFill>
              </a:rPr>
              <a:t>52</a:t>
            </a:r>
            <a:r>
              <a:rPr lang="en-GB" b="1" smtClean="0">
                <a:solidFill>
                  <a:srgbClr val="3424AC"/>
                </a:solidFill>
              </a:rPr>
              <a:t>0.000</a:t>
            </a:r>
            <a:endParaRPr lang="tr-TR" smtClean="0">
              <a:solidFill>
                <a:srgbClr val="000099"/>
              </a:solidFill>
            </a:endParaRPr>
          </a:p>
          <a:p>
            <a:pPr>
              <a:lnSpc>
                <a:spcPct val="90000"/>
              </a:lnSpc>
            </a:pPr>
            <a:endParaRPr lang="tr-TR"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9"/>
          <p:cNvSpPr>
            <a:spLocks noGrp="1" noChangeArrowheads="1"/>
          </p:cNvSpPr>
          <p:nvPr>
            <p:ph type="sldNum" sz="quarter" idx="10"/>
          </p:nvPr>
        </p:nvSpPr>
        <p:spPr>
          <a:noFill/>
        </p:spPr>
        <p:txBody>
          <a:bodyPr/>
          <a:lstStyle/>
          <a:p>
            <a:fld id="{215C40B1-9851-4F55-AADA-F755249CC4E5}" type="slidenum">
              <a:rPr lang="tr-TR" smtClean="0"/>
              <a:pPr/>
              <a:t>7</a:t>
            </a:fld>
            <a:endParaRPr lang="tr-TR" smtClean="0"/>
          </a:p>
        </p:txBody>
      </p:sp>
      <p:sp>
        <p:nvSpPr>
          <p:cNvPr id="8195" name="Rectangle 2"/>
          <p:cNvSpPr>
            <a:spLocks noGrp="1" noChangeArrowheads="1"/>
          </p:cNvSpPr>
          <p:nvPr>
            <p:ph type="title" idx="4294967295"/>
          </p:nvPr>
        </p:nvSpPr>
        <p:spPr bwMode="auto">
          <a:xfrm>
            <a:off x="468313" y="980728"/>
            <a:ext cx="8229600" cy="711547"/>
          </a:xfrm>
          <a:prstGeom prst="rect">
            <a:avLst/>
          </a:prstGeom>
          <a:noFill/>
          <a:ln>
            <a:solidFill>
              <a:schemeClr val="bg1"/>
            </a:solidFill>
            <a:miter lim="800000"/>
            <a:headEnd/>
            <a:tailEnd/>
          </a:ln>
        </p:spPr>
        <p:txBody>
          <a:bodyPr anchor="ctr"/>
          <a:lstStyle/>
          <a:p>
            <a:pPr eaLnBrk="1" hangingPunct="1"/>
            <a:r>
              <a:rPr lang="tr-TR" sz="4000" smtClean="0">
                <a:solidFill>
                  <a:srgbClr val="FF3300"/>
                </a:solidFill>
              </a:rPr>
              <a:t>Eş Finansman</a:t>
            </a:r>
            <a:endParaRPr lang="en-US" sz="4000" smtClean="0">
              <a:solidFill>
                <a:srgbClr val="FF3300"/>
              </a:solidFill>
            </a:endParaRPr>
          </a:p>
        </p:txBody>
      </p:sp>
      <p:sp>
        <p:nvSpPr>
          <p:cNvPr id="8196" name="Rectangle 3"/>
          <p:cNvSpPr>
            <a:spLocks noGrp="1" noChangeArrowheads="1"/>
          </p:cNvSpPr>
          <p:nvPr>
            <p:ph type="body" idx="4294967295"/>
          </p:nvPr>
        </p:nvSpPr>
        <p:spPr bwMode="auto">
          <a:xfrm>
            <a:off x="468313" y="1700213"/>
            <a:ext cx="8496300" cy="4105275"/>
          </a:xfrm>
          <a:prstGeom prst="rect">
            <a:avLst/>
          </a:prstGeom>
          <a:noFill/>
          <a:ln>
            <a:solidFill>
              <a:schemeClr val="bg1"/>
            </a:solidFill>
            <a:miter lim="800000"/>
            <a:headEnd/>
            <a:tailEnd/>
          </a:ln>
        </p:spPr>
        <p:txBody>
          <a:bodyPr/>
          <a:lstStyle/>
          <a:p>
            <a:pPr eaLnBrk="1" hangingPunct="1">
              <a:buClr>
                <a:srgbClr val="FF3300"/>
              </a:buClr>
              <a:buFont typeface="Wingdings" pitchFamily="2" charset="2"/>
              <a:buNone/>
            </a:pPr>
            <a:r>
              <a:rPr lang="tr-TR" dirty="0" smtClean="0"/>
              <a:t>   </a:t>
            </a:r>
            <a:r>
              <a:rPr lang="tr-TR" sz="2800" dirty="0" smtClean="0">
                <a:solidFill>
                  <a:srgbClr val="333399"/>
                </a:solidFill>
              </a:rPr>
              <a:t>Hibe yararlanıcılarının projeye eş finansman sağlanması zorunludur. AB-Türkiye  Oda Forumu II Projesi (ETCF II) Hibe Programında eş finansmanı yeni başvuran oda/borsalar için  en az %10, ETCF I projesinde daha önce lider olan oda/borsalar için en az % 20 olarak uygulanacaktır. Verilecek hibe tutarı toplam  maliyetten yararlanıcının koyacağı katkı düşülerek hesaplanır.</a:t>
            </a:r>
            <a:endParaRPr lang="en-US" sz="2800" dirty="0" smtClean="0">
              <a:solidFill>
                <a:srgbClr val="333399"/>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9"/>
          <p:cNvSpPr>
            <a:spLocks noGrp="1" noChangeArrowheads="1"/>
          </p:cNvSpPr>
          <p:nvPr>
            <p:ph type="sldNum" sz="quarter" idx="10"/>
          </p:nvPr>
        </p:nvSpPr>
        <p:spPr>
          <a:noFill/>
        </p:spPr>
        <p:txBody>
          <a:bodyPr/>
          <a:lstStyle/>
          <a:p>
            <a:fld id="{B2ED0124-669D-4513-BBD7-FDEF40247345}" type="slidenum">
              <a:rPr lang="tr-TR" smtClean="0"/>
              <a:pPr/>
              <a:t>8</a:t>
            </a:fld>
            <a:endParaRPr lang="tr-TR" smtClean="0"/>
          </a:p>
        </p:txBody>
      </p:sp>
      <p:sp>
        <p:nvSpPr>
          <p:cNvPr id="9219" name="Rectangle 2"/>
          <p:cNvSpPr>
            <a:spLocks noGrp="1" noChangeArrowheads="1"/>
          </p:cNvSpPr>
          <p:nvPr>
            <p:ph type="title"/>
          </p:nvPr>
        </p:nvSpPr>
        <p:spPr bwMode="auto">
          <a:xfrm>
            <a:off x="468313" y="836613"/>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tr-TR" sz="3600" smtClean="0">
                <a:solidFill>
                  <a:srgbClr val="FF3300"/>
                </a:solidFill>
              </a:rPr>
              <a:t>Hibe Projeleri Uygulama Süreci</a:t>
            </a:r>
          </a:p>
        </p:txBody>
      </p:sp>
      <p:sp>
        <p:nvSpPr>
          <p:cNvPr id="9220" name="Rectangle 3"/>
          <p:cNvSpPr>
            <a:spLocks noGrp="1" noChangeArrowheads="1"/>
          </p:cNvSpPr>
          <p:nvPr>
            <p:ph type="body" idx="1"/>
          </p:nvPr>
        </p:nvSpPr>
        <p:spPr bwMode="auto">
          <a:xfrm>
            <a:off x="457200" y="1600200"/>
            <a:ext cx="8075613" cy="3557588"/>
          </a:xfrm>
          <a:noFill/>
          <a:ln>
            <a:miter lim="800000"/>
            <a:headEnd/>
            <a:tailEnd/>
          </a:ln>
        </p:spPr>
        <p:txBody>
          <a:bodyPr vert="horz" wrap="square" lIns="91440" tIns="45720" rIns="91440" bIns="45720" numCol="1" anchor="t" anchorCtr="0" compatLnSpc="1">
            <a:prstTxWarp prst="textNoShape">
              <a:avLst/>
            </a:prstTxWarp>
          </a:bodyPr>
          <a:lstStyle/>
          <a:p>
            <a:endParaRPr lang="tr-TR" smtClean="0"/>
          </a:p>
          <a:p>
            <a:pPr algn="ctr">
              <a:buFontTx/>
              <a:buNone/>
            </a:pPr>
            <a:r>
              <a:rPr lang="tr-TR" sz="2800" smtClean="0">
                <a:solidFill>
                  <a:srgbClr val="3424AC"/>
                </a:solidFill>
              </a:rPr>
              <a:t>10-12 ay arasındadır</a:t>
            </a:r>
          </a:p>
          <a:p>
            <a:pPr algn="ctr">
              <a:buFontTx/>
              <a:buNone/>
            </a:pPr>
            <a:endParaRPr lang="tr-TR" sz="2800" smtClean="0">
              <a:solidFill>
                <a:srgbClr val="3424AC"/>
              </a:solidFill>
            </a:endParaRPr>
          </a:p>
          <a:p>
            <a:pPr algn="ctr">
              <a:buFontTx/>
              <a:buNone/>
            </a:pPr>
            <a:r>
              <a:rPr lang="tr-TR" sz="2800" smtClean="0">
                <a:solidFill>
                  <a:srgbClr val="3424AC"/>
                </a:solidFill>
              </a:rPr>
              <a:t>En az 10 ay ve en fazla 12 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9"/>
          <p:cNvSpPr>
            <a:spLocks noGrp="1" noChangeArrowheads="1"/>
          </p:cNvSpPr>
          <p:nvPr>
            <p:ph type="sldNum" sz="quarter" idx="10"/>
          </p:nvPr>
        </p:nvSpPr>
        <p:spPr>
          <a:noFill/>
        </p:spPr>
        <p:txBody>
          <a:bodyPr/>
          <a:lstStyle/>
          <a:p>
            <a:fld id="{2EDEC831-C409-495C-9163-D2B6CDAF2BF6}" type="slidenum">
              <a:rPr lang="tr-TR" smtClean="0"/>
              <a:pPr/>
              <a:t>9</a:t>
            </a:fld>
            <a:endParaRPr lang="tr-TR" smtClean="0"/>
          </a:p>
        </p:txBody>
      </p:sp>
      <p:sp>
        <p:nvSpPr>
          <p:cNvPr id="10243" name="Rectangle 2"/>
          <p:cNvSpPr>
            <a:spLocks noGrp="1" noChangeArrowheads="1"/>
          </p:cNvSpPr>
          <p:nvPr>
            <p:ph type="title"/>
          </p:nvPr>
        </p:nvSpPr>
        <p:spPr bwMode="auto">
          <a:xfrm>
            <a:off x="395288" y="908720"/>
            <a:ext cx="8229600" cy="1152128"/>
          </a:xfrm>
          <a:noFill/>
          <a:ln>
            <a:miter lim="800000"/>
            <a:headEnd/>
            <a:tailEnd/>
          </a:ln>
        </p:spPr>
        <p:txBody>
          <a:bodyPr vert="horz" wrap="square" lIns="91440" tIns="45720" rIns="91440" bIns="45720" numCol="1" anchor="t" anchorCtr="0" compatLnSpc="1">
            <a:prstTxWarp prst="textNoShape">
              <a:avLst/>
            </a:prstTxWarp>
          </a:bodyPr>
          <a:lstStyle/>
          <a:p>
            <a:r>
              <a:rPr lang="tr-TR" sz="3600" dirty="0" smtClean="0">
                <a:solidFill>
                  <a:srgbClr val="FF3300"/>
                </a:solidFill>
              </a:rPr>
              <a:t>Başvuru yapabilecek uygun </a:t>
            </a:r>
            <a:br>
              <a:rPr lang="tr-TR" sz="3600" dirty="0" smtClean="0">
                <a:solidFill>
                  <a:srgbClr val="FF3300"/>
                </a:solidFill>
              </a:rPr>
            </a:br>
            <a:r>
              <a:rPr lang="tr-TR" sz="3600" dirty="0" smtClean="0">
                <a:solidFill>
                  <a:srgbClr val="FF3300"/>
                </a:solidFill>
              </a:rPr>
              <a:t>kuruluşlar</a:t>
            </a:r>
          </a:p>
        </p:txBody>
      </p:sp>
      <p:sp>
        <p:nvSpPr>
          <p:cNvPr id="10244" name="Rectangle 3"/>
          <p:cNvSpPr>
            <a:spLocks noGrp="1" noChangeArrowheads="1"/>
          </p:cNvSpPr>
          <p:nvPr>
            <p:ph type="body" idx="1"/>
          </p:nvPr>
        </p:nvSpPr>
        <p:spPr bwMode="auto">
          <a:xfrm>
            <a:off x="468313" y="1988840"/>
            <a:ext cx="8280400" cy="3600748"/>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endParaRPr lang="tr-TR" sz="2000" dirty="0" smtClean="0">
              <a:solidFill>
                <a:srgbClr val="3424AC"/>
              </a:solidFill>
            </a:endParaRPr>
          </a:p>
          <a:p>
            <a:pPr>
              <a:lnSpc>
                <a:spcPct val="80000"/>
              </a:lnSpc>
              <a:buFontTx/>
              <a:buNone/>
            </a:pPr>
            <a:r>
              <a:rPr lang="tr-TR" sz="2000" dirty="0" err="1" smtClean="0">
                <a:solidFill>
                  <a:srgbClr val="3424AC"/>
                </a:solidFill>
              </a:rPr>
              <a:t>TOBB’un</a:t>
            </a:r>
            <a:r>
              <a:rPr lang="tr-TR" sz="2000" dirty="0" smtClean="0">
                <a:solidFill>
                  <a:srgbClr val="3424AC"/>
                </a:solidFill>
              </a:rPr>
              <a:t> üyesi olan Türk Oda/Borsaları ya da EUROCHAMBRES üyesi Odalar proje sunabilirler. </a:t>
            </a:r>
          </a:p>
          <a:p>
            <a:pPr>
              <a:lnSpc>
                <a:spcPct val="80000"/>
              </a:lnSpc>
              <a:buFontTx/>
              <a:buNone/>
            </a:pPr>
            <a:endParaRPr lang="tr-TR" sz="2000" dirty="0" smtClean="0">
              <a:solidFill>
                <a:srgbClr val="3424AC"/>
              </a:solidFill>
            </a:endParaRPr>
          </a:p>
          <a:p>
            <a:pPr>
              <a:lnSpc>
                <a:spcPct val="80000"/>
              </a:lnSpc>
              <a:buFontTx/>
              <a:buNone/>
            </a:pPr>
            <a:r>
              <a:rPr lang="tr-TR" sz="2000" dirty="0" smtClean="0">
                <a:solidFill>
                  <a:srgbClr val="3424AC"/>
                </a:solidFill>
              </a:rPr>
              <a:t>Bir Türk Odası/Borsası bir yada daha fazla Türk Odası/Borsası ile ortaklık kurabilir. </a:t>
            </a:r>
          </a:p>
          <a:p>
            <a:pPr>
              <a:lnSpc>
                <a:spcPct val="80000"/>
              </a:lnSpc>
              <a:buFontTx/>
              <a:buNone/>
            </a:pPr>
            <a:endParaRPr lang="tr-TR" sz="2000" dirty="0" smtClean="0">
              <a:solidFill>
                <a:srgbClr val="3424AC"/>
              </a:solidFill>
            </a:endParaRPr>
          </a:p>
          <a:p>
            <a:pPr>
              <a:lnSpc>
                <a:spcPct val="80000"/>
              </a:lnSpc>
              <a:buFontTx/>
              <a:buNone/>
            </a:pPr>
            <a:r>
              <a:rPr lang="tr-TR" sz="2000" dirty="0" smtClean="0">
                <a:solidFill>
                  <a:srgbClr val="3424AC"/>
                </a:solidFill>
              </a:rPr>
              <a:t>Başvuru sahibi Türk Oda/Borsası ise en az bir AB yada aday ülke Odası ile başvuru sahibi AB yada aday ülke Odası ise en az bir Türk Oda/Borsası ile </a:t>
            </a:r>
          </a:p>
          <a:p>
            <a:pPr>
              <a:lnSpc>
                <a:spcPct val="80000"/>
              </a:lnSpc>
              <a:buFontTx/>
              <a:buNone/>
            </a:pPr>
            <a:r>
              <a:rPr lang="tr-TR" sz="2000" dirty="0" smtClean="0">
                <a:solidFill>
                  <a:srgbClr val="3424AC"/>
                </a:solidFill>
              </a:rPr>
              <a:t>ortaklık kurulması zorunludur.</a:t>
            </a:r>
          </a:p>
          <a:p>
            <a:pPr>
              <a:lnSpc>
                <a:spcPct val="80000"/>
              </a:lnSpc>
              <a:buFontTx/>
              <a:buNone/>
            </a:pPr>
            <a:endParaRPr lang="tr-TR" sz="2000" dirty="0" smtClean="0">
              <a:solidFill>
                <a:srgbClr val="3424AC"/>
              </a:solidFill>
            </a:endParaRPr>
          </a:p>
        </p:txBody>
      </p:sp>
    </p:spTree>
  </p:cSld>
  <p:clrMapOvr>
    <a:masterClrMapping/>
  </p:clrMapOvr>
</p:sld>
</file>

<file path=ppt/theme/theme1.xml><?xml version="1.0" encoding="utf-8"?>
<a:theme xmlns:a="http://schemas.openxmlformats.org/drawingml/2006/main" name="4_Default Design">
  <a:themeElements>
    <a:clrScheme name="">
      <a:dk1>
        <a:srgbClr val="000000"/>
      </a:dk1>
      <a:lt1>
        <a:srgbClr val="FFFFFF"/>
      </a:lt1>
      <a:dk2>
        <a:srgbClr val="666666"/>
      </a:dk2>
      <a:lt2>
        <a:srgbClr val="D2D2D2"/>
      </a:lt2>
      <a:accent1>
        <a:srgbClr val="FF388C"/>
      </a:accent1>
      <a:accent2>
        <a:srgbClr val="E40059"/>
      </a:accent2>
      <a:accent3>
        <a:srgbClr val="FFFFFF"/>
      </a:accent3>
      <a:accent4>
        <a:srgbClr val="000000"/>
      </a:accent4>
      <a:accent5>
        <a:srgbClr val="FFAEC5"/>
      </a:accent5>
      <a:accent6>
        <a:srgbClr val="CF0050"/>
      </a:accent6>
      <a:hlink>
        <a:srgbClr val="17BBFD"/>
      </a:hlink>
      <a:folHlink>
        <a:srgbClr val="FF79C2"/>
      </a:folHlink>
    </a:clrScheme>
    <a:fontScheme name="4_Default 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3" dist="53882" dir="13500000">
            <a:schemeClr val="bg2">
              <a:alpha val="50000"/>
            </a:schemeClr>
          </a:prst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3" dist="53882" dir="13500000">
            <a:schemeClr val="bg2">
              <a:alpha val="50000"/>
            </a:schemeClr>
          </a:prst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bab956b1f44ef9d173162e10f4b27789">
  <xsd:schema xmlns:xsd="http://www.w3.org/2001/XMLSchema" xmlns:xs="http://www.w3.org/2001/XMLSchema" xmlns:p="http://schemas.microsoft.com/office/2006/metadata/properties" targetNamespace="http://schemas.microsoft.com/office/2006/metadata/properties" ma:root="true" ma:fieldsID="16eaa9825d2fedb5a83ac41ebe86c4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A211EC-9107-4D6A-AE56-D8A65D4F65FC}"/>
</file>

<file path=customXml/itemProps2.xml><?xml version="1.0" encoding="utf-8"?>
<ds:datastoreItem xmlns:ds="http://schemas.openxmlformats.org/officeDocument/2006/customXml" ds:itemID="{454FDC81-380B-49A8-A976-2BE5AB0F9B71}"/>
</file>

<file path=customXml/itemProps3.xml><?xml version="1.0" encoding="utf-8"?>
<ds:datastoreItem xmlns:ds="http://schemas.openxmlformats.org/officeDocument/2006/customXml" ds:itemID="{539335A1-F71E-446F-92F0-371CBEFE285E}"/>
</file>

<file path=docProps/app.xml><?xml version="1.0" encoding="utf-8"?>
<Properties xmlns="http://schemas.openxmlformats.org/officeDocument/2006/extended-properties" xmlns:vt="http://schemas.openxmlformats.org/officeDocument/2006/docPropsVTypes">
  <Template/>
  <TotalTime>11042</TotalTime>
  <Words>2672</Words>
  <Application>Microsoft Office PowerPoint</Application>
  <PresentationFormat>Ekran Gösterisi (4:3)</PresentationFormat>
  <Paragraphs>441</Paragraphs>
  <Slides>55</Slides>
  <Notes>53</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4_Default Design</vt:lpstr>
      <vt:lpstr>Slayt 1</vt:lpstr>
      <vt:lpstr>Teklif Çağrısı</vt:lpstr>
      <vt:lpstr>Başvuru Rehberi</vt:lpstr>
      <vt:lpstr>AB-Türk Odaları Forumu II AB-Türkiye Odaları Ortaklık Hibe Programı</vt:lpstr>
      <vt:lpstr>Hibe Programı Genel ve Özel Hedefleri</vt:lpstr>
      <vt:lpstr>Hibe Tutarları</vt:lpstr>
      <vt:lpstr>Eş Finansman</vt:lpstr>
      <vt:lpstr>Hibe Projeleri Uygulama Süreci</vt:lpstr>
      <vt:lpstr>Başvuru yapabilecek uygun  kuruluşlar</vt:lpstr>
      <vt:lpstr>Proje Ortağı</vt:lpstr>
      <vt:lpstr>Ortakların Uygunluğu</vt:lpstr>
      <vt:lpstr>Ortaklık koşulları</vt:lpstr>
      <vt:lpstr>İştirakçiler Kimlerdir?</vt:lpstr>
      <vt:lpstr>Alt Yükleniciler</vt:lpstr>
      <vt:lpstr>Slayt 15</vt:lpstr>
      <vt:lpstr>Slayt 16</vt:lpstr>
      <vt:lpstr>Projenin Uygulandığı Yer</vt:lpstr>
      <vt:lpstr>Proje Örnekleri</vt:lpstr>
      <vt:lpstr>Proje Örnekleri</vt:lpstr>
      <vt:lpstr>Proje Örnekleri</vt:lpstr>
      <vt:lpstr>Proje Örnekleri</vt:lpstr>
      <vt:lpstr>Proje Örnekleri</vt:lpstr>
      <vt:lpstr>Proje Örnekleri</vt:lpstr>
      <vt:lpstr>Proje Örnekleri</vt:lpstr>
      <vt:lpstr>Proje Örnekleri</vt:lpstr>
      <vt:lpstr>Slayt 26</vt:lpstr>
      <vt:lpstr>Uygun Olmayan Faaliyetlere  Örnekler </vt:lpstr>
      <vt:lpstr>Yapılabilecek Başvuru Sayısı</vt:lpstr>
      <vt:lpstr>Slayt 29</vt:lpstr>
      <vt:lpstr>  Harcamaların Uygunluğu</vt:lpstr>
      <vt:lpstr>Uygun Doğrudan Maliyetler</vt:lpstr>
      <vt:lpstr>Uygun Doğrudan Maliyetler</vt:lpstr>
      <vt:lpstr>Yedek Akçe</vt:lpstr>
      <vt:lpstr>Uygun dolaylı maliyetler (Genel idari giderler)</vt:lpstr>
      <vt:lpstr>Ayni katkı </vt:lpstr>
      <vt:lpstr>Uygun Olmayan Maliyetler</vt:lpstr>
      <vt:lpstr>BAŞVURU AŞAMASINDA TESLİM EDİLECEK DÖKÜMANLAR</vt:lpstr>
      <vt:lpstr>Başvurunun Gönderileceği Adres</vt:lpstr>
      <vt:lpstr>Başvuru Zarfının Üzerinde Bulunması Gereken Bilgiler</vt:lpstr>
      <vt:lpstr>PROJELERİN DEĞERLENDİRİLMESİ</vt:lpstr>
      <vt:lpstr>          1. AŞAMA AÇILIŞ OTURUMU VE İDARİ UYGUNLUK KONTROLÜ </vt:lpstr>
      <vt:lpstr>AÇILIŞ OTURUMU VE İDARİ  UYGUNLUK KONTROLÜ (KONTROL LİSTESİ)</vt:lpstr>
      <vt:lpstr>AÇILIŞ OTURUMU VE İDARİ  UYGUNLUK KONTROLÜ (KONTROL LİSTESİ)</vt:lpstr>
      <vt:lpstr>AÇILIŞ OTURUMU VE İDARİ UYGUNLUK KONTROLÜ</vt:lpstr>
      <vt:lpstr>AÇILIŞ OTURUMU VE İDARİ UYGUNLUK KONTROLÜ  DİKKAT EDİLECEK HUSUSLAR</vt:lpstr>
      <vt:lpstr>Slayt 46</vt:lpstr>
      <vt:lpstr>Slayt 47</vt:lpstr>
      <vt:lpstr>UYGUNLUĞUN DOĞRULANMASI </vt:lpstr>
      <vt:lpstr>UYGUNLUĞUN DOĞRULANMASI</vt:lpstr>
      <vt:lpstr>UYGUNLUĞUN DOĞRULANMASI </vt:lpstr>
      <vt:lpstr>BAŞARILI TEKLİFLERİN SEÇİLMESİ</vt:lpstr>
      <vt:lpstr>Sözleşme Makamının Kararının Bildirilmesi  (Olumsuz) – Neden?</vt:lpstr>
      <vt:lpstr>Slayt 53</vt:lpstr>
      <vt:lpstr>BAŞVURUNUN TESLİMİ VE DEĞERLENDİRME İNDİKATİF ZAMAN ÇİZELGESİ</vt:lpstr>
      <vt:lpstr>Slayt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BÖLGESEL KALKINMA PROGRAMLARI  DOĞU ANADOLU KALKINMA PROGRAMI  TARIM VE KIRSAL KALKINMA BİLEŞENİ  Bitlis            Hakkari          Muş           Van    HİBE BAŞVURULARINA EĞİTİM SEMİNERİ</dc:title>
  <dc:creator>Erdinc AKMAN</dc:creator>
  <cp:lastModifiedBy>TOBB</cp:lastModifiedBy>
  <cp:revision>1079</cp:revision>
  <dcterms:created xsi:type="dcterms:W3CDTF">2005-05-04T15:01:42Z</dcterms:created>
  <dcterms:modified xsi:type="dcterms:W3CDTF">2012-01-19T10:01:15Z</dcterms:modified>
</cp:coreProperties>
</file>