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84" r:id="rId3"/>
    <p:sldId id="272" r:id="rId4"/>
    <p:sldId id="312" r:id="rId5"/>
    <p:sldId id="270" r:id="rId6"/>
    <p:sldId id="271" r:id="rId7"/>
    <p:sldId id="295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DA9DF"/>
    <a:srgbClr val="327826"/>
    <a:srgbClr val="CCFF99"/>
    <a:srgbClr val="240AC0"/>
    <a:srgbClr val="3FC919"/>
    <a:srgbClr val="77EA5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C0F15D-2507-4C97-B9BB-BC6F372F0371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E637497-35F8-4901-BC7D-C2F578917CFF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600" i="1" dirty="0" smtClean="0">
              <a:solidFill>
                <a:srgbClr val="FFFFFF"/>
              </a:solidFill>
            </a:rPr>
            <a:t>Project Finance</a:t>
          </a:r>
          <a:endParaRPr lang="en-US" sz="2600" i="1" dirty="0">
            <a:solidFill>
              <a:srgbClr val="FFFFFF"/>
            </a:solidFill>
          </a:endParaRPr>
        </a:p>
      </dgm:t>
    </dgm:pt>
    <dgm:pt modelId="{FADAF0A0-21DC-4005-82FF-87DEE8C789E3}" type="parTrans" cxnId="{C581B1FA-0B09-468F-9B2A-88ED5316F1AC}">
      <dgm:prSet/>
      <dgm:spPr/>
      <dgm:t>
        <a:bodyPr/>
        <a:lstStyle/>
        <a:p>
          <a:endParaRPr lang="en-US" sz="1600"/>
        </a:p>
      </dgm:t>
    </dgm:pt>
    <dgm:pt modelId="{BC3FA1AF-BA04-4535-BEAE-D4233C881CD0}" type="sibTrans" cxnId="{C581B1FA-0B09-468F-9B2A-88ED5316F1AC}">
      <dgm:prSet/>
      <dgm:spPr/>
      <dgm:t>
        <a:bodyPr/>
        <a:lstStyle/>
        <a:p>
          <a:endParaRPr lang="en-US" sz="1600"/>
        </a:p>
      </dgm:t>
    </dgm:pt>
    <dgm:pt modelId="{FC97101A-E188-4D83-BDAF-D196DE9127CF}">
      <dgm:prSet phldrT="[Text]"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Loans from $1 million to $250 million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1040FAC9-18D8-4FED-A028-F088134198B8}" type="parTrans" cxnId="{DDE58176-B152-43EC-A147-C465318F6BB1}">
      <dgm:prSet/>
      <dgm:spPr/>
      <dgm:t>
        <a:bodyPr/>
        <a:lstStyle/>
        <a:p>
          <a:endParaRPr lang="en-US" sz="1600"/>
        </a:p>
      </dgm:t>
    </dgm:pt>
    <dgm:pt modelId="{2834748E-D9D0-4DEC-BF45-6D402A69B74E}" type="sibTrans" cxnId="{DDE58176-B152-43EC-A147-C465318F6BB1}">
      <dgm:prSet/>
      <dgm:spPr/>
      <dgm:t>
        <a:bodyPr/>
        <a:lstStyle/>
        <a:p>
          <a:endParaRPr lang="en-US" sz="1600"/>
        </a:p>
      </dgm:t>
    </dgm:pt>
    <dgm:pt modelId="{620504C5-4770-48A2-A0AA-F42337C8DFE0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600" i="1" dirty="0" smtClean="0">
              <a:solidFill>
                <a:srgbClr val="FFFFFF"/>
              </a:solidFill>
            </a:rPr>
            <a:t>Political Risk Insurance</a:t>
          </a:r>
          <a:endParaRPr lang="en-US" sz="2600" i="1" dirty="0">
            <a:solidFill>
              <a:srgbClr val="FFFFFF"/>
            </a:solidFill>
          </a:endParaRPr>
        </a:p>
      </dgm:t>
    </dgm:pt>
    <dgm:pt modelId="{C6254142-A5D5-4576-96BA-2FD107FE0067}" type="parTrans" cxnId="{12D180E7-D2BE-4B2E-A04F-458BE58EF8C9}">
      <dgm:prSet/>
      <dgm:spPr/>
      <dgm:t>
        <a:bodyPr/>
        <a:lstStyle/>
        <a:p>
          <a:endParaRPr lang="en-US" sz="1600"/>
        </a:p>
      </dgm:t>
    </dgm:pt>
    <dgm:pt modelId="{E07E5BDE-639F-4187-8F28-1D31560F9BA7}" type="sibTrans" cxnId="{12D180E7-D2BE-4B2E-A04F-458BE58EF8C9}">
      <dgm:prSet/>
      <dgm:spPr/>
      <dgm:t>
        <a:bodyPr/>
        <a:lstStyle/>
        <a:p>
          <a:endParaRPr lang="en-US" sz="1600"/>
        </a:p>
      </dgm:t>
    </dgm:pt>
    <dgm:pt modelId="{6CAC457F-208E-4EEB-8C0D-B10DCB4CFCD1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600" i="1" dirty="0" smtClean="0">
              <a:solidFill>
                <a:srgbClr val="FFFFFF"/>
              </a:solidFill>
            </a:rPr>
            <a:t>Investment Funds Leverage</a:t>
          </a:r>
          <a:endParaRPr lang="en-US" sz="2600" i="1" dirty="0">
            <a:solidFill>
              <a:srgbClr val="FFFFFF"/>
            </a:solidFill>
          </a:endParaRPr>
        </a:p>
      </dgm:t>
    </dgm:pt>
    <dgm:pt modelId="{718A3D67-A51A-4019-9273-2558F6618944}" type="parTrans" cxnId="{6594AB8E-7D49-4E5A-83D4-F25A5A50BA60}">
      <dgm:prSet/>
      <dgm:spPr/>
      <dgm:t>
        <a:bodyPr/>
        <a:lstStyle/>
        <a:p>
          <a:endParaRPr lang="en-US" sz="1600"/>
        </a:p>
      </dgm:t>
    </dgm:pt>
    <dgm:pt modelId="{0F76B2AE-3C34-46A2-BF41-7DF1D15798BB}" type="sibTrans" cxnId="{6594AB8E-7D49-4E5A-83D4-F25A5A50BA60}">
      <dgm:prSet/>
      <dgm:spPr/>
      <dgm:t>
        <a:bodyPr/>
        <a:lstStyle/>
        <a:p>
          <a:endParaRPr lang="en-US" sz="1600"/>
        </a:p>
      </dgm:t>
    </dgm:pt>
    <dgm:pt modelId="{CB398F01-5341-4E19-96AC-179F4C006444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Fixed interest rate 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DCAE1875-DBF3-4A9E-9963-B6D5544E00F4}" type="parTrans" cxnId="{526D5185-2309-412F-99FF-55C56B44F07F}">
      <dgm:prSet/>
      <dgm:spPr/>
      <dgm:t>
        <a:bodyPr/>
        <a:lstStyle/>
        <a:p>
          <a:endParaRPr lang="en-US" sz="1600"/>
        </a:p>
      </dgm:t>
    </dgm:pt>
    <dgm:pt modelId="{B96D4F15-9486-4015-B820-ECF599472EE7}" type="sibTrans" cxnId="{526D5185-2309-412F-99FF-55C56B44F07F}">
      <dgm:prSet/>
      <dgm:spPr/>
      <dgm:t>
        <a:bodyPr/>
        <a:lstStyle/>
        <a:p>
          <a:endParaRPr lang="en-US" sz="1600"/>
        </a:p>
      </dgm:t>
    </dgm:pt>
    <dgm:pt modelId="{CF3B0D36-A4DF-41B4-AE38-0C639DCB3E1B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Currency in USD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3B2EB3BB-6C5F-45EF-ACAB-9BBB3268A1E0}" type="parTrans" cxnId="{C7B56422-B1FB-451A-9826-AB9E23A86D1F}">
      <dgm:prSet/>
      <dgm:spPr/>
      <dgm:t>
        <a:bodyPr/>
        <a:lstStyle/>
        <a:p>
          <a:endParaRPr lang="en-US" sz="1600"/>
        </a:p>
      </dgm:t>
    </dgm:pt>
    <dgm:pt modelId="{393864A1-78A6-4BB0-B888-98CECCD34144}" type="sibTrans" cxnId="{C7B56422-B1FB-451A-9826-AB9E23A86D1F}">
      <dgm:prSet/>
      <dgm:spPr/>
      <dgm:t>
        <a:bodyPr/>
        <a:lstStyle/>
        <a:p>
          <a:endParaRPr lang="en-US" sz="1600"/>
        </a:p>
      </dgm:t>
    </dgm:pt>
    <dgm:pt modelId="{AA6A5B3C-2851-4448-A43C-A7A9329CD016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Leverage up to 75%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E6FDF6B6-A532-4909-B821-466A915D0700}" type="parTrans" cxnId="{D30DD8CD-2364-408D-9D88-D0FDA672E4CF}">
      <dgm:prSet/>
      <dgm:spPr/>
      <dgm:t>
        <a:bodyPr/>
        <a:lstStyle/>
        <a:p>
          <a:endParaRPr lang="en-US" sz="1600"/>
        </a:p>
      </dgm:t>
    </dgm:pt>
    <dgm:pt modelId="{803A1AE4-2A0A-4ED5-AF44-0BD3E3B03148}" type="sibTrans" cxnId="{D30DD8CD-2364-408D-9D88-D0FDA672E4CF}">
      <dgm:prSet/>
      <dgm:spPr/>
      <dgm:t>
        <a:bodyPr/>
        <a:lstStyle/>
        <a:p>
          <a:endParaRPr lang="en-US" sz="1600"/>
        </a:p>
      </dgm:t>
    </dgm:pt>
    <dgm:pt modelId="{8BDAE98D-FD26-4FB8-8175-FC7D0BA02CBC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Expropriation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A3C013AB-B44C-41A8-BA22-291EDBE0D9B4}" type="parTrans" cxnId="{70D29E19-5678-49D8-BB04-EB9B1D0BC090}">
      <dgm:prSet/>
      <dgm:spPr/>
      <dgm:t>
        <a:bodyPr/>
        <a:lstStyle/>
        <a:p>
          <a:endParaRPr lang="en-US" sz="1600"/>
        </a:p>
      </dgm:t>
    </dgm:pt>
    <dgm:pt modelId="{000C8F70-4D1E-48B6-B360-20F4E061F002}" type="sibTrans" cxnId="{70D29E19-5678-49D8-BB04-EB9B1D0BC090}">
      <dgm:prSet/>
      <dgm:spPr/>
      <dgm:t>
        <a:bodyPr/>
        <a:lstStyle/>
        <a:p>
          <a:endParaRPr lang="en-US" sz="1600"/>
        </a:p>
      </dgm:t>
    </dgm:pt>
    <dgm:pt modelId="{2383B040-D17D-40DA-9CC4-E1F8C8044D47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Political Violence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656F75AE-9260-4353-97B2-97CCFA803554}" type="parTrans" cxnId="{6BD4930A-D211-449F-9C93-71E0C1B6CA25}">
      <dgm:prSet/>
      <dgm:spPr/>
      <dgm:t>
        <a:bodyPr/>
        <a:lstStyle/>
        <a:p>
          <a:endParaRPr lang="en-US" sz="1600"/>
        </a:p>
      </dgm:t>
    </dgm:pt>
    <dgm:pt modelId="{586D3866-E7F3-4CDE-BD79-AE7DCD05446C}" type="sibTrans" cxnId="{6BD4930A-D211-449F-9C93-71E0C1B6CA25}">
      <dgm:prSet/>
      <dgm:spPr/>
      <dgm:t>
        <a:bodyPr/>
        <a:lstStyle/>
        <a:p>
          <a:endParaRPr lang="en-US" sz="1600"/>
        </a:p>
      </dgm:t>
    </dgm:pt>
    <dgm:pt modelId="{65B5551F-6FD6-4582-9EB1-99D307FA2315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Currency Inconvertibility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F9A1551F-0006-4ED9-8D63-34AC3B445348}" type="parTrans" cxnId="{A279CC17-D448-499B-9275-5256C3FC369F}">
      <dgm:prSet/>
      <dgm:spPr/>
      <dgm:t>
        <a:bodyPr/>
        <a:lstStyle/>
        <a:p>
          <a:endParaRPr lang="en-US" sz="1600"/>
        </a:p>
      </dgm:t>
    </dgm:pt>
    <dgm:pt modelId="{7BA2280C-C904-4540-B5A9-3FB168E699E2}" type="sibTrans" cxnId="{A279CC17-D448-499B-9275-5256C3FC369F}">
      <dgm:prSet/>
      <dgm:spPr/>
      <dgm:t>
        <a:bodyPr/>
        <a:lstStyle/>
        <a:p>
          <a:endParaRPr lang="en-US" sz="1600"/>
        </a:p>
      </dgm:t>
    </dgm:pt>
    <dgm:pt modelId="{D941B9D3-0934-4DE5-98F3-EA5C0C83E3B8}">
      <dgm:prSet phldrT="[Text]" custT="1"/>
      <dgm:spPr>
        <a:ln cmpd="sng">
          <a:solidFill>
            <a:schemeClr val="bg2">
              <a:alpha val="90000"/>
            </a:schemeClr>
          </a:solidFill>
          <a:prstDash val="solid"/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Funds can be sector and/or regionally focused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4C3A7F0A-5C1D-4DD3-A7A6-F4E8F901E783}" type="parTrans" cxnId="{0AECAF0E-58D2-40E3-8238-023869357A12}">
      <dgm:prSet/>
      <dgm:spPr/>
      <dgm:t>
        <a:bodyPr/>
        <a:lstStyle/>
        <a:p>
          <a:endParaRPr lang="en-US" sz="1600"/>
        </a:p>
      </dgm:t>
    </dgm:pt>
    <dgm:pt modelId="{8DEA1D08-EC42-4C67-9E0D-F940A213B17F}" type="sibTrans" cxnId="{0AECAF0E-58D2-40E3-8238-023869357A12}">
      <dgm:prSet/>
      <dgm:spPr/>
      <dgm:t>
        <a:bodyPr/>
        <a:lstStyle/>
        <a:p>
          <a:endParaRPr lang="en-US" sz="1600"/>
        </a:p>
      </dgm:t>
    </dgm:pt>
    <dgm:pt modelId="{D2509724-E7FA-4D95-9FD4-9E6EB730F40D}">
      <dgm:prSet phldrT="[Text]" custT="1"/>
      <dgm:spPr>
        <a:ln cmpd="sng">
          <a:solidFill>
            <a:schemeClr val="bg2">
              <a:alpha val="90000"/>
            </a:schemeClr>
          </a:solidFill>
          <a:prstDash val="solid"/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Provides debt to Private Equity Funds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A30358CA-6546-44BF-B419-09ED27900A8B}" type="parTrans" cxnId="{CB8E07D2-1431-42D9-882F-0EAB11DEF2E5}">
      <dgm:prSet/>
      <dgm:spPr/>
      <dgm:t>
        <a:bodyPr/>
        <a:lstStyle/>
        <a:p>
          <a:endParaRPr lang="en-US" sz="1600"/>
        </a:p>
      </dgm:t>
    </dgm:pt>
    <dgm:pt modelId="{0FD87556-E33B-4472-AF78-503F038EC941}" type="sibTrans" cxnId="{CB8E07D2-1431-42D9-882F-0EAB11DEF2E5}">
      <dgm:prSet/>
      <dgm:spPr/>
      <dgm:t>
        <a:bodyPr/>
        <a:lstStyle/>
        <a:p>
          <a:endParaRPr lang="en-US" sz="1600"/>
        </a:p>
      </dgm:t>
    </dgm:pt>
    <dgm:pt modelId="{E5B19C70-5E04-4500-87D4-FCE198931810}">
      <dgm:prSet custT="1"/>
      <dgm:spPr>
        <a:ln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en-US" sz="2000" dirty="0" smtClean="0">
              <a:solidFill>
                <a:schemeClr val="bg1">
                  <a:lumMod val="75000"/>
                </a:schemeClr>
              </a:solidFill>
            </a:rPr>
            <a:t>Tenors up to 20 years</a:t>
          </a:r>
          <a:endParaRPr lang="en-US" sz="2000" dirty="0">
            <a:solidFill>
              <a:schemeClr val="bg1">
                <a:lumMod val="75000"/>
              </a:schemeClr>
            </a:solidFill>
          </a:endParaRPr>
        </a:p>
      </dgm:t>
    </dgm:pt>
    <dgm:pt modelId="{61F70F3D-90D8-445E-8797-203251479E4F}" type="parTrans" cxnId="{19C97B92-699C-40C6-AC5D-66F8FC265113}">
      <dgm:prSet/>
      <dgm:spPr/>
      <dgm:t>
        <a:bodyPr/>
        <a:lstStyle/>
        <a:p>
          <a:endParaRPr lang="en-US" sz="1600"/>
        </a:p>
      </dgm:t>
    </dgm:pt>
    <dgm:pt modelId="{07E65AEB-B7AD-4B3D-BFF7-C062C24B40F3}" type="sibTrans" cxnId="{19C97B92-699C-40C6-AC5D-66F8FC265113}">
      <dgm:prSet/>
      <dgm:spPr/>
      <dgm:t>
        <a:bodyPr/>
        <a:lstStyle/>
        <a:p>
          <a:endParaRPr lang="en-US" sz="1600"/>
        </a:p>
      </dgm:t>
    </dgm:pt>
    <dgm:pt modelId="{49CF53DD-B074-459F-8ABB-EE7AE615DF6B}" type="pres">
      <dgm:prSet presAssocID="{35C0F15D-2507-4C97-B9BB-BC6F372F03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0D6C54-17E1-4ABC-B93F-3C6ED58F72A5}" type="pres">
      <dgm:prSet presAssocID="{FE637497-35F8-4901-BC7D-C2F578917CFF}" presName="linNode" presStyleCnt="0"/>
      <dgm:spPr/>
    </dgm:pt>
    <dgm:pt modelId="{38996C30-9FC6-4819-B5E2-CECF4EE68782}" type="pres">
      <dgm:prSet presAssocID="{FE637497-35F8-4901-BC7D-C2F578917CFF}" presName="parentText" presStyleLbl="node1" presStyleIdx="0" presStyleCnt="3" custScaleX="151521" custLinFactNeighborX="-65" custLinFactNeighborY="-34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FB79F-C49C-4F71-8697-0F1A8DC6F146}" type="pres">
      <dgm:prSet presAssocID="{FE637497-35F8-4901-BC7D-C2F578917CFF}" presName="descendantText" presStyleLbl="alignAccFollowNode1" presStyleIdx="0" presStyleCnt="3" custScaleX="127614" custScaleY="147468" custLinFactNeighborY="-72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1F364-BD1B-4263-8709-3C3EECDEE337}" type="pres">
      <dgm:prSet presAssocID="{BC3FA1AF-BA04-4535-BEAE-D4233C881CD0}" presName="sp" presStyleCnt="0"/>
      <dgm:spPr/>
    </dgm:pt>
    <dgm:pt modelId="{CE3E70CD-F365-4B5D-A46E-0A27D2C42879}" type="pres">
      <dgm:prSet presAssocID="{620504C5-4770-48A2-A0AA-F42337C8DFE0}" presName="linNode" presStyleCnt="0"/>
      <dgm:spPr/>
    </dgm:pt>
    <dgm:pt modelId="{D48B02FF-8AF1-431D-91C5-51ACE071C42D}" type="pres">
      <dgm:prSet presAssocID="{620504C5-4770-48A2-A0AA-F42337C8DFE0}" presName="parentText" presStyleLbl="node1" presStyleIdx="1" presStyleCnt="3" custScaleX="161134" custLinFactNeighborX="-70" custLinFactNeighborY="-42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49E61-E6C4-4E5D-9C62-90F067F93F49}" type="pres">
      <dgm:prSet presAssocID="{620504C5-4770-48A2-A0AA-F42337C8DFE0}" presName="descendantText" presStyleLbl="alignAccFollowNode1" presStyleIdx="1" presStyleCnt="3" custScaleX="137561" custScaleY="120698" custLinFactNeighborY="-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B223D-D3FB-40B6-A6B2-33076C75E27B}" type="pres">
      <dgm:prSet presAssocID="{E07E5BDE-639F-4187-8F28-1D31560F9BA7}" presName="sp" presStyleCnt="0"/>
      <dgm:spPr/>
    </dgm:pt>
    <dgm:pt modelId="{7E38434B-D585-43E7-8882-835C1A364AC3}" type="pres">
      <dgm:prSet presAssocID="{6CAC457F-208E-4EEB-8C0D-B10DCB4CFCD1}" presName="linNode" presStyleCnt="0"/>
      <dgm:spPr/>
    </dgm:pt>
    <dgm:pt modelId="{97957B80-9ABF-4EFC-B4EC-4480A400A7D2}" type="pres">
      <dgm:prSet presAssocID="{6CAC457F-208E-4EEB-8C0D-B10DCB4CFCD1}" presName="parentText" presStyleLbl="node1" presStyleIdx="2" presStyleCnt="3" custScaleX="150436" custLinFactNeighborX="-64" custLinFactNeighborY="57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3A8F11-9ACC-471E-BC76-0F97E0A7C515}" type="pres">
      <dgm:prSet presAssocID="{6CAC457F-208E-4EEB-8C0D-B10DCB4CFCD1}" presName="descendantText" presStyleLbl="alignAccFollowNode1" presStyleIdx="2" presStyleCnt="3" custScaleX="126964" custScaleY="135956" custLinFactNeighborX="1295" custLinFactNeighborY="-1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D29E19-5678-49D8-BB04-EB9B1D0BC090}" srcId="{620504C5-4770-48A2-A0AA-F42337C8DFE0}" destId="{8BDAE98D-FD26-4FB8-8175-FC7D0BA02CBC}" srcOrd="0" destOrd="0" parTransId="{A3C013AB-B44C-41A8-BA22-291EDBE0D9B4}" sibTransId="{000C8F70-4D1E-48B6-B360-20F4E061F002}"/>
    <dgm:cxn modelId="{95EA61BA-F6D4-48BC-9B79-1E66623C4C61}" type="presOf" srcId="{8BDAE98D-FD26-4FB8-8175-FC7D0BA02CBC}" destId="{DCA49E61-E6C4-4E5D-9C62-90F067F93F49}" srcOrd="0" destOrd="0" presId="urn:microsoft.com/office/officeart/2005/8/layout/vList5"/>
    <dgm:cxn modelId="{DDE58176-B152-43EC-A147-C465318F6BB1}" srcId="{FE637497-35F8-4901-BC7D-C2F578917CFF}" destId="{FC97101A-E188-4D83-BDAF-D196DE9127CF}" srcOrd="0" destOrd="0" parTransId="{1040FAC9-18D8-4FED-A028-F088134198B8}" sibTransId="{2834748E-D9D0-4DEC-BF45-6D402A69B74E}"/>
    <dgm:cxn modelId="{CFAD754E-FABA-44DC-91F1-9CCCA1EA6858}" type="presOf" srcId="{CF3B0D36-A4DF-41B4-AE38-0C639DCB3E1B}" destId="{F20FB79F-C49C-4F71-8697-0F1A8DC6F146}" srcOrd="0" destOrd="3" presId="urn:microsoft.com/office/officeart/2005/8/layout/vList5"/>
    <dgm:cxn modelId="{3B361350-0F0C-4393-AEEA-E20F08FDB8D8}" type="presOf" srcId="{2383B040-D17D-40DA-9CC4-E1F8C8044D47}" destId="{DCA49E61-E6C4-4E5D-9C62-90F067F93F49}" srcOrd="0" destOrd="1" presId="urn:microsoft.com/office/officeart/2005/8/layout/vList5"/>
    <dgm:cxn modelId="{69C22582-27F2-4143-9085-93BA3FCD7462}" type="presOf" srcId="{AA6A5B3C-2851-4448-A43C-A7A9329CD016}" destId="{F20FB79F-C49C-4F71-8697-0F1A8DC6F146}" srcOrd="0" destOrd="4" presId="urn:microsoft.com/office/officeart/2005/8/layout/vList5"/>
    <dgm:cxn modelId="{C7B56422-B1FB-451A-9826-AB9E23A86D1F}" srcId="{FE637497-35F8-4901-BC7D-C2F578917CFF}" destId="{CF3B0D36-A4DF-41B4-AE38-0C639DCB3E1B}" srcOrd="3" destOrd="0" parTransId="{3B2EB3BB-6C5F-45EF-ACAB-9BBB3268A1E0}" sibTransId="{393864A1-78A6-4BB0-B888-98CECCD34144}"/>
    <dgm:cxn modelId="{F2964E2B-D544-41B1-B765-986D418F3F7F}" type="presOf" srcId="{FC97101A-E188-4D83-BDAF-D196DE9127CF}" destId="{F20FB79F-C49C-4F71-8697-0F1A8DC6F146}" srcOrd="0" destOrd="0" presId="urn:microsoft.com/office/officeart/2005/8/layout/vList5"/>
    <dgm:cxn modelId="{CB8E07D2-1431-42D9-882F-0EAB11DEF2E5}" srcId="{6CAC457F-208E-4EEB-8C0D-B10DCB4CFCD1}" destId="{D2509724-E7FA-4D95-9FD4-9E6EB730F40D}" srcOrd="0" destOrd="0" parTransId="{A30358CA-6546-44BF-B419-09ED27900A8B}" sibTransId="{0FD87556-E33B-4472-AF78-503F038EC941}"/>
    <dgm:cxn modelId="{F4B52C05-4411-4564-A83E-053620F647F2}" type="presOf" srcId="{D2509724-E7FA-4D95-9FD4-9E6EB730F40D}" destId="{163A8F11-9ACC-471E-BC76-0F97E0A7C515}" srcOrd="0" destOrd="0" presId="urn:microsoft.com/office/officeart/2005/8/layout/vList5"/>
    <dgm:cxn modelId="{0AECAF0E-58D2-40E3-8238-023869357A12}" srcId="{6CAC457F-208E-4EEB-8C0D-B10DCB4CFCD1}" destId="{D941B9D3-0934-4DE5-98F3-EA5C0C83E3B8}" srcOrd="1" destOrd="0" parTransId="{4C3A7F0A-5C1D-4DD3-A7A6-F4E8F901E783}" sibTransId="{8DEA1D08-EC42-4C67-9E0D-F940A213B17F}"/>
    <dgm:cxn modelId="{19C97B92-699C-40C6-AC5D-66F8FC265113}" srcId="{FE637497-35F8-4901-BC7D-C2F578917CFF}" destId="{E5B19C70-5E04-4500-87D4-FCE198931810}" srcOrd="2" destOrd="0" parTransId="{61F70F3D-90D8-445E-8797-203251479E4F}" sibTransId="{07E65AEB-B7AD-4B3D-BFF7-C062C24B40F3}"/>
    <dgm:cxn modelId="{6594AB8E-7D49-4E5A-83D4-F25A5A50BA60}" srcId="{35C0F15D-2507-4C97-B9BB-BC6F372F0371}" destId="{6CAC457F-208E-4EEB-8C0D-B10DCB4CFCD1}" srcOrd="2" destOrd="0" parTransId="{718A3D67-A51A-4019-9273-2558F6618944}" sibTransId="{0F76B2AE-3C34-46A2-BF41-7DF1D15798BB}"/>
    <dgm:cxn modelId="{D086034D-CE42-4C75-9AC4-219327B20CB1}" type="presOf" srcId="{6CAC457F-208E-4EEB-8C0D-B10DCB4CFCD1}" destId="{97957B80-9ABF-4EFC-B4EC-4480A400A7D2}" srcOrd="0" destOrd="0" presId="urn:microsoft.com/office/officeart/2005/8/layout/vList5"/>
    <dgm:cxn modelId="{AFAFE877-675A-401A-AB0D-090B695C08A2}" type="presOf" srcId="{FE637497-35F8-4901-BC7D-C2F578917CFF}" destId="{38996C30-9FC6-4819-B5E2-CECF4EE68782}" srcOrd="0" destOrd="0" presId="urn:microsoft.com/office/officeart/2005/8/layout/vList5"/>
    <dgm:cxn modelId="{24638E3D-B7F7-43AE-BF8B-6CBB6CB1423E}" type="presOf" srcId="{35C0F15D-2507-4C97-B9BB-BC6F372F0371}" destId="{49CF53DD-B074-459F-8ABB-EE7AE615DF6B}" srcOrd="0" destOrd="0" presId="urn:microsoft.com/office/officeart/2005/8/layout/vList5"/>
    <dgm:cxn modelId="{12D180E7-D2BE-4B2E-A04F-458BE58EF8C9}" srcId="{35C0F15D-2507-4C97-B9BB-BC6F372F0371}" destId="{620504C5-4770-48A2-A0AA-F42337C8DFE0}" srcOrd="1" destOrd="0" parTransId="{C6254142-A5D5-4576-96BA-2FD107FE0067}" sibTransId="{E07E5BDE-639F-4187-8F28-1D31560F9BA7}"/>
    <dgm:cxn modelId="{A279CC17-D448-499B-9275-5256C3FC369F}" srcId="{620504C5-4770-48A2-A0AA-F42337C8DFE0}" destId="{65B5551F-6FD6-4582-9EB1-99D307FA2315}" srcOrd="2" destOrd="0" parTransId="{F9A1551F-0006-4ED9-8D63-34AC3B445348}" sibTransId="{7BA2280C-C904-4540-B5A9-3FB168E699E2}"/>
    <dgm:cxn modelId="{57D97BDF-20E0-4B48-B442-DBAA47D1A22F}" type="presOf" srcId="{620504C5-4770-48A2-A0AA-F42337C8DFE0}" destId="{D48B02FF-8AF1-431D-91C5-51ACE071C42D}" srcOrd="0" destOrd="0" presId="urn:microsoft.com/office/officeart/2005/8/layout/vList5"/>
    <dgm:cxn modelId="{D30DD8CD-2364-408D-9D88-D0FDA672E4CF}" srcId="{FE637497-35F8-4901-BC7D-C2F578917CFF}" destId="{AA6A5B3C-2851-4448-A43C-A7A9329CD016}" srcOrd="4" destOrd="0" parTransId="{E6FDF6B6-A532-4909-B821-466A915D0700}" sibTransId="{803A1AE4-2A0A-4ED5-AF44-0BD3E3B03148}"/>
    <dgm:cxn modelId="{C581B1FA-0B09-468F-9B2A-88ED5316F1AC}" srcId="{35C0F15D-2507-4C97-B9BB-BC6F372F0371}" destId="{FE637497-35F8-4901-BC7D-C2F578917CFF}" srcOrd="0" destOrd="0" parTransId="{FADAF0A0-21DC-4005-82FF-87DEE8C789E3}" sibTransId="{BC3FA1AF-BA04-4535-BEAE-D4233C881CD0}"/>
    <dgm:cxn modelId="{526D5185-2309-412F-99FF-55C56B44F07F}" srcId="{FE637497-35F8-4901-BC7D-C2F578917CFF}" destId="{CB398F01-5341-4E19-96AC-179F4C006444}" srcOrd="1" destOrd="0" parTransId="{DCAE1875-DBF3-4A9E-9963-B6D5544E00F4}" sibTransId="{B96D4F15-9486-4015-B820-ECF599472EE7}"/>
    <dgm:cxn modelId="{5E2EE8B4-B080-4B2F-9B44-4137DA1445CD}" type="presOf" srcId="{E5B19C70-5E04-4500-87D4-FCE198931810}" destId="{F20FB79F-C49C-4F71-8697-0F1A8DC6F146}" srcOrd="0" destOrd="2" presId="urn:microsoft.com/office/officeart/2005/8/layout/vList5"/>
    <dgm:cxn modelId="{20E20528-DD30-4361-83A8-6AA102E88BAC}" type="presOf" srcId="{65B5551F-6FD6-4582-9EB1-99D307FA2315}" destId="{DCA49E61-E6C4-4E5D-9C62-90F067F93F49}" srcOrd="0" destOrd="2" presId="urn:microsoft.com/office/officeart/2005/8/layout/vList5"/>
    <dgm:cxn modelId="{60DC2D76-BC29-4770-9914-9BF06D0ED32E}" type="presOf" srcId="{D941B9D3-0934-4DE5-98F3-EA5C0C83E3B8}" destId="{163A8F11-9ACC-471E-BC76-0F97E0A7C515}" srcOrd="0" destOrd="1" presId="urn:microsoft.com/office/officeart/2005/8/layout/vList5"/>
    <dgm:cxn modelId="{6BD4930A-D211-449F-9C93-71E0C1B6CA25}" srcId="{620504C5-4770-48A2-A0AA-F42337C8DFE0}" destId="{2383B040-D17D-40DA-9CC4-E1F8C8044D47}" srcOrd="1" destOrd="0" parTransId="{656F75AE-9260-4353-97B2-97CCFA803554}" sibTransId="{586D3866-E7F3-4CDE-BD79-AE7DCD05446C}"/>
    <dgm:cxn modelId="{0BD0C7C5-AA8C-4CEB-B674-BE96AEE611CB}" type="presOf" srcId="{CB398F01-5341-4E19-96AC-179F4C006444}" destId="{F20FB79F-C49C-4F71-8697-0F1A8DC6F146}" srcOrd="0" destOrd="1" presId="urn:microsoft.com/office/officeart/2005/8/layout/vList5"/>
    <dgm:cxn modelId="{F0D1B044-B4D0-41D9-B9C4-9D25FA5B1CA4}" type="presParOf" srcId="{49CF53DD-B074-459F-8ABB-EE7AE615DF6B}" destId="{000D6C54-17E1-4ABC-B93F-3C6ED58F72A5}" srcOrd="0" destOrd="0" presId="urn:microsoft.com/office/officeart/2005/8/layout/vList5"/>
    <dgm:cxn modelId="{E409A5A3-15C9-411E-BF98-F1204A711847}" type="presParOf" srcId="{000D6C54-17E1-4ABC-B93F-3C6ED58F72A5}" destId="{38996C30-9FC6-4819-B5E2-CECF4EE68782}" srcOrd="0" destOrd="0" presId="urn:microsoft.com/office/officeart/2005/8/layout/vList5"/>
    <dgm:cxn modelId="{19EDEB52-4C22-4979-98B6-9DFA0E602592}" type="presParOf" srcId="{000D6C54-17E1-4ABC-B93F-3C6ED58F72A5}" destId="{F20FB79F-C49C-4F71-8697-0F1A8DC6F146}" srcOrd="1" destOrd="0" presId="urn:microsoft.com/office/officeart/2005/8/layout/vList5"/>
    <dgm:cxn modelId="{F05D36C0-2500-4FDC-81CF-A5130F50DE4E}" type="presParOf" srcId="{49CF53DD-B074-459F-8ABB-EE7AE615DF6B}" destId="{96A1F364-BD1B-4263-8709-3C3EECDEE337}" srcOrd="1" destOrd="0" presId="urn:microsoft.com/office/officeart/2005/8/layout/vList5"/>
    <dgm:cxn modelId="{20AAD692-395B-4228-B44B-CCC37829D4DC}" type="presParOf" srcId="{49CF53DD-B074-459F-8ABB-EE7AE615DF6B}" destId="{CE3E70CD-F365-4B5D-A46E-0A27D2C42879}" srcOrd="2" destOrd="0" presId="urn:microsoft.com/office/officeart/2005/8/layout/vList5"/>
    <dgm:cxn modelId="{B3771F90-8F7C-46B9-AA2D-B781849626A4}" type="presParOf" srcId="{CE3E70CD-F365-4B5D-A46E-0A27D2C42879}" destId="{D48B02FF-8AF1-431D-91C5-51ACE071C42D}" srcOrd="0" destOrd="0" presId="urn:microsoft.com/office/officeart/2005/8/layout/vList5"/>
    <dgm:cxn modelId="{073631BB-BFCF-43B1-ABBD-351202370A8C}" type="presParOf" srcId="{CE3E70CD-F365-4B5D-A46E-0A27D2C42879}" destId="{DCA49E61-E6C4-4E5D-9C62-90F067F93F49}" srcOrd="1" destOrd="0" presId="urn:microsoft.com/office/officeart/2005/8/layout/vList5"/>
    <dgm:cxn modelId="{8701E9E8-0516-4ABE-BCC0-54894B77F075}" type="presParOf" srcId="{49CF53DD-B074-459F-8ABB-EE7AE615DF6B}" destId="{59AB223D-D3FB-40B6-A6B2-33076C75E27B}" srcOrd="3" destOrd="0" presId="urn:microsoft.com/office/officeart/2005/8/layout/vList5"/>
    <dgm:cxn modelId="{4E24B521-69D1-4BDC-9AF0-AFCE7AC02C87}" type="presParOf" srcId="{49CF53DD-B074-459F-8ABB-EE7AE615DF6B}" destId="{7E38434B-D585-43E7-8882-835C1A364AC3}" srcOrd="4" destOrd="0" presId="urn:microsoft.com/office/officeart/2005/8/layout/vList5"/>
    <dgm:cxn modelId="{3CE5B3CE-CB54-4218-9DBD-6E639B2CEDE8}" type="presParOf" srcId="{7E38434B-D585-43E7-8882-835C1A364AC3}" destId="{97957B80-9ABF-4EFC-B4EC-4480A400A7D2}" srcOrd="0" destOrd="0" presId="urn:microsoft.com/office/officeart/2005/8/layout/vList5"/>
    <dgm:cxn modelId="{C2889BF0-23BC-4110-A354-F3AF60632E63}" type="presParOf" srcId="{7E38434B-D585-43E7-8882-835C1A364AC3}" destId="{163A8F11-9ACC-471E-BC76-0F97E0A7C5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09E738-C618-41A0-B296-E6801614E9A2}" type="doc">
      <dgm:prSet loTypeId="urn:microsoft.com/office/officeart/2005/8/layout/list1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921381F-AE22-4737-8537-F8E821385EBF}">
      <dgm:prSet phldrT="[Text]"/>
      <dgm:spPr>
        <a:solidFill>
          <a:schemeClr val="bg1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/>
            <a:t>Peter Ballinger</a:t>
          </a:r>
          <a:endParaRPr lang="en-US" b="1" dirty="0"/>
        </a:p>
      </dgm:t>
    </dgm:pt>
    <dgm:pt modelId="{FF8352F4-95AA-4934-A258-27C6FE0EF5B5}" type="parTrans" cxnId="{E33B38F5-EDE4-408C-BE0D-933559FBC00C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C92271F5-EB38-4A89-823A-32F333687426}" type="sibTrans" cxnId="{E33B38F5-EDE4-408C-BE0D-933559FBC00C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F1D44C57-7C44-4678-8AF8-2A000F7D333B}">
      <dgm:prSet phldrT="[Text]"/>
      <dgm:spPr/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Director, Business Development</a:t>
          </a:r>
          <a:endParaRPr lang="en-US" b="1" dirty="0">
            <a:solidFill>
              <a:srgbClr val="FFFFFF"/>
            </a:solidFill>
          </a:endParaRPr>
        </a:p>
      </dgm:t>
    </dgm:pt>
    <dgm:pt modelId="{F7A39C42-E395-423B-84BB-6606D7BC343F}" type="parTrans" cxnId="{A3F74F6F-9BAD-432D-83C8-33642AB77040}">
      <dgm:prSet/>
      <dgm:spPr/>
      <dgm:t>
        <a:bodyPr/>
        <a:lstStyle/>
        <a:p>
          <a:endParaRPr lang="en-US"/>
        </a:p>
      </dgm:t>
    </dgm:pt>
    <dgm:pt modelId="{69788691-6C0C-4479-9EA9-0FF2A67242E5}" type="sibTrans" cxnId="{A3F74F6F-9BAD-432D-83C8-33642AB77040}">
      <dgm:prSet/>
      <dgm:spPr/>
      <dgm:t>
        <a:bodyPr/>
        <a:lstStyle/>
        <a:p>
          <a:endParaRPr lang="en-US"/>
        </a:p>
      </dgm:t>
    </dgm:pt>
    <dgm:pt modelId="{61A2EC9F-C5FF-4CD0-AA14-72EF3EAB45EB}">
      <dgm:prSet phldrT="[Text]"/>
      <dgm:spPr/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Peter.Ballinger@opic.gov</a:t>
          </a:r>
          <a:endParaRPr lang="en-US" b="1" dirty="0">
            <a:solidFill>
              <a:srgbClr val="FFFFFF"/>
            </a:solidFill>
          </a:endParaRPr>
        </a:p>
      </dgm:t>
    </dgm:pt>
    <dgm:pt modelId="{B517C4EF-A2DC-4C40-A8AE-D7109B2BA5CA}" type="parTrans" cxnId="{37EF7A4D-86E1-4814-9275-E8D66DAC2518}">
      <dgm:prSet/>
      <dgm:spPr/>
      <dgm:t>
        <a:bodyPr/>
        <a:lstStyle/>
        <a:p>
          <a:endParaRPr lang="en-US"/>
        </a:p>
      </dgm:t>
    </dgm:pt>
    <dgm:pt modelId="{540DF668-4842-47FE-BA21-65D94CD1A63E}" type="sibTrans" cxnId="{37EF7A4D-86E1-4814-9275-E8D66DAC2518}">
      <dgm:prSet/>
      <dgm:spPr/>
      <dgm:t>
        <a:bodyPr/>
        <a:lstStyle/>
        <a:p>
          <a:endParaRPr lang="en-US"/>
        </a:p>
      </dgm:t>
    </dgm:pt>
    <dgm:pt modelId="{B9FFFC2F-FAEE-49CA-BC92-6D4A51718529}">
      <dgm:prSet phldrT="[Text]"/>
      <dgm:spPr/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+1 (202) 336-8400</a:t>
          </a:r>
          <a:endParaRPr lang="en-US" b="1" dirty="0">
            <a:solidFill>
              <a:srgbClr val="FFFFFF"/>
            </a:solidFill>
          </a:endParaRPr>
        </a:p>
      </dgm:t>
    </dgm:pt>
    <dgm:pt modelId="{12789471-6EB8-4F0A-B2F8-96B9B40D10AF}" type="parTrans" cxnId="{BD178B41-8986-4E06-B367-AC6BFD73036B}">
      <dgm:prSet/>
      <dgm:spPr/>
      <dgm:t>
        <a:bodyPr/>
        <a:lstStyle/>
        <a:p>
          <a:endParaRPr lang="en-US"/>
        </a:p>
      </dgm:t>
    </dgm:pt>
    <dgm:pt modelId="{7505DDFD-0158-46E4-8B24-CB0935293B65}" type="sibTrans" cxnId="{BD178B41-8986-4E06-B367-AC6BFD73036B}">
      <dgm:prSet/>
      <dgm:spPr/>
      <dgm:t>
        <a:bodyPr/>
        <a:lstStyle/>
        <a:p>
          <a:endParaRPr lang="en-US"/>
        </a:p>
      </dgm:t>
    </dgm:pt>
    <dgm:pt modelId="{ACE574F0-A77C-4D0D-955E-58DAFC8F8A2B}">
      <dgm:prSet phldrT="[Text]"/>
      <dgm:spPr>
        <a:solidFill>
          <a:schemeClr val="bg1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/>
            <a:t>Our Website</a:t>
          </a:r>
          <a:endParaRPr lang="en-US" b="1" dirty="0"/>
        </a:p>
      </dgm:t>
    </dgm:pt>
    <dgm:pt modelId="{5032C669-4C16-40A7-9DBD-2A49A76A3601}" type="parTrans" cxnId="{ADF3C314-7BA1-4179-9DFC-1DED3863C70A}">
      <dgm:prSet/>
      <dgm:spPr/>
      <dgm:t>
        <a:bodyPr/>
        <a:lstStyle/>
        <a:p>
          <a:endParaRPr lang="en-US"/>
        </a:p>
      </dgm:t>
    </dgm:pt>
    <dgm:pt modelId="{ED33E161-F1A1-4664-8AD4-E144FA8F310F}" type="sibTrans" cxnId="{ADF3C314-7BA1-4179-9DFC-1DED3863C70A}">
      <dgm:prSet/>
      <dgm:spPr/>
      <dgm:t>
        <a:bodyPr/>
        <a:lstStyle/>
        <a:p>
          <a:endParaRPr lang="en-US"/>
        </a:p>
      </dgm:t>
    </dgm:pt>
    <dgm:pt modelId="{69707F68-9D7E-400C-8F54-B3DB1A4EC060}">
      <dgm:prSet phldrT="[Text]"/>
      <dgm:spPr/>
      <dgm:t>
        <a:bodyPr/>
        <a:lstStyle/>
        <a:p>
          <a:r>
            <a:rPr lang="en-US" b="1" smtClean="0">
              <a:solidFill>
                <a:srgbClr val="FFFFFF"/>
              </a:solidFill>
            </a:rPr>
            <a:t>www.opic.gov</a:t>
          </a:r>
          <a:endParaRPr lang="en-US" b="1" dirty="0">
            <a:solidFill>
              <a:srgbClr val="FFFFFF"/>
            </a:solidFill>
          </a:endParaRPr>
        </a:p>
      </dgm:t>
    </dgm:pt>
    <dgm:pt modelId="{9C15A971-FDBD-437B-9CF5-252ABBC70876}" type="parTrans" cxnId="{FFAD8A9B-F19D-42E4-B7AE-EF37B60F6ABE}">
      <dgm:prSet/>
      <dgm:spPr/>
      <dgm:t>
        <a:bodyPr/>
        <a:lstStyle/>
        <a:p>
          <a:endParaRPr lang="en-US"/>
        </a:p>
      </dgm:t>
    </dgm:pt>
    <dgm:pt modelId="{ADFFECB3-F931-4AB9-8BCC-E4F96380CD4A}" type="sibTrans" cxnId="{FFAD8A9B-F19D-42E4-B7AE-EF37B60F6ABE}">
      <dgm:prSet/>
      <dgm:spPr/>
      <dgm:t>
        <a:bodyPr/>
        <a:lstStyle/>
        <a:p>
          <a:endParaRPr lang="en-US"/>
        </a:p>
      </dgm:t>
    </dgm:pt>
    <dgm:pt modelId="{F7CD79D6-29DE-4BCF-A90E-23FD5874DDBE}" type="pres">
      <dgm:prSet presAssocID="{ED09E738-C618-41A0-B296-E6801614E9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0E08C4-38B3-4336-AFBB-CB3F15FD837E}" type="pres">
      <dgm:prSet presAssocID="{3921381F-AE22-4737-8537-F8E821385EBF}" presName="parentLin" presStyleCnt="0"/>
      <dgm:spPr/>
    </dgm:pt>
    <dgm:pt modelId="{CC5550A3-366C-4E1C-BE3C-6878C210B538}" type="pres">
      <dgm:prSet presAssocID="{3921381F-AE22-4737-8537-F8E821385EB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B2E26E1-60CF-4E70-9932-7BDEAB916752}" type="pres">
      <dgm:prSet presAssocID="{3921381F-AE22-4737-8537-F8E821385EB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7598E-8C25-4EBA-BB45-F171CAF90D0F}" type="pres">
      <dgm:prSet presAssocID="{3921381F-AE22-4737-8537-F8E821385EBF}" presName="negativeSpace" presStyleCnt="0"/>
      <dgm:spPr/>
    </dgm:pt>
    <dgm:pt modelId="{0AE87533-696B-41C7-B39A-AF8CD059C435}" type="pres">
      <dgm:prSet presAssocID="{3921381F-AE22-4737-8537-F8E821385EB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63A75-2110-4210-A41C-823EFDC558B8}" type="pres">
      <dgm:prSet presAssocID="{C92271F5-EB38-4A89-823A-32F333687426}" presName="spaceBetweenRectangles" presStyleCnt="0"/>
      <dgm:spPr/>
    </dgm:pt>
    <dgm:pt modelId="{A2C4EC42-5832-406D-834F-70401D6B56B2}" type="pres">
      <dgm:prSet presAssocID="{ACE574F0-A77C-4D0D-955E-58DAFC8F8A2B}" presName="parentLin" presStyleCnt="0"/>
      <dgm:spPr/>
    </dgm:pt>
    <dgm:pt modelId="{F167972D-ACA8-4490-85A7-C074C42E5967}" type="pres">
      <dgm:prSet presAssocID="{ACE574F0-A77C-4D0D-955E-58DAFC8F8A2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40E4A11-463F-48CD-BB66-EAC6578D7944}" type="pres">
      <dgm:prSet presAssocID="{ACE574F0-A77C-4D0D-955E-58DAFC8F8A2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6F5A9-D0B4-4842-B39A-CC0C9EF8B048}" type="pres">
      <dgm:prSet presAssocID="{ACE574F0-A77C-4D0D-955E-58DAFC8F8A2B}" presName="negativeSpace" presStyleCnt="0"/>
      <dgm:spPr/>
    </dgm:pt>
    <dgm:pt modelId="{86B40A37-6A4A-4116-973B-AFCA8453F6A0}" type="pres">
      <dgm:prSet presAssocID="{ACE574F0-A77C-4D0D-955E-58DAFC8F8A2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54962B-D17F-4532-8461-D8D1D0C9813F}" type="presOf" srcId="{3921381F-AE22-4737-8537-F8E821385EBF}" destId="{2B2E26E1-60CF-4E70-9932-7BDEAB916752}" srcOrd="1" destOrd="0" presId="urn:microsoft.com/office/officeart/2005/8/layout/list1"/>
    <dgm:cxn modelId="{D2B3561F-527C-4173-95B6-240F83FBBDD3}" type="presOf" srcId="{3921381F-AE22-4737-8537-F8E821385EBF}" destId="{CC5550A3-366C-4E1C-BE3C-6878C210B538}" srcOrd="0" destOrd="0" presId="urn:microsoft.com/office/officeart/2005/8/layout/list1"/>
    <dgm:cxn modelId="{A3F74F6F-9BAD-432D-83C8-33642AB77040}" srcId="{3921381F-AE22-4737-8537-F8E821385EBF}" destId="{F1D44C57-7C44-4678-8AF8-2A000F7D333B}" srcOrd="0" destOrd="0" parTransId="{F7A39C42-E395-423B-84BB-6606D7BC343F}" sibTransId="{69788691-6C0C-4479-9EA9-0FF2A67242E5}"/>
    <dgm:cxn modelId="{94669A7E-94CA-4949-95EC-CBE0C561CE7D}" type="presOf" srcId="{ACE574F0-A77C-4D0D-955E-58DAFC8F8A2B}" destId="{D40E4A11-463F-48CD-BB66-EAC6578D7944}" srcOrd="1" destOrd="0" presId="urn:microsoft.com/office/officeart/2005/8/layout/list1"/>
    <dgm:cxn modelId="{E57F4008-7A89-431E-9133-D0EB3DE2AC15}" type="presOf" srcId="{B9FFFC2F-FAEE-49CA-BC92-6D4A51718529}" destId="{0AE87533-696B-41C7-B39A-AF8CD059C435}" srcOrd="0" destOrd="2" presId="urn:microsoft.com/office/officeart/2005/8/layout/list1"/>
    <dgm:cxn modelId="{37EF7A4D-86E1-4814-9275-E8D66DAC2518}" srcId="{3921381F-AE22-4737-8537-F8E821385EBF}" destId="{61A2EC9F-C5FF-4CD0-AA14-72EF3EAB45EB}" srcOrd="1" destOrd="0" parTransId="{B517C4EF-A2DC-4C40-A8AE-D7109B2BA5CA}" sibTransId="{540DF668-4842-47FE-BA21-65D94CD1A63E}"/>
    <dgm:cxn modelId="{B4108BB2-C0D1-446D-A829-FD24317337B7}" type="presOf" srcId="{ED09E738-C618-41A0-B296-E6801614E9A2}" destId="{F7CD79D6-29DE-4BCF-A90E-23FD5874DDBE}" srcOrd="0" destOrd="0" presId="urn:microsoft.com/office/officeart/2005/8/layout/list1"/>
    <dgm:cxn modelId="{ADF3C314-7BA1-4179-9DFC-1DED3863C70A}" srcId="{ED09E738-C618-41A0-B296-E6801614E9A2}" destId="{ACE574F0-A77C-4D0D-955E-58DAFC8F8A2B}" srcOrd="1" destOrd="0" parTransId="{5032C669-4C16-40A7-9DBD-2A49A76A3601}" sibTransId="{ED33E161-F1A1-4664-8AD4-E144FA8F310F}"/>
    <dgm:cxn modelId="{E33B38F5-EDE4-408C-BE0D-933559FBC00C}" srcId="{ED09E738-C618-41A0-B296-E6801614E9A2}" destId="{3921381F-AE22-4737-8537-F8E821385EBF}" srcOrd="0" destOrd="0" parTransId="{FF8352F4-95AA-4934-A258-27C6FE0EF5B5}" sibTransId="{C92271F5-EB38-4A89-823A-32F333687426}"/>
    <dgm:cxn modelId="{98F67CCC-5789-4B4B-B61B-BF464ABEACEE}" type="presOf" srcId="{ACE574F0-A77C-4D0D-955E-58DAFC8F8A2B}" destId="{F167972D-ACA8-4490-85A7-C074C42E5967}" srcOrd="0" destOrd="0" presId="urn:microsoft.com/office/officeart/2005/8/layout/list1"/>
    <dgm:cxn modelId="{FFAD8A9B-F19D-42E4-B7AE-EF37B60F6ABE}" srcId="{ACE574F0-A77C-4D0D-955E-58DAFC8F8A2B}" destId="{69707F68-9D7E-400C-8F54-B3DB1A4EC060}" srcOrd="0" destOrd="0" parTransId="{9C15A971-FDBD-437B-9CF5-252ABBC70876}" sibTransId="{ADFFECB3-F931-4AB9-8BCC-E4F96380CD4A}"/>
    <dgm:cxn modelId="{BD178B41-8986-4E06-B367-AC6BFD73036B}" srcId="{3921381F-AE22-4737-8537-F8E821385EBF}" destId="{B9FFFC2F-FAEE-49CA-BC92-6D4A51718529}" srcOrd="2" destOrd="0" parTransId="{12789471-6EB8-4F0A-B2F8-96B9B40D10AF}" sibTransId="{7505DDFD-0158-46E4-8B24-CB0935293B65}"/>
    <dgm:cxn modelId="{FE591029-0C2C-464F-AD56-0BC2D31A72F0}" type="presOf" srcId="{F1D44C57-7C44-4678-8AF8-2A000F7D333B}" destId="{0AE87533-696B-41C7-B39A-AF8CD059C435}" srcOrd="0" destOrd="0" presId="urn:microsoft.com/office/officeart/2005/8/layout/list1"/>
    <dgm:cxn modelId="{A7053AD6-63E2-479C-99E5-CF2B7BDA6D2A}" type="presOf" srcId="{61A2EC9F-C5FF-4CD0-AA14-72EF3EAB45EB}" destId="{0AE87533-696B-41C7-B39A-AF8CD059C435}" srcOrd="0" destOrd="1" presId="urn:microsoft.com/office/officeart/2005/8/layout/list1"/>
    <dgm:cxn modelId="{3D31A6AD-B84F-4D10-BF4D-E7A1CA48E1F3}" type="presOf" srcId="{69707F68-9D7E-400C-8F54-B3DB1A4EC060}" destId="{86B40A37-6A4A-4116-973B-AFCA8453F6A0}" srcOrd="0" destOrd="0" presId="urn:microsoft.com/office/officeart/2005/8/layout/list1"/>
    <dgm:cxn modelId="{19925C0D-7ACF-499D-8AFD-A301483C2426}" type="presParOf" srcId="{F7CD79D6-29DE-4BCF-A90E-23FD5874DDBE}" destId="{3B0E08C4-38B3-4336-AFBB-CB3F15FD837E}" srcOrd="0" destOrd="0" presId="urn:microsoft.com/office/officeart/2005/8/layout/list1"/>
    <dgm:cxn modelId="{DD91B1BB-D485-495B-B0BD-B83C16339EE2}" type="presParOf" srcId="{3B0E08C4-38B3-4336-AFBB-CB3F15FD837E}" destId="{CC5550A3-366C-4E1C-BE3C-6878C210B538}" srcOrd="0" destOrd="0" presId="urn:microsoft.com/office/officeart/2005/8/layout/list1"/>
    <dgm:cxn modelId="{43CBCE41-C26F-4BB6-A9B1-5425F74F0275}" type="presParOf" srcId="{3B0E08C4-38B3-4336-AFBB-CB3F15FD837E}" destId="{2B2E26E1-60CF-4E70-9932-7BDEAB916752}" srcOrd="1" destOrd="0" presId="urn:microsoft.com/office/officeart/2005/8/layout/list1"/>
    <dgm:cxn modelId="{46ADBB9E-3A4F-47F2-9988-A617A26511D4}" type="presParOf" srcId="{F7CD79D6-29DE-4BCF-A90E-23FD5874DDBE}" destId="{07D7598E-8C25-4EBA-BB45-F171CAF90D0F}" srcOrd="1" destOrd="0" presId="urn:microsoft.com/office/officeart/2005/8/layout/list1"/>
    <dgm:cxn modelId="{D3FB5A6E-CEC0-4233-BE9F-A2854AAE58CC}" type="presParOf" srcId="{F7CD79D6-29DE-4BCF-A90E-23FD5874DDBE}" destId="{0AE87533-696B-41C7-B39A-AF8CD059C435}" srcOrd="2" destOrd="0" presId="urn:microsoft.com/office/officeart/2005/8/layout/list1"/>
    <dgm:cxn modelId="{A788CD1D-6216-4FD4-8F35-E467C0F7F84D}" type="presParOf" srcId="{F7CD79D6-29DE-4BCF-A90E-23FD5874DDBE}" destId="{05A63A75-2110-4210-A41C-823EFDC558B8}" srcOrd="3" destOrd="0" presId="urn:microsoft.com/office/officeart/2005/8/layout/list1"/>
    <dgm:cxn modelId="{5B22BF8D-30F1-4D1B-A5E1-EBD152910EC8}" type="presParOf" srcId="{F7CD79D6-29DE-4BCF-A90E-23FD5874DDBE}" destId="{A2C4EC42-5832-406D-834F-70401D6B56B2}" srcOrd="4" destOrd="0" presId="urn:microsoft.com/office/officeart/2005/8/layout/list1"/>
    <dgm:cxn modelId="{081E17A4-B52E-4521-BCBF-6D9AFFD73AF2}" type="presParOf" srcId="{A2C4EC42-5832-406D-834F-70401D6B56B2}" destId="{F167972D-ACA8-4490-85A7-C074C42E5967}" srcOrd="0" destOrd="0" presId="urn:microsoft.com/office/officeart/2005/8/layout/list1"/>
    <dgm:cxn modelId="{589BB930-A01E-42BA-A028-1F4AA6E85186}" type="presParOf" srcId="{A2C4EC42-5832-406D-834F-70401D6B56B2}" destId="{D40E4A11-463F-48CD-BB66-EAC6578D7944}" srcOrd="1" destOrd="0" presId="urn:microsoft.com/office/officeart/2005/8/layout/list1"/>
    <dgm:cxn modelId="{813DA810-0B4B-41E9-89B7-90F4B0DD4C13}" type="presParOf" srcId="{F7CD79D6-29DE-4BCF-A90E-23FD5874DDBE}" destId="{B476F5A9-D0B4-4842-B39A-CC0C9EF8B048}" srcOrd="5" destOrd="0" presId="urn:microsoft.com/office/officeart/2005/8/layout/list1"/>
    <dgm:cxn modelId="{A6167CFC-5F59-4121-9C48-8303CB7476D4}" type="presParOf" srcId="{F7CD79D6-29DE-4BCF-A90E-23FD5874DDBE}" destId="{86B40A37-6A4A-4116-973B-AFCA8453F6A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0FB79F-C49C-4F71-8697-0F1A8DC6F146}">
      <dsp:nvSpPr>
        <dsp:cNvPr id="0" name=""/>
        <dsp:cNvSpPr/>
      </dsp:nvSpPr>
      <dsp:spPr>
        <a:xfrm rot="5400000">
          <a:off x="4898275" y="-1623599"/>
          <a:ext cx="1654657" cy="490185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Loans from $1 million to $250 million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Fixed interest rate 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Tenors up to 20 years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Currency in USD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Leverage up to 75%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</dsp:txBody>
      <dsp:txXfrm rot="5400000">
        <a:off x="4898275" y="-1623599"/>
        <a:ext cx="1654657" cy="4901857"/>
      </dsp:txXfrm>
    </dsp:sp>
    <dsp:sp modelId="{38996C30-9FC6-4819-B5E2-CECF4EE68782}">
      <dsp:nvSpPr>
        <dsp:cNvPr id="0" name=""/>
        <dsp:cNvSpPr/>
      </dsp:nvSpPr>
      <dsp:spPr>
        <a:xfrm>
          <a:off x="0" y="78468"/>
          <a:ext cx="3273841" cy="1402556"/>
        </a:xfrm>
        <a:prstGeom prst="roundRect">
          <a:avLst/>
        </a:prstGeom>
        <a:solidFill>
          <a:schemeClr val="tx2">
            <a:lumMod val="75000"/>
          </a:schemeClr>
        </a:solidFill>
        <a:ln w="425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solidFill>
                <a:srgbClr val="FFFFFF"/>
              </a:solidFill>
            </a:rPr>
            <a:t>Project Finance</a:t>
          </a:r>
          <a:endParaRPr lang="en-US" sz="2600" i="1" kern="1200" dirty="0">
            <a:solidFill>
              <a:srgbClr val="FFFFFF"/>
            </a:solidFill>
          </a:endParaRPr>
        </a:p>
      </dsp:txBody>
      <dsp:txXfrm>
        <a:off x="0" y="78468"/>
        <a:ext cx="3273841" cy="1402556"/>
      </dsp:txXfrm>
    </dsp:sp>
    <dsp:sp modelId="{DCA49E61-E6C4-4E5D-9C62-90F067F93F49}">
      <dsp:nvSpPr>
        <dsp:cNvPr id="0" name=""/>
        <dsp:cNvSpPr/>
      </dsp:nvSpPr>
      <dsp:spPr>
        <a:xfrm rot="5400000">
          <a:off x="5039513" y="-47915"/>
          <a:ext cx="1354285" cy="493214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Expropriation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Political Violence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Currency Inconvertibility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</dsp:txBody>
      <dsp:txXfrm rot="5400000">
        <a:off x="5039513" y="-47915"/>
        <a:ext cx="1354285" cy="4932143"/>
      </dsp:txXfrm>
    </dsp:sp>
    <dsp:sp modelId="{D48B02FF-8AF1-431D-91C5-51ACE071C42D}">
      <dsp:nvSpPr>
        <dsp:cNvPr id="0" name=""/>
        <dsp:cNvSpPr/>
      </dsp:nvSpPr>
      <dsp:spPr>
        <a:xfrm>
          <a:off x="0" y="1665799"/>
          <a:ext cx="3249751" cy="1402556"/>
        </a:xfrm>
        <a:prstGeom prst="roundRect">
          <a:avLst/>
        </a:prstGeom>
        <a:solidFill>
          <a:schemeClr val="tx2">
            <a:lumMod val="75000"/>
          </a:schemeClr>
        </a:solidFill>
        <a:ln w="425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solidFill>
                <a:srgbClr val="FFFFFF"/>
              </a:solidFill>
            </a:rPr>
            <a:t>Political Risk Insurance</a:t>
          </a:r>
          <a:endParaRPr lang="en-US" sz="2600" i="1" kern="1200" dirty="0">
            <a:solidFill>
              <a:srgbClr val="FFFFFF"/>
            </a:solidFill>
          </a:endParaRPr>
        </a:p>
      </dsp:txBody>
      <dsp:txXfrm>
        <a:off x="0" y="1665799"/>
        <a:ext cx="3249751" cy="1402556"/>
      </dsp:txXfrm>
    </dsp:sp>
    <dsp:sp modelId="{163A8F11-9ACC-471E-BC76-0F97E0A7C515}">
      <dsp:nvSpPr>
        <dsp:cNvPr id="0" name=""/>
        <dsp:cNvSpPr/>
      </dsp:nvSpPr>
      <dsp:spPr>
        <a:xfrm rot="5400000">
          <a:off x="4966138" y="1484812"/>
          <a:ext cx="1525487" cy="490935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bg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Provides debt to Private Equity Funds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>
                  <a:lumMod val="75000"/>
                </a:schemeClr>
              </a:solidFill>
            </a:rPr>
            <a:t>Funds can be sector and/or regionally focused</a:t>
          </a:r>
          <a:endParaRPr lang="en-US" sz="2000" kern="1200" dirty="0">
            <a:solidFill>
              <a:schemeClr val="bg1">
                <a:lumMod val="75000"/>
              </a:schemeClr>
            </a:solidFill>
          </a:endParaRPr>
        </a:p>
      </dsp:txBody>
      <dsp:txXfrm rot="5400000">
        <a:off x="4966138" y="1484812"/>
        <a:ext cx="1525487" cy="4909358"/>
      </dsp:txXfrm>
    </dsp:sp>
    <dsp:sp modelId="{97957B80-9ABF-4EFC-B4EC-4480A400A7D2}">
      <dsp:nvSpPr>
        <dsp:cNvPr id="0" name=""/>
        <dsp:cNvSpPr/>
      </dsp:nvSpPr>
      <dsp:spPr>
        <a:xfrm>
          <a:off x="0" y="3321843"/>
          <a:ext cx="3272039" cy="1402556"/>
        </a:xfrm>
        <a:prstGeom prst="roundRect">
          <a:avLst/>
        </a:prstGeom>
        <a:solidFill>
          <a:schemeClr val="tx2">
            <a:lumMod val="75000"/>
          </a:schemeClr>
        </a:solidFill>
        <a:ln w="425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solidFill>
                <a:srgbClr val="FFFFFF"/>
              </a:solidFill>
            </a:rPr>
            <a:t>Investment Funds Leverage</a:t>
          </a:r>
          <a:endParaRPr lang="en-US" sz="2600" i="1" kern="1200" dirty="0">
            <a:solidFill>
              <a:srgbClr val="FFFFFF"/>
            </a:solidFill>
          </a:endParaRPr>
        </a:p>
      </dsp:txBody>
      <dsp:txXfrm>
        <a:off x="0" y="3321843"/>
        <a:ext cx="3272039" cy="14025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B3300E-B4BD-4C55-86DB-61B486ED1175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A626ED-5477-4A83-8119-C62B46AD7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onstantia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238F9-5C5C-4BE7-A74B-1E03B735FBB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onstantia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8FF32F-3E70-4456-B056-8100AE9095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onstantia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8FF32F-3E70-4456-B056-8100AE9095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onstantia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74E930-1C29-4AF2-AC6B-4E9B914F30B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onstantia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FA16BE-EAF2-44D8-8477-D1B3FE2D54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onstantia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DA0F22-0A46-4B9F-808A-6DE83DB543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0BA1BF-5AB2-4298-9705-F8044BA421F1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179030-67E3-4C51-8433-8F3382957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F28DF-5B7C-45FA-8FB4-AF1047786A45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A396-D39F-4CA4-97BA-E83602B924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2E4D5-8C1A-4277-BCF2-C9988507AEC0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C666B-6564-4BD4-A284-21706B4EF1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75B97-DA71-44D0-967B-0D683D60EEA5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34BE-2C0A-4B5B-9705-8AE7B5F992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75078-7A09-459E-86E3-255F314E05B7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EF360A-4DAB-4222-AAC7-CEA48F5D57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896-603E-4725-BB7C-F066229BB382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27816-0E68-4AE8-8E8F-65C74CA70C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1AD4F-1B3F-44AD-A6EF-AF11821AA043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AE7-E3D1-4219-8560-1660B04094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B8C58-ECCC-42C7-836A-BDDC5F80FF1B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4B1A-3774-4C79-B678-CBA247899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187BD7-ED22-451A-BCEA-FB8AEA5C1E71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ABEAA-5BF4-4F04-97F6-6AFB26D056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8D411-1FC7-4D70-85FA-51F3A9CEDC38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58FD7-CB3D-4884-AB1D-8489354CDC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596D43-C255-4542-8C6F-2F9D83E3FCF7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E1F2AE-57EC-49C5-A176-EEAF1D56C5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5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1986C75-4C89-4239-A403-D490F3590C3E}" type="datetimeFigureOut">
              <a:rPr lang="en-US"/>
              <a:pPr>
                <a:defRPr/>
              </a:pPr>
              <a:t>9/24/2012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117500F-8251-499A-B4A6-73D0F2FCA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42" r:id="rId2"/>
    <p:sldLayoutId id="2147484050" r:id="rId3"/>
    <p:sldLayoutId id="2147484043" r:id="rId4"/>
    <p:sldLayoutId id="2147484044" r:id="rId5"/>
    <p:sldLayoutId id="2147484045" r:id="rId6"/>
    <p:sldLayoutId id="2147484051" r:id="rId7"/>
    <p:sldLayoutId id="2147484046" r:id="rId8"/>
    <p:sldLayoutId id="2147484052" r:id="rId9"/>
    <p:sldLayoutId id="2147484047" r:id="rId10"/>
    <p:sldLayoutId id="21474840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74AC5B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74AC5B"/>
          </a:solidFill>
          <a:latin typeface="Constantia" pitchFamily="18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859F5C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859F5C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BEFF4B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utlook.opic.gov/exchweb/bin/redir.asp?URL=http://www.akbank.com/ticari/krediler/nakit-krediler/enerji-dostu-kredi2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762000"/>
            <a:ext cx="7086600" cy="1219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b="1" dirty="0" smtClean="0">
                <a:solidFill>
                  <a:srgbClr val="FFFFFF"/>
                </a:solidFill>
                <a:latin typeface="+mj-lt"/>
              </a:rPr>
              <a:t>Overseas Private Investment Corporation: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solidFill>
                  <a:srgbClr val="FFFFFF"/>
                </a:solidFill>
                <a:latin typeface="+mj-lt"/>
              </a:rPr>
              <a:t>The U.S. Government’s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solidFill>
                  <a:srgbClr val="FFFFFF"/>
                </a:solidFill>
                <a:latin typeface="+mj-lt"/>
              </a:rPr>
              <a:t>Development Finance Institution</a:t>
            </a:r>
            <a:endParaRPr lang="en-US" sz="22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7171" name="Picture 4" descr="opic_blu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133600"/>
            <a:ext cx="1274763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90600" y="3962400"/>
            <a:ext cx="7620000" cy="1981200"/>
          </a:xfrm>
          <a:prstGeom prst="rect">
            <a:avLst/>
          </a:prstGeom>
        </p:spPr>
        <p:txBody>
          <a:bodyPr lIns="182880" tIns="0">
            <a:normAutofit/>
          </a:bodyPr>
          <a:lstStyle/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26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</a:rPr>
              <a:t>Renewable Energy and Energy Efficiency</a:t>
            </a:r>
            <a:endParaRPr lang="en-US" sz="2600" b="1" dirty="0">
              <a:solidFill>
                <a:schemeClr val="bg1">
                  <a:lumMod val="60000"/>
                  <a:lumOff val="40000"/>
                </a:schemeClr>
              </a:solidFill>
              <a:latin typeface="+mj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22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</a:rPr>
              <a:t>Izmir, Istanbul, Gaziantep, Ankara</a:t>
            </a: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+mj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200" dirty="0">
              <a:solidFill>
                <a:schemeClr val="bg1"/>
              </a:solidFill>
              <a:latin typeface="+mj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200" i="1" dirty="0">
              <a:solidFill>
                <a:schemeClr val="bg1"/>
              </a:solidFill>
              <a:latin typeface="+mj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2200" i="1" dirty="0" smtClean="0">
                <a:solidFill>
                  <a:schemeClr val="bg1"/>
                </a:solidFill>
                <a:latin typeface="+mj-lt"/>
              </a:rPr>
              <a:t>24-27 September </a:t>
            </a:r>
            <a:r>
              <a:rPr lang="en-US" sz="2200" i="1" dirty="0">
                <a:solidFill>
                  <a:schemeClr val="bg1"/>
                </a:solidFill>
                <a:latin typeface="+mj-lt"/>
              </a:rPr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9950" y="6492875"/>
            <a:ext cx="2324100" cy="365125"/>
          </a:xfrm>
        </p:spPr>
        <p:txBody>
          <a:bodyPr/>
          <a:lstStyle/>
          <a:p>
            <a:pPr>
              <a:defRPr/>
            </a:pPr>
            <a:r>
              <a:rPr lang="en-US" sz="1100" smtClean="0">
                <a:solidFill>
                  <a:srgbClr val="FFFFFF"/>
                </a:solidFill>
                <a:latin typeface="+mj-lt"/>
              </a:rPr>
              <a:t>Overseas Private Investment Corp.</a:t>
            </a:r>
            <a:endParaRPr lang="en-US" sz="1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553200"/>
            <a:ext cx="381000" cy="304800"/>
          </a:xfrm>
        </p:spPr>
        <p:txBody>
          <a:bodyPr anchor="ctr"/>
          <a:lstStyle/>
          <a:p>
            <a:pPr algn="ctr">
              <a:defRPr/>
            </a:pPr>
            <a:fld id="{1CA69DCF-915F-42DC-894F-D14D41420D77}" type="slidenum">
              <a:rPr lang="en-US">
                <a:solidFill>
                  <a:srgbClr val="FFFFFF"/>
                </a:solidFill>
                <a:latin typeface="+mj-lt"/>
              </a:rPr>
              <a:pPr algn="ctr">
                <a:defRPr/>
              </a:pPr>
              <a:t>2</a:t>
            </a:fld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45" name="Picture 4" descr="opic_blu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itle 7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183563" cy="533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600" smtClean="0">
                <a:solidFill>
                  <a:schemeClr val="bg2"/>
                </a:solidFill>
                <a:effectLst/>
              </a:rPr>
              <a:t>OPIC Primary Products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183562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9950" y="6492875"/>
            <a:ext cx="2324100" cy="365125"/>
          </a:xfrm>
        </p:spPr>
        <p:txBody>
          <a:bodyPr/>
          <a:lstStyle/>
          <a:p>
            <a:pPr>
              <a:defRPr/>
            </a:pPr>
            <a:r>
              <a:rPr lang="en-US" sz="1100" smtClean="0">
                <a:solidFill>
                  <a:srgbClr val="FFFFFF"/>
                </a:solidFill>
                <a:latin typeface="+mj-lt"/>
              </a:rPr>
              <a:t>Overseas Private Investment Corp.</a:t>
            </a:r>
            <a:endParaRPr lang="en-US" sz="1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553200"/>
            <a:ext cx="381000" cy="304800"/>
          </a:xfrm>
        </p:spPr>
        <p:txBody>
          <a:bodyPr anchor="ctr"/>
          <a:lstStyle/>
          <a:p>
            <a:pPr algn="ctr">
              <a:defRPr/>
            </a:pPr>
            <a:fld id="{099D51E8-0FD1-4607-B28B-C5588608CC66}" type="slidenum">
              <a:rPr lang="en-US">
                <a:solidFill>
                  <a:srgbClr val="FFFFFF"/>
                </a:solidFill>
                <a:latin typeface="+mj-lt"/>
              </a:rPr>
              <a:pPr algn="ctr">
                <a:defRPr/>
              </a:pPr>
              <a:t>3</a:t>
            </a:fld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269" name="Picture 4" descr="opic_blu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itle 7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183563" cy="533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600" smtClean="0">
                <a:solidFill>
                  <a:schemeClr val="bg2"/>
                </a:solidFill>
                <a:effectLst/>
              </a:rPr>
              <a:t>Project Finance (debt)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79425" y="1335088"/>
            <a:ext cx="8185150" cy="4187825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2000" b="1" u="sng" dirty="0" smtClean="0"/>
              <a:t>Eligibility</a:t>
            </a:r>
          </a:p>
          <a:p>
            <a:pPr>
              <a:defRPr/>
            </a:pPr>
            <a:r>
              <a:rPr lang="en-US" sz="2000" dirty="0" smtClean="0"/>
              <a:t>25% of Project Company owned by U.S. party OR significant long-term involvement of U.S. party (through licensing, royalties or leasing)</a:t>
            </a:r>
          </a:p>
          <a:p>
            <a:pPr>
              <a:defRPr/>
            </a:pPr>
            <a:r>
              <a:rPr lang="en-US" sz="2000" dirty="0" smtClean="0"/>
              <a:t>Less than 50% foreign gov’t ownership in Project</a:t>
            </a:r>
          </a:p>
          <a:p>
            <a:pPr>
              <a:defRPr/>
            </a:pPr>
            <a:r>
              <a:rPr lang="en-US" sz="2000" b="1" u="sng" dirty="0" smtClean="0"/>
              <a:t>Framework</a:t>
            </a:r>
          </a:p>
          <a:p>
            <a:pPr lvl="1">
              <a:defRPr/>
            </a:pPr>
            <a:r>
              <a:rPr lang="en-US" sz="2000" dirty="0" smtClean="0"/>
              <a:t>Limited recourse project finance</a:t>
            </a:r>
          </a:p>
          <a:p>
            <a:pPr lvl="1">
              <a:defRPr/>
            </a:pPr>
            <a:r>
              <a:rPr lang="en-US" sz="2000" dirty="0" smtClean="0"/>
              <a:t>Loan sizes from $1-250M</a:t>
            </a:r>
          </a:p>
          <a:p>
            <a:pPr lvl="1">
              <a:defRPr/>
            </a:pPr>
            <a:r>
              <a:rPr lang="en-US" sz="2000" dirty="0" smtClean="0"/>
              <a:t>Loan Tenors up to 20 years</a:t>
            </a:r>
          </a:p>
          <a:p>
            <a:pPr lvl="1">
              <a:defRPr/>
            </a:pPr>
            <a:r>
              <a:rPr lang="en-US" sz="2000" dirty="0" smtClean="0"/>
              <a:t>Fixed rate U.S. dollar financing based on project risk profile</a:t>
            </a:r>
          </a:p>
          <a:p>
            <a:pPr lvl="1">
              <a:defRPr/>
            </a:pPr>
            <a:r>
              <a:rPr lang="en-US" sz="2000" dirty="0" smtClean="0"/>
              <a:t>Long history of support to small &amp; medium-sized enterprises</a:t>
            </a:r>
          </a:p>
          <a:p>
            <a:pPr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9950" y="6492875"/>
            <a:ext cx="2324100" cy="365125"/>
          </a:xfrm>
        </p:spPr>
        <p:txBody>
          <a:bodyPr/>
          <a:lstStyle/>
          <a:p>
            <a:pPr>
              <a:defRPr/>
            </a:pPr>
            <a:r>
              <a:rPr lang="en-US" sz="1100" smtClean="0">
                <a:solidFill>
                  <a:srgbClr val="FFFFFF"/>
                </a:solidFill>
                <a:latin typeface="+mj-lt"/>
              </a:rPr>
              <a:t>Overseas Private Investment Corp.</a:t>
            </a:r>
            <a:endParaRPr lang="en-US" sz="1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553200"/>
            <a:ext cx="381000" cy="304800"/>
          </a:xfrm>
        </p:spPr>
        <p:txBody>
          <a:bodyPr anchor="ctr"/>
          <a:lstStyle/>
          <a:p>
            <a:pPr algn="ctr">
              <a:defRPr/>
            </a:pPr>
            <a:fld id="{099D51E8-0FD1-4607-B28B-C5588608CC66}" type="slidenum">
              <a:rPr lang="en-US">
                <a:solidFill>
                  <a:srgbClr val="FFFFFF"/>
                </a:solidFill>
                <a:latin typeface="+mj-lt"/>
              </a:rPr>
              <a:pPr algn="ctr">
                <a:defRPr/>
              </a:pPr>
              <a:t>4</a:t>
            </a:fld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269" name="Picture 4" descr="opic_blu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itle 7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183563" cy="533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600" dirty="0" smtClean="0">
                <a:solidFill>
                  <a:schemeClr val="bg2"/>
                </a:solidFill>
                <a:effectLst/>
              </a:rPr>
              <a:t>OPIC-</a:t>
            </a:r>
            <a:r>
              <a:rPr lang="en-US" sz="2600" dirty="0" err="1" smtClean="0">
                <a:solidFill>
                  <a:schemeClr val="bg2"/>
                </a:solidFill>
                <a:effectLst/>
              </a:rPr>
              <a:t>Akbank</a:t>
            </a:r>
            <a:r>
              <a:rPr lang="en-US" sz="2600" dirty="0" smtClean="0">
                <a:solidFill>
                  <a:schemeClr val="bg2"/>
                </a:solidFill>
                <a:effectLst/>
              </a:rPr>
              <a:t> Finance Facility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79425" y="1335088"/>
            <a:ext cx="8185150" cy="514191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b="1" u="sng" dirty="0" smtClean="0"/>
              <a:t>$250 million for energy efficiency</a:t>
            </a:r>
          </a:p>
          <a:p>
            <a:pPr>
              <a:buNone/>
              <a:defRPr/>
            </a:pPr>
            <a:endParaRPr lang="en-US" sz="2000" dirty="0" smtClean="0"/>
          </a:p>
          <a:p>
            <a:pPr>
              <a:buNone/>
              <a:defRPr/>
            </a:pPr>
            <a:r>
              <a:rPr lang="en-US" sz="2000" dirty="0" smtClean="0"/>
              <a:t>	Turkish companies seeking financing for clean energy or energy efficiency projects should contact:</a:t>
            </a:r>
          </a:p>
          <a:p>
            <a:pPr>
              <a:buNone/>
              <a:defRPr/>
            </a:pPr>
            <a:endParaRPr lang="en-US" sz="2000" dirty="0" smtClean="0"/>
          </a:p>
          <a:p>
            <a:pPr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Evren</a:t>
            </a:r>
            <a:r>
              <a:rPr lang="en-US" sz="2000" dirty="0" smtClean="0"/>
              <a:t> </a:t>
            </a:r>
            <a:r>
              <a:rPr lang="en-US" sz="2000" dirty="0" err="1" smtClean="0"/>
              <a:t>Çevik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Commercial Banking Business Development Manager</a:t>
            </a:r>
          </a:p>
          <a:p>
            <a:pPr>
              <a:buNone/>
              <a:defRPr/>
            </a:pPr>
            <a:r>
              <a:rPr lang="en-US" sz="2000" dirty="0" smtClean="0"/>
              <a:t>	Tel:  (0212) 385 60 07</a:t>
            </a:r>
          </a:p>
          <a:p>
            <a:pPr>
              <a:buNone/>
              <a:defRPr/>
            </a:pPr>
            <a:r>
              <a:rPr lang="en-US" sz="2000" dirty="0" smtClean="0"/>
              <a:t>	evren.cevik@akbank.com</a:t>
            </a:r>
          </a:p>
          <a:p>
            <a:pPr>
              <a:buNone/>
              <a:defRPr/>
            </a:pPr>
            <a:endParaRPr lang="en-US" sz="2000" dirty="0" smtClean="0"/>
          </a:p>
          <a:p>
            <a:pPr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4" action="ppaction://hlinkfile"/>
              </a:rPr>
              <a:t>http://www.akbank.com/ticari/krediler/nakit-krediler/enerji-dostu-kredi2.aspx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9950" y="6492875"/>
            <a:ext cx="2324100" cy="365125"/>
          </a:xfrm>
        </p:spPr>
        <p:txBody>
          <a:bodyPr/>
          <a:lstStyle/>
          <a:p>
            <a:pPr>
              <a:defRPr/>
            </a:pPr>
            <a:r>
              <a:rPr lang="en-US" sz="1100" smtClean="0">
                <a:solidFill>
                  <a:srgbClr val="FFFFFF"/>
                </a:solidFill>
                <a:latin typeface="+mj-lt"/>
              </a:rPr>
              <a:t>Overseas Private Investment Corp.</a:t>
            </a:r>
            <a:endParaRPr lang="en-US" sz="1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553200"/>
            <a:ext cx="381000" cy="304800"/>
          </a:xfrm>
        </p:spPr>
        <p:txBody>
          <a:bodyPr anchor="ctr"/>
          <a:lstStyle/>
          <a:p>
            <a:pPr algn="ctr">
              <a:defRPr/>
            </a:pPr>
            <a:fld id="{7086720E-F042-4458-8B61-90B3298CAA9A}" type="slidenum">
              <a:rPr lang="en-US">
                <a:solidFill>
                  <a:srgbClr val="FFFFFF"/>
                </a:solidFill>
                <a:latin typeface="+mj-lt"/>
              </a:rPr>
              <a:pPr algn="ctr">
                <a:defRPr/>
              </a:pPr>
              <a:t>5</a:t>
            </a:fld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365" name="Picture 4" descr="opic_blu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itle 7"/>
          <p:cNvSpPr>
            <a:spLocks noGrp="1"/>
          </p:cNvSpPr>
          <p:nvPr>
            <p:ph type="title"/>
          </p:nvPr>
        </p:nvSpPr>
        <p:spPr bwMode="auto">
          <a:xfrm>
            <a:off x="481013" y="533400"/>
            <a:ext cx="8183562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2600" smtClean="0">
                <a:solidFill>
                  <a:schemeClr val="bg2"/>
                </a:solidFill>
                <a:effectLst/>
              </a:rPr>
              <a:t>Product Innovations for Renewables:</a:t>
            </a:r>
            <a:br>
              <a:rPr lang="en-US" sz="2600" smtClean="0">
                <a:solidFill>
                  <a:schemeClr val="bg2"/>
                </a:solidFill>
                <a:effectLst/>
              </a:rPr>
            </a:br>
            <a:r>
              <a:rPr lang="en-US" sz="2600" i="1" smtClean="0">
                <a:solidFill>
                  <a:schemeClr val="bg2"/>
                </a:solidFill>
                <a:effectLst/>
              </a:rPr>
              <a:t>Finance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457200" y="1371600"/>
            <a:ext cx="8259763" cy="1168896"/>
            <a:chOff x="0" y="0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1" name="Rounded Rectangle 20"/>
            <p:cNvSpPr/>
            <p:nvPr/>
          </p:nvSpPr>
          <p:spPr>
            <a:xfrm>
              <a:off x="0" y="0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2057400" y="0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1600" dirty="0"/>
                <a:t>Direct financing for Renewable Energy &amp; Efficiency improvements with repayments tailored to expected cost savings.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=Working with SMEs; Ability to process small loan sizes</a:t>
              </a:r>
            </a:p>
          </p:txBody>
        </p:sp>
      </p:grpSp>
      <p:grpSp>
        <p:nvGrpSpPr>
          <p:cNvPr id="3" name="Group 9"/>
          <p:cNvGrpSpPr/>
          <p:nvPr/>
        </p:nvGrpSpPr>
        <p:grpSpPr>
          <a:xfrm>
            <a:off x="457200" y="2657385"/>
            <a:ext cx="8259763" cy="1168896"/>
            <a:chOff x="0" y="1285785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Rounded Rectangle 18"/>
            <p:cNvSpPr/>
            <p:nvPr/>
          </p:nvSpPr>
          <p:spPr>
            <a:xfrm>
              <a:off x="0" y="1285785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6"/>
            <p:cNvSpPr/>
            <p:nvPr/>
          </p:nvSpPr>
          <p:spPr>
            <a:xfrm>
              <a:off x="2057400" y="1285785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Financing U.S. financial intermediaries to offer a financing package for Energy Efficiency improvements.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 Reaches a spectrum of customers; Minimal investment required of manufacturers</a:t>
              </a:r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457200" y="3943171"/>
            <a:ext cx="8259763" cy="1168896"/>
            <a:chOff x="0" y="2571571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7" name="Rounded Rectangle 16"/>
            <p:cNvSpPr/>
            <p:nvPr/>
          </p:nvSpPr>
          <p:spPr>
            <a:xfrm>
              <a:off x="0" y="2571571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8"/>
            <p:cNvSpPr/>
            <p:nvPr/>
          </p:nvSpPr>
          <p:spPr>
            <a:xfrm>
              <a:off x="2057400" y="2571571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1600" dirty="0"/>
                <a:t>Lease financing through U.S. equipment vendors to reduce upfront capital costs to end users.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 Extensive leasing experience; Ability to diversify risk</a:t>
              </a:r>
            </a:p>
          </p:txBody>
        </p:sp>
      </p:grpSp>
      <p:grpSp>
        <p:nvGrpSpPr>
          <p:cNvPr id="5" name="Group 11"/>
          <p:cNvGrpSpPr/>
          <p:nvPr/>
        </p:nvGrpSpPr>
        <p:grpSpPr>
          <a:xfrm>
            <a:off x="457200" y="5228957"/>
            <a:ext cx="8259763" cy="1168896"/>
            <a:chOff x="0" y="3857357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Rounded Rectangle 12"/>
            <p:cNvSpPr/>
            <p:nvPr/>
          </p:nvSpPr>
          <p:spPr>
            <a:xfrm>
              <a:off x="0" y="3857357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10"/>
            <p:cNvSpPr/>
            <p:nvPr/>
          </p:nvSpPr>
          <p:spPr>
            <a:xfrm>
              <a:off x="2057400" y="3857357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1600" dirty="0"/>
                <a:t>Financing for renewable energy &amp; clean tech solutions to end users, which will ultimately generate carbon credits as a revenue source.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 Grassroots approach to implementation; Bridges local development needs with international investment markets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09600" y="14478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Retrofit</a:t>
            </a: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Sub-Debt</a:t>
            </a: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" y="27432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Energy Efficiency Facilities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" y="40386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Leasing</a:t>
            </a:r>
          </a:p>
          <a:p>
            <a:pPr algn="ctr">
              <a:defRPr/>
            </a:pP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" y="53340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Carbon Credit Warehousing</a:t>
            </a: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9950" y="6492875"/>
            <a:ext cx="2324100" cy="365125"/>
          </a:xfrm>
        </p:spPr>
        <p:txBody>
          <a:bodyPr/>
          <a:lstStyle/>
          <a:p>
            <a:pPr>
              <a:defRPr/>
            </a:pPr>
            <a:r>
              <a:rPr lang="en-US" sz="1100" smtClean="0">
                <a:solidFill>
                  <a:srgbClr val="FFFFFF"/>
                </a:solidFill>
                <a:latin typeface="+mj-lt"/>
              </a:rPr>
              <a:t>Overseas Private Investment Corp.</a:t>
            </a:r>
            <a:endParaRPr lang="en-US" sz="1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553200"/>
            <a:ext cx="381000" cy="304800"/>
          </a:xfrm>
        </p:spPr>
        <p:txBody>
          <a:bodyPr anchor="ctr"/>
          <a:lstStyle/>
          <a:p>
            <a:pPr algn="ctr">
              <a:defRPr/>
            </a:pPr>
            <a:fld id="{726AC8FC-F79D-4549-995F-AA1C906E57D6}" type="slidenum">
              <a:rPr lang="en-US">
                <a:solidFill>
                  <a:srgbClr val="FFFFFF"/>
                </a:solidFill>
                <a:latin typeface="+mj-lt"/>
              </a:rPr>
              <a:pPr algn="ctr">
                <a:defRPr/>
              </a:pPr>
              <a:t>6</a:t>
            </a:fld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6389" name="Picture 4" descr="opic_blu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itle 7"/>
          <p:cNvSpPr>
            <a:spLocks noGrp="1"/>
          </p:cNvSpPr>
          <p:nvPr>
            <p:ph type="title"/>
          </p:nvPr>
        </p:nvSpPr>
        <p:spPr bwMode="auto">
          <a:xfrm>
            <a:off x="381000" y="457200"/>
            <a:ext cx="8183563" cy="990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600" smtClean="0">
                <a:solidFill>
                  <a:schemeClr val="bg2"/>
                </a:solidFill>
                <a:effectLst/>
              </a:rPr>
              <a:t>Product Innovations for Renewables:</a:t>
            </a:r>
            <a:br>
              <a:rPr lang="en-US" sz="2600" smtClean="0">
                <a:solidFill>
                  <a:schemeClr val="bg2"/>
                </a:solidFill>
                <a:effectLst/>
              </a:rPr>
            </a:br>
            <a:r>
              <a:rPr lang="en-US" sz="2600" i="1" smtClean="0">
                <a:solidFill>
                  <a:schemeClr val="bg2"/>
                </a:solidFill>
                <a:effectLst/>
              </a:rPr>
              <a:t>Insurance</a:t>
            </a:r>
            <a:endParaRPr lang="en-US" sz="2600" b="0" i="1" smtClean="0">
              <a:solidFill>
                <a:schemeClr val="bg2"/>
              </a:solidFill>
              <a:effectLst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1676400"/>
            <a:ext cx="8259763" cy="1168896"/>
            <a:chOff x="0" y="0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1" name="Rounded Rectangle 20"/>
            <p:cNvSpPr/>
            <p:nvPr/>
          </p:nvSpPr>
          <p:spPr>
            <a:xfrm>
              <a:off x="0" y="0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2057400" y="0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1600" dirty="0"/>
                <a:t>Political insurance protection against the risks of change to regulatory mandated feed-in tariffs.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 Provides greater assurances of cash flow; Mitigates a primary concern of most RE investors</a:t>
              </a:r>
            </a:p>
          </p:txBody>
        </p:sp>
      </p:grpSp>
      <p:grpSp>
        <p:nvGrpSpPr>
          <p:cNvPr id="3" name="Group 9"/>
          <p:cNvGrpSpPr/>
          <p:nvPr/>
        </p:nvGrpSpPr>
        <p:grpSpPr>
          <a:xfrm>
            <a:off x="457200" y="2962185"/>
            <a:ext cx="8259763" cy="1168896"/>
            <a:chOff x="0" y="1285785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Rounded Rectangle 18"/>
            <p:cNvSpPr/>
            <p:nvPr/>
          </p:nvSpPr>
          <p:spPr>
            <a:xfrm>
              <a:off x="0" y="1285785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6"/>
            <p:cNvSpPr/>
            <p:nvPr/>
          </p:nvSpPr>
          <p:spPr>
            <a:xfrm>
              <a:off x="2057400" y="1285785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1600" dirty="0"/>
                <a:t>Insurance protection against the risks of foreign gov’t actions or inactions that can impair an investor’s ability to realize carbon credits.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 Ensures the commercial viability for projects dependent on carbon credits</a:t>
              </a:r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457200" y="4247971"/>
            <a:ext cx="8259763" cy="1168896"/>
            <a:chOff x="0" y="2571571"/>
            <a:chExt cx="8259763" cy="1168896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7" name="Rounded Rectangle 16"/>
            <p:cNvSpPr/>
            <p:nvPr/>
          </p:nvSpPr>
          <p:spPr>
            <a:xfrm>
              <a:off x="0" y="2571571"/>
              <a:ext cx="8259763" cy="1168896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8"/>
            <p:cNvSpPr/>
            <p:nvPr/>
          </p:nvSpPr>
          <p:spPr>
            <a:xfrm>
              <a:off x="2057400" y="2571571"/>
              <a:ext cx="6202362" cy="116889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1600" dirty="0"/>
                <a:t>Insurance coverage to protect investors from defaults by host gov’t off takers in power purchase agreements.</a:t>
              </a:r>
            </a:p>
            <a:p>
              <a:pPr lvl="2" defTabSz="1022350">
                <a:lnSpc>
                  <a:spcPct val="90000"/>
                </a:lnSpc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 Benefits = OPIC maintains bilateral treaties with foreign gov’ts to motivate commercial behavior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09600" y="17526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Feed-In Tariff</a:t>
            </a: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Cover</a:t>
            </a: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" y="30480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Carbon Credit Insurance</a:t>
            </a: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00" y="4343400"/>
            <a:ext cx="18288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Breach of Contract Cover</a:t>
            </a: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9950" y="6492875"/>
            <a:ext cx="2324100" cy="365125"/>
          </a:xfrm>
        </p:spPr>
        <p:txBody>
          <a:bodyPr/>
          <a:lstStyle/>
          <a:p>
            <a:pPr>
              <a:defRPr/>
            </a:pPr>
            <a:r>
              <a:rPr lang="en-US" sz="1100" smtClean="0">
                <a:solidFill>
                  <a:srgbClr val="FFFFFF"/>
                </a:solidFill>
                <a:latin typeface="+mj-lt"/>
              </a:rPr>
              <a:t>Overseas Private Investment Corp.</a:t>
            </a:r>
            <a:endParaRPr lang="en-US" sz="110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000" y="6553200"/>
            <a:ext cx="381000" cy="304800"/>
          </a:xfrm>
        </p:spPr>
        <p:txBody>
          <a:bodyPr anchor="ctr"/>
          <a:lstStyle/>
          <a:p>
            <a:pPr algn="ctr">
              <a:defRPr/>
            </a:pPr>
            <a:fld id="{70519B43-4E7E-4541-AD82-4EB7F6629F54}" type="slidenum">
              <a:rPr lang="en-US">
                <a:solidFill>
                  <a:srgbClr val="FFFFFF"/>
                </a:solidFill>
                <a:latin typeface="+mj-lt"/>
              </a:rPr>
              <a:pPr algn="ctr">
                <a:defRPr/>
              </a:pPr>
              <a:t>7</a:t>
            </a:fld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7413" name="Picture 4" descr="opic_blu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itle 7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183563" cy="6858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600" smtClean="0">
                <a:solidFill>
                  <a:schemeClr val="bg1"/>
                </a:solidFill>
                <a:effectLst/>
              </a:rPr>
              <a:t>Contact Information</a:t>
            </a: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762000" y="15240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PIC Renewables">
      <a:dk1>
        <a:srgbClr val="C0504D"/>
      </a:dk1>
      <a:lt1>
        <a:srgbClr val="1F497D"/>
      </a:lt1>
      <a:dk2>
        <a:srgbClr val="95B3D7"/>
      </a:dk2>
      <a:lt2>
        <a:srgbClr val="953734"/>
      </a:lt2>
      <a:accent1>
        <a:srgbClr val="C0504D"/>
      </a:accent1>
      <a:accent2>
        <a:srgbClr val="4F6128"/>
      </a:accent2>
      <a:accent3>
        <a:srgbClr val="9BBB59"/>
      </a:accent3>
      <a:accent4>
        <a:srgbClr val="FFC000"/>
      </a:accent4>
      <a:accent5>
        <a:srgbClr val="E58D2D"/>
      </a:accent5>
      <a:accent6>
        <a:srgbClr val="8064A2"/>
      </a:accent6>
      <a:hlink>
        <a:srgbClr val="1F497D"/>
      </a:hlink>
      <a:folHlink>
        <a:srgbClr val="1F497D"/>
      </a:folHlink>
    </a:clrScheme>
    <a:fontScheme name="Custom 1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080A19-5BC6-445F-9E88-DCAF187AF608}"/>
</file>

<file path=customXml/itemProps2.xml><?xml version="1.0" encoding="utf-8"?>
<ds:datastoreItem xmlns:ds="http://schemas.openxmlformats.org/officeDocument/2006/customXml" ds:itemID="{9619F6B0-844D-42B9-A0B9-7E3F2421460E}"/>
</file>

<file path=customXml/itemProps3.xml><?xml version="1.0" encoding="utf-8"?>
<ds:datastoreItem xmlns:ds="http://schemas.openxmlformats.org/officeDocument/2006/customXml" ds:itemID="{1B417C70-7379-4CD8-8D83-2D9530877C1E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3462</TotalTime>
  <Words>478</Words>
  <Application>Microsoft Office PowerPoint</Application>
  <PresentationFormat>On-screen Show (4:3)</PresentationFormat>
  <Paragraphs>99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Slide 1</vt:lpstr>
      <vt:lpstr>OPIC Primary Products</vt:lpstr>
      <vt:lpstr>Project Finance (debt)</vt:lpstr>
      <vt:lpstr>OPIC-Akbank Finance Facility</vt:lpstr>
      <vt:lpstr>Product Innovations for Renewables: Finance</vt:lpstr>
      <vt:lpstr>Product Innovations for Renewables: Insurance</vt:lpstr>
      <vt:lpstr>Contact Information</vt:lpstr>
    </vt:vector>
  </TitlesOfParts>
  <Company>OPIC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OPIC</dc:creator>
  <cp:lastModifiedBy>traveler</cp:lastModifiedBy>
  <cp:revision>122</cp:revision>
  <dcterms:created xsi:type="dcterms:W3CDTF">2012-06-28T17:03:20Z</dcterms:created>
  <dcterms:modified xsi:type="dcterms:W3CDTF">2012-09-24T03:59:50Z</dcterms:modified>
</cp:coreProperties>
</file>