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23" r:id="rId3"/>
    <p:sldId id="325" r:id="rId4"/>
    <p:sldId id="330" r:id="rId5"/>
    <p:sldId id="324" r:id="rId6"/>
    <p:sldId id="326" r:id="rId7"/>
    <p:sldId id="327" r:id="rId8"/>
    <p:sldId id="328" r:id="rId9"/>
    <p:sldId id="329" r:id="rId10"/>
    <p:sldId id="312" r:id="rId11"/>
    <p:sldId id="331" r:id="rId12"/>
    <p:sldId id="332" r:id="rId13"/>
    <p:sldId id="333" r:id="rId14"/>
    <p:sldId id="334" r:id="rId15"/>
  </p:sldIdLst>
  <p:sldSz cx="9144000" cy="6858000" type="screen4x3"/>
  <p:notesSz cx="7497763" cy="1079658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008080"/>
    <a:srgbClr val="EAEAEA"/>
    <a:srgbClr val="DDDDDD"/>
    <a:srgbClr val="0C5CA6"/>
    <a:srgbClr val="C8DAE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7" autoAdjust="0"/>
    <p:restoredTop sz="94211" autoAdjust="0"/>
  </p:normalViewPr>
  <p:slideViewPr>
    <p:cSldViewPr>
      <p:cViewPr>
        <p:scale>
          <a:sx n="77" d="100"/>
          <a:sy n="77" d="100"/>
        </p:scale>
        <p:origin x="-1398"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249613" cy="539750"/>
          </a:xfrm>
          <a:prstGeom prst="rect">
            <a:avLst/>
          </a:prstGeom>
          <a:noFill/>
          <a:ln w="9525">
            <a:noFill/>
            <a:miter lim="800000"/>
            <a:headEnd/>
            <a:tailEnd/>
          </a:ln>
          <a:effectLst/>
        </p:spPr>
        <p:txBody>
          <a:bodyPr vert="horz" wrap="square" lIns="107111" tIns="53555" rIns="107111" bIns="53555" numCol="1" anchor="t" anchorCtr="0" compatLnSpc="1">
            <a:prstTxWarp prst="textNoShape">
              <a:avLst/>
            </a:prstTxWarp>
          </a:bodyPr>
          <a:lstStyle>
            <a:lvl1pPr defTabSz="1071563">
              <a:defRPr sz="1400"/>
            </a:lvl1pPr>
          </a:lstStyle>
          <a:p>
            <a:endParaRPr lang="en-US"/>
          </a:p>
        </p:txBody>
      </p:sp>
      <p:sp>
        <p:nvSpPr>
          <p:cNvPr id="5123" name="Rectangle 3"/>
          <p:cNvSpPr>
            <a:spLocks noGrp="1" noChangeArrowheads="1"/>
          </p:cNvSpPr>
          <p:nvPr>
            <p:ph type="dt" idx="1"/>
          </p:nvPr>
        </p:nvSpPr>
        <p:spPr bwMode="auto">
          <a:xfrm>
            <a:off x="4246563" y="0"/>
            <a:ext cx="3249612" cy="539750"/>
          </a:xfrm>
          <a:prstGeom prst="rect">
            <a:avLst/>
          </a:prstGeom>
          <a:noFill/>
          <a:ln w="9525">
            <a:noFill/>
            <a:miter lim="800000"/>
            <a:headEnd/>
            <a:tailEnd/>
          </a:ln>
          <a:effectLst/>
        </p:spPr>
        <p:txBody>
          <a:bodyPr vert="horz" wrap="square" lIns="107111" tIns="53555" rIns="107111" bIns="53555" numCol="1" anchor="t" anchorCtr="0" compatLnSpc="1">
            <a:prstTxWarp prst="textNoShape">
              <a:avLst/>
            </a:prstTxWarp>
          </a:bodyPr>
          <a:lstStyle>
            <a:lvl1pPr algn="r" defTabSz="1071563">
              <a:defRPr sz="1400"/>
            </a:lvl1pPr>
          </a:lstStyle>
          <a:p>
            <a:endParaRPr lang="en-US"/>
          </a:p>
        </p:txBody>
      </p:sp>
      <p:sp>
        <p:nvSpPr>
          <p:cNvPr id="5124" name="Rectangle 4"/>
          <p:cNvSpPr>
            <a:spLocks noGrp="1" noRot="1" noChangeAspect="1" noChangeArrowheads="1" noTextEdit="1"/>
          </p:cNvSpPr>
          <p:nvPr>
            <p:ph type="sldImg" idx="2"/>
          </p:nvPr>
        </p:nvSpPr>
        <p:spPr bwMode="auto">
          <a:xfrm>
            <a:off x="1050925" y="811213"/>
            <a:ext cx="5395913" cy="4046537"/>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750888" y="5127625"/>
            <a:ext cx="5995987" cy="4857750"/>
          </a:xfrm>
          <a:prstGeom prst="rect">
            <a:avLst/>
          </a:prstGeom>
          <a:noFill/>
          <a:ln w="9525">
            <a:noFill/>
            <a:miter lim="800000"/>
            <a:headEnd/>
            <a:tailEnd/>
          </a:ln>
          <a:effectLst/>
        </p:spPr>
        <p:txBody>
          <a:bodyPr vert="horz" wrap="square" lIns="107111" tIns="53555" rIns="107111" bIns="5355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10255250"/>
            <a:ext cx="3249613" cy="539750"/>
          </a:xfrm>
          <a:prstGeom prst="rect">
            <a:avLst/>
          </a:prstGeom>
          <a:noFill/>
          <a:ln w="9525">
            <a:noFill/>
            <a:miter lim="800000"/>
            <a:headEnd/>
            <a:tailEnd/>
          </a:ln>
          <a:effectLst/>
        </p:spPr>
        <p:txBody>
          <a:bodyPr vert="horz" wrap="square" lIns="107111" tIns="53555" rIns="107111" bIns="53555" numCol="1" anchor="b" anchorCtr="0" compatLnSpc="1">
            <a:prstTxWarp prst="textNoShape">
              <a:avLst/>
            </a:prstTxWarp>
          </a:bodyPr>
          <a:lstStyle>
            <a:lvl1pPr defTabSz="1071563">
              <a:defRPr sz="1400"/>
            </a:lvl1pPr>
          </a:lstStyle>
          <a:p>
            <a:endParaRPr lang="en-US"/>
          </a:p>
        </p:txBody>
      </p:sp>
      <p:sp>
        <p:nvSpPr>
          <p:cNvPr id="5127" name="Rectangle 7"/>
          <p:cNvSpPr>
            <a:spLocks noGrp="1" noChangeArrowheads="1"/>
          </p:cNvSpPr>
          <p:nvPr>
            <p:ph type="sldNum" sz="quarter" idx="5"/>
          </p:nvPr>
        </p:nvSpPr>
        <p:spPr bwMode="auto">
          <a:xfrm>
            <a:off x="4246563" y="10255250"/>
            <a:ext cx="3249612" cy="539750"/>
          </a:xfrm>
          <a:prstGeom prst="rect">
            <a:avLst/>
          </a:prstGeom>
          <a:noFill/>
          <a:ln w="9525">
            <a:noFill/>
            <a:miter lim="800000"/>
            <a:headEnd/>
            <a:tailEnd/>
          </a:ln>
          <a:effectLst/>
        </p:spPr>
        <p:txBody>
          <a:bodyPr vert="horz" wrap="square" lIns="107111" tIns="53555" rIns="107111" bIns="53555" numCol="1" anchor="b" anchorCtr="0" compatLnSpc="1">
            <a:prstTxWarp prst="textNoShape">
              <a:avLst/>
            </a:prstTxWarp>
          </a:bodyPr>
          <a:lstStyle>
            <a:lvl1pPr algn="r" defTabSz="1071563">
              <a:defRPr sz="1400"/>
            </a:lvl1pPr>
          </a:lstStyle>
          <a:p>
            <a:fld id="{0C39EEBA-B079-4A07-A255-F1B8C8FCC16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tr-TR" dirty="0" smtClean="0"/>
              <a:t>Enerji verimliliği konusuna dikkat çekmek ve bilgiyi artırmak</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tr-TR" dirty="0" smtClean="0"/>
              <a:t>Sanayi tesislerindeki mevcut altyapıların, Enerji Verimliliği açısından değerlendirilmesi ve sonuçların tüm OSB ve hatta Türk Sanayi hakkında fikir oluşturabilmek</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tr-TR" dirty="0" smtClean="0"/>
              <a:t>Proje sonrası elde edilen bilgilerin yeni yatırımlarda kullanılması ve böylece verimli çözümlerin kurulum aşamasında satın alınmasını sağlamak,</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tr-TR" dirty="0" smtClean="0"/>
              <a:t>Verimlilik arttırıcı projelere Amerikalı meslektaşlarımızın bakışı hakkında bilgi edinebilmek.</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tr-TR" dirty="0" smtClean="0"/>
              <a:t>Ve En önemlisi, yapılan verimlilik çalışmalarıyla işletmenin ve ülkenin bütçesi ve çevreye olumlu katkı sağlamaktır.</a:t>
            </a:r>
          </a:p>
          <a:p>
            <a:endParaRPr lang="tr-TR" dirty="0"/>
          </a:p>
        </p:txBody>
      </p:sp>
      <p:sp>
        <p:nvSpPr>
          <p:cNvPr id="4" name="3 Slayt Numarası Yer Tutucusu"/>
          <p:cNvSpPr>
            <a:spLocks noGrp="1"/>
          </p:cNvSpPr>
          <p:nvPr>
            <p:ph type="sldNum" sz="quarter" idx="10"/>
          </p:nvPr>
        </p:nvSpPr>
        <p:spPr/>
        <p:txBody>
          <a:bodyPr/>
          <a:lstStyle/>
          <a:p>
            <a:fld id="{0C39EEBA-B079-4A07-A255-F1B8C8FCC16A}"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tr-TR" sz="1200" kern="1200" dirty="0" smtClean="0">
                <a:solidFill>
                  <a:schemeClr val="tx1"/>
                </a:solidFill>
                <a:latin typeface="Arial" charset="0"/>
                <a:ea typeface="+mn-ea"/>
                <a:cs typeface="+mn-cs"/>
              </a:rPr>
              <a:t>Ön etüt raporu hazırlamasında kullanılan </a:t>
            </a:r>
            <a:r>
              <a:rPr lang="tr-TR" sz="1200" b="1" kern="1200" dirty="0" err="1" smtClean="0">
                <a:solidFill>
                  <a:schemeClr val="tx1"/>
                </a:solidFill>
                <a:latin typeface="Arial" charset="0"/>
                <a:ea typeface="+mn-ea"/>
                <a:cs typeface="+mn-cs"/>
              </a:rPr>
              <a:t>Quick</a:t>
            </a:r>
            <a:r>
              <a:rPr lang="tr-TR" sz="1200" b="1" kern="1200" dirty="0" smtClean="0">
                <a:solidFill>
                  <a:schemeClr val="tx1"/>
                </a:solidFill>
                <a:latin typeface="Arial" charset="0"/>
                <a:ea typeface="+mn-ea"/>
                <a:cs typeface="+mn-cs"/>
              </a:rPr>
              <a:t> PEP</a:t>
            </a:r>
            <a:r>
              <a:rPr lang="tr-TR" sz="1200" kern="1200" dirty="0" smtClean="0">
                <a:solidFill>
                  <a:schemeClr val="tx1"/>
                </a:solidFill>
                <a:latin typeface="Arial" charset="0"/>
                <a:ea typeface="+mn-ea"/>
                <a:cs typeface="+mn-cs"/>
              </a:rPr>
              <a:t> adındaki program; daha önce yapılan detaylı verimlilik etütlerinin sonuçlarını da dikkate almakta, programa girilen veriler kullanılarak, farklı tüketim noktalarındaki verimlilik potansiyellerini hesaplamakta ve çözümler ile ilgili genel tavsiyeler vermektedir. </a:t>
            </a:r>
          </a:p>
          <a:p>
            <a:endParaRPr lang="tr-TR" dirty="0"/>
          </a:p>
        </p:txBody>
      </p:sp>
      <p:sp>
        <p:nvSpPr>
          <p:cNvPr id="4" name="3 Slayt Numarası Yer Tutucusu"/>
          <p:cNvSpPr>
            <a:spLocks noGrp="1"/>
          </p:cNvSpPr>
          <p:nvPr>
            <p:ph type="sldNum" sz="quarter" idx="10"/>
          </p:nvPr>
        </p:nvSpPr>
        <p:spPr/>
        <p:txBody>
          <a:bodyPr/>
          <a:lstStyle/>
          <a:p>
            <a:fld id="{0C39EEBA-B079-4A07-A255-F1B8C8FCC16A}"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2010 yılı Enerji ve Tabii Kaynaklar Bakanlığı verilerine göre </a:t>
            </a:r>
            <a:endParaRPr lang="tr-TR" dirty="0"/>
          </a:p>
        </p:txBody>
      </p:sp>
      <p:sp>
        <p:nvSpPr>
          <p:cNvPr id="4" name="3 Slayt Numarası Yer Tutucusu"/>
          <p:cNvSpPr>
            <a:spLocks noGrp="1"/>
          </p:cNvSpPr>
          <p:nvPr>
            <p:ph type="sldNum" sz="quarter" idx="10"/>
          </p:nvPr>
        </p:nvSpPr>
        <p:spPr/>
        <p:txBody>
          <a:bodyPr/>
          <a:lstStyle/>
          <a:p>
            <a:fld id="{0C39EEBA-B079-4A07-A255-F1B8C8FCC16A}"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dirty="0" smtClean="0">
                <a:solidFill>
                  <a:schemeClr val="tx1"/>
                </a:solidFill>
                <a:latin typeface="Arial" charset="0"/>
                <a:ea typeface="+mn-ea"/>
                <a:cs typeface="+mn-cs"/>
              </a:rPr>
              <a:t>Ancak burada vurgulanması gereken bir önemli nokta da şudur : </a:t>
            </a:r>
          </a:p>
          <a:p>
            <a:r>
              <a:rPr lang="tr-TR" sz="1200" kern="1200" dirty="0" smtClean="0">
                <a:solidFill>
                  <a:schemeClr val="tx1"/>
                </a:solidFill>
                <a:latin typeface="Arial" charset="0"/>
                <a:ea typeface="+mn-ea"/>
                <a:cs typeface="+mn-cs"/>
              </a:rPr>
              <a:t>Bu saydığımız projeler, gerekli hesaplamalar yapılmadan her işletme için önerilmez, her işletme de bu yatırımları yapmak </a:t>
            </a:r>
            <a:r>
              <a:rPr lang="tr-TR" sz="1200" kern="1200" dirty="0" err="1" smtClean="0">
                <a:solidFill>
                  <a:schemeClr val="tx1"/>
                </a:solidFill>
                <a:latin typeface="Arial" charset="0"/>
                <a:ea typeface="+mn-ea"/>
                <a:cs typeface="+mn-cs"/>
              </a:rPr>
              <a:t>fizibıl</a:t>
            </a:r>
            <a:r>
              <a:rPr lang="tr-TR" sz="1200" kern="1200" dirty="0" smtClean="0">
                <a:solidFill>
                  <a:schemeClr val="tx1"/>
                </a:solidFill>
                <a:latin typeface="Arial" charset="0"/>
                <a:ea typeface="+mn-ea"/>
                <a:cs typeface="+mn-cs"/>
              </a:rPr>
              <a:t> olmaya bilir. </a:t>
            </a:r>
          </a:p>
          <a:p>
            <a:r>
              <a:rPr lang="tr-TR" sz="1200" kern="1200" dirty="0" smtClean="0">
                <a:solidFill>
                  <a:schemeClr val="tx1"/>
                </a:solidFill>
                <a:latin typeface="Arial" charset="0"/>
                <a:ea typeface="+mn-ea"/>
                <a:cs typeface="+mn-cs"/>
              </a:rPr>
              <a:t>Sizlere , Sanayicimizin ihtiyaçlarını tespit ettiğimizi söylemiştim. </a:t>
            </a:r>
          </a:p>
          <a:p>
            <a:r>
              <a:rPr lang="tr-TR" sz="1200" kern="1200" dirty="0" smtClean="0">
                <a:solidFill>
                  <a:schemeClr val="tx1"/>
                </a:solidFill>
                <a:latin typeface="Arial" charset="0"/>
                <a:ea typeface="+mn-ea"/>
                <a:cs typeface="+mn-cs"/>
              </a:rPr>
              <a:t>Rekabetin üst düzeyde olduğu, kar marjlarının düştüğü günümüzde, gerek verimlilik arttırıcı projelerin tespitinde, gerekse bu projelerin uygulamaya geçmesinde sanayicinin daha fazla teşvik ve desteğe ihtiyaç olduğu açıktır. Özellikle Ülkemiz gibi finansal kısıtların olduğu ülkelerde bu projelere verilecek her destek, o ülkenin ve dolayısıyla dünyanın geleceğine en güzel yatırımlardan biri olacaktır.</a:t>
            </a:r>
          </a:p>
          <a:p>
            <a:endParaRPr lang="tr-TR" dirty="0"/>
          </a:p>
        </p:txBody>
      </p:sp>
      <p:sp>
        <p:nvSpPr>
          <p:cNvPr id="4" name="3 Slayt Numarası Yer Tutucusu"/>
          <p:cNvSpPr>
            <a:spLocks noGrp="1"/>
          </p:cNvSpPr>
          <p:nvPr>
            <p:ph type="sldNum" sz="quarter" idx="10"/>
          </p:nvPr>
        </p:nvSpPr>
        <p:spPr/>
        <p:txBody>
          <a:bodyPr/>
          <a:lstStyle/>
          <a:p>
            <a:fld id="{0C39EEBA-B079-4A07-A255-F1B8C8FCC16A}"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tr-TR" sz="1200" kern="1200" dirty="0" smtClean="0">
                <a:solidFill>
                  <a:schemeClr val="tx1"/>
                </a:solidFill>
                <a:latin typeface="Arial" charset="0"/>
                <a:ea typeface="+mn-ea"/>
                <a:cs typeface="+mn-cs"/>
              </a:rPr>
              <a:t>İzmir Atatürk Organize Sanayi Bölgesi ve sahsım adına bu proje ve enerji verimliliği konusunda destek veren tüm kurum ve kişilere teşekkür ederim. </a:t>
            </a:r>
          </a:p>
        </p:txBody>
      </p:sp>
      <p:sp>
        <p:nvSpPr>
          <p:cNvPr id="4" name="3 Slayt Numarası Yer Tutucusu"/>
          <p:cNvSpPr>
            <a:spLocks noGrp="1"/>
          </p:cNvSpPr>
          <p:nvPr>
            <p:ph type="sldNum" sz="quarter" idx="10"/>
          </p:nvPr>
        </p:nvSpPr>
        <p:spPr/>
        <p:txBody>
          <a:bodyPr/>
          <a:lstStyle/>
          <a:p>
            <a:fld id="{0C39EEBA-B079-4A07-A255-F1B8C8FCC16A}"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51275" y="1089025"/>
            <a:ext cx="3598863" cy="2484438"/>
          </a:xfrm>
        </p:spPr>
        <p:txBody>
          <a:bodyPr anchor="ctr"/>
          <a:lstStyle>
            <a:lvl1pPr>
              <a:defRPr sz="3200"/>
            </a:lvl1pPr>
          </a:lstStyle>
          <a:p>
            <a:r>
              <a:rPr lang="en-US"/>
              <a:t>Click to edit Master title style</a:t>
            </a:r>
          </a:p>
        </p:txBody>
      </p:sp>
      <p:sp>
        <p:nvSpPr>
          <p:cNvPr id="4099" name="Rectangle 3"/>
          <p:cNvSpPr>
            <a:spLocks noGrp="1" noChangeArrowheads="1"/>
          </p:cNvSpPr>
          <p:nvPr>
            <p:ph type="subTitle" idx="1"/>
          </p:nvPr>
        </p:nvSpPr>
        <p:spPr>
          <a:xfrm>
            <a:off x="3851275" y="3886200"/>
            <a:ext cx="3598863" cy="2459038"/>
          </a:xfrm>
        </p:spPr>
        <p:txBody>
          <a:bodyPr/>
          <a:lstStyle>
            <a:lvl1pPr marL="0" indent="0">
              <a:buFont typeface="Wingdings 3" pitchFamily="18" charset="2"/>
              <a:buNone/>
              <a:defRPr b="1"/>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en-US"/>
              <a:t>04.06.'08 İzmir</a:t>
            </a:r>
          </a:p>
        </p:txBody>
      </p:sp>
      <p:sp>
        <p:nvSpPr>
          <p:cNvPr id="5" name="4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6" name="5 Slayt Numarası Yer Tutucusu"/>
          <p:cNvSpPr>
            <a:spLocks noGrp="1"/>
          </p:cNvSpPr>
          <p:nvPr>
            <p:ph type="sldNum" sz="quarter" idx="12"/>
          </p:nvPr>
        </p:nvSpPr>
        <p:spPr/>
        <p:txBody>
          <a:bodyPr/>
          <a:lstStyle>
            <a:lvl1pPr>
              <a:defRPr/>
            </a:lvl1pPr>
          </a:lstStyle>
          <a:p>
            <a:fld id="{85B987BB-1E6E-478F-AF93-963C52CA831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15125" y="44450"/>
            <a:ext cx="2178050" cy="608171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79388" y="44450"/>
            <a:ext cx="6383337" cy="608171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en-US"/>
              <a:t>04.06.'08 İzmir</a:t>
            </a:r>
          </a:p>
        </p:txBody>
      </p:sp>
      <p:sp>
        <p:nvSpPr>
          <p:cNvPr id="5" name="4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6" name="5 Slayt Numarası Yer Tutucusu"/>
          <p:cNvSpPr>
            <a:spLocks noGrp="1"/>
          </p:cNvSpPr>
          <p:nvPr>
            <p:ph type="sldNum" sz="quarter" idx="12"/>
          </p:nvPr>
        </p:nvSpPr>
        <p:spPr/>
        <p:txBody>
          <a:bodyPr/>
          <a:lstStyle>
            <a:lvl1pPr>
              <a:defRPr/>
            </a:lvl1pPr>
          </a:lstStyle>
          <a:p>
            <a:fld id="{8F81124A-9D5D-4FAF-804B-1869A515303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79388" y="44450"/>
            <a:ext cx="8713787" cy="490538"/>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79388" y="981075"/>
            <a:ext cx="8713787" cy="5145088"/>
          </a:xfrm>
        </p:spPr>
        <p:txBody>
          <a:bodyPr/>
          <a:lstStyle/>
          <a:p>
            <a:endParaRPr lang="tr-TR"/>
          </a:p>
        </p:txBody>
      </p:sp>
      <p:sp>
        <p:nvSpPr>
          <p:cNvPr id="4" name="3 Veri Yer Tutucusu"/>
          <p:cNvSpPr>
            <a:spLocks noGrp="1"/>
          </p:cNvSpPr>
          <p:nvPr>
            <p:ph type="dt" sz="half" idx="10"/>
          </p:nvPr>
        </p:nvSpPr>
        <p:spPr>
          <a:xfrm>
            <a:off x="0" y="6381750"/>
            <a:ext cx="684213" cy="476250"/>
          </a:xfrm>
        </p:spPr>
        <p:txBody>
          <a:bodyPr/>
          <a:lstStyle>
            <a:lvl1pPr>
              <a:defRPr/>
            </a:lvl1pPr>
          </a:lstStyle>
          <a:p>
            <a:r>
              <a:rPr lang="en-US"/>
              <a:t>04.06.'08 İzmir</a:t>
            </a:r>
          </a:p>
        </p:txBody>
      </p:sp>
      <p:sp>
        <p:nvSpPr>
          <p:cNvPr id="5" name="4 Altbilgi Yer Tutucusu"/>
          <p:cNvSpPr>
            <a:spLocks noGrp="1"/>
          </p:cNvSpPr>
          <p:nvPr>
            <p:ph type="ftr" sz="quarter" idx="11"/>
          </p:nvPr>
        </p:nvSpPr>
        <p:spPr>
          <a:xfrm>
            <a:off x="755650" y="6381750"/>
            <a:ext cx="7993063" cy="476250"/>
          </a:xfrm>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6" name="5 Slayt Numarası Yer Tutucusu"/>
          <p:cNvSpPr>
            <a:spLocks noGrp="1"/>
          </p:cNvSpPr>
          <p:nvPr>
            <p:ph type="sldNum" sz="quarter" idx="12"/>
          </p:nvPr>
        </p:nvSpPr>
        <p:spPr>
          <a:xfrm>
            <a:off x="8804275" y="6381750"/>
            <a:ext cx="323850" cy="476250"/>
          </a:xfrm>
        </p:spPr>
        <p:txBody>
          <a:bodyPr/>
          <a:lstStyle>
            <a:lvl1pPr>
              <a:defRPr/>
            </a:lvl1pPr>
          </a:lstStyle>
          <a:p>
            <a:fld id="{DF33CB9E-73C5-4ED2-AC22-3AF7EFE6506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en-US"/>
              <a:t>04.06.'08 İzmir</a:t>
            </a:r>
          </a:p>
        </p:txBody>
      </p:sp>
      <p:sp>
        <p:nvSpPr>
          <p:cNvPr id="5" name="4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6" name="5 Slayt Numarası Yer Tutucusu"/>
          <p:cNvSpPr>
            <a:spLocks noGrp="1"/>
          </p:cNvSpPr>
          <p:nvPr>
            <p:ph type="sldNum" sz="quarter" idx="12"/>
          </p:nvPr>
        </p:nvSpPr>
        <p:spPr/>
        <p:txBody>
          <a:bodyPr/>
          <a:lstStyle>
            <a:lvl1pPr>
              <a:defRPr/>
            </a:lvl1pPr>
          </a:lstStyle>
          <a:p>
            <a:fld id="{2CAA1939-8C95-4A97-AFD4-70408B31AD2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r>
              <a:rPr lang="en-US"/>
              <a:t>04.06.'08 İzmir</a:t>
            </a:r>
          </a:p>
        </p:txBody>
      </p:sp>
      <p:sp>
        <p:nvSpPr>
          <p:cNvPr id="5" name="4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6" name="5 Slayt Numarası Yer Tutucusu"/>
          <p:cNvSpPr>
            <a:spLocks noGrp="1"/>
          </p:cNvSpPr>
          <p:nvPr>
            <p:ph type="sldNum" sz="quarter" idx="12"/>
          </p:nvPr>
        </p:nvSpPr>
        <p:spPr/>
        <p:txBody>
          <a:bodyPr/>
          <a:lstStyle>
            <a:lvl1pPr>
              <a:defRPr/>
            </a:lvl1pPr>
          </a:lstStyle>
          <a:p>
            <a:fld id="{9CCF3D8A-4DC0-4425-A212-8C7820FE5A7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79388" y="981075"/>
            <a:ext cx="4279900"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11688" y="981075"/>
            <a:ext cx="4281487"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r>
              <a:rPr lang="en-US"/>
              <a:t>04.06.'08 İzmir</a:t>
            </a:r>
          </a:p>
        </p:txBody>
      </p:sp>
      <p:sp>
        <p:nvSpPr>
          <p:cNvPr id="6" name="5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7" name="6 Slayt Numarası Yer Tutucusu"/>
          <p:cNvSpPr>
            <a:spLocks noGrp="1"/>
          </p:cNvSpPr>
          <p:nvPr>
            <p:ph type="sldNum" sz="quarter" idx="12"/>
          </p:nvPr>
        </p:nvSpPr>
        <p:spPr/>
        <p:txBody>
          <a:bodyPr/>
          <a:lstStyle>
            <a:lvl1pPr>
              <a:defRPr/>
            </a:lvl1pPr>
          </a:lstStyle>
          <a:p>
            <a:fld id="{05DDDB56-1A57-4D99-90B8-FAA1790CF2D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r>
              <a:rPr lang="en-US"/>
              <a:t>04.06.'08 İzmir</a:t>
            </a:r>
          </a:p>
        </p:txBody>
      </p:sp>
      <p:sp>
        <p:nvSpPr>
          <p:cNvPr id="8" name="7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9" name="8 Slayt Numarası Yer Tutucusu"/>
          <p:cNvSpPr>
            <a:spLocks noGrp="1"/>
          </p:cNvSpPr>
          <p:nvPr>
            <p:ph type="sldNum" sz="quarter" idx="12"/>
          </p:nvPr>
        </p:nvSpPr>
        <p:spPr/>
        <p:txBody>
          <a:bodyPr/>
          <a:lstStyle>
            <a:lvl1pPr>
              <a:defRPr/>
            </a:lvl1pPr>
          </a:lstStyle>
          <a:p>
            <a:fld id="{39D4FFCE-F62B-47E1-BCF7-4355ACEB787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79388" y="44450"/>
            <a:ext cx="8713787" cy="1116298"/>
          </a:xfrm>
        </p:spPr>
        <p:txBody>
          <a:bodyPr/>
          <a:lstStyle/>
          <a:p>
            <a:r>
              <a:rPr lang="tr-TR" dirty="0" smtClean="0"/>
              <a:t>Asıl başlık stili için tıklatın</a:t>
            </a:r>
            <a:endParaRPr lang="tr-TR" dirty="0"/>
          </a:p>
        </p:txBody>
      </p:sp>
      <p:sp>
        <p:nvSpPr>
          <p:cNvPr id="3" name="2 Veri Yer Tutucusu"/>
          <p:cNvSpPr>
            <a:spLocks noGrp="1"/>
          </p:cNvSpPr>
          <p:nvPr>
            <p:ph type="dt" sz="half" idx="10"/>
          </p:nvPr>
        </p:nvSpPr>
        <p:spPr/>
        <p:txBody>
          <a:bodyPr/>
          <a:lstStyle>
            <a:lvl1pPr>
              <a:defRPr/>
            </a:lvl1pPr>
          </a:lstStyle>
          <a:p>
            <a:r>
              <a:rPr lang="en-US"/>
              <a:t>04.06.'08 İzmir</a:t>
            </a:r>
          </a:p>
        </p:txBody>
      </p:sp>
      <p:sp>
        <p:nvSpPr>
          <p:cNvPr id="5" name="4 Slayt Numarası Yer Tutucusu"/>
          <p:cNvSpPr>
            <a:spLocks noGrp="1"/>
          </p:cNvSpPr>
          <p:nvPr>
            <p:ph type="sldNum" sz="quarter" idx="12"/>
          </p:nvPr>
        </p:nvSpPr>
        <p:spPr/>
        <p:txBody>
          <a:bodyPr/>
          <a:lstStyle>
            <a:lvl1pPr>
              <a:defRPr/>
            </a:lvl1pPr>
          </a:lstStyle>
          <a:p>
            <a:fld id="{24270AEF-1AAF-4AD9-A572-BAE7684B9C2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r>
              <a:rPr lang="en-US"/>
              <a:t>04.06.'08 İzmir</a:t>
            </a:r>
          </a:p>
        </p:txBody>
      </p:sp>
      <p:sp>
        <p:nvSpPr>
          <p:cNvPr id="3" name="2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4" name="3 Slayt Numarası Yer Tutucusu"/>
          <p:cNvSpPr>
            <a:spLocks noGrp="1"/>
          </p:cNvSpPr>
          <p:nvPr>
            <p:ph type="sldNum" sz="quarter" idx="12"/>
          </p:nvPr>
        </p:nvSpPr>
        <p:spPr/>
        <p:txBody>
          <a:bodyPr/>
          <a:lstStyle>
            <a:lvl1pPr>
              <a:defRPr/>
            </a:lvl1pPr>
          </a:lstStyle>
          <a:p>
            <a:fld id="{32C15E5D-BA6A-4713-89F4-EA83D32E87D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en-US"/>
              <a:t>04.06.'08 İzmir</a:t>
            </a:r>
          </a:p>
        </p:txBody>
      </p:sp>
      <p:sp>
        <p:nvSpPr>
          <p:cNvPr id="6" name="5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7" name="6 Slayt Numarası Yer Tutucusu"/>
          <p:cNvSpPr>
            <a:spLocks noGrp="1"/>
          </p:cNvSpPr>
          <p:nvPr>
            <p:ph type="sldNum" sz="quarter" idx="12"/>
          </p:nvPr>
        </p:nvSpPr>
        <p:spPr/>
        <p:txBody>
          <a:bodyPr/>
          <a:lstStyle>
            <a:lvl1pPr>
              <a:defRPr/>
            </a:lvl1pPr>
          </a:lstStyle>
          <a:p>
            <a:fld id="{92E66D81-2F54-4971-8BBE-166141C843D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en-US"/>
              <a:t>04.06.'08 İzmir</a:t>
            </a:r>
          </a:p>
        </p:txBody>
      </p:sp>
      <p:sp>
        <p:nvSpPr>
          <p:cNvPr id="6" name="5 Altbilgi Yer Tutucusu"/>
          <p:cNvSpPr>
            <a:spLocks noGrp="1"/>
          </p:cNvSpPr>
          <p:nvPr>
            <p:ph type="ftr" sz="quarter" idx="11"/>
          </p:nvPr>
        </p:nvSpPr>
        <p:spPr/>
        <p:txBody>
          <a:bodyPr/>
          <a:lstStyle>
            <a:lvl1pPr>
              <a:defRPr/>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7" name="6 Slayt Numarası Yer Tutucusu"/>
          <p:cNvSpPr>
            <a:spLocks noGrp="1"/>
          </p:cNvSpPr>
          <p:nvPr>
            <p:ph type="sldNum" sz="quarter" idx="12"/>
          </p:nvPr>
        </p:nvSpPr>
        <p:spPr/>
        <p:txBody>
          <a:bodyPr/>
          <a:lstStyle>
            <a:lvl1pPr>
              <a:defRPr/>
            </a:lvl1pPr>
          </a:lstStyle>
          <a:p>
            <a:fld id="{D5E88CBF-48D9-451D-8E32-42683F4B511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08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388" y="44450"/>
            <a:ext cx="8713787"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79388" y="981075"/>
            <a:ext cx="8713787" cy="5145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0" y="6381750"/>
            <a:ext cx="684213"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vl1pPr>
          </a:lstStyle>
          <a:p>
            <a:r>
              <a:rPr lang="en-US"/>
              <a:t>04.06.'08 İzmir</a:t>
            </a:r>
          </a:p>
        </p:txBody>
      </p:sp>
      <p:sp>
        <p:nvSpPr>
          <p:cNvPr id="1029" name="Rectangle 5"/>
          <p:cNvSpPr>
            <a:spLocks noGrp="1" noChangeArrowheads="1"/>
          </p:cNvSpPr>
          <p:nvPr>
            <p:ph type="ftr" sz="quarter" idx="3"/>
          </p:nvPr>
        </p:nvSpPr>
        <p:spPr bwMode="auto">
          <a:xfrm>
            <a:off x="755650" y="6381750"/>
            <a:ext cx="7993063"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800"/>
            </a:lvl1pPr>
          </a:lstStyle>
          <a:p>
            <a:r>
              <a:rPr lang="tr-TR"/>
              <a:t>Ulusal Kümelenme Politikasının Geliştirilmesi Projesi Avrupa Birliği tarafından finanse edilmektedir. Proje T.C. Başbakanlık Dış Ticaret Müsteşarlığı tarafından yönetilmektedir. Bu sunuş bir çalışma toplantısı esnasında kullanılmış olup, anılan toplantıdaki tartışmaların tamamını yansıtmıyor olabilir. Sunuşun içeriğinden adı geçen kurumlar sorumlu değildir.  </a:t>
            </a:r>
            <a:endParaRPr lang="en-US"/>
          </a:p>
        </p:txBody>
      </p:sp>
      <p:sp>
        <p:nvSpPr>
          <p:cNvPr id="1030" name="Rectangle 6"/>
          <p:cNvSpPr>
            <a:spLocks noGrp="1" noChangeArrowheads="1"/>
          </p:cNvSpPr>
          <p:nvPr>
            <p:ph type="sldNum" sz="quarter" idx="4"/>
          </p:nvPr>
        </p:nvSpPr>
        <p:spPr bwMode="auto">
          <a:xfrm>
            <a:off x="8804275" y="6381750"/>
            <a:ext cx="32385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b="1"/>
            </a:lvl1pPr>
          </a:lstStyle>
          <a:p>
            <a:fld id="{3432B8B9-76E2-482B-ACC3-D779E0BB7EA5}" type="slidenum">
              <a:rPr lang="en-US"/>
              <a:pPr/>
              <a:t>‹#›</a:t>
            </a:fld>
            <a:endParaRPr lang="en-US"/>
          </a:p>
        </p:txBody>
      </p:sp>
      <p:sp>
        <p:nvSpPr>
          <p:cNvPr id="1031" name="Line 7"/>
          <p:cNvSpPr>
            <a:spLocks noChangeShapeType="1"/>
          </p:cNvSpPr>
          <p:nvPr userDrawn="1"/>
        </p:nvSpPr>
        <p:spPr bwMode="auto">
          <a:xfrm>
            <a:off x="0" y="6299200"/>
            <a:ext cx="9144000" cy="0"/>
          </a:xfrm>
          <a:prstGeom prst="line">
            <a:avLst/>
          </a:prstGeom>
          <a:noFill/>
          <a:ln w="9525">
            <a:solidFill>
              <a:srgbClr val="0C5CA6"/>
            </a:solidFill>
            <a:round/>
            <a:headEnd/>
            <a:tailEnd/>
          </a:ln>
          <a:effectLst/>
        </p:spPr>
        <p:txBody>
          <a:bodyPr/>
          <a:lstStyle/>
          <a:p>
            <a:endParaRPr lang="tr-TR"/>
          </a:p>
        </p:txBody>
      </p:sp>
      <p:sp>
        <p:nvSpPr>
          <p:cNvPr id="1032" name="Line 8"/>
          <p:cNvSpPr>
            <a:spLocks noChangeShapeType="1"/>
          </p:cNvSpPr>
          <p:nvPr userDrawn="1"/>
        </p:nvSpPr>
        <p:spPr bwMode="auto">
          <a:xfrm flipH="1">
            <a:off x="715963" y="6310313"/>
            <a:ext cx="0" cy="539750"/>
          </a:xfrm>
          <a:prstGeom prst="line">
            <a:avLst/>
          </a:prstGeom>
          <a:noFill/>
          <a:ln w="9525">
            <a:solidFill>
              <a:srgbClr val="0C5CA6"/>
            </a:solidFill>
            <a:round/>
            <a:headEnd/>
            <a:tailEnd/>
          </a:ln>
          <a:effectLst/>
        </p:spPr>
        <p:txBody>
          <a:bodyPr/>
          <a:lstStyle/>
          <a:p>
            <a:endParaRPr lang="tr-TR"/>
          </a:p>
        </p:txBody>
      </p:sp>
      <p:sp>
        <p:nvSpPr>
          <p:cNvPr id="1034" name="Line 10"/>
          <p:cNvSpPr>
            <a:spLocks noChangeShapeType="1"/>
          </p:cNvSpPr>
          <p:nvPr userDrawn="1"/>
        </p:nvSpPr>
        <p:spPr bwMode="auto">
          <a:xfrm>
            <a:off x="8782050" y="6303963"/>
            <a:ext cx="0" cy="539750"/>
          </a:xfrm>
          <a:prstGeom prst="line">
            <a:avLst/>
          </a:prstGeom>
          <a:noFill/>
          <a:ln w="9525">
            <a:solidFill>
              <a:srgbClr val="0C5CA6"/>
            </a:solidFill>
            <a:round/>
            <a:headEnd/>
            <a:tailEnd/>
          </a:ln>
          <a:effectLst/>
        </p:spPr>
        <p:txBody>
          <a:bodyPr/>
          <a:lstStyle/>
          <a:p>
            <a:endParaRPr lang="tr-TR"/>
          </a:p>
        </p:txBody>
      </p:sp>
      <p:sp>
        <p:nvSpPr>
          <p:cNvPr id="1035" name="Line 11"/>
          <p:cNvSpPr>
            <a:spLocks noChangeShapeType="1"/>
          </p:cNvSpPr>
          <p:nvPr userDrawn="1"/>
        </p:nvSpPr>
        <p:spPr bwMode="auto">
          <a:xfrm>
            <a:off x="0" y="549275"/>
            <a:ext cx="9144000" cy="0"/>
          </a:xfrm>
          <a:prstGeom prst="line">
            <a:avLst/>
          </a:prstGeom>
          <a:noFill/>
          <a:ln w="38100">
            <a:solidFill>
              <a:srgbClr val="0C5CA6"/>
            </a:solidFill>
            <a:round/>
            <a:headEnd/>
            <a:tailEnd/>
          </a:ln>
          <a:effectLst/>
        </p:spPr>
        <p:txBody>
          <a:bodyPr/>
          <a:lstStyle/>
          <a:p>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rtl="0" fontAlgn="base">
        <a:spcBef>
          <a:spcPct val="0"/>
        </a:spcBef>
        <a:spcAft>
          <a:spcPct val="0"/>
        </a:spcAft>
        <a:defRPr sz="2000" b="1">
          <a:solidFill>
            <a:srgbClr val="0C5CA6"/>
          </a:solidFill>
          <a:latin typeface="+mj-lt"/>
          <a:ea typeface="+mj-ea"/>
          <a:cs typeface="+mj-cs"/>
        </a:defRPr>
      </a:lvl1pPr>
      <a:lvl2pPr algn="l" rtl="0" fontAlgn="base">
        <a:spcBef>
          <a:spcPct val="0"/>
        </a:spcBef>
        <a:spcAft>
          <a:spcPct val="0"/>
        </a:spcAft>
        <a:defRPr sz="2000" b="1">
          <a:solidFill>
            <a:srgbClr val="0C5CA6"/>
          </a:solidFill>
          <a:latin typeface="Arial" charset="0"/>
        </a:defRPr>
      </a:lvl2pPr>
      <a:lvl3pPr algn="l" rtl="0" fontAlgn="base">
        <a:spcBef>
          <a:spcPct val="0"/>
        </a:spcBef>
        <a:spcAft>
          <a:spcPct val="0"/>
        </a:spcAft>
        <a:defRPr sz="2000" b="1">
          <a:solidFill>
            <a:srgbClr val="0C5CA6"/>
          </a:solidFill>
          <a:latin typeface="Arial" charset="0"/>
        </a:defRPr>
      </a:lvl3pPr>
      <a:lvl4pPr algn="l" rtl="0" fontAlgn="base">
        <a:spcBef>
          <a:spcPct val="0"/>
        </a:spcBef>
        <a:spcAft>
          <a:spcPct val="0"/>
        </a:spcAft>
        <a:defRPr sz="2000" b="1">
          <a:solidFill>
            <a:srgbClr val="0C5CA6"/>
          </a:solidFill>
          <a:latin typeface="Arial" charset="0"/>
        </a:defRPr>
      </a:lvl4pPr>
      <a:lvl5pPr algn="l" rtl="0" fontAlgn="base">
        <a:spcBef>
          <a:spcPct val="0"/>
        </a:spcBef>
        <a:spcAft>
          <a:spcPct val="0"/>
        </a:spcAft>
        <a:defRPr sz="2000" b="1">
          <a:solidFill>
            <a:srgbClr val="0C5CA6"/>
          </a:solidFill>
          <a:latin typeface="Arial" charset="0"/>
        </a:defRPr>
      </a:lvl5pPr>
      <a:lvl6pPr marL="457200" algn="l" rtl="0" fontAlgn="base">
        <a:spcBef>
          <a:spcPct val="0"/>
        </a:spcBef>
        <a:spcAft>
          <a:spcPct val="0"/>
        </a:spcAft>
        <a:defRPr sz="2000" b="1">
          <a:solidFill>
            <a:srgbClr val="0C5CA6"/>
          </a:solidFill>
          <a:latin typeface="Arial" charset="0"/>
        </a:defRPr>
      </a:lvl6pPr>
      <a:lvl7pPr marL="914400" algn="l" rtl="0" fontAlgn="base">
        <a:spcBef>
          <a:spcPct val="0"/>
        </a:spcBef>
        <a:spcAft>
          <a:spcPct val="0"/>
        </a:spcAft>
        <a:defRPr sz="2000" b="1">
          <a:solidFill>
            <a:srgbClr val="0C5CA6"/>
          </a:solidFill>
          <a:latin typeface="Arial" charset="0"/>
        </a:defRPr>
      </a:lvl7pPr>
      <a:lvl8pPr marL="1371600" algn="l" rtl="0" fontAlgn="base">
        <a:spcBef>
          <a:spcPct val="0"/>
        </a:spcBef>
        <a:spcAft>
          <a:spcPct val="0"/>
        </a:spcAft>
        <a:defRPr sz="2000" b="1">
          <a:solidFill>
            <a:srgbClr val="0C5CA6"/>
          </a:solidFill>
          <a:latin typeface="Arial" charset="0"/>
        </a:defRPr>
      </a:lvl8pPr>
      <a:lvl9pPr marL="1828800" algn="l" rtl="0" fontAlgn="base">
        <a:spcBef>
          <a:spcPct val="0"/>
        </a:spcBef>
        <a:spcAft>
          <a:spcPct val="0"/>
        </a:spcAft>
        <a:defRPr sz="2000" b="1">
          <a:solidFill>
            <a:srgbClr val="0C5CA6"/>
          </a:solidFill>
          <a:latin typeface="Arial" charset="0"/>
        </a:defRPr>
      </a:lvl9pPr>
    </p:titleStyle>
    <p:bodyStyle>
      <a:lvl1pPr marL="342900" indent="-342900" algn="l" rtl="0" fontAlgn="base">
        <a:spcBef>
          <a:spcPct val="20000"/>
        </a:spcBef>
        <a:spcAft>
          <a:spcPct val="0"/>
        </a:spcAft>
        <a:buClr>
          <a:srgbClr val="0C5CA6"/>
        </a:buClr>
        <a:buFont typeface="Wingdings 3" pitchFamily="18" charset="2"/>
        <a:buChar char="}"/>
        <a:defRPr sz="2000">
          <a:solidFill>
            <a:schemeClr val="tx1"/>
          </a:solidFill>
          <a:latin typeface="+mn-lt"/>
          <a:ea typeface="+mn-ea"/>
          <a:cs typeface="+mn-cs"/>
        </a:defRPr>
      </a:lvl1pPr>
      <a:lvl2pPr marL="742950" indent="-285750" algn="l" rtl="0" fontAlgn="base">
        <a:spcBef>
          <a:spcPct val="20000"/>
        </a:spcBef>
        <a:spcAft>
          <a:spcPct val="0"/>
        </a:spcAft>
        <a:buClr>
          <a:schemeClr val="folHlink"/>
        </a:buClr>
        <a:buFont typeface="Wingdings 3" pitchFamily="18" charset="2"/>
        <a:buChar char="}"/>
        <a:defRPr>
          <a:solidFill>
            <a:schemeClr val="tx1"/>
          </a:solidFill>
          <a:latin typeface="+mn-lt"/>
        </a:defRPr>
      </a:lvl2pPr>
      <a:lvl3pPr marL="1143000" indent="-228600" algn="l" rtl="0" fontAlgn="base">
        <a:spcBef>
          <a:spcPct val="20000"/>
        </a:spcBef>
        <a:spcAft>
          <a:spcPct val="0"/>
        </a:spcAft>
        <a:buClr>
          <a:schemeClr val="accent2"/>
        </a:buClr>
        <a:buFont typeface="Wingdings 3" pitchFamily="18" charset="2"/>
        <a:buChar char="}"/>
        <a:defRPr sz="1600">
          <a:solidFill>
            <a:schemeClr val="tx1"/>
          </a:solidFill>
          <a:latin typeface="+mn-lt"/>
        </a:defRPr>
      </a:lvl3pPr>
      <a:lvl4pPr marL="1600200" indent="-228600" algn="l" rtl="0" fontAlgn="base">
        <a:spcBef>
          <a:spcPct val="20000"/>
        </a:spcBef>
        <a:spcAft>
          <a:spcPct val="0"/>
        </a:spcAft>
        <a:buClr>
          <a:srgbClr val="0C5CA6"/>
        </a:buClr>
        <a:buChar char="–"/>
        <a:defRPr sz="1400">
          <a:solidFill>
            <a:schemeClr val="tx1"/>
          </a:solidFill>
          <a:latin typeface="+mn-lt"/>
        </a:defRPr>
      </a:lvl4pPr>
      <a:lvl5pPr marL="2057400" indent="-228600" algn="l" rtl="0" fontAlgn="base">
        <a:spcBef>
          <a:spcPct val="20000"/>
        </a:spcBef>
        <a:spcAft>
          <a:spcPct val="0"/>
        </a:spcAft>
        <a:buClr>
          <a:srgbClr val="0C5CA6"/>
        </a:buClr>
        <a:buChar char="»"/>
        <a:defRPr sz="1400">
          <a:solidFill>
            <a:schemeClr val="tx1"/>
          </a:solidFill>
          <a:latin typeface="+mn-lt"/>
        </a:defRPr>
      </a:lvl5pPr>
      <a:lvl6pPr marL="2514600" indent="-228600" algn="l" rtl="0" fontAlgn="base">
        <a:spcBef>
          <a:spcPct val="20000"/>
        </a:spcBef>
        <a:spcAft>
          <a:spcPct val="0"/>
        </a:spcAft>
        <a:buClr>
          <a:srgbClr val="0C5CA6"/>
        </a:buClr>
        <a:buChar char="»"/>
        <a:defRPr sz="1400">
          <a:solidFill>
            <a:schemeClr val="tx1"/>
          </a:solidFill>
          <a:latin typeface="+mn-lt"/>
        </a:defRPr>
      </a:lvl6pPr>
      <a:lvl7pPr marL="2971800" indent="-228600" algn="l" rtl="0" fontAlgn="base">
        <a:spcBef>
          <a:spcPct val="20000"/>
        </a:spcBef>
        <a:spcAft>
          <a:spcPct val="0"/>
        </a:spcAft>
        <a:buClr>
          <a:srgbClr val="0C5CA6"/>
        </a:buClr>
        <a:buChar char="»"/>
        <a:defRPr sz="1400">
          <a:solidFill>
            <a:schemeClr val="tx1"/>
          </a:solidFill>
          <a:latin typeface="+mn-lt"/>
        </a:defRPr>
      </a:lvl7pPr>
      <a:lvl8pPr marL="3429000" indent="-228600" algn="l" rtl="0" fontAlgn="base">
        <a:spcBef>
          <a:spcPct val="20000"/>
        </a:spcBef>
        <a:spcAft>
          <a:spcPct val="0"/>
        </a:spcAft>
        <a:buClr>
          <a:srgbClr val="0C5CA6"/>
        </a:buClr>
        <a:buChar char="»"/>
        <a:defRPr sz="1400">
          <a:solidFill>
            <a:schemeClr val="tx1"/>
          </a:solidFill>
          <a:latin typeface="+mn-lt"/>
        </a:defRPr>
      </a:lvl8pPr>
      <a:lvl9pPr marL="3886200" indent="-228600" algn="l" rtl="0" fontAlgn="base">
        <a:spcBef>
          <a:spcPct val="20000"/>
        </a:spcBef>
        <a:spcAft>
          <a:spcPct val="0"/>
        </a:spcAft>
        <a:buClr>
          <a:srgbClr val="0C5CA6"/>
        </a:buClr>
        <a:buChar char="»"/>
        <a:defRPr sz="14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91780" y="944724"/>
            <a:ext cx="3598863" cy="2484438"/>
          </a:xfrm>
        </p:spPr>
        <p:txBody>
          <a:bodyPr/>
          <a:lstStyle/>
          <a:p>
            <a:r>
              <a:rPr lang="tr-TR" dirty="0" smtClean="0"/>
              <a:t/>
            </a:r>
            <a:br>
              <a:rPr lang="tr-TR" dirty="0" smtClean="0"/>
            </a:br>
            <a:r>
              <a:rPr lang="tr-TR" dirty="0"/>
              <a:t/>
            </a:r>
            <a:br>
              <a:rPr lang="tr-TR" dirty="0"/>
            </a:br>
            <a:r>
              <a:rPr lang="tr-TR" dirty="0" smtClean="0"/>
              <a:t/>
            </a:r>
            <a:br>
              <a:rPr lang="tr-TR" dirty="0" smtClean="0"/>
            </a:br>
            <a:r>
              <a:rPr lang="tr-TR" dirty="0" smtClean="0"/>
              <a:t>Sıfıra Yakın Bölge Projesi</a:t>
            </a:r>
            <a:br>
              <a:rPr lang="tr-TR" dirty="0" smtClean="0"/>
            </a:br>
            <a:r>
              <a:rPr lang="tr-TR" dirty="0" smtClean="0"/>
              <a:t>Tanıtım Etkinliği</a:t>
            </a:r>
            <a:br>
              <a:rPr lang="tr-TR" dirty="0" smtClean="0"/>
            </a:br>
            <a:endParaRPr lang="en-US" dirty="0"/>
          </a:p>
        </p:txBody>
      </p:sp>
      <p:sp>
        <p:nvSpPr>
          <p:cNvPr id="2051" name="Rectangle 3"/>
          <p:cNvSpPr>
            <a:spLocks noGrp="1" noChangeArrowheads="1"/>
          </p:cNvSpPr>
          <p:nvPr>
            <p:ph type="subTitle" idx="1"/>
          </p:nvPr>
        </p:nvSpPr>
        <p:spPr>
          <a:xfrm>
            <a:off x="2735796" y="3897052"/>
            <a:ext cx="3598863" cy="1584176"/>
          </a:xfrm>
        </p:spPr>
        <p:txBody>
          <a:bodyPr/>
          <a:lstStyle/>
          <a:p>
            <a:pPr>
              <a:lnSpc>
                <a:spcPct val="80000"/>
              </a:lnSpc>
            </a:pPr>
            <a:endParaRPr lang="tr-TR" sz="1400" dirty="0" smtClean="0"/>
          </a:p>
          <a:p>
            <a:pPr>
              <a:lnSpc>
                <a:spcPct val="80000"/>
              </a:lnSpc>
            </a:pPr>
            <a:r>
              <a:rPr lang="tr-TR" sz="1200" smtClean="0"/>
              <a:t>Serkan Çolakkaya</a:t>
            </a:r>
          </a:p>
          <a:p>
            <a:pPr>
              <a:lnSpc>
                <a:spcPct val="80000"/>
              </a:lnSpc>
            </a:pPr>
            <a:endParaRPr lang="tr-TR" sz="1200" smtClean="0"/>
          </a:p>
          <a:p>
            <a:pPr>
              <a:lnSpc>
                <a:spcPct val="80000"/>
              </a:lnSpc>
            </a:pPr>
            <a:r>
              <a:rPr lang="tr-TR" sz="1200" smtClean="0"/>
              <a:t>İzmir Atatürk Organize Sanayi Bölgesi</a:t>
            </a:r>
          </a:p>
          <a:p>
            <a:pPr>
              <a:lnSpc>
                <a:spcPct val="80000"/>
              </a:lnSpc>
            </a:pPr>
            <a:r>
              <a:rPr lang="tr-TR" sz="1200" smtClean="0"/>
              <a:t>Elektrik İşletme Müdürü / Enerji Yöneticisi</a:t>
            </a:r>
          </a:p>
          <a:p>
            <a:pPr>
              <a:lnSpc>
                <a:spcPct val="80000"/>
              </a:lnSpc>
            </a:pPr>
            <a:endParaRPr lang="tr-TR" sz="1200" smtClean="0"/>
          </a:p>
          <a:p>
            <a:pPr>
              <a:lnSpc>
                <a:spcPct val="80000"/>
              </a:lnSpc>
            </a:pPr>
            <a:r>
              <a:rPr lang="tr-TR" sz="1200" smtClean="0"/>
              <a:t>Tel : 0 232 3767176 (228)</a:t>
            </a:r>
          </a:p>
          <a:p>
            <a:pPr>
              <a:lnSpc>
                <a:spcPct val="80000"/>
              </a:lnSpc>
            </a:pPr>
            <a:r>
              <a:rPr lang="tr-TR" sz="1200" smtClean="0"/>
              <a:t>scolakkaya@iaosb.org.tr</a:t>
            </a:r>
          </a:p>
          <a:p>
            <a:pPr>
              <a:lnSpc>
                <a:spcPct val="80000"/>
              </a:lnSpc>
            </a:pPr>
            <a:endParaRPr lang="tr-TR" sz="1400" smtClean="0"/>
          </a:p>
          <a:p>
            <a:pPr>
              <a:lnSpc>
                <a:spcPct val="80000"/>
              </a:lnSpc>
            </a:pPr>
            <a:endParaRPr lang="tr-TR" sz="1400" dirty="0"/>
          </a:p>
        </p:txBody>
      </p:sp>
      <p:sp>
        <p:nvSpPr>
          <p:cNvPr id="2052" name="Line 4"/>
          <p:cNvSpPr>
            <a:spLocks noChangeShapeType="1"/>
          </p:cNvSpPr>
          <p:nvPr/>
        </p:nvSpPr>
        <p:spPr bwMode="auto">
          <a:xfrm>
            <a:off x="2735796" y="1880828"/>
            <a:ext cx="3600450" cy="0"/>
          </a:xfrm>
          <a:prstGeom prst="line">
            <a:avLst/>
          </a:prstGeom>
          <a:noFill/>
          <a:ln w="9525">
            <a:solidFill>
              <a:schemeClr val="folHlink"/>
            </a:solidFill>
            <a:round/>
            <a:headEnd/>
            <a:tailEnd/>
          </a:ln>
          <a:effectLst/>
        </p:spPr>
        <p:txBody>
          <a:bodyPr/>
          <a:lstStyle/>
          <a:p>
            <a:endParaRPr lang="tr-TR"/>
          </a:p>
        </p:txBody>
      </p:sp>
      <p:sp>
        <p:nvSpPr>
          <p:cNvPr id="2053" name="Line 5"/>
          <p:cNvSpPr>
            <a:spLocks noChangeShapeType="1"/>
          </p:cNvSpPr>
          <p:nvPr/>
        </p:nvSpPr>
        <p:spPr bwMode="auto">
          <a:xfrm>
            <a:off x="2807804" y="4041068"/>
            <a:ext cx="3600450" cy="0"/>
          </a:xfrm>
          <a:prstGeom prst="line">
            <a:avLst/>
          </a:prstGeom>
          <a:noFill/>
          <a:ln w="9525">
            <a:solidFill>
              <a:schemeClr val="folHlink"/>
            </a:solidFill>
            <a:round/>
            <a:headEnd/>
            <a:tailEnd/>
          </a:ln>
          <a:effectLst/>
        </p:spPr>
        <p:txBody>
          <a:bodyPr/>
          <a:lstStyle/>
          <a:p>
            <a:endParaRPr lang="tr-TR"/>
          </a:p>
        </p:txBody>
      </p:sp>
      <p:sp>
        <p:nvSpPr>
          <p:cNvPr id="2054" name="Line 6"/>
          <p:cNvSpPr>
            <a:spLocks noChangeShapeType="1"/>
          </p:cNvSpPr>
          <p:nvPr/>
        </p:nvSpPr>
        <p:spPr bwMode="auto">
          <a:xfrm>
            <a:off x="2807804" y="3933056"/>
            <a:ext cx="3600450" cy="0"/>
          </a:xfrm>
          <a:prstGeom prst="line">
            <a:avLst/>
          </a:prstGeom>
          <a:noFill/>
          <a:ln w="9525">
            <a:solidFill>
              <a:schemeClr val="folHlink"/>
            </a:solidFill>
            <a:round/>
            <a:headEnd/>
            <a:tailEnd/>
          </a:ln>
          <a:effectLst/>
        </p:spPr>
        <p:txBody>
          <a:bodyPr/>
          <a:lstStyle/>
          <a:p>
            <a:endParaRPr lang="tr-TR"/>
          </a:p>
        </p:txBody>
      </p:sp>
      <p:sp>
        <p:nvSpPr>
          <p:cNvPr id="2055" name="Line 7"/>
          <p:cNvSpPr>
            <a:spLocks noChangeShapeType="1"/>
          </p:cNvSpPr>
          <p:nvPr/>
        </p:nvSpPr>
        <p:spPr bwMode="auto">
          <a:xfrm>
            <a:off x="2807804" y="5661248"/>
            <a:ext cx="3600450" cy="0"/>
          </a:xfrm>
          <a:prstGeom prst="line">
            <a:avLst/>
          </a:prstGeom>
          <a:noFill/>
          <a:ln w="9525">
            <a:solidFill>
              <a:schemeClr val="folHlink"/>
            </a:solidFill>
            <a:round/>
            <a:headEnd/>
            <a:tailEnd/>
          </a:ln>
          <a:effectLst/>
        </p:spPr>
        <p:txBody>
          <a:bodyPr/>
          <a:lstStyle/>
          <a:p>
            <a:endParaRPr lang="tr-TR"/>
          </a:p>
        </p:txBody>
      </p:sp>
      <p:pic>
        <p:nvPicPr>
          <p:cNvPr id="13" name="Picture 1" descr="P:\WORDDAT\PROJEISGELISTIRME\logo\iaosblogo-01.jpg"/>
          <p:cNvPicPr>
            <a:picLocks noChangeAspect="1" noChangeArrowheads="1"/>
          </p:cNvPicPr>
          <p:nvPr/>
        </p:nvPicPr>
        <p:blipFill>
          <a:blip r:embed="rId2" cstate="print"/>
          <a:srcRect/>
          <a:stretch>
            <a:fillRect/>
          </a:stretch>
        </p:blipFill>
        <p:spPr bwMode="auto">
          <a:xfrm>
            <a:off x="0" y="0"/>
            <a:ext cx="1438502" cy="83685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AA12B4A9-7EB0-4731-BAE9-39876679FDF7}" type="slidenum">
              <a:rPr lang="en-US"/>
              <a:pPr/>
              <a:t>10</a:t>
            </a:fld>
            <a:endParaRPr lang="en-US"/>
          </a:p>
        </p:txBody>
      </p:sp>
      <p:sp>
        <p:nvSpPr>
          <p:cNvPr id="121858" name="Rectangle 2"/>
          <p:cNvSpPr>
            <a:spLocks noGrp="1" noChangeArrowheads="1"/>
          </p:cNvSpPr>
          <p:nvPr>
            <p:ph type="title"/>
          </p:nvPr>
        </p:nvSpPr>
        <p:spPr/>
        <p:txBody>
          <a:bodyPr/>
          <a:lstStyle/>
          <a:p>
            <a:r>
              <a:rPr lang="tr-TR" dirty="0" smtClean="0"/>
              <a:t>İçerik</a:t>
            </a:r>
            <a:endParaRPr lang="en-US" dirty="0"/>
          </a:p>
        </p:txBody>
      </p:sp>
      <p:graphicFrame>
        <p:nvGraphicFramePr>
          <p:cNvPr id="121886" name="Group 30"/>
          <p:cNvGraphicFramePr>
            <a:graphicFrameLocks noGrp="1"/>
          </p:cNvGraphicFramePr>
          <p:nvPr>
            <p:ph idx="1"/>
          </p:nvPr>
        </p:nvGraphicFramePr>
        <p:xfrm>
          <a:off x="935038" y="1484313"/>
          <a:ext cx="6301258" cy="1656500"/>
        </p:xfrm>
        <a:graphic>
          <a:graphicData uri="http://schemas.openxmlformats.org/drawingml/2006/table">
            <a:tbl>
              <a:tblPr/>
              <a:tblGrid>
                <a:gridCol w="6301258"/>
              </a:tblGrid>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defRPr/>
                      </a:pPr>
                      <a:r>
                        <a:rPr kumimoji="0" lang="tr-TR" sz="1800" b="0" i="0" u="none" strike="noStrike" cap="none" normalizeH="0" baseline="0" dirty="0" smtClean="0">
                          <a:ln>
                            <a:noFill/>
                          </a:ln>
                          <a:solidFill>
                            <a:srgbClr val="808080"/>
                          </a:solidFill>
                          <a:effectLst/>
                          <a:latin typeface="Arial" charset="0"/>
                        </a:rPr>
                        <a:t>NZZ Öncesi Enerji Verimliliği Çalışmalarımız</a:t>
                      </a:r>
                      <a:endParaRPr kumimoji="0" lang="en-US" sz="1800" b="0" i="0" u="none" strike="noStrike" cap="none" normalizeH="0" baseline="0" dirty="0" smtClean="0">
                        <a:ln>
                          <a:noFill/>
                        </a:ln>
                        <a:solidFill>
                          <a:srgbClr val="808080"/>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AEAEA"/>
                    </a:solidFill>
                  </a:tcPr>
                </a:tc>
              </a:tr>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defRPr/>
                      </a:pPr>
                      <a:r>
                        <a:rPr kumimoji="0" lang="tr-TR" sz="1800" b="0" i="0" u="none" strike="noStrike" cap="none" normalizeH="0" baseline="0" smtClean="0">
                          <a:ln>
                            <a:noFill/>
                          </a:ln>
                          <a:solidFill>
                            <a:srgbClr val="808080"/>
                          </a:solidFill>
                          <a:effectLst/>
                          <a:latin typeface="Arial" charset="0"/>
                        </a:rPr>
                        <a:t>Projenin Amaçları</a:t>
                      </a:r>
                      <a:endParaRPr kumimoji="0" lang="en-US" sz="1800" b="0" i="0" u="none" strike="noStrike" cap="none" normalizeH="0" baseline="0" dirty="0" smtClean="0">
                        <a:ln>
                          <a:noFill/>
                        </a:ln>
                        <a:solidFill>
                          <a:srgbClr val="808080"/>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AEAEA"/>
                    </a:solidFill>
                  </a:tcPr>
                </a:tc>
              </a:tr>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err="1" smtClean="0">
                          <a:ln>
                            <a:noFill/>
                          </a:ln>
                          <a:solidFill>
                            <a:srgbClr val="808080"/>
                          </a:solidFill>
                          <a:effectLst/>
                          <a:latin typeface="Arial" charset="0"/>
                        </a:rPr>
                        <a:t>Etüdler</a:t>
                      </a:r>
                      <a:endParaRPr kumimoji="0" lang="en-US" sz="1800" b="0" i="0" u="none" strike="noStrike" cap="none" normalizeH="0" baseline="0" dirty="0" smtClean="0">
                        <a:ln>
                          <a:noFill/>
                        </a:ln>
                        <a:solidFill>
                          <a:srgbClr val="808080"/>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AEAEA"/>
                    </a:solidFill>
                  </a:tcPr>
                </a:tc>
              </a:tr>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1" i="0" u="none" strike="noStrike" cap="none" normalizeH="0" baseline="0" dirty="0" smtClean="0">
                          <a:ln>
                            <a:noFill/>
                          </a:ln>
                          <a:solidFill>
                            <a:schemeClr val="tx1"/>
                          </a:solidFill>
                          <a:effectLst/>
                          <a:latin typeface="Arial" charset="0"/>
                        </a:rPr>
                        <a:t>Proje Çıktıları</a:t>
                      </a:r>
                      <a:endParaRPr kumimoji="0" lang="en-US" sz="1800" b="1"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8DAEC"/>
                    </a:solidFill>
                  </a:tcPr>
                </a:tc>
              </a:tr>
            </a:tbl>
          </a:graphicData>
        </a:graphic>
      </p:graphicFrame>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7"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11</a:t>
            </a:fld>
            <a:endParaRPr lang="en-US"/>
          </a:p>
        </p:txBody>
      </p:sp>
      <p:sp>
        <p:nvSpPr>
          <p:cNvPr id="117762" name="Rectangle 2"/>
          <p:cNvSpPr>
            <a:spLocks noGrp="1" noChangeArrowheads="1"/>
          </p:cNvSpPr>
          <p:nvPr>
            <p:ph type="title"/>
          </p:nvPr>
        </p:nvSpPr>
        <p:spPr/>
        <p:txBody>
          <a:bodyPr/>
          <a:lstStyle/>
          <a:p>
            <a:r>
              <a:rPr lang="tr-TR" dirty="0" smtClean="0"/>
              <a:t>Proje Çıktıları</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143361" name="Rectangle 1"/>
          <p:cNvSpPr>
            <a:spLocks noChangeArrowheads="1"/>
          </p:cNvSpPr>
          <p:nvPr/>
        </p:nvSpPr>
        <p:spPr bwMode="auto">
          <a:xfrm>
            <a:off x="287524" y="2183377"/>
            <a:ext cx="777686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tr-TR" dirty="0"/>
              <a:t>20 işletmede %5 ile % 40 arasında enerji </a:t>
            </a:r>
            <a:r>
              <a:rPr lang="tr-TR" dirty="0" smtClean="0"/>
              <a:t>verimliliği potansiyeli</a:t>
            </a:r>
          </a:p>
          <a:p>
            <a:pPr lvl="0"/>
            <a:endParaRPr lang="tr-TR" dirty="0" smtClean="0"/>
          </a:p>
          <a:p>
            <a:pPr lvl="0"/>
            <a:r>
              <a:rPr lang="tr-TR" dirty="0" smtClean="0"/>
              <a:t>Geri </a:t>
            </a:r>
            <a:r>
              <a:rPr lang="tr-TR" dirty="0"/>
              <a:t>ödeme süreleri; ortalama 2 </a:t>
            </a:r>
            <a:r>
              <a:rPr lang="tr-TR" dirty="0" smtClean="0"/>
              <a:t>yıl</a:t>
            </a:r>
          </a:p>
          <a:p>
            <a:pPr lvl="0"/>
            <a:endParaRPr lang="tr-TR" dirty="0"/>
          </a:p>
          <a:p>
            <a:pPr lvl="0"/>
            <a:r>
              <a:rPr lang="tr-TR" dirty="0" smtClean="0"/>
              <a:t>20 </a:t>
            </a:r>
            <a:r>
              <a:rPr lang="tr-TR" dirty="0"/>
              <a:t>işletmede 1 yılda 230 milyon </a:t>
            </a:r>
            <a:r>
              <a:rPr lang="tr-TR" dirty="0" err="1"/>
              <a:t>kWh</a:t>
            </a:r>
            <a:r>
              <a:rPr lang="tr-TR" dirty="0"/>
              <a:t> elektrik, 25 milyon m3 doğalgaz tüketildiği ve </a:t>
            </a:r>
            <a:r>
              <a:rPr lang="tr-TR" b="1" dirty="0"/>
              <a:t>en az %15</a:t>
            </a:r>
            <a:r>
              <a:rPr lang="tr-TR" dirty="0"/>
              <a:t> verimlilik </a:t>
            </a:r>
            <a:r>
              <a:rPr lang="tr-TR" dirty="0" smtClean="0"/>
              <a:t>sağlanacaktır</a:t>
            </a:r>
          </a:p>
          <a:p>
            <a:pPr lvl="0"/>
            <a:endParaRPr lang="tr-TR" dirty="0" smtClean="0"/>
          </a:p>
          <a:p>
            <a:pPr lvl="0"/>
            <a:r>
              <a:rPr lang="tr-TR" dirty="0" smtClean="0"/>
              <a:t>Yalnızca </a:t>
            </a:r>
            <a:r>
              <a:rPr lang="tr-TR" dirty="0"/>
              <a:t>20 sanayiciye yılda 6,5 milyon TL </a:t>
            </a:r>
            <a:r>
              <a:rPr lang="tr-TR" dirty="0" smtClean="0"/>
              <a:t>avantaj</a:t>
            </a:r>
            <a:endParaRPr lang="tr-TR" dirty="0"/>
          </a:p>
          <a:p>
            <a:r>
              <a:rPr lang="tr-TR" dirty="0"/>
              <a:t> </a:t>
            </a:r>
          </a:p>
          <a:p>
            <a:pPr lvl="0"/>
            <a:r>
              <a:rPr lang="tr-TR" dirty="0" smtClean="0"/>
              <a:t>Uygulanması </a:t>
            </a:r>
            <a:r>
              <a:rPr lang="tr-TR" dirty="0"/>
              <a:t>ekonomik bulunan tüm projelerin uygulanması durumunda </a:t>
            </a:r>
            <a:r>
              <a:rPr lang="tr-TR" dirty="0" smtClean="0"/>
              <a:t>yıllık </a:t>
            </a:r>
            <a:r>
              <a:rPr lang="tr-TR" dirty="0"/>
              <a:t>20.000 ton üzerinde CO2 </a:t>
            </a:r>
            <a:r>
              <a:rPr lang="tr-TR" dirty="0" err="1"/>
              <a:t>salımının</a:t>
            </a:r>
            <a:r>
              <a:rPr lang="tr-TR" dirty="0"/>
              <a:t> da önüne </a:t>
            </a:r>
            <a:r>
              <a:rPr lang="tr-TR" dirty="0" smtClean="0"/>
              <a:t>geçilecektir</a:t>
            </a:r>
          </a:p>
        </p:txBody>
      </p:sp>
      <p:sp>
        <p:nvSpPr>
          <p:cNvPr id="8"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12</a:t>
            </a:fld>
            <a:endParaRPr lang="en-US"/>
          </a:p>
        </p:txBody>
      </p:sp>
      <p:sp>
        <p:nvSpPr>
          <p:cNvPr id="117762" name="Rectangle 2"/>
          <p:cNvSpPr>
            <a:spLocks noGrp="1" noChangeArrowheads="1"/>
          </p:cNvSpPr>
          <p:nvPr>
            <p:ph type="title"/>
          </p:nvPr>
        </p:nvSpPr>
        <p:spPr/>
        <p:txBody>
          <a:bodyPr/>
          <a:lstStyle/>
          <a:p>
            <a:r>
              <a:rPr lang="tr-TR" dirty="0" smtClean="0"/>
              <a:t>Proje Çıktıları</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143361" name="Rectangle 1"/>
          <p:cNvSpPr>
            <a:spLocks noChangeArrowheads="1"/>
          </p:cNvSpPr>
          <p:nvPr/>
        </p:nvSpPr>
        <p:spPr bwMode="auto">
          <a:xfrm>
            <a:off x="287524" y="2598876"/>
            <a:ext cx="777686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dirty="0" smtClean="0"/>
              <a:t>Ülkemizdeki </a:t>
            </a:r>
            <a:r>
              <a:rPr lang="tr-TR" dirty="0"/>
              <a:t>toplam enerji tüketiminin % 37 </a:t>
            </a:r>
            <a:r>
              <a:rPr lang="tr-TR" dirty="0" smtClean="0"/>
              <a:t>si sanayi tesislerinde</a:t>
            </a:r>
          </a:p>
          <a:p>
            <a:endParaRPr lang="tr-TR" dirty="0" smtClean="0"/>
          </a:p>
          <a:p>
            <a:r>
              <a:rPr lang="tr-TR" dirty="0" smtClean="0"/>
              <a:t>Türkiye’nin enerji ithalatı 54 milyar USD</a:t>
            </a:r>
          </a:p>
          <a:p>
            <a:endParaRPr lang="tr-TR" dirty="0" smtClean="0"/>
          </a:p>
          <a:p>
            <a:r>
              <a:rPr lang="tr-TR" dirty="0"/>
              <a:t> </a:t>
            </a:r>
          </a:p>
          <a:p>
            <a:r>
              <a:rPr lang="tr-TR"/>
              <a:t> </a:t>
            </a:r>
            <a:endParaRPr lang="tr-TR" dirty="0"/>
          </a:p>
          <a:p>
            <a:r>
              <a:rPr lang="tr-TR" b="1" dirty="0"/>
              <a:t>Sanayide Enerji Verimliliği konusunun ne denli önemli ve öncelikli olması </a:t>
            </a:r>
            <a:r>
              <a:rPr lang="tr-TR" b="1"/>
              <a:t>gerektiği </a:t>
            </a:r>
            <a:r>
              <a:rPr lang="tr-TR" b="1" smtClean="0"/>
              <a:t>ortaya çıkacaktır.</a:t>
            </a:r>
            <a:endParaRPr lang="tr-TR" dirty="0"/>
          </a:p>
        </p:txBody>
      </p:sp>
      <p:sp>
        <p:nvSpPr>
          <p:cNvPr id="7"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13</a:t>
            </a:fld>
            <a:endParaRPr lang="en-US"/>
          </a:p>
        </p:txBody>
      </p:sp>
      <p:sp>
        <p:nvSpPr>
          <p:cNvPr id="117762" name="Rectangle 2"/>
          <p:cNvSpPr>
            <a:spLocks noGrp="1" noChangeArrowheads="1"/>
          </p:cNvSpPr>
          <p:nvPr>
            <p:ph type="title"/>
          </p:nvPr>
        </p:nvSpPr>
        <p:spPr/>
        <p:txBody>
          <a:bodyPr/>
          <a:lstStyle/>
          <a:p>
            <a:r>
              <a:rPr lang="tr-TR" dirty="0" smtClean="0"/>
              <a:t>Proje Çıktıları</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143361" name="Rectangle 1"/>
          <p:cNvSpPr>
            <a:spLocks noChangeArrowheads="1"/>
          </p:cNvSpPr>
          <p:nvPr/>
        </p:nvSpPr>
        <p:spPr bwMode="auto">
          <a:xfrm>
            <a:off x="287524" y="1521659"/>
            <a:ext cx="7776864"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hangingPunct="0"/>
            <a:r>
              <a:rPr lang="tr-TR" dirty="0" smtClean="0"/>
              <a:t>Kısa </a:t>
            </a:r>
            <a:r>
              <a:rPr lang="tr-TR" dirty="0"/>
              <a:t>ve orta vadede yatırımı cazip </a:t>
            </a:r>
            <a:r>
              <a:rPr lang="tr-TR" dirty="0" smtClean="0"/>
              <a:t>projeler:</a:t>
            </a:r>
          </a:p>
          <a:p>
            <a:pPr lvl="0">
              <a:buFont typeface="Arial" pitchFamily="34" charset="0"/>
              <a:buChar char="»"/>
            </a:pPr>
            <a:endParaRPr lang="tr-TR" dirty="0" smtClean="0"/>
          </a:p>
          <a:p>
            <a:pPr lvl="0">
              <a:spcBef>
                <a:spcPts val="600"/>
              </a:spcBef>
              <a:buFont typeface="Arial" pitchFamily="34" charset="0"/>
              <a:buChar char="»"/>
            </a:pPr>
            <a:r>
              <a:rPr lang="tr-TR" dirty="0" smtClean="0"/>
              <a:t>Hava </a:t>
            </a:r>
            <a:r>
              <a:rPr lang="tr-TR" dirty="0"/>
              <a:t>Soğutmalı Çiller yerine Su Soğutmalı Çiller tesisi, </a:t>
            </a:r>
          </a:p>
          <a:p>
            <a:pPr lvl="0">
              <a:spcBef>
                <a:spcPts val="600"/>
              </a:spcBef>
              <a:buFont typeface="Arial" pitchFamily="34" charset="0"/>
              <a:buChar char="»"/>
            </a:pPr>
            <a:r>
              <a:rPr lang="tr-TR" dirty="0"/>
              <a:t>Çiller üniteleri otomasyonu,</a:t>
            </a:r>
          </a:p>
          <a:p>
            <a:pPr lvl="0">
              <a:spcBef>
                <a:spcPts val="600"/>
              </a:spcBef>
              <a:buFont typeface="Arial" pitchFamily="34" charset="0"/>
              <a:buChar char="»"/>
            </a:pPr>
            <a:r>
              <a:rPr lang="tr-TR" dirty="0"/>
              <a:t>Kazanlarda atık ısı kazanımı  yani </a:t>
            </a:r>
            <a:r>
              <a:rPr lang="tr-TR" dirty="0" err="1"/>
              <a:t>ekonomizer</a:t>
            </a:r>
            <a:r>
              <a:rPr lang="tr-TR" dirty="0"/>
              <a:t> kullanımı</a:t>
            </a:r>
          </a:p>
          <a:p>
            <a:pPr lvl="0">
              <a:spcBef>
                <a:spcPts val="600"/>
              </a:spcBef>
              <a:buFont typeface="Arial" pitchFamily="34" charset="0"/>
              <a:buChar char="»"/>
            </a:pPr>
            <a:r>
              <a:rPr lang="tr-TR" dirty="0"/>
              <a:t>Sıcak, soğuk hatlarda izolasyon, </a:t>
            </a:r>
          </a:p>
          <a:p>
            <a:pPr lvl="0">
              <a:spcBef>
                <a:spcPts val="600"/>
              </a:spcBef>
              <a:buFont typeface="Arial" pitchFamily="34" charset="0"/>
              <a:buChar char="»"/>
            </a:pPr>
            <a:r>
              <a:rPr lang="tr-TR" dirty="0"/>
              <a:t>Verimli motor kullanımı,</a:t>
            </a:r>
          </a:p>
          <a:p>
            <a:pPr lvl="0">
              <a:spcBef>
                <a:spcPts val="600"/>
              </a:spcBef>
              <a:buFont typeface="Arial" pitchFamily="34" charset="0"/>
              <a:buChar char="»"/>
            </a:pPr>
            <a:r>
              <a:rPr lang="tr-TR" dirty="0"/>
              <a:t>Motorlarda sürücü yani frekans </a:t>
            </a:r>
            <a:r>
              <a:rPr lang="tr-TR" dirty="0" err="1"/>
              <a:t>konvertörü</a:t>
            </a:r>
            <a:r>
              <a:rPr lang="tr-TR" dirty="0"/>
              <a:t> kullanımı,</a:t>
            </a:r>
          </a:p>
          <a:p>
            <a:pPr lvl="0">
              <a:spcBef>
                <a:spcPts val="600"/>
              </a:spcBef>
              <a:buFont typeface="Arial" pitchFamily="34" charset="0"/>
              <a:buChar char="»"/>
            </a:pPr>
            <a:r>
              <a:rPr lang="tr-TR" dirty="0"/>
              <a:t>Soğutma kuleleri kullanımı,</a:t>
            </a:r>
          </a:p>
          <a:p>
            <a:pPr lvl="0">
              <a:spcBef>
                <a:spcPts val="600"/>
              </a:spcBef>
              <a:buFont typeface="Arial" pitchFamily="34" charset="0"/>
              <a:buChar char="»"/>
            </a:pPr>
            <a:r>
              <a:rPr lang="tr-TR" dirty="0"/>
              <a:t>Verimli aydınlatma ürünleri kullanımı,</a:t>
            </a:r>
          </a:p>
          <a:p>
            <a:pPr lvl="0">
              <a:spcBef>
                <a:spcPts val="600"/>
              </a:spcBef>
              <a:buFont typeface="Arial" pitchFamily="34" charset="0"/>
              <a:buChar char="»"/>
            </a:pPr>
            <a:r>
              <a:rPr lang="tr-TR" dirty="0"/>
              <a:t>Basınçlı Hava sistemleri otomasyonu ve sürücü kullanımı,</a:t>
            </a:r>
          </a:p>
          <a:p>
            <a:pPr lvl="0">
              <a:spcBef>
                <a:spcPts val="600"/>
              </a:spcBef>
              <a:buFont typeface="Arial" pitchFamily="34" charset="0"/>
              <a:buChar char="»"/>
            </a:pPr>
            <a:r>
              <a:rPr lang="tr-TR" dirty="0"/>
              <a:t>Buz depolama sistemlerinin kullanımı raporlarda yer alan projelerden bazılarıdır</a:t>
            </a:r>
            <a:r>
              <a:rPr lang="tr-TR" dirty="0" smtClean="0"/>
              <a:t>.</a:t>
            </a:r>
            <a:endParaRPr lang="tr-TR" dirty="0"/>
          </a:p>
        </p:txBody>
      </p:sp>
      <p:sp>
        <p:nvSpPr>
          <p:cNvPr id="7"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tr-TR" dirty="0" smtClean="0"/>
              <a:t/>
            </a:r>
            <a:br>
              <a:rPr lang="tr-TR" dirty="0" smtClean="0"/>
            </a:br>
            <a:r>
              <a:rPr lang="tr-TR" dirty="0"/>
              <a:t/>
            </a:r>
            <a:br>
              <a:rPr lang="tr-TR" dirty="0"/>
            </a:br>
            <a:r>
              <a:rPr lang="tr-TR" dirty="0" smtClean="0"/>
              <a:t/>
            </a:r>
            <a:br>
              <a:rPr lang="tr-TR" dirty="0" smtClean="0"/>
            </a:br>
            <a:r>
              <a:rPr lang="tr-TR" dirty="0" smtClean="0"/>
              <a:t>Teşekkürler…</a:t>
            </a:r>
            <a:br>
              <a:rPr lang="tr-TR" dirty="0" smtClean="0"/>
            </a:br>
            <a:endParaRPr lang="en-US" dirty="0"/>
          </a:p>
        </p:txBody>
      </p:sp>
      <p:sp>
        <p:nvSpPr>
          <p:cNvPr id="2052" name="Line 4"/>
          <p:cNvSpPr>
            <a:spLocks noChangeShapeType="1"/>
          </p:cNvSpPr>
          <p:nvPr/>
        </p:nvSpPr>
        <p:spPr bwMode="auto">
          <a:xfrm>
            <a:off x="3815916" y="1880828"/>
            <a:ext cx="3600450" cy="0"/>
          </a:xfrm>
          <a:prstGeom prst="line">
            <a:avLst/>
          </a:prstGeom>
          <a:noFill/>
          <a:ln w="9525">
            <a:solidFill>
              <a:schemeClr val="folHlink"/>
            </a:solidFill>
            <a:round/>
            <a:headEnd/>
            <a:tailEnd/>
          </a:ln>
          <a:effectLst/>
        </p:spPr>
        <p:txBody>
          <a:bodyPr/>
          <a:lstStyle/>
          <a:p>
            <a:endParaRPr lang="tr-TR"/>
          </a:p>
        </p:txBody>
      </p:sp>
      <p:sp>
        <p:nvSpPr>
          <p:cNvPr id="2053" name="Line 5"/>
          <p:cNvSpPr>
            <a:spLocks noChangeShapeType="1"/>
          </p:cNvSpPr>
          <p:nvPr/>
        </p:nvSpPr>
        <p:spPr bwMode="auto">
          <a:xfrm>
            <a:off x="3851920" y="4041068"/>
            <a:ext cx="3600450" cy="0"/>
          </a:xfrm>
          <a:prstGeom prst="line">
            <a:avLst/>
          </a:prstGeom>
          <a:noFill/>
          <a:ln w="9525">
            <a:solidFill>
              <a:schemeClr val="folHlink"/>
            </a:solidFill>
            <a:round/>
            <a:headEnd/>
            <a:tailEnd/>
          </a:ln>
          <a:effectLst/>
        </p:spPr>
        <p:txBody>
          <a:bodyPr/>
          <a:lstStyle/>
          <a:p>
            <a:endParaRPr lang="tr-TR"/>
          </a:p>
        </p:txBody>
      </p:sp>
      <p:sp>
        <p:nvSpPr>
          <p:cNvPr id="2054" name="Line 6"/>
          <p:cNvSpPr>
            <a:spLocks noChangeShapeType="1"/>
          </p:cNvSpPr>
          <p:nvPr/>
        </p:nvSpPr>
        <p:spPr bwMode="auto">
          <a:xfrm>
            <a:off x="3851920" y="4113076"/>
            <a:ext cx="3600450" cy="0"/>
          </a:xfrm>
          <a:prstGeom prst="line">
            <a:avLst/>
          </a:prstGeom>
          <a:noFill/>
          <a:ln w="9525">
            <a:solidFill>
              <a:schemeClr val="folHlink"/>
            </a:solidFill>
            <a:round/>
            <a:headEnd/>
            <a:tailEnd/>
          </a:ln>
          <a:effectLst/>
        </p:spPr>
        <p:txBody>
          <a:bodyPr/>
          <a:lstStyle/>
          <a:p>
            <a:endParaRPr lang="tr-TR"/>
          </a:p>
        </p:txBody>
      </p:sp>
      <p:pic>
        <p:nvPicPr>
          <p:cNvPr id="13" name="Picture 1" descr="P:\WORDDAT\PROJEISGELISTIRME\logo\iaosblogo-01.jpg"/>
          <p:cNvPicPr>
            <a:picLocks noChangeAspect="1" noChangeArrowheads="1"/>
          </p:cNvPicPr>
          <p:nvPr/>
        </p:nvPicPr>
        <p:blipFill>
          <a:blip r:embed="rId3" cstate="print"/>
          <a:srcRect/>
          <a:stretch>
            <a:fillRect/>
          </a:stretch>
        </p:blipFill>
        <p:spPr bwMode="auto">
          <a:xfrm>
            <a:off x="0" y="0"/>
            <a:ext cx="1438502" cy="83685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DA2C26F3-DD00-4979-8B89-7DD55942043E}" type="slidenum">
              <a:rPr lang="en-US"/>
              <a:pPr/>
              <a:t>2</a:t>
            </a:fld>
            <a:endParaRPr lang="en-US"/>
          </a:p>
        </p:txBody>
      </p:sp>
      <p:sp>
        <p:nvSpPr>
          <p:cNvPr id="118786" name="Rectangle 2"/>
          <p:cNvSpPr>
            <a:spLocks noGrp="1" noChangeArrowheads="1"/>
          </p:cNvSpPr>
          <p:nvPr>
            <p:ph type="title"/>
          </p:nvPr>
        </p:nvSpPr>
        <p:spPr/>
        <p:txBody>
          <a:bodyPr/>
          <a:lstStyle/>
          <a:p>
            <a:r>
              <a:rPr lang="tr-TR" dirty="0" smtClean="0"/>
              <a:t>İçerik</a:t>
            </a:r>
            <a:endParaRPr lang="en-US" dirty="0"/>
          </a:p>
        </p:txBody>
      </p:sp>
      <p:graphicFrame>
        <p:nvGraphicFramePr>
          <p:cNvPr id="118814" name="Group 30"/>
          <p:cNvGraphicFramePr>
            <a:graphicFrameLocks noGrp="1"/>
          </p:cNvGraphicFramePr>
          <p:nvPr>
            <p:ph idx="1"/>
          </p:nvPr>
        </p:nvGraphicFramePr>
        <p:xfrm>
          <a:off x="935038" y="1304761"/>
          <a:ext cx="7093346" cy="2018352"/>
        </p:xfrm>
        <a:graphic>
          <a:graphicData uri="http://schemas.openxmlformats.org/drawingml/2006/table">
            <a:tbl>
              <a:tblPr/>
              <a:tblGrid>
                <a:gridCol w="7093346"/>
              </a:tblGrid>
              <a:tr h="504588">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1" i="0" u="none" strike="noStrike" cap="none" normalizeH="0" baseline="0" dirty="0" smtClean="0">
                          <a:ln>
                            <a:noFill/>
                          </a:ln>
                          <a:solidFill>
                            <a:schemeClr val="tx1"/>
                          </a:solidFill>
                          <a:effectLst/>
                          <a:latin typeface="Arial" charset="0"/>
                        </a:rPr>
                        <a:t>NZZ Öncesi Enerji Verimliliği Çalışmalarımız</a:t>
                      </a:r>
                      <a:endParaRPr kumimoji="0" lang="en-US" sz="1800" b="1"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8DAEC"/>
                    </a:solidFill>
                  </a:tcPr>
                </a:tc>
              </a:tr>
              <a:tr h="504588">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smtClean="0">
                          <a:ln>
                            <a:noFill/>
                          </a:ln>
                          <a:solidFill>
                            <a:schemeClr val="tx1"/>
                          </a:solidFill>
                          <a:effectLst/>
                          <a:latin typeface="Arial" charset="0"/>
                        </a:rPr>
                        <a:t>Projenin Amaçları</a:t>
                      </a:r>
                      <a:endParaRPr kumimoji="0" lang="en-US" sz="1800" b="0"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noFill/>
                  </a:tcPr>
                </a:tc>
              </a:tr>
              <a:tr h="504588">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err="1" smtClean="0">
                          <a:ln>
                            <a:noFill/>
                          </a:ln>
                          <a:solidFill>
                            <a:schemeClr val="tx1"/>
                          </a:solidFill>
                          <a:effectLst/>
                          <a:latin typeface="Arial" charset="0"/>
                        </a:rPr>
                        <a:t>Etüdler</a:t>
                      </a:r>
                      <a:endParaRPr kumimoji="0" lang="en-US" sz="1800" b="0"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noFill/>
                  </a:tcPr>
                </a:tc>
              </a:tr>
              <a:tr h="504588">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smtClean="0">
                          <a:ln>
                            <a:noFill/>
                          </a:ln>
                          <a:solidFill>
                            <a:schemeClr val="tx1"/>
                          </a:solidFill>
                          <a:effectLst/>
                          <a:latin typeface="Arial" charset="0"/>
                        </a:rPr>
                        <a:t>Proje Çıktıları</a:t>
                      </a:r>
                      <a:endParaRPr kumimoji="0" lang="en-US" sz="1800" b="0"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7" name="6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8"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3</a:t>
            </a:fld>
            <a:endParaRPr lang="en-US"/>
          </a:p>
        </p:txBody>
      </p:sp>
      <p:sp>
        <p:nvSpPr>
          <p:cNvPr id="117762" name="Rectangle 2"/>
          <p:cNvSpPr>
            <a:spLocks noGrp="1" noChangeArrowheads="1"/>
          </p:cNvSpPr>
          <p:nvPr>
            <p:ph type="title"/>
          </p:nvPr>
        </p:nvSpPr>
        <p:spPr/>
        <p:txBody>
          <a:bodyPr/>
          <a:lstStyle/>
          <a:p>
            <a:r>
              <a:rPr lang="tr-TR" dirty="0" smtClean="0"/>
              <a:t>NZZ Öncesi Enerji Verimliliği Çalışmalarımız</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8" name="Rectangle 19"/>
          <p:cNvSpPr>
            <a:spLocks noChangeArrowheads="1"/>
          </p:cNvSpPr>
          <p:nvPr/>
        </p:nvSpPr>
        <p:spPr bwMode="auto">
          <a:xfrm>
            <a:off x="215516" y="4401108"/>
            <a:ext cx="8712200" cy="1754326"/>
          </a:xfrm>
          <a:prstGeom prst="rect">
            <a:avLst/>
          </a:prstGeom>
          <a:noFill/>
          <a:ln w="9525">
            <a:noFill/>
            <a:miter lim="800000"/>
            <a:headEnd/>
            <a:tailEnd/>
          </a:ln>
          <a:effectLst/>
        </p:spPr>
        <p:txBody>
          <a:bodyPr anchor="ctr">
            <a:spAutoFit/>
          </a:bodyPr>
          <a:lstStyle/>
          <a:p>
            <a:pPr marL="628650" indent="-628650">
              <a:tabLst>
                <a:tab pos="628650" algn="l"/>
              </a:tabLst>
            </a:pPr>
            <a:r>
              <a:rPr lang="tr-TR" dirty="0" smtClean="0"/>
              <a:t>Katılımcılara kesintisiz</a:t>
            </a:r>
            <a:r>
              <a:rPr lang="tr-TR" dirty="0"/>
              <a:t>, kaliteli ve ucuz enerji temini </a:t>
            </a:r>
            <a:r>
              <a:rPr lang="tr-TR" dirty="0" smtClean="0"/>
              <a:t>çalışmaları</a:t>
            </a:r>
          </a:p>
          <a:p>
            <a:pPr marL="628650" indent="-628650">
              <a:tabLst>
                <a:tab pos="628650" algn="l"/>
              </a:tabLst>
            </a:pPr>
            <a:endParaRPr lang="tr-TR" dirty="0"/>
          </a:p>
          <a:p>
            <a:pPr marL="628650" indent="-628650">
              <a:tabLst>
                <a:tab pos="628650" algn="l"/>
              </a:tabLst>
            </a:pPr>
            <a:r>
              <a:rPr lang="tr-TR" dirty="0" smtClean="0"/>
              <a:t>2009 yılında Enerji </a:t>
            </a:r>
            <a:r>
              <a:rPr lang="tr-TR" dirty="0"/>
              <a:t>Yönetim </a:t>
            </a:r>
            <a:r>
              <a:rPr lang="tr-TR" dirty="0" smtClean="0"/>
              <a:t>Birimi</a:t>
            </a:r>
          </a:p>
          <a:p>
            <a:pPr marL="628650" indent="-628650">
              <a:tabLst>
                <a:tab pos="628650" algn="l"/>
              </a:tabLst>
            </a:pPr>
            <a:endParaRPr lang="tr-TR" dirty="0"/>
          </a:p>
          <a:p>
            <a:pPr marL="628650" indent="-628650">
              <a:tabLst>
                <a:tab pos="628650" algn="l"/>
              </a:tabLst>
            </a:pPr>
            <a:r>
              <a:rPr lang="tr-TR" dirty="0" smtClean="0"/>
              <a:t>Sanayi Tesisi Ziyaretleri</a:t>
            </a:r>
          </a:p>
          <a:p>
            <a:pPr marL="628650" indent="-628650">
              <a:tabLst>
                <a:tab pos="628650" algn="l"/>
              </a:tabLst>
            </a:pPr>
            <a:endParaRPr lang="tr-TR" dirty="0"/>
          </a:p>
        </p:txBody>
      </p:sp>
      <p:pic>
        <p:nvPicPr>
          <p:cNvPr id="1026" name="Picture 2" descr="P:\IAOSB_DIGITALRESIMLER\HALKLA_ILISKILER\tanitim-filmi-cekimler\HAVA-CEKIMI-2012\genel-4.jpg"/>
          <p:cNvPicPr>
            <a:picLocks noChangeAspect="1" noChangeArrowheads="1"/>
          </p:cNvPicPr>
          <p:nvPr/>
        </p:nvPicPr>
        <p:blipFill>
          <a:blip r:embed="rId2" cstate="print"/>
          <a:srcRect/>
          <a:stretch>
            <a:fillRect/>
          </a:stretch>
        </p:blipFill>
        <p:spPr bwMode="auto">
          <a:xfrm>
            <a:off x="1511660" y="584684"/>
            <a:ext cx="6300700" cy="3636405"/>
          </a:xfrm>
          <a:prstGeom prst="rect">
            <a:avLst/>
          </a:prstGeom>
          <a:noFill/>
        </p:spPr>
      </p:pic>
      <p:sp>
        <p:nvSpPr>
          <p:cNvPr id="10"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4</a:t>
            </a:fld>
            <a:endParaRPr lang="en-US"/>
          </a:p>
        </p:txBody>
      </p:sp>
      <p:sp>
        <p:nvSpPr>
          <p:cNvPr id="117762" name="Rectangle 2"/>
          <p:cNvSpPr>
            <a:spLocks noGrp="1" noChangeArrowheads="1"/>
          </p:cNvSpPr>
          <p:nvPr>
            <p:ph type="title"/>
          </p:nvPr>
        </p:nvSpPr>
        <p:spPr/>
        <p:txBody>
          <a:bodyPr/>
          <a:lstStyle/>
          <a:p>
            <a:r>
              <a:rPr lang="tr-TR" dirty="0" smtClean="0"/>
              <a:t>NZZ Öncesi Enerji Verimliliği Çalışmalarımız</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7" name="Rectangle 2"/>
          <p:cNvSpPr>
            <a:spLocks noChangeArrowheads="1"/>
          </p:cNvSpPr>
          <p:nvPr/>
        </p:nvSpPr>
        <p:spPr bwMode="auto">
          <a:xfrm>
            <a:off x="1007604" y="4257340"/>
            <a:ext cx="7236804" cy="755836"/>
          </a:xfrm>
          <a:prstGeom prst="rect">
            <a:avLst/>
          </a:prstGeom>
          <a:noFill/>
          <a:ln w="9525">
            <a:solidFill>
              <a:schemeClr val="folHlink"/>
            </a:solidFill>
            <a:miter lim="800000"/>
            <a:headEnd/>
            <a:tailEnd/>
          </a:ln>
          <a:effectLst/>
        </p:spPr>
        <p:txBody>
          <a:bodyPr/>
          <a:lstStyle/>
          <a:p>
            <a:pPr marL="180975" indent="-180975" algn="ctr">
              <a:spcBef>
                <a:spcPct val="20000"/>
              </a:spcBef>
              <a:buClr>
                <a:srgbClr val="0C5CA6"/>
              </a:buClr>
            </a:pPr>
            <a:r>
              <a:rPr lang="tr-TR" sz="2000" dirty="0" smtClean="0"/>
              <a:t>Çok sayıda verimlilik sağlanacak projenin ve potansiyelin varlığı</a:t>
            </a:r>
            <a:endParaRPr lang="en-US" sz="2000" dirty="0"/>
          </a:p>
        </p:txBody>
      </p:sp>
      <p:sp>
        <p:nvSpPr>
          <p:cNvPr id="9" name="Rectangle 5"/>
          <p:cNvSpPr>
            <a:spLocks noChangeArrowheads="1"/>
          </p:cNvSpPr>
          <p:nvPr/>
        </p:nvSpPr>
        <p:spPr bwMode="auto">
          <a:xfrm>
            <a:off x="6755841" y="1485082"/>
            <a:ext cx="1452563" cy="1439862"/>
          </a:xfrm>
          <a:prstGeom prst="rect">
            <a:avLst/>
          </a:prstGeom>
          <a:solidFill>
            <a:schemeClr val="accent1">
              <a:alpha val="69000"/>
            </a:schemeClr>
          </a:solidFill>
          <a:ln w="9525">
            <a:solidFill>
              <a:schemeClr val="folHlink"/>
            </a:solidFill>
            <a:miter lim="800000"/>
            <a:headEnd/>
            <a:tailEnd/>
          </a:ln>
          <a:effectLst/>
        </p:spPr>
        <p:txBody>
          <a:bodyPr/>
          <a:lstStyle/>
          <a:p>
            <a:pPr lvl="0" algn="ctr">
              <a:spcBef>
                <a:spcPct val="20000"/>
              </a:spcBef>
              <a:buClr>
                <a:srgbClr val="0C5CA6"/>
              </a:buClr>
            </a:pPr>
            <a:r>
              <a:rPr lang="tr-TR" sz="1400" dirty="0" smtClean="0"/>
              <a:t>Personelde işletme körlüğü sonucu kaçaklar ya da hatalar kanıksanıyor</a:t>
            </a:r>
            <a:endParaRPr lang="en-US" sz="1400" dirty="0"/>
          </a:p>
        </p:txBody>
      </p:sp>
      <p:sp>
        <p:nvSpPr>
          <p:cNvPr id="10" name="Rectangle 6"/>
          <p:cNvSpPr>
            <a:spLocks noChangeArrowheads="1"/>
          </p:cNvSpPr>
          <p:nvPr/>
        </p:nvSpPr>
        <p:spPr bwMode="auto">
          <a:xfrm>
            <a:off x="5304866" y="1485082"/>
            <a:ext cx="1450975" cy="1439862"/>
          </a:xfrm>
          <a:prstGeom prst="rect">
            <a:avLst/>
          </a:prstGeom>
          <a:solidFill>
            <a:schemeClr val="accent1">
              <a:alpha val="69000"/>
            </a:schemeClr>
          </a:solidFill>
          <a:ln w="9525">
            <a:solidFill>
              <a:schemeClr val="folHlink"/>
            </a:solidFill>
            <a:miter lim="800000"/>
            <a:headEnd/>
            <a:tailEnd/>
          </a:ln>
          <a:effectLst/>
        </p:spPr>
        <p:txBody>
          <a:bodyPr/>
          <a:lstStyle/>
          <a:p>
            <a:pPr lvl="0" algn="ctr">
              <a:spcBef>
                <a:spcPct val="20000"/>
              </a:spcBef>
              <a:buClr>
                <a:srgbClr val="0C5CA6"/>
              </a:buClr>
            </a:pPr>
            <a:r>
              <a:rPr lang="tr-TR" sz="1400" dirty="0" smtClean="0"/>
              <a:t>İlgili işletmelerde projelerin uygulamaya geçemiyor</a:t>
            </a:r>
          </a:p>
          <a:p>
            <a:pPr algn="ctr">
              <a:spcBef>
                <a:spcPct val="20000"/>
              </a:spcBef>
              <a:buClr>
                <a:srgbClr val="0C5CA6"/>
              </a:buClr>
              <a:buFont typeface="Wingdings 3" pitchFamily="18" charset="2"/>
              <a:buNone/>
            </a:pPr>
            <a:endParaRPr lang="en-US" sz="1400" dirty="0"/>
          </a:p>
        </p:txBody>
      </p:sp>
      <p:sp>
        <p:nvSpPr>
          <p:cNvPr id="11" name="Rectangle 7"/>
          <p:cNvSpPr>
            <a:spLocks noChangeArrowheads="1"/>
          </p:cNvSpPr>
          <p:nvPr/>
        </p:nvSpPr>
        <p:spPr bwMode="auto">
          <a:xfrm>
            <a:off x="3852304" y="1485082"/>
            <a:ext cx="1452562" cy="1439862"/>
          </a:xfrm>
          <a:prstGeom prst="rect">
            <a:avLst/>
          </a:prstGeom>
          <a:solidFill>
            <a:schemeClr val="accent1">
              <a:alpha val="69000"/>
            </a:schemeClr>
          </a:solidFill>
          <a:ln w="9525">
            <a:solidFill>
              <a:schemeClr val="folHlink"/>
            </a:solidFill>
            <a:miter lim="800000"/>
            <a:headEnd/>
            <a:tailEnd/>
          </a:ln>
          <a:effectLst/>
        </p:spPr>
        <p:txBody>
          <a:bodyPr/>
          <a:lstStyle/>
          <a:p>
            <a:pPr lvl="0" algn="ctr">
              <a:spcBef>
                <a:spcPct val="20000"/>
              </a:spcBef>
              <a:buClr>
                <a:srgbClr val="0C5CA6"/>
              </a:buClr>
            </a:pPr>
            <a:r>
              <a:rPr lang="tr-TR" sz="1400" dirty="0" smtClean="0"/>
              <a:t>Yeni yatırımlarda verimliliğe değil satın alma bedeline bakılıyor</a:t>
            </a:r>
          </a:p>
          <a:p>
            <a:pPr algn="ctr">
              <a:spcBef>
                <a:spcPct val="20000"/>
              </a:spcBef>
              <a:buClr>
                <a:srgbClr val="0C5CA6"/>
              </a:buClr>
              <a:buFont typeface="Wingdings 3" pitchFamily="18" charset="2"/>
              <a:buNone/>
            </a:pPr>
            <a:endParaRPr lang="en-US" sz="1400" dirty="0"/>
          </a:p>
        </p:txBody>
      </p:sp>
      <p:sp>
        <p:nvSpPr>
          <p:cNvPr id="12" name="Rectangle 8"/>
          <p:cNvSpPr>
            <a:spLocks noChangeArrowheads="1"/>
          </p:cNvSpPr>
          <p:nvPr/>
        </p:nvSpPr>
        <p:spPr bwMode="auto">
          <a:xfrm>
            <a:off x="2399741" y="1485082"/>
            <a:ext cx="1452563" cy="1439862"/>
          </a:xfrm>
          <a:prstGeom prst="rect">
            <a:avLst/>
          </a:prstGeom>
          <a:solidFill>
            <a:schemeClr val="accent1">
              <a:alpha val="69000"/>
            </a:schemeClr>
          </a:solidFill>
          <a:ln w="9525">
            <a:solidFill>
              <a:schemeClr val="folHlink"/>
            </a:solidFill>
            <a:miter lim="800000"/>
            <a:headEnd/>
            <a:tailEnd/>
          </a:ln>
          <a:effectLst/>
        </p:spPr>
        <p:txBody>
          <a:bodyPr/>
          <a:lstStyle/>
          <a:p>
            <a:pPr lvl="0" algn="ctr">
              <a:spcBef>
                <a:spcPct val="20000"/>
              </a:spcBef>
              <a:buClr>
                <a:srgbClr val="0C5CA6"/>
              </a:buClr>
            </a:pPr>
            <a:r>
              <a:rPr lang="tr-TR" sz="1400" dirty="0" smtClean="0"/>
              <a:t>Enerji Verimliliği konusunda eğitimsiz personel</a:t>
            </a:r>
          </a:p>
          <a:p>
            <a:pPr algn="ctr">
              <a:spcBef>
                <a:spcPct val="20000"/>
              </a:spcBef>
              <a:buClr>
                <a:srgbClr val="0C5CA6"/>
              </a:buClr>
              <a:buFont typeface="Wingdings 3" pitchFamily="18" charset="2"/>
              <a:buNone/>
            </a:pPr>
            <a:endParaRPr lang="en-US" sz="1400" dirty="0"/>
          </a:p>
        </p:txBody>
      </p:sp>
      <p:sp>
        <p:nvSpPr>
          <p:cNvPr id="13" name="Rectangle 9"/>
          <p:cNvSpPr>
            <a:spLocks noChangeArrowheads="1"/>
          </p:cNvSpPr>
          <p:nvPr/>
        </p:nvSpPr>
        <p:spPr bwMode="auto">
          <a:xfrm>
            <a:off x="947179" y="1485082"/>
            <a:ext cx="1452562" cy="1439862"/>
          </a:xfrm>
          <a:prstGeom prst="rect">
            <a:avLst/>
          </a:prstGeom>
          <a:solidFill>
            <a:schemeClr val="accent1">
              <a:alpha val="69000"/>
            </a:schemeClr>
          </a:solidFill>
          <a:ln w="9525">
            <a:solidFill>
              <a:schemeClr val="folHlink"/>
            </a:solidFill>
            <a:miter lim="800000"/>
            <a:headEnd/>
            <a:tailEnd/>
          </a:ln>
          <a:effectLst/>
        </p:spPr>
        <p:txBody>
          <a:bodyPr/>
          <a:lstStyle/>
          <a:p>
            <a:pPr lvl="0"/>
            <a:r>
              <a:rPr lang="tr-TR" sz="1400" dirty="0" smtClean="0"/>
              <a:t>Üretim odaklı ve yoğun çalışma nedeniyle verimlik geri planda</a:t>
            </a:r>
          </a:p>
        </p:txBody>
      </p:sp>
      <p:sp>
        <p:nvSpPr>
          <p:cNvPr id="14" name="AutoShape 79"/>
          <p:cNvSpPr>
            <a:spLocks noChangeArrowheads="1"/>
          </p:cNvSpPr>
          <p:nvPr/>
        </p:nvSpPr>
        <p:spPr bwMode="auto">
          <a:xfrm>
            <a:off x="3535363" y="3176141"/>
            <a:ext cx="539750" cy="792919"/>
          </a:xfrm>
          <a:prstGeom prst="downArrow">
            <a:avLst>
              <a:gd name="adj1" fmla="val 50000"/>
              <a:gd name="adj2" fmla="val 25000"/>
            </a:avLst>
          </a:prstGeom>
          <a:solidFill>
            <a:schemeClr val="accent1"/>
          </a:solidFill>
          <a:ln w="9525">
            <a:solidFill>
              <a:schemeClr val="folHlink"/>
            </a:solidFill>
            <a:miter lim="800000"/>
            <a:headEnd/>
            <a:tailEnd/>
          </a:ln>
          <a:effectLst/>
        </p:spPr>
        <p:txBody>
          <a:bodyPr vert="eaVert" wrap="none" anchor="ctr"/>
          <a:lstStyle/>
          <a:p>
            <a:endParaRPr lang="tr-TR"/>
          </a:p>
        </p:txBody>
      </p:sp>
      <p:sp>
        <p:nvSpPr>
          <p:cNvPr id="15" name="AutoShape 80"/>
          <p:cNvSpPr>
            <a:spLocks noChangeArrowheads="1"/>
          </p:cNvSpPr>
          <p:nvPr/>
        </p:nvSpPr>
        <p:spPr bwMode="auto">
          <a:xfrm>
            <a:off x="4994275" y="3176141"/>
            <a:ext cx="539750" cy="792919"/>
          </a:xfrm>
          <a:prstGeom prst="downArrow">
            <a:avLst>
              <a:gd name="adj1" fmla="val 50000"/>
              <a:gd name="adj2" fmla="val 25000"/>
            </a:avLst>
          </a:prstGeom>
          <a:solidFill>
            <a:schemeClr val="accent1"/>
          </a:solidFill>
          <a:ln w="9525">
            <a:solidFill>
              <a:schemeClr val="folHlink"/>
            </a:solidFill>
            <a:miter lim="800000"/>
            <a:headEnd/>
            <a:tailEnd/>
          </a:ln>
          <a:effectLst/>
        </p:spPr>
        <p:txBody>
          <a:bodyPr vert="eaVert" wrap="none" anchor="ctr"/>
          <a:lstStyle/>
          <a:p>
            <a:endParaRPr lang="tr-TR"/>
          </a:p>
        </p:txBody>
      </p:sp>
      <p:sp>
        <p:nvSpPr>
          <p:cNvPr id="17"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5</a:t>
            </a:fld>
            <a:endParaRPr lang="en-US"/>
          </a:p>
        </p:txBody>
      </p:sp>
      <p:sp>
        <p:nvSpPr>
          <p:cNvPr id="117762" name="Rectangle 2"/>
          <p:cNvSpPr>
            <a:spLocks noGrp="1" noChangeArrowheads="1"/>
          </p:cNvSpPr>
          <p:nvPr>
            <p:ph type="title"/>
          </p:nvPr>
        </p:nvSpPr>
        <p:spPr/>
        <p:txBody>
          <a:bodyPr/>
          <a:lstStyle/>
          <a:p>
            <a:r>
              <a:rPr lang="tr-TR" dirty="0" smtClean="0"/>
              <a:t>Projenin Ana Çerçevesi</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8" name="Rectangle 19"/>
          <p:cNvSpPr>
            <a:spLocks noChangeArrowheads="1"/>
          </p:cNvSpPr>
          <p:nvPr/>
        </p:nvSpPr>
        <p:spPr bwMode="auto">
          <a:xfrm>
            <a:off x="215516" y="1166266"/>
            <a:ext cx="8712200" cy="4524315"/>
          </a:xfrm>
          <a:prstGeom prst="rect">
            <a:avLst/>
          </a:prstGeom>
          <a:noFill/>
          <a:ln w="9525">
            <a:noFill/>
            <a:miter lim="800000"/>
            <a:headEnd/>
            <a:tailEnd/>
          </a:ln>
          <a:effectLst/>
        </p:spPr>
        <p:txBody>
          <a:bodyPr anchor="ctr">
            <a:spAutoFit/>
          </a:bodyPr>
          <a:lstStyle/>
          <a:p>
            <a:pPr marL="628650" indent="-628650">
              <a:tabLst>
                <a:tab pos="628650" algn="l"/>
              </a:tabLst>
            </a:pPr>
            <a:r>
              <a:rPr lang="tr-TR" dirty="0" smtClean="0"/>
              <a:t>T.C</a:t>
            </a:r>
            <a:r>
              <a:rPr lang="tr-TR" dirty="0"/>
              <a:t>. Enerji ve Tabi Kaynaklar </a:t>
            </a:r>
            <a:r>
              <a:rPr lang="tr-TR" dirty="0" smtClean="0"/>
              <a:t>Bakanlığı, </a:t>
            </a:r>
          </a:p>
          <a:p>
            <a:pPr marL="628650" indent="-628650">
              <a:tabLst>
                <a:tab pos="628650" algn="l"/>
              </a:tabLst>
            </a:pPr>
            <a:endParaRPr lang="tr-TR" dirty="0" smtClean="0"/>
          </a:p>
          <a:p>
            <a:pPr marL="628650" indent="-628650">
              <a:tabLst>
                <a:tab pos="628650" algn="l"/>
              </a:tabLst>
            </a:pPr>
            <a:r>
              <a:rPr lang="tr-TR" dirty="0" smtClean="0"/>
              <a:t>T.C</a:t>
            </a:r>
            <a:r>
              <a:rPr lang="tr-TR" dirty="0"/>
              <a:t>. Bilim, Sanayi ve Teknoloji </a:t>
            </a:r>
            <a:r>
              <a:rPr lang="tr-TR" dirty="0" smtClean="0"/>
              <a:t>Bakanlığı,</a:t>
            </a:r>
          </a:p>
          <a:p>
            <a:pPr marL="628650" indent="-628650">
              <a:tabLst>
                <a:tab pos="628650" algn="l"/>
              </a:tabLst>
            </a:pPr>
            <a:endParaRPr lang="tr-TR" dirty="0" smtClean="0"/>
          </a:p>
          <a:p>
            <a:pPr marL="628650" indent="-628650">
              <a:tabLst>
                <a:tab pos="628650" algn="l"/>
              </a:tabLst>
            </a:pPr>
            <a:r>
              <a:rPr lang="tr-TR" dirty="0" smtClean="0"/>
              <a:t>A.B.D</a:t>
            </a:r>
            <a:r>
              <a:rPr lang="tr-TR" dirty="0"/>
              <a:t>. Enerji Bakanlığı, </a:t>
            </a:r>
            <a:endParaRPr lang="tr-TR" dirty="0" smtClean="0"/>
          </a:p>
          <a:p>
            <a:pPr marL="628650" indent="-628650">
              <a:tabLst>
                <a:tab pos="628650" algn="l"/>
              </a:tabLst>
            </a:pPr>
            <a:endParaRPr lang="tr-TR" dirty="0" smtClean="0"/>
          </a:p>
          <a:p>
            <a:pPr marL="628650" indent="-628650">
              <a:tabLst>
                <a:tab pos="628650" algn="l"/>
              </a:tabLst>
            </a:pPr>
            <a:r>
              <a:rPr lang="tr-TR" dirty="0" smtClean="0"/>
              <a:t>USTDA </a:t>
            </a:r>
            <a:r>
              <a:rPr lang="tr-TR" dirty="0"/>
              <a:t>(A.B.D. Ticareti Geliştirme Ajansı</a:t>
            </a:r>
            <a:r>
              <a:rPr lang="tr-TR" dirty="0" smtClean="0"/>
              <a:t>), </a:t>
            </a:r>
          </a:p>
          <a:p>
            <a:pPr marL="628650" indent="-628650">
              <a:tabLst>
                <a:tab pos="628650" algn="l"/>
              </a:tabLst>
            </a:pPr>
            <a:endParaRPr lang="tr-TR" dirty="0" smtClean="0"/>
          </a:p>
          <a:p>
            <a:pPr marL="628650" indent="-628650">
              <a:tabLst>
                <a:tab pos="628650" algn="l"/>
              </a:tabLst>
            </a:pPr>
            <a:r>
              <a:rPr lang="tr-TR" dirty="0" smtClean="0"/>
              <a:t>İzmir </a:t>
            </a:r>
            <a:r>
              <a:rPr lang="tr-TR" dirty="0"/>
              <a:t>Atatürk Organize Sanayi Bölgesi </a:t>
            </a:r>
            <a:endParaRPr lang="tr-TR" dirty="0" smtClean="0"/>
          </a:p>
          <a:p>
            <a:pPr marL="628650" indent="-628650">
              <a:tabLst>
                <a:tab pos="628650" algn="l"/>
              </a:tabLst>
            </a:pPr>
            <a:endParaRPr lang="tr-TR" dirty="0"/>
          </a:p>
          <a:p>
            <a:pPr marL="628650" indent="-628650">
              <a:tabLst>
                <a:tab pos="628650" algn="l"/>
              </a:tabLst>
            </a:pPr>
            <a:endParaRPr lang="tr-TR" dirty="0" smtClean="0"/>
          </a:p>
          <a:p>
            <a:pPr marL="628650" indent="-628650">
              <a:tabLst>
                <a:tab pos="628650" algn="l"/>
              </a:tabLst>
            </a:pPr>
            <a:r>
              <a:rPr lang="tr-TR" dirty="0" smtClean="0"/>
              <a:t>Ekim 2010  - Ağustos 2012 arasında</a:t>
            </a:r>
          </a:p>
          <a:p>
            <a:pPr marL="628650" indent="-628650">
              <a:tabLst>
                <a:tab pos="628650" algn="l"/>
              </a:tabLst>
            </a:pPr>
            <a:endParaRPr lang="tr-TR" dirty="0" smtClean="0"/>
          </a:p>
          <a:p>
            <a:pPr marL="628650" indent="-628650" algn="ctr">
              <a:tabLst>
                <a:tab pos="628650" algn="l"/>
              </a:tabLst>
            </a:pPr>
            <a:r>
              <a:rPr lang="tr-TR" dirty="0" smtClean="0"/>
              <a:t>Türkiye için bir pilot proje olarak yürütülmüştür.</a:t>
            </a:r>
            <a:endParaRPr lang="tr-TR" dirty="0"/>
          </a:p>
          <a:p>
            <a:pPr marL="628650" indent="-628650">
              <a:tabLst>
                <a:tab pos="628650" algn="l"/>
              </a:tabLst>
            </a:pPr>
            <a:endParaRPr lang="tr-TR" dirty="0" smtClean="0"/>
          </a:p>
          <a:p>
            <a:pPr marL="628650" indent="-628650">
              <a:tabLst>
                <a:tab pos="628650" algn="l"/>
              </a:tabLst>
            </a:pPr>
            <a:r>
              <a:rPr lang="tr-TR" dirty="0"/>
              <a:t>	</a:t>
            </a:r>
            <a:r>
              <a:rPr lang="tr-TR" dirty="0" smtClean="0"/>
              <a:t>							</a:t>
            </a:r>
          </a:p>
        </p:txBody>
      </p:sp>
      <p:sp>
        <p:nvSpPr>
          <p:cNvPr id="7" name="Rectangle 9"/>
          <p:cNvSpPr>
            <a:spLocks noChangeArrowheads="1"/>
          </p:cNvSpPr>
          <p:nvPr/>
        </p:nvSpPr>
        <p:spPr bwMode="auto">
          <a:xfrm>
            <a:off x="6156176" y="2456892"/>
            <a:ext cx="1452562" cy="540060"/>
          </a:xfrm>
          <a:prstGeom prst="rect">
            <a:avLst/>
          </a:prstGeom>
          <a:solidFill>
            <a:schemeClr val="accent1">
              <a:alpha val="69000"/>
            </a:schemeClr>
          </a:solidFill>
          <a:ln w="9525">
            <a:solidFill>
              <a:schemeClr val="folHlink"/>
            </a:solidFill>
            <a:miter lim="800000"/>
            <a:headEnd/>
            <a:tailEnd/>
          </a:ln>
          <a:effectLst/>
        </p:spPr>
        <p:txBody>
          <a:bodyPr/>
          <a:lstStyle/>
          <a:p>
            <a:pPr lvl="0" algn="ctr"/>
            <a:r>
              <a:rPr lang="tr-TR" sz="2000" b="1" dirty="0" smtClean="0"/>
              <a:t>İşbirliği ile</a:t>
            </a:r>
          </a:p>
        </p:txBody>
      </p:sp>
      <p:sp>
        <p:nvSpPr>
          <p:cNvPr id="9" name="AutoShape 26"/>
          <p:cNvSpPr>
            <a:spLocks noChangeArrowheads="1"/>
          </p:cNvSpPr>
          <p:nvPr/>
        </p:nvSpPr>
        <p:spPr bwMode="auto">
          <a:xfrm rot="5400000">
            <a:off x="4343810" y="2516858"/>
            <a:ext cx="1896416" cy="359916"/>
          </a:xfrm>
          <a:prstGeom prst="triangle">
            <a:avLst>
              <a:gd name="adj" fmla="val 50000"/>
            </a:avLst>
          </a:prstGeom>
          <a:solidFill>
            <a:schemeClr val="hlink"/>
          </a:solidFill>
          <a:ln w="9525">
            <a:noFill/>
            <a:miter lim="800000"/>
            <a:headEnd/>
            <a:tailEnd/>
          </a:ln>
          <a:effectLst/>
        </p:spPr>
        <p:txBody>
          <a:bodyPr wrap="none" anchor="ctr"/>
          <a:lstStyle/>
          <a:p>
            <a:endParaRPr lang="tr-TR"/>
          </a:p>
        </p:txBody>
      </p:sp>
      <p:sp>
        <p:nvSpPr>
          <p:cNvPr id="11"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7C49C664-723B-421C-BB44-891942B46E47}" type="slidenum">
              <a:rPr lang="en-US"/>
              <a:pPr/>
              <a:t>6</a:t>
            </a:fld>
            <a:endParaRPr lang="en-US"/>
          </a:p>
        </p:txBody>
      </p:sp>
      <p:sp>
        <p:nvSpPr>
          <p:cNvPr id="119810" name="Rectangle 2"/>
          <p:cNvSpPr>
            <a:spLocks noGrp="1" noChangeArrowheads="1"/>
          </p:cNvSpPr>
          <p:nvPr>
            <p:ph type="title"/>
          </p:nvPr>
        </p:nvSpPr>
        <p:spPr/>
        <p:txBody>
          <a:bodyPr/>
          <a:lstStyle/>
          <a:p>
            <a:r>
              <a:rPr lang="tr-TR" dirty="0" smtClean="0"/>
              <a:t>İçerik</a:t>
            </a:r>
            <a:endParaRPr lang="en-US" dirty="0"/>
          </a:p>
        </p:txBody>
      </p:sp>
      <p:graphicFrame>
        <p:nvGraphicFramePr>
          <p:cNvPr id="119840" name="Group 32"/>
          <p:cNvGraphicFramePr>
            <a:graphicFrameLocks noGrp="1"/>
          </p:cNvGraphicFramePr>
          <p:nvPr>
            <p:ph idx="1"/>
          </p:nvPr>
        </p:nvGraphicFramePr>
        <p:xfrm>
          <a:off x="935038" y="1484313"/>
          <a:ext cx="6697302" cy="1608492"/>
        </p:xfrm>
        <a:graphic>
          <a:graphicData uri="http://schemas.openxmlformats.org/drawingml/2006/table">
            <a:tbl>
              <a:tblPr/>
              <a:tblGrid>
                <a:gridCol w="6697302"/>
              </a:tblGrid>
              <a:tr h="402123">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smtClean="0">
                          <a:ln>
                            <a:noFill/>
                          </a:ln>
                          <a:solidFill>
                            <a:srgbClr val="808080"/>
                          </a:solidFill>
                          <a:effectLst/>
                          <a:latin typeface="Arial" charset="0"/>
                        </a:rPr>
                        <a:t>NZZ Öncesi Enerji Verimliliği Çalışmalarımız</a:t>
                      </a:r>
                      <a:endParaRPr kumimoji="0" lang="en-US" sz="1800" b="0" i="0" u="none" strike="noStrike" cap="none" normalizeH="0" baseline="0" dirty="0" smtClean="0">
                        <a:ln>
                          <a:noFill/>
                        </a:ln>
                        <a:solidFill>
                          <a:srgbClr val="808080"/>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AEAEA"/>
                    </a:solidFill>
                  </a:tcPr>
                </a:tc>
              </a:tr>
              <a:tr h="402123">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1" i="0" u="none" strike="noStrike" cap="none" normalizeH="0" baseline="0" dirty="0" smtClean="0">
                          <a:ln>
                            <a:noFill/>
                          </a:ln>
                          <a:solidFill>
                            <a:schemeClr val="tx1"/>
                          </a:solidFill>
                          <a:effectLst/>
                          <a:latin typeface="Arial" charset="0"/>
                        </a:rPr>
                        <a:t>Projenin Amaçları</a:t>
                      </a:r>
                      <a:endParaRPr kumimoji="0" lang="en-US" sz="1800" b="1"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8DAEC"/>
                    </a:solidFill>
                  </a:tcPr>
                </a:tc>
              </a:tr>
              <a:tr h="402123">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err="1" smtClean="0">
                          <a:ln>
                            <a:noFill/>
                          </a:ln>
                          <a:solidFill>
                            <a:schemeClr val="tx1"/>
                          </a:solidFill>
                          <a:effectLst/>
                          <a:latin typeface="Arial" charset="0"/>
                        </a:rPr>
                        <a:t>Etüdler</a:t>
                      </a:r>
                      <a:endParaRPr kumimoji="0" lang="en-US" sz="1800" b="0"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noFill/>
                  </a:tcPr>
                </a:tc>
              </a:tr>
              <a:tr h="402123">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smtClean="0">
                          <a:ln>
                            <a:noFill/>
                          </a:ln>
                          <a:solidFill>
                            <a:schemeClr val="tx1"/>
                          </a:solidFill>
                          <a:effectLst/>
                          <a:latin typeface="Arial" charset="0"/>
                        </a:rPr>
                        <a:t>Proje Çıktıları</a:t>
                      </a:r>
                      <a:endParaRPr kumimoji="0" lang="en-US" sz="1800" b="0"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7" name="6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8"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7</a:t>
            </a:fld>
            <a:endParaRPr lang="en-US"/>
          </a:p>
        </p:txBody>
      </p:sp>
      <p:sp>
        <p:nvSpPr>
          <p:cNvPr id="117762" name="Rectangle 2"/>
          <p:cNvSpPr>
            <a:spLocks noGrp="1" noChangeArrowheads="1"/>
          </p:cNvSpPr>
          <p:nvPr>
            <p:ph type="title"/>
          </p:nvPr>
        </p:nvSpPr>
        <p:spPr/>
        <p:txBody>
          <a:bodyPr/>
          <a:lstStyle/>
          <a:p>
            <a:r>
              <a:rPr lang="tr-TR" dirty="0" smtClean="0"/>
              <a:t>Projenin Amaçları</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143361" name="Rectangle 1"/>
          <p:cNvSpPr>
            <a:spLocks noChangeArrowheads="1"/>
          </p:cNvSpPr>
          <p:nvPr/>
        </p:nvSpPr>
        <p:spPr bwMode="auto">
          <a:xfrm>
            <a:off x="323528" y="1844824"/>
            <a:ext cx="777686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tr-TR" dirty="0" smtClean="0"/>
              <a:t>Enerji </a:t>
            </a:r>
            <a:r>
              <a:rPr lang="tr-TR" dirty="0"/>
              <a:t>verimliliği </a:t>
            </a:r>
            <a:r>
              <a:rPr lang="tr-TR" dirty="0" smtClean="0"/>
              <a:t>konusuna dikkat </a:t>
            </a:r>
            <a:r>
              <a:rPr lang="tr-TR" dirty="0"/>
              <a:t>çekmek ve </a:t>
            </a:r>
            <a:r>
              <a:rPr lang="tr-TR" dirty="0" smtClean="0"/>
              <a:t>bilgiyi artırmak</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tr-TR" dirty="0" smtClean="0"/>
              <a:t>Sanayi </a:t>
            </a:r>
            <a:r>
              <a:rPr lang="tr-TR" dirty="0"/>
              <a:t>tesislerindeki mevcut </a:t>
            </a:r>
            <a:r>
              <a:rPr lang="tr-TR" dirty="0" smtClean="0"/>
              <a:t>altyapıların enerji </a:t>
            </a:r>
            <a:r>
              <a:rPr lang="tr-TR" dirty="0"/>
              <a:t>v</a:t>
            </a:r>
            <a:r>
              <a:rPr lang="tr-TR" dirty="0" smtClean="0"/>
              <a:t>erimliliği </a:t>
            </a:r>
            <a:r>
              <a:rPr lang="tr-TR" dirty="0"/>
              <a:t>açısından </a:t>
            </a:r>
            <a:r>
              <a:rPr lang="tr-TR" dirty="0" smtClean="0"/>
              <a:t>değerlendirilmesi</a:t>
            </a:r>
            <a:endParaRPr lang="tr-TR" dirty="0"/>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tr-TR" dirty="0" smtClean="0"/>
              <a:t>Sonuçların yeni </a:t>
            </a:r>
            <a:r>
              <a:rPr lang="tr-TR" dirty="0"/>
              <a:t>yatırımlarda kullanılması </a:t>
            </a:r>
            <a:endParaRPr lang="tr-TR" dirty="0" smtClean="0"/>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tr-TR" dirty="0" smtClean="0"/>
              <a:t>Verimli </a:t>
            </a:r>
            <a:r>
              <a:rPr lang="tr-TR" dirty="0"/>
              <a:t>çözümlerin kurulum aşamasında satın alınmasını sağlamak,</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tr-TR" dirty="0" smtClean="0"/>
              <a:t>Amerikalı </a:t>
            </a:r>
            <a:r>
              <a:rPr lang="tr-TR" dirty="0"/>
              <a:t>meslektaşlarımızın bakışı hakkında bilgi edinebilmek.</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lang="tr-TR" dirty="0" smtClean="0"/>
          </a:p>
          <a:p>
            <a:pPr marL="0" marR="0" lvl="0" indent="0" algn="just" defTabSz="914400" rtl="0" eaLnBrk="0" fontAlgn="base" latinLnBrk="0" hangingPunct="0">
              <a:lnSpc>
                <a:spcPct val="100000"/>
              </a:lnSpc>
              <a:spcBef>
                <a:spcPct val="0"/>
              </a:spcBef>
              <a:spcAft>
                <a:spcPct val="0"/>
              </a:spcAft>
              <a:buClrTx/>
              <a:buSzTx/>
              <a:tabLst/>
            </a:pPr>
            <a:endParaRPr lang="tr-TR" dirty="0" smtClean="0"/>
          </a:p>
          <a:p>
            <a:pPr marL="0" marR="0" lvl="0" indent="0" algn="just" defTabSz="914400" rtl="0" eaLnBrk="0" fontAlgn="base" latinLnBrk="0" hangingPunct="0">
              <a:lnSpc>
                <a:spcPct val="100000"/>
              </a:lnSpc>
              <a:spcBef>
                <a:spcPct val="0"/>
              </a:spcBef>
              <a:spcAft>
                <a:spcPct val="0"/>
              </a:spcAft>
              <a:buClrTx/>
              <a:buSzTx/>
              <a:tabLst/>
            </a:pPr>
            <a:r>
              <a:rPr lang="tr-TR" dirty="0" smtClean="0"/>
              <a:t>En </a:t>
            </a:r>
            <a:r>
              <a:rPr lang="tr-TR" dirty="0"/>
              <a:t>önemlisi, yapılan verimlilik çalışmalarıyla işletmenin ve ülkenin bütçesi ve çevreye olumlu katkı sağlamaktır</a:t>
            </a:r>
            <a:r>
              <a:rPr lang="tr-TR" dirty="0" smtClean="0"/>
              <a:t>.</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lang="tr-TR" dirty="0"/>
          </a:p>
        </p:txBody>
      </p:sp>
      <p:sp>
        <p:nvSpPr>
          <p:cNvPr id="8"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4E370957-F92B-49F5-BBDB-72CF6B17209A}" type="slidenum">
              <a:rPr lang="en-US"/>
              <a:pPr/>
              <a:t>8</a:t>
            </a:fld>
            <a:endParaRPr lang="en-US"/>
          </a:p>
        </p:txBody>
      </p:sp>
      <p:sp>
        <p:nvSpPr>
          <p:cNvPr id="120834" name="Rectangle 2"/>
          <p:cNvSpPr>
            <a:spLocks noGrp="1" noChangeArrowheads="1"/>
          </p:cNvSpPr>
          <p:nvPr>
            <p:ph type="title"/>
          </p:nvPr>
        </p:nvSpPr>
        <p:spPr/>
        <p:txBody>
          <a:bodyPr/>
          <a:lstStyle/>
          <a:p>
            <a:r>
              <a:rPr lang="tr-TR" dirty="0" smtClean="0"/>
              <a:t>İçerik</a:t>
            </a:r>
            <a:endParaRPr lang="en-US" dirty="0"/>
          </a:p>
        </p:txBody>
      </p:sp>
      <p:graphicFrame>
        <p:nvGraphicFramePr>
          <p:cNvPr id="120862" name="Group 30"/>
          <p:cNvGraphicFramePr>
            <a:graphicFrameLocks noGrp="1"/>
          </p:cNvGraphicFramePr>
          <p:nvPr>
            <p:ph idx="1"/>
          </p:nvPr>
        </p:nvGraphicFramePr>
        <p:xfrm>
          <a:off x="935038" y="1484313"/>
          <a:ext cx="6661298" cy="1656500"/>
        </p:xfrm>
        <a:graphic>
          <a:graphicData uri="http://schemas.openxmlformats.org/drawingml/2006/table">
            <a:tbl>
              <a:tblPr/>
              <a:tblGrid>
                <a:gridCol w="6661298"/>
              </a:tblGrid>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smtClean="0">
                          <a:ln>
                            <a:noFill/>
                          </a:ln>
                          <a:solidFill>
                            <a:srgbClr val="808080"/>
                          </a:solidFill>
                          <a:effectLst/>
                          <a:latin typeface="Arial" charset="0"/>
                        </a:rPr>
                        <a:t>NZZ Öncesi Enerji Verimliliği Çalışmalarımız</a:t>
                      </a:r>
                      <a:endParaRPr kumimoji="0" lang="en-US" sz="1800" b="0" i="0" u="none" strike="noStrike" cap="none" normalizeH="0" baseline="0" dirty="0" smtClean="0">
                        <a:ln>
                          <a:noFill/>
                        </a:ln>
                        <a:solidFill>
                          <a:srgbClr val="808080"/>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AEAEA"/>
                    </a:solidFill>
                  </a:tcPr>
                </a:tc>
              </a:tr>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smtClean="0">
                          <a:ln>
                            <a:noFill/>
                          </a:ln>
                          <a:solidFill>
                            <a:srgbClr val="808080"/>
                          </a:solidFill>
                          <a:effectLst/>
                          <a:latin typeface="Arial" charset="0"/>
                        </a:rPr>
                        <a:t>Projenin Amaçları</a:t>
                      </a:r>
                      <a:endParaRPr kumimoji="0" lang="en-US" sz="1800" b="0" i="0" u="none" strike="noStrike" cap="none" normalizeH="0" baseline="0" dirty="0" smtClean="0">
                        <a:ln>
                          <a:noFill/>
                        </a:ln>
                        <a:solidFill>
                          <a:srgbClr val="808080"/>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AEAEA"/>
                    </a:solidFill>
                  </a:tcPr>
                </a:tc>
              </a:tr>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1" i="0" u="none" strike="noStrike" cap="none" normalizeH="0" baseline="0" dirty="0" err="1" smtClean="0">
                          <a:ln>
                            <a:noFill/>
                          </a:ln>
                          <a:solidFill>
                            <a:schemeClr val="tx1"/>
                          </a:solidFill>
                          <a:effectLst/>
                          <a:latin typeface="Arial" charset="0"/>
                        </a:rPr>
                        <a:t>Etüdler</a:t>
                      </a:r>
                      <a:endParaRPr kumimoji="0" lang="en-US" sz="1800" b="1"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C8DAEC"/>
                    </a:solidFill>
                  </a:tcPr>
                </a:tc>
              </a:tr>
              <a:tr h="414125">
                <a:tc>
                  <a:txBody>
                    <a:bodyPr/>
                    <a:lstStyle/>
                    <a:p>
                      <a:pPr marL="0" marR="0" lvl="0" indent="0" algn="l" defTabSz="914400" rtl="0" eaLnBrk="0" fontAlgn="base" latinLnBrk="0" hangingPunct="0">
                        <a:lnSpc>
                          <a:spcPct val="100000"/>
                        </a:lnSpc>
                        <a:spcBef>
                          <a:spcPct val="0"/>
                        </a:spcBef>
                        <a:spcAft>
                          <a:spcPct val="0"/>
                        </a:spcAft>
                        <a:buClr>
                          <a:srgbClr val="0C5CA6"/>
                        </a:buClr>
                        <a:buSzPct val="120000"/>
                        <a:buFont typeface="Webdings" pitchFamily="18" charset="2"/>
                        <a:buChar char="4"/>
                        <a:tabLst/>
                      </a:pPr>
                      <a:r>
                        <a:rPr kumimoji="0" lang="tr-TR" sz="1800" b="0" i="0" u="none" strike="noStrike" cap="none" normalizeH="0" baseline="0" dirty="0" smtClean="0">
                          <a:ln>
                            <a:noFill/>
                          </a:ln>
                          <a:solidFill>
                            <a:schemeClr val="tx1"/>
                          </a:solidFill>
                          <a:effectLst/>
                          <a:latin typeface="Arial" charset="0"/>
                        </a:rPr>
                        <a:t>Proje Çıktıları</a:t>
                      </a:r>
                      <a:endParaRPr kumimoji="0" lang="en-US" sz="1800" b="0" i="0" u="none" strike="noStrike" cap="none" normalizeH="0" baseline="0" dirty="0" smtClean="0">
                        <a:ln>
                          <a:noFill/>
                        </a:ln>
                        <a:solidFill>
                          <a:schemeClr val="tx1"/>
                        </a:solidFill>
                        <a:effectLst/>
                        <a:latin typeface="Arial" charset="0"/>
                      </a:endParaRPr>
                    </a:p>
                  </a:txBody>
                  <a:tcPr marL="90000" marR="90000" marT="46800" marB="46800" anchor="ctr" horzOverflow="overflow">
                    <a:lnL cap="flat">
                      <a:noFill/>
                    </a:lnL>
                    <a:lnR cap="flat">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7" name="6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8" name="3 Veri Yer Tutucusu"/>
          <p:cNvSpPr>
            <a:spLocks noGrp="1"/>
          </p:cNvSpPr>
          <p:nvPr>
            <p:ph type="dt" sz="half" idx="10"/>
          </p:nvPr>
        </p:nvSpPr>
        <p:spPr>
          <a:xfrm>
            <a:off x="0" y="6453758"/>
            <a:ext cx="755576" cy="323614"/>
          </a:xfrm>
        </p:spPr>
        <p:txBody>
          <a:bodyPr/>
          <a:lstStyle/>
          <a:p>
            <a:r>
              <a:rPr lang="tr-TR" dirty="0" smtClean="0"/>
              <a:t>Eylül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5 Slayt Numarası Yer Tutucusu"/>
          <p:cNvSpPr>
            <a:spLocks noGrp="1"/>
          </p:cNvSpPr>
          <p:nvPr>
            <p:ph type="sldNum" sz="quarter" idx="12"/>
          </p:nvPr>
        </p:nvSpPr>
        <p:spPr/>
        <p:txBody>
          <a:bodyPr/>
          <a:lstStyle/>
          <a:p>
            <a:fld id="{8FA4AE9F-F1EB-44FC-A6E5-F592726E2032}" type="slidenum">
              <a:rPr lang="en-US"/>
              <a:pPr/>
              <a:t>9</a:t>
            </a:fld>
            <a:endParaRPr lang="en-US"/>
          </a:p>
        </p:txBody>
      </p:sp>
      <p:sp>
        <p:nvSpPr>
          <p:cNvPr id="117762" name="Rectangle 2"/>
          <p:cNvSpPr>
            <a:spLocks noGrp="1" noChangeArrowheads="1"/>
          </p:cNvSpPr>
          <p:nvPr>
            <p:ph type="title"/>
          </p:nvPr>
        </p:nvSpPr>
        <p:spPr/>
        <p:txBody>
          <a:bodyPr/>
          <a:lstStyle/>
          <a:p>
            <a:r>
              <a:rPr lang="tr-TR" dirty="0" err="1" smtClean="0"/>
              <a:t>Etüdler</a:t>
            </a:r>
            <a:endParaRPr lang="en-US" dirty="0"/>
          </a:p>
        </p:txBody>
      </p:sp>
      <p:sp>
        <p:nvSpPr>
          <p:cNvPr id="32" name="31 Dikdörtgen"/>
          <p:cNvSpPr/>
          <p:nvPr/>
        </p:nvSpPr>
        <p:spPr>
          <a:xfrm>
            <a:off x="935596" y="6413847"/>
            <a:ext cx="7092788" cy="338554"/>
          </a:xfrm>
          <a:prstGeom prst="rect">
            <a:avLst/>
          </a:prstGeom>
        </p:spPr>
        <p:txBody>
          <a:bodyPr wrap="square">
            <a:spAutoFit/>
          </a:bodyPr>
          <a:lstStyle/>
          <a:p>
            <a:endParaRPr lang="tr-TR" sz="800" dirty="0" smtClean="0"/>
          </a:p>
          <a:p>
            <a:r>
              <a:rPr lang="tr-TR" sz="800" dirty="0" smtClean="0"/>
              <a:t>Sıfıra </a:t>
            </a:r>
            <a:r>
              <a:rPr lang="tr-TR" sz="800" dirty="0"/>
              <a:t>Yakın Bölge </a:t>
            </a:r>
            <a:r>
              <a:rPr lang="tr-TR" sz="800" dirty="0" smtClean="0"/>
              <a:t>Projesi Tanıtım Etkinliği</a:t>
            </a:r>
            <a:endParaRPr lang="tr-TR" dirty="0"/>
          </a:p>
        </p:txBody>
      </p:sp>
      <p:sp>
        <p:nvSpPr>
          <p:cNvPr id="7" name="Rectangle 4"/>
          <p:cNvSpPr>
            <a:spLocks noChangeArrowheads="1"/>
          </p:cNvSpPr>
          <p:nvPr/>
        </p:nvSpPr>
        <p:spPr bwMode="auto">
          <a:xfrm>
            <a:off x="179388" y="1193427"/>
            <a:ext cx="2698750" cy="274638"/>
          </a:xfrm>
          <a:prstGeom prst="rect">
            <a:avLst/>
          </a:prstGeom>
          <a:noFill/>
          <a:ln w="9525">
            <a:noFill/>
            <a:miter lim="800000"/>
            <a:headEnd/>
            <a:tailEnd/>
          </a:ln>
          <a:effectLst/>
        </p:spPr>
        <p:txBody>
          <a:bodyPr lIns="0" tIns="0" rIns="0" bIns="0" anchor="b"/>
          <a:lstStyle/>
          <a:p>
            <a:pPr marL="342900" indent="-342900">
              <a:spcBef>
                <a:spcPct val="20000"/>
              </a:spcBef>
              <a:buClr>
                <a:srgbClr val="0C5CA6"/>
              </a:buClr>
              <a:buFont typeface="Wingdings 3" pitchFamily="18" charset="2"/>
              <a:buNone/>
            </a:pPr>
            <a:r>
              <a:rPr lang="tr-TR" altLang="ko-KR" b="1" dirty="0" smtClean="0"/>
              <a:t>Firma Belirlenmesi</a:t>
            </a:r>
            <a:endParaRPr lang="en-US" altLang="ko-KR" sz="2000" b="1" dirty="0">
              <a:ea typeface="Gulim" pitchFamily="34" charset="-127"/>
            </a:endParaRPr>
          </a:p>
        </p:txBody>
      </p:sp>
      <p:sp>
        <p:nvSpPr>
          <p:cNvPr id="9" name="Rectangle 5"/>
          <p:cNvSpPr>
            <a:spLocks noChangeArrowheads="1"/>
          </p:cNvSpPr>
          <p:nvPr/>
        </p:nvSpPr>
        <p:spPr bwMode="auto">
          <a:xfrm>
            <a:off x="179388" y="1641102"/>
            <a:ext cx="2698750" cy="1135063"/>
          </a:xfrm>
          <a:prstGeom prst="rect">
            <a:avLst/>
          </a:prstGeom>
          <a:noFill/>
          <a:ln w="9525">
            <a:solidFill>
              <a:schemeClr val="tx1"/>
            </a:solidFill>
            <a:miter lim="800000"/>
            <a:headEnd/>
            <a:tailEnd/>
          </a:ln>
          <a:effectLst/>
        </p:spPr>
        <p:txBody>
          <a:bodyPr lIns="0" tIns="0" rIns="0" bIns="0"/>
          <a:lstStyle/>
          <a:p>
            <a:pPr marL="342900" indent="-257175">
              <a:spcBef>
                <a:spcPct val="20000"/>
              </a:spcBef>
              <a:buClr>
                <a:srgbClr val="0C5CA6"/>
              </a:buClr>
              <a:buFont typeface="Wingdings 3" pitchFamily="18" charset="2"/>
              <a:buChar char="}"/>
            </a:pPr>
            <a:endParaRPr lang="tr-TR" altLang="ko-KR" sz="1600" dirty="0" smtClean="0"/>
          </a:p>
          <a:p>
            <a:pPr marL="342900" indent="-257175">
              <a:spcBef>
                <a:spcPct val="20000"/>
              </a:spcBef>
              <a:buClr>
                <a:srgbClr val="0C5CA6"/>
              </a:buClr>
              <a:buFont typeface="Wingdings 3" pitchFamily="18" charset="2"/>
              <a:buChar char="}"/>
            </a:pPr>
            <a:r>
              <a:rPr lang="tr-TR" altLang="ko-KR" sz="1600" dirty="0" smtClean="0"/>
              <a:t>Farklı sektör</a:t>
            </a:r>
          </a:p>
          <a:p>
            <a:pPr marL="342900" indent="-257175">
              <a:spcBef>
                <a:spcPct val="20000"/>
              </a:spcBef>
              <a:buClr>
                <a:srgbClr val="0C5CA6"/>
              </a:buClr>
              <a:buFont typeface="Wingdings 3" pitchFamily="18" charset="2"/>
              <a:buChar char="}"/>
            </a:pPr>
            <a:r>
              <a:rPr lang="tr-TR" altLang="ko-KR" sz="1600" dirty="0" smtClean="0"/>
              <a:t>Farklı büyüklük</a:t>
            </a:r>
          </a:p>
        </p:txBody>
      </p:sp>
      <p:sp>
        <p:nvSpPr>
          <p:cNvPr id="10" name="Rectangle 6"/>
          <p:cNvSpPr>
            <a:spLocks noChangeArrowheads="1"/>
          </p:cNvSpPr>
          <p:nvPr/>
        </p:nvSpPr>
        <p:spPr bwMode="auto">
          <a:xfrm>
            <a:off x="3057525" y="1193427"/>
            <a:ext cx="2698750" cy="274638"/>
          </a:xfrm>
          <a:prstGeom prst="rect">
            <a:avLst/>
          </a:prstGeom>
          <a:noFill/>
          <a:ln w="9525">
            <a:noFill/>
            <a:miter lim="800000"/>
            <a:headEnd/>
            <a:tailEnd/>
          </a:ln>
          <a:effectLst/>
        </p:spPr>
        <p:txBody>
          <a:bodyPr lIns="0" tIns="0" rIns="0" bIns="0" anchor="b"/>
          <a:lstStyle/>
          <a:p>
            <a:pPr marL="342900" indent="-342900">
              <a:spcBef>
                <a:spcPct val="20000"/>
              </a:spcBef>
              <a:buClr>
                <a:srgbClr val="0C5CA6"/>
              </a:buClr>
              <a:buFont typeface="Wingdings 3" pitchFamily="18" charset="2"/>
              <a:buNone/>
            </a:pPr>
            <a:r>
              <a:rPr lang="tr-TR" altLang="ko-KR" b="1" dirty="0" smtClean="0"/>
              <a:t>Veri Toplama</a:t>
            </a:r>
            <a:endParaRPr lang="en-US" altLang="ko-KR" b="1" dirty="0">
              <a:ea typeface="Gulim" pitchFamily="34" charset="-127"/>
            </a:endParaRPr>
          </a:p>
        </p:txBody>
      </p:sp>
      <p:sp>
        <p:nvSpPr>
          <p:cNvPr id="11" name="Rectangle 7"/>
          <p:cNvSpPr>
            <a:spLocks noChangeArrowheads="1"/>
          </p:cNvSpPr>
          <p:nvPr/>
        </p:nvSpPr>
        <p:spPr bwMode="auto">
          <a:xfrm>
            <a:off x="3057524" y="1645865"/>
            <a:ext cx="2918632" cy="1135063"/>
          </a:xfrm>
          <a:prstGeom prst="rect">
            <a:avLst/>
          </a:prstGeom>
          <a:noFill/>
          <a:ln w="9525">
            <a:solidFill>
              <a:schemeClr val="tx1"/>
            </a:solidFill>
            <a:miter lim="800000"/>
            <a:headEnd/>
            <a:tailEnd/>
          </a:ln>
          <a:effectLst/>
        </p:spPr>
        <p:txBody>
          <a:bodyPr lIns="0" tIns="0" rIns="0" bIns="0"/>
          <a:lstStyle/>
          <a:p>
            <a:pPr marL="342900" indent="-257175">
              <a:spcBef>
                <a:spcPct val="20000"/>
              </a:spcBef>
              <a:buClr>
                <a:srgbClr val="0C5CA6"/>
              </a:buClr>
              <a:buFont typeface="Wingdings 3" pitchFamily="18" charset="2"/>
              <a:buChar char="}"/>
            </a:pPr>
            <a:r>
              <a:rPr lang="tr-TR" altLang="ko-KR" sz="1600" dirty="0" smtClean="0"/>
              <a:t>Elektrik, doğalgaz tüketimi</a:t>
            </a:r>
          </a:p>
          <a:p>
            <a:pPr marL="342900" indent="-257175">
              <a:spcBef>
                <a:spcPct val="20000"/>
              </a:spcBef>
              <a:buClr>
                <a:srgbClr val="0C5CA6"/>
              </a:buClr>
              <a:buFont typeface="Wingdings 3" pitchFamily="18" charset="2"/>
              <a:buChar char="}"/>
            </a:pPr>
            <a:r>
              <a:rPr lang="tr-TR" sz="1600" dirty="0" smtClean="0"/>
              <a:t>Kazan</a:t>
            </a:r>
            <a:r>
              <a:rPr lang="tr-TR" sz="1600" dirty="0"/>
              <a:t>, kompresör, ısıtma, soğutma, aydınlatma </a:t>
            </a:r>
            <a:r>
              <a:rPr lang="tr-TR" sz="1600" dirty="0" smtClean="0"/>
              <a:t>altyapıları</a:t>
            </a:r>
            <a:endParaRPr lang="tr-TR" altLang="ko-KR" sz="1600" dirty="0" smtClean="0"/>
          </a:p>
        </p:txBody>
      </p:sp>
      <p:sp>
        <p:nvSpPr>
          <p:cNvPr id="12" name="Line 8"/>
          <p:cNvSpPr>
            <a:spLocks noChangeShapeType="1"/>
          </p:cNvSpPr>
          <p:nvPr/>
        </p:nvSpPr>
        <p:spPr bwMode="auto">
          <a:xfrm>
            <a:off x="179388" y="1569665"/>
            <a:ext cx="2698750" cy="0"/>
          </a:xfrm>
          <a:prstGeom prst="line">
            <a:avLst/>
          </a:prstGeom>
          <a:noFill/>
          <a:ln w="28575">
            <a:solidFill>
              <a:schemeClr val="folHlink"/>
            </a:solidFill>
            <a:round/>
            <a:headEnd/>
            <a:tailEnd/>
          </a:ln>
          <a:effectLst/>
        </p:spPr>
        <p:txBody>
          <a:bodyPr/>
          <a:lstStyle/>
          <a:p>
            <a:endParaRPr lang="tr-TR"/>
          </a:p>
        </p:txBody>
      </p:sp>
      <p:sp>
        <p:nvSpPr>
          <p:cNvPr id="13" name="Line 9"/>
          <p:cNvSpPr>
            <a:spLocks noChangeShapeType="1"/>
          </p:cNvSpPr>
          <p:nvPr/>
        </p:nvSpPr>
        <p:spPr bwMode="auto">
          <a:xfrm flipV="1">
            <a:off x="3057524" y="1568809"/>
            <a:ext cx="2882627" cy="856"/>
          </a:xfrm>
          <a:prstGeom prst="line">
            <a:avLst/>
          </a:prstGeom>
          <a:noFill/>
          <a:ln w="28575">
            <a:solidFill>
              <a:schemeClr val="folHlink"/>
            </a:solidFill>
            <a:round/>
            <a:headEnd/>
            <a:tailEnd/>
          </a:ln>
          <a:effectLst/>
        </p:spPr>
        <p:txBody>
          <a:bodyPr/>
          <a:lstStyle/>
          <a:p>
            <a:endParaRPr lang="tr-TR"/>
          </a:p>
        </p:txBody>
      </p:sp>
      <p:sp>
        <p:nvSpPr>
          <p:cNvPr id="14" name="AutoShape 26"/>
          <p:cNvSpPr>
            <a:spLocks noChangeArrowheads="1"/>
          </p:cNvSpPr>
          <p:nvPr/>
        </p:nvSpPr>
        <p:spPr bwMode="auto">
          <a:xfrm rot="5400000">
            <a:off x="5640077" y="2084809"/>
            <a:ext cx="1176337" cy="215900"/>
          </a:xfrm>
          <a:prstGeom prst="triangle">
            <a:avLst>
              <a:gd name="adj" fmla="val 50000"/>
            </a:avLst>
          </a:prstGeom>
          <a:solidFill>
            <a:schemeClr val="hlink"/>
          </a:solidFill>
          <a:ln w="9525">
            <a:noFill/>
            <a:miter lim="800000"/>
            <a:headEnd/>
            <a:tailEnd/>
          </a:ln>
          <a:effectLst/>
        </p:spPr>
        <p:txBody>
          <a:bodyPr wrap="none" anchor="ctr"/>
          <a:lstStyle/>
          <a:p>
            <a:endParaRPr lang="tr-TR"/>
          </a:p>
        </p:txBody>
      </p:sp>
      <p:sp>
        <p:nvSpPr>
          <p:cNvPr id="15" name="Rectangle 27"/>
          <p:cNvSpPr>
            <a:spLocks noChangeArrowheads="1"/>
          </p:cNvSpPr>
          <p:nvPr/>
        </p:nvSpPr>
        <p:spPr bwMode="auto">
          <a:xfrm>
            <a:off x="6335713" y="1641102"/>
            <a:ext cx="2376487" cy="1135063"/>
          </a:xfrm>
          <a:prstGeom prst="rect">
            <a:avLst/>
          </a:prstGeom>
          <a:noFill/>
          <a:ln w="9525">
            <a:noFill/>
            <a:miter lim="800000"/>
            <a:headEnd/>
            <a:tailEnd/>
          </a:ln>
          <a:effectLst/>
        </p:spPr>
        <p:txBody>
          <a:bodyPr lIns="0" tIns="0" rIns="0" bIns="0" anchor="ctr"/>
          <a:lstStyle/>
          <a:p>
            <a:pPr marL="342900" indent="-257175">
              <a:spcBef>
                <a:spcPct val="20000"/>
              </a:spcBef>
              <a:buClr>
                <a:srgbClr val="0C5CA6"/>
              </a:buClr>
              <a:buFont typeface="Wingdings 3" pitchFamily="18" charset="2"/>
              <a:buChar char="}"/>
            </a:pPr>
            <a:r>
              <a:rPr lang="tr-TR" altLang="ko-KR" sz="1600" dirty="0" smtClean="0"/>
              <a:t>Ziyaretler</a:t>
            </a:r>
          </a:p>
          <a:p>
            <a:pPr marL="342900" indent="-257175">
              <a:spcBef>
                <a:spcPct val="20000"/>
              </a:spcBef>
              <a:buClr>
                <a:srgbClr val="0C5CA6"/>
              </a:buClr>
              <a:buFont typeface="Wingdings 3" pitchFamily="18" charset="2"/>
              <a:buChar char="}"/>
            </a:pPr>
            <a:r>
              <a:rPr lang="tr-TR" altLang="ko-KR" sz="1600" dirty="0" smtClean="0"/>
              <a:t>Ön </a:t>
            </a:r>
            <a:r>
              <a:rPr lang="tr-TR" altLang="ko-KR" sz="1600" dirty="0" err="1" smtClean="0"/>
              <a:t>Etüd</a:t>
            </a:r>
            <a:r>
              <a:rPr lang="tr-TR" altLang="ko-KR" sz="1600" dirty="0" smtClean="0"/>
              <a:t> Raporları</a:t>
            </a:r>
          </a:p>
        </p:txBody>
      </p:sp>
      <p:sp>
        <p:nvSpPr>
          <p:cNvPr id="16" name="Rectangle 4"/>
          <p:cNvSpPr>
            <a:spLocks noChangeArrowheads="1"/>
          </p:cNvSpPr>
          <p:nvPr/>
        </p:nvSpPr>
        <p:spPr bwMode="auto">
          <a:xfrm>
            <a:off x="251520" y="3933056"/>
            <a:ext cx="2698750" cy="274638"/>
          </a:xfrm>
          <a:prstGeom prst="rect">
            <a:avLst/>
          </a:prstGeom>
          <a:noFill/>
          <a:ln w="9525">
            <a:noFill/>
            <a:miter lim="800000"/>
            <a:headEnd/>
            <a:tailEnd/>
          </a:ln>
          <a:effectLst/>
        </p:spPr>
        <p:txBody>
          <a:bodyPr lIns="0" tIns="0" rIns="0" bIns="0" anchor="b"/>
          <a:lstStyle/>
          <a:p>
            <a:pPr marL="342900" indent="-342900">
              <a:spcBef>
                <a:spcPct val="20000"/>
              </a:spcBef>
              <a:buClr>
                <a:srgbClr val="0C5CA6"/>
              </a:buClr>
              <a:buFont typeface="Wingdings 3" pitchFamily="18" charset="2"/>
              <a:buNone/>
            </a:pPr>
            <a:r>
              <a:rPr lang="tr-TR" altLang="ko-KR" b="1" dirty="0" smtClean="0"/>
              <a:t>Detaylı </a:t>
            </a:r>
            <a:r>
              <a:rPr lang="tr-TR" altLang="ko-KR" b="1" dirty="0" err="1" smtClean="0"/>
              <a:t>Etüdler</a:t>
            </a:r>
            <a:endParaRPr lang="en-US" altLang="ko-KR" sz="2000" b="1" dirty="0">
              <a:ea typeface="Gulim" pitchFamily="34" charset="-127"/>
            </a:endParaRPr>
          </a:p>
        </p:txBody>
      </p:sp>
      <p:sp>
        <p:nvSpPr>
          <p:cNvPr id="17" name="Rectangle 5"/>
          <p:cNvSpPr>
            <a:spLocks noChangeArrowheads="1"/>
          </p:cNvSpPr>
          <p:nvPr/>
        </p:nvSpPr>
        <p:spPr bwMode="auto">
          <a:xfrm>
            <a:off x="251520" y="4380731"/>
            <a:ext cx="2698750" cy="1135063"/>
          </a:xfrm>
          <a:prstGeom prst="rect">
            <a:avLst/>
          </a:prstGeom>
          <a:noFill/>
          <a:ln w="9525">
            <a:solidFill>
              <a:schemeClr val="tx1"/>
            </a:solidFill>
            <a:miter lim="800000"/>
            <a:headEnd/>
            <a:tailEnd/>
          </a:ln>
          <a:effectLst/>
        </p:spPr>
        <p:txBody>
          <a:bodyPr lIns="0" tIns="0" rIns="0" bIns="0"/>
          <a:lstStyle/>
          <a:p>
            <a:pPr marL="342900" indent="-257175">
              <a:spcBef>
                <a:spcPct val="20000"/>
              </a:spcBef>
              <a:buClr>
                <a:srgbClr val="0C5CA6"/>
              </a:buClr>
              <a:buFont typeface="Wingdings 3" pitchFamily="18" charset="2"/>
              <a:buChar char="}"/>
            </a:pPr>
            <a:endParaRPr lang="tr-TR" altLang="ko-KR" sz="1600" dirty="0" smtClean="0"/>
          </a:p>
          <a:p>
            <a:pPr marL="342900" indent="-257175">
              <a:spcBef>
                <a:spcPct val="20000"/>
              </a:spcBef>
              <a:buClr>
                <a:srgbClr val="0C5CA6"/>
              </a:buClr>
              <a:buFont typeface="Wingdings 3" pitchFamily="18" charset="2"/>
              <a:buChar char="}"/>
            </a:pPr>
            <a:r>
              <a:rPr lang="tr-TR" altLang="ko-KR" sz="1600" dirty="0" err="1" smtClean="0"/>
              <a:t>Burns</a:t>
            </a:r>
            <a:r>
              <a:rPr lang="tr-TR" altLang="ko-KR" sz="1600" dirty="0" smtClean="0"/>
              <a:t> &amp; </a:t>
            </a:r>
            <a:r>
              <a:rPr lang="tr-TR" altLang="ko-KR" sz="1600" dirty="0" err="1" smtClean="0"/>
              <a:t>Roe</a:t>
            </a:r>
            <a:r>
              <a:rPr lang="tr-TR" altLang="ko-KR" sz="1600" dirty="0" smtClean="0"/>
              <a:t>, 10 işletme, USTDA Hibe</a:t>
            </a:r>
          </a:p>
        </p:txBody>
      </p:sp>
      <p:sp>
        <p:nvSpPr>
          <p:cNvPr id="18" name="Rectangle 6"/>
          <p:cNvSpPr>
            <a:spLocks noChangeArrowheads="1"/>
          </p:cNvSpPr>
          <p:nvPr/>
        </p:nvSpPr>
        <p:spPr bwMode="auto">
          <a:xfrm>
            <a:off x="3129657" y="3933056"/>
            <a:ext cx="2698750" cy="274638"/>
          </a:xfrm>
          <a:prstGeom prst="rect">
            <a:avLst/>
          </a:prstGeom>
          <a:noFill/>
          <a:ln w="9525">
            <a:noFill/>
            <a:miter lim="800000"/>
            <a:headEnd/>
            <a:tailEnd/>
          </a:ln>
          <a:effectLst/>
        </p:spPr>
        <p:txBody>
          <a:bodyPr lIns="0" tIns="0" rIns="0" bIns="0" anchor="b"/>
          <a:lstStyle/>
          <a:p>
            <a:pPr marL="342900" indent="-342900">
              <a:spcBef>
                <a:spcPct val="20000"/>
              </a:spcBef>
              <a:buClr>
                <a:srgbClr val="0C5CA6"/>
              </a:buClr>
              <a:buFont typeface="Wingdings 3" pitchFamily="18" charset="2"/>
              <a:buNone/>
            </a:pPr>
            <a:r>
              <a:rPr lang="tr-TR" altLang="ko-KR" b="1" dirty="0" smtClean="0"/>
              <a:t>Detaylı </a:t>
            </a:r>
            <a:r>
              <a:rPr lang="tr-TR" altLang="ko-KR" b="1" dirty="0" err="1" smtClean="0"/>
              <a:t>Etüdler</a:t>
            </a:r>
            <a:endParaRPr lang="en-US" altLang="ko-KR" b="1" dirty="0">
              <a:ea typeface="Gulim" pitchFamily="34" charset="-127"/>
            </a:endParaRPr>
          </a:p>
        </p:txBody>
      </p:sp>
      <p:sp>
        <p:nvSpPr>
          <p:cNvPr id="19" name="Rectangle 7"/>
          <p:cNvSpPr>
            <a:spLocks noChangeArrowheads="1"/>
          </p:cNvSpPr>
          <p:nvPr/>
        </p:nvSpPr>
        <p:spPr bwMode="auto">
          <a:xfrm>
            <a:off x="3129656" y="4380731"/>
            <a:ext cx="2954512" cy="1135063"/>
          </a:xfrm>
          <a:prstGeom prst="rect">
            <a:avLst/>
          </a:prstGeom>
          <a:noFill/>
          <a:ln w="9525">
            <a:solidFill>
              <a:schemeClr val="tx1"/>
            </a:solidFill>
            <a:miter lim="800000"/>
            <a:headEnd/>
            <a:tailEnd/>
          </a:ln>
          <a:effectLst/>
        </p:spPr>
        <p:txBody>
          <a:bodyPr lIns="0" tIns="0" rIns="0" bIns="0"/>
          <a:lstStyle/>
          <a:p>
            <a:pPr marL="342900" indent="-257175">
              <a:spcBef>
                <a:spcPct val="20000"/>
              </a:spcBef>
              <a:buClr>
                <a:srgbClr val="0C5CA6"/>
              </a:buClr>
              <a:buFont typeface="Wingdings 3" pitchFamily="18" charset="2"/>
              <a:buChar char="}"/>
            </a:pPr>
            <a:r>
              <a:rPr lang="tr-TR" sz="1600" dirty="0" err="1" smtClean="0"/>
              <a:t>Shaw</a:t>
            </a:r>
            <a:r>
              <a:rPr lang="tr-TR" sz="1600" dirty="0" smtClean="0"/>
              <a:t> </a:t>
            </a:r>
            <a:r>
              <a:rPr lang="tr-TR" sz="1600" dirty="0" err="1" smtClean="0"/>
              <a:t>Group</a:t>
            </a:r>
            <a:r>
              <a:rPr lang="tr-TR" sz="1600" dirty="0" smtClean="0"/>
              <a:t> (5), Johnson </a:t>
            </a:r>
            <a:r>
              <a:rPr lang="tr-TR" sz="1600" dirty="0" err="1" smtClean="0"/>
              <a:t>Controls</a:t>
            </a:r>
            <a:r>
              <a:rPr lang="tr-TR" sz="1600" dirty="0" smtClean="0"/>
              <a:t> (2), General </a:t>
            </a:r>
            <a:r>
              <a:rPr lang="tr-TR" sz="1600" dirty="0" err="1" smtClean="0"/>
              <a:t>Electric</a:t>
            </a:r>
            <a:r>
              <a:rPr lang="tr-TR" sz="1600" dirty="0" smtClean="0"/>
              <a:t>, </a:t>
            </a:r>
            <a:r>
              <a:rPr lang="tr-TR" sz="1600" dirty="0" err="1" smtClean="0"/>
              <a:t>Honeywell</a:t>
            </a:r>
            <a:r>
              <a:rPr lang="tr-TR" sz="1600" dirty="0" smtClean="0"/>
              <a:t>, EDSM Enerji Danışmanlık firmaları</a:t>
            </a:r>
            <a:endParaRPr lang="tr-TR" altLang="ko-KR" sz="1600" dirty="0" smtClean="0"/>
          </a:p>
          <a:p>
            <a:pPr marL="342900" indent="-257175">
              <a:spcBef>
                <a:spcPct val="20000"/>
              </a:spcBef>
              <a:buClr>
                <a:srgbClr val="0C5CA6"/>
              </a:buClr>
              <a:buFont typeface="Wingdings 3" pitchFamily="18" charset="2"/>
              <a:buChar char="}"/>
            </a:pPr>
            <a:endParaRPr lang="tr-TR" altLang="ko-KR" sz="1600" dirty="0" smtClean="0"/>
          </a:p>
        </p:txBody>
      </p:sp>
      <p:sp>
        <p:nvSpPr>
          <p:cNvPr id="20" name="Line 8"/>
          <p:cNvSpPr>
            <a:spLocks noChangeShapeType="1"/>
          </p:cNvSpPr>
          <p:nvPr/>
        </p:nvSpPr>
        <p:spPr bwMode="auto">
          <a:xfrm>
            <a:off x="251520" y="4309294"/>
            <a:ext cx="2698750" cy="0"/>
          </a:xfrm>
          <a:prstGeom prst="line">
            <a:avLst/>
          </a:prstGeom>
          <a:noFill/>
          <a:ln w="28575">
            <a:solidFill>
              <a:schemeClr val="folHlink"/>
            </a:solidFill>
            <a:round/>
            <a:headEnd/>
            <a:tailEnd/>
          </a:ln>
          <a:effectLst/>
        </p:spPr>
        <p:txBody>
          <a:bodyPr/>
          <a:lstStyle/>
          <a:p>
            <a:endParaRPr lang="tr-TR"/>
          </a:p>
        </p:txBody>
      </p:sp>
      <p:sp>
        <p:nvSpPr>
          <p:cNvPr id="21" name="Line 9"/>
          <p:cNvSpPr>
            <a:spLocks noChangeShapeType="1"/>
          </p:cNvSpPr>
          <p:nvPr/>
        </p:nvSpPr>
        <p:spPr bwMode="auto">
          <a:xfrm flipV="1">
            <a:off x="3129656" y="4308438"/>
            <a:ext cx="2882627" cy="856"/>
          </a:xfrm>
          <a:prstGeom prst="line">
            <a:avLst/>
          </a:prstGeom>
          <a:noFill/>
          <a:ln w="28575">
            <a:solidFill>
              <a:schemeClr val="folHlink"/>
            </a:solidFill>
            <a:round/>
            <a:headEnd/>
            <a:tailEnd/>
          </a:ln>
          <a:effectLst/>
        </p:spPr>
        <p:txBody>
          <a:bodyPr/>
          <a:lstStyle/>
          <a:p>
            <a:endParaRPr lang="tr-TR"/>
          </a:p>
        </p:txBody>
      </p:sp>
      <p:sp>
        <p:nvSpPr>
          <p:cNvPr id="22" name="AutoShape 26"/>
          <p:cNvSpPr>
            <a:spLocks noChangeArrowheads="1"/>
          </p:cNvSpPr>
          <p:nvPr/>
        </p:nvSpPr>
        <p:spPr bwMode="auto">
          <a:xfrm rot="5400000">
            <a:off x="5712085" y="4824438"/>
            <a:ext cx="1176337" cy="215900"/>
          </a:xfrm>
          <a:prstGeom prst="triangle">
            <a:avLst>
              <a:gd name="adj" fmla="val 50000"/>
            </a:avLst>
          </a:prstGeom>
          <a:solidFill>
            <a:schemeClr val="hlink"/>
          </a:solidFill>
          <a:ln w="9525">
            <a:noFill/>
            <a:miter lim="800000"/>
            <a:headEnd/>
            <a:tailEnd/>
          </a:ln>
          <a:effectLst/>
        </p:spPr>
        <p:txBody>
          <a:bodyPr wrap="none" anchor="ctr"/>
          <a:lstStyle/>
          <a:p>
            <a:endParaRPr lang="tr-TR"/>
          </a:p>
        </p:txBody>
      </p:sp>
      <p:sp>
        <p:nvSpPr>
          <p:cNvPr id="23" name="Rectangle 27"/>
          <p:cNvSpPr>
            <a:spLocks noChangeArrowheads="1"/>
          </p:cNvSpPr>
          <p:nvPr/>
        </p:nvSpPr>
        <p:spPr bwMode="auto">
          <a:xfrm>
            <a:off x="6407845" y="4380731"/>
            <a:ext cx="2376487" cy="1135063"/>
          </a:xfrm>
          <a:prstGeom prst="rect">
            <a:avLst/>
          </a:prstGeom>
          <a:noFill/>
          <a:ln w="9525">
            <a:noFill/>
            <a:miter lim="800000"/>
            <a:headEnd/>
            <a:tailEnd/>
          </a:ln>
          <a:effectLst/>
        </p:spPr>
        <p:txBody>
          <a:bodyPr lIns="0" tIns="0" rIns="0" bIns="0" anchor="ctr"/>
          <a:lstStyle/>
          <a:p>
            <a:pPr marL="342900" indent="-257175">
              <a:spcBef>
                <a:spcPct val="20000"/>
              </a:spcBef>
              <a:buClr>
                <a:srgbClr val="0C5CA6"/>
              </a:buClr>
              <a:buFont typeface="Wingdings 3" pitchFamily="18" charset="2"/>
              <a:buChar char="}"/>
            </a:pPr>
            <a:r>
              <a:rPr lang="tr-TR" altLang="ko-KR" sz="1600" dirty="0" smtClean="0"/>
              <a:t>Ziyaretler</a:t>
            </a:r>
          </a:p>
          <a:p>
            <a:pPr marL="342900" indent="-257175">
              <a:spcBef>
                <a:spcPct val="20000"/>
              </a:spcBef>
              <a:buClr>
                <a:srgbClr val="0C5CA6"/>
              </a:buClr>
              <a:buFont typeface="Wingdings 3" pitchFamily="18" charset="2"/>
              <a:buChar char="}"/>
            </a:pPr>
            <a:r>
              <a:rPr lang="tr-TR" altLang="ko-KR" sz="1600" dirty="0" smtClean="0"/>
              <a:t>Detaylı </a:t>
            </a:r>
            <a:r>
              <a:rPr lang="tr-TR" altLang="ko-KR" sz="1600" dirty="0" err="1" smtClean="0"/>
              <a:t>Etüd</a:t>
            </a:r>
            <a:r>
              <a:rPr lang="tr-TR" altLang="ko-KR" sz="1600" dirty="0" smtClean="0"/>
              <a:t> Raporları</a:t>
            </a:r>
          </a:p>
        </p:txBody>
      </p:sp>
      <p:sp>
        <p:nvSpPr>
          <p:cNvPr id="25" name="3 Veri Yer Tutucusu"/>
          <p:cNvSpPr txBox="1">
            <a:spLocks/>
          </p:cNvSpPr>
          <p:nvPr/>
        </p:nvSpPr>
        <p:spPr bwMode="auto">
          <a:xfrm>
            <a:off x="0" y="6453758"/>
            <a:ext cx="755576" cy="32361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800" b="0" i="0" u="none" strike="noStrike" kern="1200" cap="none" spc="0" normalizeH="0" baseline="0" noProof="0" smtClean="0">
                <a:ln>
                  <a:noFill/>
                </a:ln>
                <a:solidFill>
                  <a:schemeClr val="tx1"/>
                </a:solidFill>
                <a:effectLst/>
                <a:uLnTx/>
                <a:uFillTx/>
                <a:latin typeface="Arial" charset="0"/>
                <a:ea typeface="+mn-ea"/>
                <a:cs typeface="+mn-cs"/>
              </a:rPr>
              <a:t>Eylül 2012</a:t>
            </a:r>
            <a:endParaRPr kumimoji="0" lang="en-US" sz="800" b="0" i="0" u="none" strike="noStrike" kern="1200" cap="none" spc="0" normalizeH="0" baseline="0" noProof="0" dirty="0">
              <a:ln>
                <a:noFill/>
              </a:ln>
              <a:solidFill>
                <a:schemeClr val="tx1"/>
              </a:solidFill>
              <a:effectLst/>
              <a:uLnTx/>
              <a:uFillTx/>
              <a:latin typeface="Arial"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C5CA6"/>
      </a:dk2>
      <a:lt2>
        <a:srgbClr val="999999"/>
      </a:lt2>
      <a:accent1>
        <a:srgbClr val="C8DAEC"/>
      </a:accent1>
      <a:accent2>
        <a:srgbClr val="E77D1B"/>
      </a:accent2>
      <a:accent3>
        <a:srgbClr val="FFFFFF"/>
      </a:accent3>
      <a:accent4>
        <a:srgbClr val="000000"/>
      </a:accent4>
      <a:accent5>
        <a:srgbClr val="E0EAF4"/>
      </a:accent5>
      <a:accent6>
        <a:srgbClr val="D17117"/>
      </a:accent6>
      <a:hlink>
        <a:srgbClr val="084073"/>
      </a:hlink>
      <a:folHlink>
        <a:srgbClr val="BF071A"/>
      </a:folHlink>
    </a:clrScheme>
    <a:fontScheme name="Default Design">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C5CA6"/>
        </a:dk2>
        <a:lt2>
          <a:srgbClr val="999999"/>
        </a:lt2>
        <a:accent1>
          <a:srgbClr val="C8DAEC"/>
        </a:accent1>
        <a:accent2>
          <a:srgbClr val="E77D1B"/>
        </a:accent2>
        <a:accent3>
          <a:srgbClr val="FFFFFF"/>
        </a:accent3>
        <a:accent4>
          <a:srgbClr val="000000"/>
        </a:accent4>
        <a:accent5>
          <a:srgbClr val="E0EAF4"/>
        </a:accent5>
        <a:accent6>
          <a:srgbClr val="D17117"/>
        </a:accent6>
        <a:hlink>
          <a:srgbClr val="084073"/>
        </a:hlink>
        <a:folHlink>
          <a:srgbClr val="BF07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DA02A3-19C3-4FD9-8773-F3CD2557B6D3}"/>
</file>

<file path=customXml/itemProps2.xml><?xml version="1.0" encoding="utf-8"?>
<ds:datastoreItem xmlns:ds="http://schemas.openxmlformats.org/officeDocument/2006/customXml" ds:itemID="{59015B1D-C913-4553-B096-1F0AA2997D40}"/>
</file>

<file path=customXml/itemProps3.xml><?xml version="1.0" encoding="utf-8"?>
<ds:datastoreItem xmlns:ds="http://schemas.openxmlformats.org/officeDocument/2006/customXml" ds:itemID="{7C753B17-6BDA-4E05-9A57-E324CF70A515}"/>
</file>

<file path=docProps/app.xml><?xml version="1.0" encoding="utf-8"?>
<Properties xmlns="http://schemas.openxmlformats.org/officeDocument/2006/extended-properties" xmlns:vt="http://schemas.openxmlformats.org/officeDocument/2006/docPropsVTypes">
  <TotalTime>3757</TotalTime>
  <Words>801</Words>
  <Application>Microsoft Office PowerPoint</Application>
  <PresentationFormat>Ekran Gösterisi (4:3)</PresentationFormat>
  <Paragraphs>183</Paragraphs>
  <Slides>14</Slides>
  <Notes>5</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Default Design</vt:lpstr>
      <vt:lpstr>   Sıfıra Yakın Bölge Projesi Tanıtım Etkinliği </vt:lpstr>
      <vt:lpstr>İçerik</vt:lpstr>
      <vt:lpstr>NZZ Öncesi Enerji Verimliliği Çalışmalarımız</vt:lpstr>
      <vt:lpstr>NZZ Öncesi Enerji Verimliliği Çalışmalarımız</vt:lpstr>
      <vt:lpstr>Projenin Ana Çerçevesi</vt:lpstr>
      <vt:lpstr>İçerik</vt:lpstr>
      <vt:lpstr>Projenin Amaçları</vt:lpstr>
      <vt:lpstr>İçerik</vt:lpstr>
      <vt:lpstr>Etüdler</vt:lpstr>
      <vt:lpstr>İçerik</vt:lpstr>
      <vt:lpstr>Proje Çıktıları</vt:lpstr>
      <vt:lpstr>Proje Çıktıları</vt:lpstr>
      <vt:lpstr>Proje Çıktıları</vt:lpstr>
      <vt:lpstr>   Teşekkürler…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murat gursoy</dc:creator>
  <cp:lastModifiedBy>SCKAYA</cp:lastModifiedBy>
  <cp:revision>116</cp:revision>
  <dcterms:created xsi:type="dcterms:W3CDTF">2008-05-27T15:07:13Z</dcterms:created>
  <dcterms:modified xsi:type="dcterms:W3CDTF">2012-09-20T07:41:29Z</dcterms:modified>
</cp:coreProperties>
</file>