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8" r:id="rId4"/>
    <p:sldId id="259" r:id="rId5"/>
    <p:sldId id="260" r:id="rId6"/>
    <p:sldId id="261" r:id="rId7"/>
    <p:sldId id="262" r:id="rId8"/>
    <p:sldId id="322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80" r:id="rId17"/>
    <p:sldId id="283" r:id="rId18"/>
    <p:sldId id="287" r:id="rId19"/>
    <p:sldId id="288" r:id="rId20"/>
    <p:sldId id="289" r:id="rId21"/>
    <p:sldId id="290" r:id="rId22"/>
    <p:sldId id="291" r:id="rId23"/>
    <p:sldId id="295" r:id="rId24"/>
    <p:sldId id="298" r:id="rId25"/>
    <p:sldId id="300" r:id="rId26"/>
    <p:sldId id="303" r:id="rId27"/>
    <p:sldId id="304" r:id="rId28"/>
    <p:sldId id="313" r:id="rId29"/>
    <p:sldId id="308" r:id="rId30"/>
    <p:sldId id="318" r:id="rId31"/>
    <p:sldId id="274" r:id="rId32"/>
    <p:sldId id="277" r:id="rId33"/>
    <p:sldId id="310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2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rol\Desktop\NZZ%20dosya\BDIZDAR\Sunum%20NZZ\n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1600"/>
            </a:pPr>
            <a:r>
              <a:rPr lang="tr-TR" sz="1600" dirty="0" smtClean="0"/>
              <a:t>2008</a:t>
            </a:r>
            <a:r>
              <a:rPr lang="tr-TR" sz="1600" baseline="0" dirty="0" smtClean="0"/>
              <a:t>  Baz </a:t>
            </a:r>
            <a:r>
              <a:rPr lang="tr-TR" sz="1600" baseline="0" dirty="0"/>
              <a:t>Yılına Göre Enerji Tüketimi               </a:t>
            </a:r>
            <a:r>
              <a:rPr lang="tr-TR" sz="1600" baseline="0" dirty="0" smtClean="0"/>
              <a:t>             </a:t>
            </a:r>
            <a:r>
              <a:rPr lang="tr-TR" sz="1600" baseline="0" dirty="0"/>
              <a:t>Per </a:t>
            </a:r>
            <a:r>
              <a:rPr lang="tr-TR" sz="1600" baseline="0" dirty="0" err="1"/>
              <a:t>Unit</a:t>
            </a:r>
            <a:r>
              <a:rPr lang="tr-TR" sz="1600" baseline="0" dirty="0"/>
              <a:t> ( </a:t>
            </a:r>
            <a:r>
              <a:rPr lang="tr-TR" sz="1600" baseline="0" dirty="0" err="1"/>
              <a:t>kwh</a:t>
            </a:r>
            <a:r>
              <a:rPr lang="tr-TR" sz="1600" baseline="0" dirty="0"/>
              <a:t>/ton ) </a:t>
            </a:r>
            <a:r>
              <a:rPr lang="tr-TR" sz="1600" baseline="0" dirty="0" smtClean="0"/>
              <a:t>                                                    </a:t>
            </a:r>
            <a:r>
              <a:rPr lang="tr-TR" sz="1600" baseline="0" dirty="0"/>
              <a:t>2012 ilk 6 ay ve 2013 Projeksiyon</a:t>
            </a:r>
            <a:endParaRPr lang="en-US" sz="1600" dirty="0"/>
          </a:p>
        </c:rich>
      </c:tx>
      <c:layout>
        <c:manualLayout>
          <c:xMode val="edge"/>
          <c:yMode val="edge"/>
          <c:x val="0.25399509089141625"/>
          <c:y val="3.5899033491956889E-2"/>
        </c:manualLayout>
      </c:layout>
    </c:title>
    <c:plotArea>
      <c:layout>
        <c:manualLayout>
          <c:layoutTarget val="inner"/>
          <c:xMode val="edge"/>
          <c:yMode val="edge"/>
          <c:x val="8.0580493213039242E-2"/>
          <c:y val="0.32045502170482637"/>
          <c:w val="0.90045155437797908"/>
          <c:h val="0.57227771554580464"/>
        </c:manualLayout>
      </c:layout>
      <c:barChart>
        <c:barDir val="col"/>
        <c:grouping val="stacked"/>
        <c:ser>
          <c:idx val="0"/>
          <c:order val="0"/>
          <c:tx>
            <c:strRef>
              <c:f>Sayfa4!$E$30</c:f>
              <c:strCache>
                <c:ptCount val="1"/>
                <c:pt idx="0">
                  <c:v>Enerji Kwh/ton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2">
                  <a:lumMod val="60000"/>
                  <a:lumOff val="40000"/>
                </a:schemeClr>
              </a:outerShdw>
            </a:effectLst>
          </c:spPr>
          <c:dPt>
            <c:idx val="4"/>
            <c:spPr>
              <a:solidFill>
                <a:srgbClr val="92D050"/>
              </a:solidFill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</c:spPr>
          </c:dPt>
          <c:dPt>
            <c:idx val="5"/>
            <c:spPr>
              <a:solidFill>
                <a:srgbClr val="92D050"/>
              </a:solidFill>
              <a:ln w="25400" cap="sq" cmpd="dbl">
                <a:solidFill>
                  <a:schemeClr val="tx2"/>
                </a:solidFill>
                <a:prstDash val="dash"/>
                <a:round/>
              </a:ln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2.8187851834884877E-3"/>
                  <c:y val="-0.31704027068817681"/>
                </c:manualLayout>
              </c:layout>
              <c:tx>
                <c:rich>
                  <a:bodyPr/>
                  <a:lstStyle/>
                  <a:p>
                    <a:r>
                      <a:rPr lang="tr-TR" sz="1200" b="1"/>
                      <a:t>%</a:t>
                    </a:r>
                    <a:r>
                      <a:rPr lang="tr-TR"/>
                      <a:t> </a:t>
                    </a:r>
                    <a:r>
                      <a:rPr lang="en-US"/>
                      <a:t>100</a:t>
                    </a: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0"/>
                  <c:y val="-0.26822522219382544"/>
                </c:manualLayout>
              </c:layout>
              <c:tx>
                <c:rich>
                  <a:bodyPr/>
                  <a:lstStyle/>
                  <a:p>
                    <a:r>
                      <a:rPr lang="tr-TR" sz="1200" b="1"/>
                      <a:t>%</a:t>
                    </a:r>
                    <a:r>
                      <a:rPr lang="tr-TR"/>
                      <a:t> </a:t>
                    </a:r>
                    <a:r>
                      <a:rPr lang="en-US"/>
                      <a:t>96</a:t>
                    </a: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-2.8187851834884877E-3"/>
                  <c:y val="-0.19686170648410281"/>
                </c:manualLayout>
              </c:layout>
              <c:tx>
                <c:rich>
                  <a:bodyPr/>
                  <a:lstStyle/>
                  <a:p>
                    <a:r>
                      <a:rPr lang="tr-TR" sz="1200" b="1"/>
                      <a:t>%</a:t>
                    </a:r>
                    <a:r>
                      <a:rPr lang="tr-TR"/>
                      <a:t> </a:t>
                    </a:r>
                    <a:r>
                      <a:rPr lang="en-US"/>
                      <a:t>90</a:t>
                    </a:r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0"/>
                  <c:y val="-0.18247868350343543"/>
                </c:manualLayout>
              </c:layout>
              <c:tx>
                <c:rich>
                  <a:bodyPr/>
                  <a:lstStyle/>
                  <a:p>
                    <a:r>
                      <a:rPr lang="tr-TR" sz="1200" b="1"/>
                      <a:t>%</a:t>
                    </a:r>
                    <a:r>
                      <a:rPr lang="tr-TR"/>
                      <a:t> </a:t>
                    </a:r>
                    <a:r>
                      <a:rPr lang="en-US"/>
                      <a:t>89</a:t>
                    </a:r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0"/>
                  <c:y val="-0.16025867036654318"/>
                </c:manualLayout>
              </c:layout>
              <c:tx>
                <c:rich>
                  <a:bodyPr/>
                  <a:lstStyle/>
                  <a:p>
                    <a:r>
                      <a:rPr lang="tr-TR" sz="1200" b="1" dirty="0"/>
                      <a:t>% 86</a:t>
                    </a:r>
                    <a:endParaRPr lang="en-US" sz="1200" b="1" dirty="0"/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-1.0728566077350867E-16"/>
                  <c:y val="-0.11261808821499339"/>
                </c:manualLayout>
              </c:layout>
              <c:tx>
                <c:rich>
                  <a:bodyPr/>
                  <a:lstStyle/>
                  <a:p>
                    <a:r>
                      <a:rPr lang="tr-TR" sz="1200" b="1" baseline="0" dirty="0"/>
                      <a:t> </a:t>
                    </a:r>
                    <a:r>
                      <a:rPr lang="tr-TR" sz="1200" b="1" dirty="0"/>
                      <a:t>% </a:t>
                    </a:r>
                    <a:r>
                      <a:rPr lang="en-US" sz="1200" b="1" dirty="0" smtClean="0"/>
                      <a:t>8</a:t>
                    </a:r>
                    <a:r>
                      <a:rPr lang="tr-TR" sz="1200" b="1" dirty="0" smtClean="0"/>
                      <a:t>2</a:t>
                    </a:r>
                    <a:endParaRPr lang="en-US" sz="1200" b="1" dirty="0"/>
                  </a:p>
                </c:rich>
              </c:tx>
              <c:dLblPos val="ctr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dLblPos val="inEnd"/>
            <c:showVal val="1"/>
          </c:dLbls>
          <c:cat>
            <c:numRef>
              <c:f>Sayfa4!$D$31:$D$36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Sayfa4!$E$31:$E$36</c:f>
              <c:numCache>
                <c:formatCode>#,##0</c:formatCode>
                <c:ptCount val="6"/>
                <c:pt idx="0">
                  <c:v>100</c:v>
                </c:pt>
                <c:pt idx="1">
                  <c:v>96.1</c:v>
                </c:pt>
                <c:pt idx="2">
                  <c:v>89.5</c:v>
                </c:pt>
                <c:pt idx="3">
                  <c:v>89</c:v>
                </c:pt>
                <c:pt idx="4">
                  <c:v>86</c:v>
                </c:pt>
                <c:pt idx="5">
                  <c:v>82</c:v>
                </c:pt>
              </c:numCache>
            </c:numRef>
          </c:val>
        </c:ser>
        <c:gapWidth val="300"/>
        <c:axId val="68557824"/>
        <c:axId val="68596480"/>
      </c:barChart>
      <c:catAx>
        <c:axId val="68557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tr-TR"/>
          </a:p>
        </c:txPr>
        <c:crossAx val="68596480"/>
        <c:crosses val="autoZero"/>
        <c:auto val="1"/>
        <c:lblAlgn val="ctr"/>
        <c:lblOffset val="100"/>
      </c:catAx>
      <c:valAx>
        <c:axId val="68596480"/>
        <c:scaling>
          <c:orientation val="minMax"/>
          <c:max val="100"/>
          <c:min val="75"/>
        </c:scaling>
        <c:axPos val="l"/>
        <c:numFmt formatCode="#,##0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tr-TR"/>
          </a:p>
        </c:txPr>
        <c:crossAx val="68557824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F9F666F-523E-4E0A-A742-B2C73A3579BE}" type="datetimeFigureOut">
              <a:rPr lang="tr-TR"/>
              <a:pPr/>
              <a:t>23.09.2012</a:t>
            </a:fld>
            <a:endParaRPr lang="tr-T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94C869A-529F-4E20-B089-312BBBCB3B69}" type="slidenum">
              <a:rPr lang="tr-TR"/>
              <a:pPr/>
              <a:t>‹#›</a:t>
            </a:fld>
            <a:endParaRPr lang="tr-TR"/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8532813"/>
            <a:ext cx="2852737" cy="611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66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AF29DB-334B-48A4-B918-9AAA5F9EEDF2}" type="datetimeFigureOut">
              <a:rPr lang="tr-TR"/>
              <a:pPr>
                <a:defRPr/>
              </a:pPr>
              <a:t>23.09.2012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65C78C-5C9A-4287-9642-623AE04ABC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5399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6CFDA-C2C7-41B0-9E2A-A919C0DF2B56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F7125C-0A62-425E-BA82-667ED0377C6D}" type="slidenum">
              <a:rPr lang="tr-TR" sz="1200"/>
              <a:pPr algn="r"/>
              <a:t>1</a:t>
            </a:fld>
            <a:endParaRPr lang="tr-T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3993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2DD61-AA4E-49D9-B25B-B87E24168097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4198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393428-89B6-4DFA-BAA6-8C8872F9B6F9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4403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C4F10-34D1-4B38-8D60-E1B0D4D90AFB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4813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6B9EF6-E17C-40C3-9F6E-EA6670624D7C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9C5F3D-8AA4-4037-AA6C-DAD4E8DE8FE3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/>
          </a:p>
        </p:txBody>
      </p:sp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EAC867-E76A-4444-AB25-51A697B3FB6A}" type="slidenum">
              <a:rPr lang="tr-TR" sz="1200"/>
              <a:pPr algn="r"/>
              <a:t>2</a:t>
            </a:fld>
            <a:endParaRPr lang="tr-T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7475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21DAC5-9E2D-4C6B-9FCD-A42C5E3A76D3}" type="slidenum">
              <a:rPr lang="tr-T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r-TR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15975" y="219075"/>
            <a:ext cx="5457825" cy="4092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4427538"/>
            <a:ext cx="5373688" cy="4092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tr-T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8499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D8952F-5248-4476-8609-E6DAF6A80AE5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8909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B0932-60E8-4D03-8C83-F2A7BACADEE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B10513-388F-4D1B-9C68-5CE93F5E43D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/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097ECE-04B5-4A87-8625-63A366A92FBF}" type="slidenum">
              <a:rPr lang="tr-TR" sz="1200"/>
              <a:pPr algn="r"/>
              <a:t>3</a:t>
            </a:fld>
            <a:endParaRPr lang="tr-T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9523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9607E-6618-4D44-96B7-F1C6377EB37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253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78B3C-B017-4877-9AA9-307CD16367A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457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D77735-4678-4744-807F-5FB03EBC2CB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765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DDC6C6-AFC7-4B10-B2A9-8DB12114AC1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3379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7CA32A-FD96-4DFB-9C57-6B17A269AE5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3584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08DDA5-5AC5-42A8-82A9-41A02EC4B58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3789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EA2B07-E281-46FF-9760-20EB4E49743B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Asıl başlık stili için tıklatın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en-US"/>
              <a:t>Asıl alt başlık stilini düzenlemek için tıklatın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A23DB-1E82-4A90-ABFA-1B86ED100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ED20-6E27-41E4-AF28-B10664FCD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B6166-A79C-4793-9D9E-3995C9DBE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0AEC1-C606-442E-9099-0F476CB93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D123E-FCF1-498C-87A8-FE6955713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C57C-90FA-47EB-B6AB-AE141F48D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DB746-B9BC-4364-A67D-D0E7FB685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C45AE-01E8-4D11-A777-907E45DD8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A9A15-F11A-42EF-85EF-D852CCE19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9F9FD-4943-4EEE-AE0A-42ED4102B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176134" name="Image" r:id="rId14" imgW="10006349" imgH="1269841" progId="">
              <p:embed/>
            </p:oleObj>
          </a:graphicData>
        </a:graphic>
      </p:graphicFrame>
      <p:sp>
        <p:nvSpPr>
          <p:cNvPr id="176132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3C0E5D5A-027D-40A1-BC38-2C5D368E49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6137" name="Rectangle 9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9830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Office_Excel_97-2003__al__ma_Sayfas_2.xls"/><Relationship Id="rId4" Type="http://schemas.openxmlformats.org/officeDocument/2006/relationships/oleObject" Target="../embeddings/Microsoft_Office_Excel_97-2003__al__ma_Sayfas_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A13AF6-D09C-459D-B50B-ECCE4DCD14B3}" type="slidenum">
              <a:rPr lang="tr-TR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tr-TR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812F36-23BE-419C-813F-8C52390FF544}" type="slidenum">
              <a:rPr lang="tr-TR" sz="1000">
                <a:solidFill>
                  <a:srgbClr val="FFFFFF"/>
                </a:solidFill>
              </a:rPr>
              <a:pPr algn="r"/>
              <a:t>1</a:t>
            </a:fld>
            <a:endParaRPr lang="tr-TR" sz="1000">
              <a:solidFill>
                <a:srgbClr val="FFFFFF"/>
              </a:solidFill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979613" y="0"/>
            <a:ext cx="489743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8000" b="1" dirty="0" smtClean="0">
                <a:latin typeface="Calibri" pitchFamily="34" charset="0"/>
              </a:rPr>
              <a:t>POLİBAK</a:t>
            </a:r>
            <a:endParaRPr lang="tr-TR" sz="8000" b="1" dirty="0">
              <a:latin typeface="Calibri" pitchFamily="34" charset="0"/>
            </a:endParaRPr>
          </a:p>
        </p:txBody>
      </p:sp>
      <p:pic>
        <p:nvPicPr>
          <p:cNvPr id="15364" name="Picture 2" descr="E:\Fotolar Fabrika\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96975"/>
            <a:ext cx="777716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453336"/>
            <a:ext cx="1619250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2000" b="1"/>
              <a:t>Polibak Yıllık Enerji Tüketimi (2010)</a:t>
            </a:r>
          </a:p>
        </p:txBody>
      </p:sp>
      <p:graphicFrame>
        <p:nvGraphicFramePr>
          <p:cNvPr id="36943" name="Group 79"/>
          <p:cNvGraphicFramePr>
            <a:graphicFrameLocks noGrp="1"/>
          </p:cNvGraphicFramePr>
          <p:nvPr>
            <p:ph idx="4294967295"/>
          </p:nvPr>
        </p:nvGraphicFramePr>
        <p:xfrm>
          <a:off x="395288" y="1268413"/>
          <a:ext cx="8569325" cy="4752976"/>
        </p:xfrm>
        <a:graphic>
          <a:graphicData uri="http://schemas.openxmlformats.org/drawingml/2006/table">
            <a:tbl>
              <a:tblPr/>
              <a:tblGrid>
                <a:gridCol w="3998912"/>
                <a:gridCol w="2128838"/>
                <a:gridCol w="1443037"/>
                <a:gridCol w="998538"/>
              </a:tblGrid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Table (2)  Annual Energy Consumption by Energy System(2010)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Energy System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Annual Energy Consumption (kWh)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Annual Energy Cost ($)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Annual Energy Cost (TRL)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Process heating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28,459,066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$1,900,000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2,850,000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Industrial Facilities: (Lighting, HVAC, and Facility Support)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24,193,279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$1,720,000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2,580,000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Other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18,661,764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$1,390,000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2,085,000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Process cooling and refrigeration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17,277,793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$1,350,000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2,025,000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Pumps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11,282,042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$1,120,000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1,680,000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Compressed air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8,058,602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$800,000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1,200,000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Fans and Blowers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7,252,742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$720,000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Bottom of Form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1,080,000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Bottom of Form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Total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115,185,288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$9,000,000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13,500,000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6939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1800"/>
              <a:t>Yıllık Enerji Tasarruf Potansiyeli (2010)</a:t>
            </a:r>
          </a:p>
        </p:txBody>
      </p:sp>
      <p:graphicFrame>
        <p:nvGraphicFramePr>
          <p:cNvPr id="39009" name="Group 97"/>
          <p:cNvGraphicFramePr>
            <a:graphicFrameLocks noGrp="1"/>
          </p:cNvGraphicFramePr>
          <p:nvPr>
            <p:ph idx="4294967295"/>
          </p:nvPr>
        </p:nvGraphicFramePr>
        <p:xfrm>
          <a:off x="179388" y="1052513"/>
          <a:ext cx="8713787" cy="5040314"/>
        </p:xfrm>
        <a:graphic>
          <a:graphicData uri="http://schemas.openxmlformats.org/drawingml/2006/table">
            <a:tbl>
              <a:tblPr/>
              <a:tblGrid>
                <a:gridCol w="1965325"/>
                <a:gridCol w="1050925"/>
                <a:gridCol w="1592262"/>
                <a:gridCol w="1255713"/>
                <a:gridCol w="1425575"/>
                <a:gridCol w="1423987"/>
              </a:tblGrid>
              <a:tr h="454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Table (3) Potential Annual Energy Savings (2010)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Energy System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Potential Annual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Energy Savings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(kWh)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Potential Annual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Energy Savings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(% of Total by Type)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Potential Annual         Energy Cost Savings     ($)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Potential Annual         Energy Cost Savings  (TRL)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Potential Annual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Energy Cost Savings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(% of Total by Cost)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Process heating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4250000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3.69%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$285,000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427,500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3.17%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Industrial Facilities: (Lighting, HVAC, and Facility Support)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3634000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3.15%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$258,000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387,000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2.87%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Pumps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2813000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2.44%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$280,000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420,000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3.11%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Process cooling and refrigeration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2608000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2.26%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$202,500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303,750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2.25%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Compressed air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1202000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1.04%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$120,000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180,000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1.33%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Fans and Blowers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586000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0.51%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$57,600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86,400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0.64%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Other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0.00%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$0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alibri" pitchFamily="34" charset="0"/>
                        </a:rPr>
                        <a:t>Bottom of Form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0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0.00%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Total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15,093,000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13%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$1,203,100 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TRL 1,804,650 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alibri" pitchFamily="34" charset="0"/>
                        </a:rPr>
                        <a:t>13%</a:t>
                      </a:r>
                      <a:endParaRPr kumimoji="0" lang="tr-T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9010" name="Picture 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2000" b="1"/>
              <a:t>2010 Yılı Uygulamaya konmuş Enerji Projeleri</a:t>
            </a:r>
          </a:p>
        </p:txBody>
      </p:sp>
      <p:graphicFrame>
        <p:nvGraphicFramePr>
          <p:cNvPr id="41029" name="Group 69"/>
          <p:cNvGraphicFramePr>
            <a:graphicFrameLocks noGrp="1"/>
          </p:cNvGraphicFramePr>
          <p:nvPr>
            <p:ph idx="4294967295"/>
          </p:nvPr>
        </p:nvGraphicFramePr>
        <p:xfrm>
          <a:off x="539552" y="1196975"/>
          <a:ext cx="8280920" cy="5040337"/>
        </p:xfrm>
        <a:graphic>
          <a:graphicData uri="http://schemas.openxmlformats.org/drawingml/2006/table">
            <a:tbl>
              <a:tblPr/>
              <a:tblGrid>
                <a:gridCol w="565409"/>
                <a:gridCol w="2258436"/>
                <a:gridCol w="1369478"/>
                <a:gridCol w="1256054"/>
                <a:gridCol w="1031343"/>
                <a:gridCol w="864096"/>
                <a:gridCol w="936104"/>
              </a:tblGrid>
              <a:tr h="954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 no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 adı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Metot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Sağlanan iyileştirme miktarı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Tasarruf edilen Tutar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Yatırım Bedeli 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Yatırım Geri kazanım süresi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0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hat Sirkulasyon 25°C Primer Çevrim Pompa Motorunun Elektrik Tüketiminin Azaltılması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Hız kontrol cihazı ve Sıcaklık kontrolü uygulaması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110.288 KWH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15.220 TL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3.740 TL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2,94 AY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54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Metalize 3 Sirkulasyon Pompa Motorlarının Elektrik Tüketiminin Azaltılması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Hız kontrol cihazı ve Sıcaklık kontrolü uygulaması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63.860 KWH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9.581 TL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4.600 TL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5,76 AY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6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Merkez Fabrika Basınçlı Hava Tesisatı Kaçakları Giderilmesi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Hava Kaçaklarının Tesbiti 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116.744 KWH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17.511 TL / yıl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 TL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 AY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5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Metalize 1&amp;2 ve 3&amp;4 Üretim Alanları Aydınlatma Armatürlerinin Verimli Armatürler ile Değiştirilmesi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Verimi yüksek armatür kullanmak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28.080 KWH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4.212 TL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7.800 TL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1.85 YIL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 YILI VERİMLİLİK ARTIŞ PROJELERİ İLE YAPILAN TASARRUF Polibak Toplam 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318.972 KWH / yıl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46.524 TL / yıl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17.040 TL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4.39 AY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1030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Başlık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229600" cy="563563"/>
          </a:xfrm>
        </p:spPr>
        <p:txBody>
          <a:bodyPr/>
          <a:lstStyle/>
          <a:p>
            <a:r>
              <a:rPr lang="tr-TR" sz="1800" b="1"/>
              <a:t>2011 Yılı Uygulamaya Konmuş Enerji Projeleri</a:t>
            </a:r>
          </a:p>
        </p:txBody>
      </p:sp>
      <p:graphicFrame>
        <p:nvGraphicFramePr>
          <p:cNvPr id="43086" name="Group 78"/>
          <p:cNvGraphicFramePr>
            <a:graphicFrameLocks noGrp="1"/>
          </p:cNvGraphicFramePr>
          <p:nvPr>
            <p:ph idx="4294967295"/>
          </p:nvPr>
        </p:nvGraphicFramePr>
        <p:xfrm>
          <a:off x="755576" y="1484784"/>
          <a:ext cx="7777237" cy="4896544"/>
        </p:xfrm>
        <a:graphic>
          <a:graphicData uri="http://schemas.openxmlformats.org/drawingml/2006/table">
            <a:tbl>
              <a:tblPr/>
              <a:tblGrid>
                <a:gridCol w="770802"/>
                <a:gridCol w="1618684"/>
                <a:gridCol w="1230137"/>
                <a:gridCol w="1311937"/>
                <a:gridCol w="1117112"/>
                <a:gridCol w="864096"/>
                <a:gridCol w="864469"/>
              </a:tblGrid>
              <a:tr h="682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 no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 adı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Metot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Sağlanacak  iyileştirme miktarı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Tasarruf edilen Tutar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Yatırım Bedeli 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Yatırım Geri kazanım süresi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4.Hat WB &amp;CR çevrim Pompa Motorunun Elektrik Tüketiminin Azaltılması</a:t>
                      </a: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Hız kontrol cihazı ve Sıcaklık kontrolü uygulaması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150.287 WH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22.543 TL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10.240 TL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5,4 AY 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7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Kızgın yağ vanalarına Isı Yalıtım Ceketi Uygulaması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Isı Yalıtımı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81.065 KWH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4.281TL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1.648 TL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4,61 AY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Rezistanslara Isı Yalıtım Ceketi Uygulaması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Isı Yalıtımı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685.225 KWH / yıl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102.783TL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19.881TL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2,32 AY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Merkez Fabrika Aydınlatma Armatürlerinin Verimli Armatürler ile Değiştirilmesi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Verimi yüksek armatür kullanmak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43.800 KWH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8.212TL / yıl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11.040 TL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1.34 YIL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2011 YILI VERİMLİLİK ARTIŞ PROJELERİ İLE YAPILAN TASARRUF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Polibak Toplamı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960.377 KWH / yıl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137.819TL / yıl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42.809 TL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3,72 AY</a:t>
                      </a: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3087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453336"/>
            <a:ext cx="1619250" cy="404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2000" b="1"/>
              <a:t>2.Aşama : Teknik Değerlendirmeler                                 ( 2011 İlkbahar  / Yaz )</a:t>
            </a:r>
          </a:p>
        </p:txBody>
      </p:sp>
      <p:sp>
        <p:nvSpPr>
          <p:cNvPr id="47106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Uzmanlar</a:t>
            </a:r>
            <a:r>
              <a:rPr lang="tr-TR" sz="2400" dirty="0"/>
              <a:t>, maliyet etkin enerji önlemleri üzerinde detaylı </a:t>
            </a:r>
            <a:r>
              <a:rPr lang="tr-TR" sz="2400" dirty="0" smtClean="0"/>
              <a:t>çalışmalarını tamamladılar.</a:t>
            </a:r>
          </a:p>
          <a:p>
            <a:endParaRPr lang="tr-TR" sz="2400" dirty="0" smtClean="0"/>
          </a:p>
          <a:p>
            <a:r>
              <a:rPr lang="tr-TR" sz="2400" dirty="0" smtClean="0"/>
              <a:t> Katılımcı Firmalara ‘’ Enerji Tasarrufu Potansiyelleri ve Teknik Değerlendirmeler’’  Raporlarını  teslim ettiler.</a:t>
            </a:r>
          </a:p>
          <a:p>
            <a:pPr>
              <a:buNone/>
            </a:pPr>
            <a:endParaRPr lang="tr-TR" sz="2400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3"/>
          <p:cNvSpPr>
            <a:spLocks noChangeArrowheads="1"/>
          </p:cNvSpPr>
          <p:nvPr/>
        </p:nvSpPr>
        <p:spPr bwMode="auto">
          <a:xfrm>
            <a:off x="296863" y="207963"/>
            <a:ext cx="84010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>
                <a:solidFill>
                  <a:srgbClr val="1E4191"/>
                </a:solidFill>
                <a:latin typeface="Calibri" pitchFamily="34" charset="0"/>
              </a:rPr>
              <a:t>Eko Hazine Avı</a:t>
            </a:r>
            <a:r>
              <a:rPr lang="en-US" sz="4800">
                <a:solidFill>
                  <a:srgbClr val="1E4191"/>
                </a:solidFill>
                <a:latin typeface="Calibri" pitchFamily="34" charset="0"/>
              </a:rPr>
              <a:t/>
            </a:r>
            <a:br>
              <a:rPr lang="en-US" sz="4800">
                <a:solidFill>
                  <a:srgbClr val="1E4191"/>
                </a:solidFill>
                <a:latin typeface="Calibri" pitchFamily="34" charset="0"/>
              </a:rPr>
            </a:br>
            <a:r>
              <a:rPr lang="en-US" sz="4800">
                <a:solidFill>
                  <a:srgbClr val="1E4191"/>
                </a:solidFill>
                <a:latin typeface="Calibri" pitchFamily="34" charset="0"/>
              </a:rPr>
              <a:t>Polibak – </a:t>
            </a:r>
            <a:r>
              <a:rPr lang="tr-TR" sz="4800">
                <a:solidFill>
                  <a:srgbClr val="1E4191"/>
                </a:solidFill>
                <a:latin typeface="Calibri" pitchFamily="34" charset="0"/>
              </a:rPr>
              <a:t>İ</a:t>
            </a:r>
            <a:r>
              <a:rPr lang="en-US" sz="4800">
                <a:solidFill>
                  <a:srgbClr val="1E4191"/>
                </a:solidFill>
                <a:latin typeface="Calibri" pitchFamily="34" charset="0"/>
              </a:rPr>
              <a:t>zmir</a:t>
            </a:r>
          </a:p>
        </p:txBody>
      </p:sp>
      <p:pic>
        <p:nvPicPr>
          <p:cNvPr id="49154" name="Picture 1"/>
          <p:cNvPicPr>
            <a:picLocks noChangeAspect="1"/>
          </p:cNvPicPr>
          <p:nvPr/>
        </p:nvPicPr>
        <p:blipFill>
          <a:blip r:embed="rId3" cstate="print"/>
          <a:srcRect t="21016" b="9775"/>
          <a:stretch>
            <a:fillRect/>
          </a:stretch>
        </p:blipFill>
        <p:spPr bwMode="auto">
          <a:xfrm>
            <a:off x="0" y="1525588"/>
            <a:ext cx="91440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0000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026"/>
          <p:cNvSpPr txBox="1">
            <a:spLocks noChangeArrowheads="1"/>
          </p:cNvSpPr>
          <p:nvPr/>
        </p:nvSpPr>
        <p:spPr bwMode="auto">
          <a:xfrm>
            <a:off x="382588" y="1989138"/>
            <a:ext cx="87614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chemeClr val="hlink"/>
                </a:solidFill>
                <a:latin typeface="GE Inspira"/>
              </a:rPr>
              <a:t>Soğuk Su Sistemleri</a:t>
            </a:r>
            <a:endParaRPr lang="en-US" b="1">
              <a:solidFill>
                <a:schemeClr val="hlink"/>
              </a:solidFill>
              <a:latin typeface="GE Inspira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E Inspira"/>
              </a:rPr>
              <a:t>	</a:t>
            </a:r>
            <a:r>
              <a:rPr lang="tr-TR" b="1">
                <a:solidFill>
                  <a:schemeClr val="hlink"/>
                </a:solidFill>
                <a:latin typeface="GE Inspira"/>
              </a:rPr>
              <a:t>Elektrik Dağıtım ve Aydınlatma Sistemleri</a:t>
            </a:r>
            <a:endParaRPr lang="en-US" b="1">
              <a:solidFill>
                <a:schemeClr val="hlink"/>
              </a:solidFill>
              <a:latin typeface="GE Inspira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E Inspira"/>
              </a:rPr>
              <a:t>		 </a:t>
            </a:r>
            <a:r>
              <a:rPr lang="tr-TR" b="1">
                <a:solidFill>
                  <a:schemeClr val="hlink"/>
                </a:solidFill>
                <a:latin typeface="GE Inspira"/>
              </a:rPr>
              <a:t>Basınçlı Hava ve HVAC Sistemleri</a:t>
            </a:r>
            <a:endParaRPr lang="en-US" b="1">
              <a:solidFill>
                <a:schemeClr val="hlink"/>
              </a:solidFill>
              <a:latin typeface="GE Inspira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E Inspira"/>
              </a:rPr>
              <a:t>			</a:t>
            </a:r>
            <a:r>
              <a:rPr lang="tr-TR" b="1">
                <a:solidFill>
                  <a:schemeClr val="hlink"/>
                </a:solidFill>
                <a:latin typeface="GE Inspira"/>
              </a:rPr>
              <a:t>Isıtma  Sistemleri &amp; Atık Isı Geri 			    </a:t>
            </a:r>
          </a:p>
          <a:p>
            <a:pPr>
              <a:spcBef>
                <a:spcPct val="50000"/>
              </a:spcBef>
            </a:pPr>
            <a:r>
              <a:rPr lang="tr-TR" b="1">
                <a:solidFill>
                  <a:schemeClr val="hlink"/>
                </a:solidFill>
                <a:latin typeface="GE Inspira"/>
              </a:rPr>
              <a:t>                                            Kazanımı ve </a:t>
            </a:r>
            <a:r>
              <a:rPr lang="en-US" b="1">
                <a:solidFill>
                  <a:schemeClr val="hlink"/>
                </a:solidFill>
                <a:latin typeface="GE Inspira"/>
              </a:rPr>
              <a:t> </a:t>
            </a:r>
            <a:r>
              <a:rPr lang="tr-TR" b="1">
                <a:solidFill>
                  <a:schemeClr val="hlink"/>
                </a:solidFill>
                <a:latin typeface="GE Inspira"/>
              </a:rPr>
              <a:t>Kojenerasyon</a:t>
            </a:r>
            <a:endParaRPr lang="en-US" b="1">
              <a:solidFill>
                <a:schemeClr val="hlink"/>
              </a:solidFill>
              <a:latin typeface="GE Inspira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E Inspira"/>
              </a:rPr>
              <a:t>				Motor</a:t>
            </a:r>
            <a:r>
              <a:rPr lang="tr-TR" b="1">
                <a:solidFill>
                  <a:schemeClr val="hlink"/>
                </a:solidFill>
                <a:latin typeface="GE Inspira"/>
              </a:rPr>
              <a:t>lar</a:t>
            </a:r>
            <a:r>
              <a:rPr lang="en-US" b="1">
                <a:solidFill>
                  <a:schemeClr val="hlink"/>
                </a:solidFill>
                <a:latin typeface="GE Inspira"/>
              </a:rPr>
              <a:t> </a:t>
            </a:r>
            <a:r>
              <a:rPr lang="tr-TR" b="1">
                <a:solidFill>
                  <a:schemeClr val="hlink"/>
                </a:solidFill>
                <a:latin typeface="GE Inspira"/>
              </a:rPr>
              <a:t>ve Sürücüler</a:t>
            </a:r>
            <a:r>
              <a:rPr lang="en-US" b="1">
                <a:solidFill>
                  <a:schemeClr val="hlink"/>
                </a:solidFill>
                <a:latin typeface="GE Inspira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E Inspira"/>
              </a:rPr>
              <a:t>						</a:t>
            </a:r>
            <a:r>
              <a:rPr lang="tr-TR" b="1">
                <a:solidFill>
                  <a:schemeClr val="hlink"/>
                </a:solidFill>
                <a:latin typeface="GE Inspira"/>
              </a:rPr>
              <a:t>Proses </a:t>
            </a:r>
            <a:endParaRPr lang="en-US" b="1">
              <a:solidFill>
                <a:schemeClr val="hlink"/>
              </a:solidFill>
              <a:latin typeface="GE Inspira"/>
            </a:endParaRPr>
          </a:p>
        </p:txBody>
      </p:sp>
      <p:sp>
        <p:nvSpPr>
          <p:cNvPr id="53250" name="Rectangle 1027"/>
          <p:cNvSpPr>
            <a:spLocks noChangeArrowheads="1"/>
          </p:cNvSpPr>
          <p:nvPr/>
        </p:nvSpPr>
        <p:spPr bwMode="auto">
          <a:xfrm>
            <a:off x="176213" y="344488"/>
            <a:ext cx="75247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1E4191"/>
                </a:solidFill>
                <a:latin typeface="Calibri" pitchFamily="34" charset="0"/>
              </a:rPr>
              <a:t>E</a:t>
            </a:r>
            <a:r>
              <a:rPr lang="tr-TR" sz="4000">
                <a:solidFill>
                  <a:srgbClr val="1E4191"/>
                </a:solidFill>
                <a:latin typeface="Calibri" pitchFamily="34" charset="0"/>
              </a:rPr>
              <a:t>k</a:t>
            </a:r>
            <a:r>
              <a:rPr lang="en-US" sz="4000">
                <a:solidFill>
                  <a:srgbClr val="1E4191"/>
                </a:solidFill>
                <a:latin typeface="Calibri" pitchFamily="34" charset="0"/>
              </a:rPr>
              <a:t>o </a:t>
            </a:r>
            <a:r>
              <a:rPr lang="tr-TR" sz="4000">
                <a:solidFill>
                  <a:srgbClr val="1E4191"/>
                </a:solidFill>
                <a:latin typeface="Calibri" pitchFamily="34" charset="0"/>
              </a:rPr>
              <a:t>Hazine Avı</a:t>
            </a:r>
            <a:r>
              <a:rPr lang="en-US" sz="4000">
                <a:solidFill>
                  <a:srgbClr val="1E4191"/>
                </a:solidFill>
                <a:latin typeface="Calibri" pitchFamily="34" charset="0"/>
              </a:rPr>
              <a:t/>
            </a:r>
            <a:br>
              <a:rPr lang="en-US" sz="4000">
                <a:solidFill>
                  <a:srgbClr val="1E4191"/>
                </a:solidFill>
                <a:latin typeface="Calibri" pitchFamily="34" charset="0"/>
              </a:rPr>
            </a:br>
            <a:r>
              <a:rPr lang="tr-TR" sz="4000">
                <a:solidFill>
                  <a:schemeClr val="accent2"/>
                </a:solidFill>
                <a:latin typeface="Calibri" pitchFamily="34" charset="0"/>
              </a:rPr>
              <a:t>Enerji Tasarrufu Odak  Noktaları </a:t>
            </a:r>
            <a:endParaRPr lang="en-US" sz="400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3336"/>
            <a:ext cx="1600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reeform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7 h 4320"/>
              <a:gd name="T4" fmla="*/ 2147483647 w 5760"/>
              <a:gd name="T5" fmla="*/ 2147483647 h 4320"/>
              <a:gd name="T6" fmla="*/ 2147483647 w 5760"/>
              <a:gd name="T7" fmla="*/ 0 h 4320"/>
              <a:gd name="T8" fmla="*/ 0 w 5760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4320"/>
              <a:gd name="T17" fmla="*/ 5760 w 5760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215900" y="115888"/>
            <a:ext cx="18700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2500" b="1">
                <a:solidFill>
                  <a:srgbClr val="000080"/>
                </a:solidFill>
                <a:latin typeface="GE Inspira"/>
              </a:rPr>
              <a:t>İ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zmir, T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ü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rk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iye</a:t>
            </a:r>
            <a:endParaRPr lang="en-US" sz="25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215900" y="496888"/>
            <a:ext cx="30273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>
                <a:solidFill>
                  <a:srgbClr val="000080"/>
                </a:solidFill>
                <a:latin typeface="GE Inspira"/>
              </a:rPr>
              <a:t>21 – 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25 Ağustos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, 2011</a:t>
            </a:r>
          </a:p>
        </p:txBody>
      </p:sp>
      <p:sp>
        <p:nvSpPr>
          <p:cNvPr id="57348" name="Freeform 7"/>
          <p:cNvSpPr>
            <a:spLocks noChangeArrowheads="1"/>
          </p:cNvSpPr>
          <p:nvPr/>
        </p:nvSpPr>
        <p:spPr bwMode="auto">
          <a:xfrm>
            <a:off x="14097000" y="355600"/>
            <a:ext cx="1917700" cy="342900"/>
          </a:xfrm>
          <a:custGeom>
            <a:avLst/>
            <a:gdLst>
              <a:gd name="T0" fmla="*/ 0 w 1208"/>
              <a:gd name="T1" fmla="*/ 0 h 216"/>
              <a:gd name="T2" fmla="*/ 0 w 1208"/>
              <a:gd name="T3" fmla="*/ 2147483647 h 216"/>
              <a:gd name="T4" fmla="*/ 2147483647 w 1208"/>
              <a:gd name="T5" fmla="*/ 2147483647 h 216"/>
              <a:gd name="T6" fmla="*/ 2147483647 w 1208"/>
              <a:gd name="T7" fmla="*/ 0 h 216"/>
              <a:gd name="T8" fmla="*/ 0 w 1208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8"/>
              <a:gd name="T16" fmla="*/ 0 h 216"/>
              <a:gd name="T17" fmla="*/ 1208 w 1208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8" h="216">
                <a:moveTo>
                  <a:pt x="0" y="0"/>
                </a:moveTo>
                <a:lnTo>
                  <a:pt x="0" y="216"/>
                </a:lnTo>
                <a:lnTo>
                  <a:pt x="1208" y="216"/>
                </a:lnTo>
                <a:lnTo>
                  <a:pt x="1208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49" name="Freeform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215900" y="879475"/>
            <a:ext cx="3627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300" b="1">
                <a:solidFill>
                  <a:srgbClr val="23B7F4"/>
                </a:solidFill>
                <a:latin typeface="GE Inspira"/>
              </a:rPr>
              <a:t>Motor</a:t>
            </a:r>
            <a:r>
              <a:rPr lang="tr-TR" sz="2300" b="1">
                <a:solidFill>
                  <a:srgbClr val="23B7F4"/>
                </a:solidFill>
                <a:latin typeface="GE Inspira"/>
              </a:rPr>
              <a:t>lar</a:t>
            </a:r>
            <a:r>
              <a:rPr lang="en-US" sz="2300" b="1">
                <a:solidFill>
                  <a:srgbClr val="23B7F4"/>
                </a:solidFill>
                <a:latin typeface="GE Inspira"/>
              </a:rPr>
              <a:t> &amp; </a:t>
            </a:r>
            <a:r>
              <a:rPr lang="tr-TR" sz="2300" b="1">
                <a:solidFill>
                  <a:srgbClr val="23B7F4"/>
                </a:solidFill>
                <a:latin typeface="GE Inspira"/>
              </a:rPr>
              <a:t>Sürücüler</a:t>
            </a:r>
            <a:r>
              <a:rPr lang="en-US" sz="2300" b="1">
                <a:solidFill>
                  <a:srgbClr val="23B7F4"/>
                </a:solidFill>
                <a:latin typeface="GE Inspira"/>
              </a:rPr>
              <a:t> </a:t>
            </a:r>
            <a:r>
              <a:rPr lang="tr-TR" sz="2300" b="1">
                <a:solidFill>
                  <a:srgbClr val="23B7F4"/>
                </a:solidFill>
                <a:latin typeface="GE Inspira"/>
              </a:rPr>
              <a:t>Takımı</a:t>
            </a:r>
            <a:endParaRPr lang="en-US" sz="2300" b="1">
              <a:solidFill>
                <a:srgbClr val="23B7F4"/>
              </a:solidFill>
              <a:latin typeface="GE Inspira"/>
            </a:endParaRPr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215900" y="12493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57352" name="Text Box 13"/>
          <p:cNvSpPr txBox="1">
            <a:spLocks noChangeArrowheads="1"/>
          </p:cNvSpPr>
          <p:nvPr/>
        </p:nvSpPr>
        <p:spPr bwMode="auto">
          <a:xfrm>
            <a:off x="215900" y="19097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57353" name="Text Box 39"/>
          <p:cNvSpPr txBox="1">
            <a:spLocks noChangeArrowheads="1"/>
          </p:cNvSpPr>
          <p:nvPr/>
        </p:nvSpPr>
        <p:spPr bwMode="auto">
          <a:xfrm>
            <a:off x="215900" y="41957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57354" name="Freeform 40"/>
          <p:cNvSpPr>
            <a:spLocks noChangeArrowheads="1"/>
          </p:cNvSpPr>
          <p:nvPr/>
        </p:nvSpPr>
        <p:spPr bwMode="auto">
          <a:xfrm>
            <a:off x="1511300" y="4648200"/>
            <a:ext cx="5956300" cy="0"/>
          </a:xfrm>
          <a:custGeom>
            <a:avLst/>
            <a:gdLst>
              <a:gd name="T0" fmla="*/ 0 w 3752"/>
              <a:gd name="T1" fmla="*/ 2147483647 w 3752"/>
              <a:gd name="T2" fmla="*/ 0 60000 65536"/>
              <a:gd name="T3" fmla="*/ 0 60000 65536"/>
              <a:gd name="T4" fmla="*/ 0 w 3752"/>
              <a:gd name="T5" fmla="*/ 3752 w 375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752">
                <a:moveTo>
                  <a:pt x="0" y="0"/>
                </a:moveTo>
                <a:lnTo>
                  <a:pt x="37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55" name="Freeform 41"/>
          <p:cNvSpPr>
            <a:spLocks noChangeArrowheads="1"/>
          </p:cNvSpPr>
          <p:nvPr/>
        </p:nvSpPr>
        <p:spPr bwMode="auto">
          <a:xfrm>
            <a:off x="1511300" y="4660900"/>
            <a:ext cx="5956300" cy="0"/>
          </a:xfrm>
          <a:custGeom>
            <a:avLst/>
            <a:gdLst>
              <a:gd name="T0" fmla="*/ 0 w 3752"/>
              <a:gd name="T1" fmla="*/ 2147483647 w 3752"/>
              <a:gd name="T2" fmla="*/ 0 60000 65536"/>
              <a:gd name="T3" fmla="*/ 0 60000 65536"/>
              <a:gd name="T4" fmla="*/ 0 w 3752"/>
              <a:gd name="T5" fmla="*/ 3752 w 375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752">
                <a:moveTo>
                  <a:pt x="0" y="0"/>
                </a:moveTo>
                <a:lnTo>
                  <a:pt x="37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56" name="Freeform 42"/>
          <p:cNvSpPr>
            <a:spLocks noChangeArrowheads="1"/>
          </p:cNvSpPr>
          <p:nvPr/>
        </p:nvSpPr>
        <p:spPr bwMode="auto">
          <a:xfrm>
            <a:off x="1511300" y="5219700"/>
            <a:ext cx="5956300" cy="0"/>
          </a:xfrm>
          <a:custGeom>
            <a:avLst/>
            <a:gdLst>
              <a:gd name="T0" fmla="*/ 0 w 3752"/>
              <a:gd name="T1" fmla="*/ 2147483647 w 3752"/>
              <a:gd name="T2" fmla="*/ 0 60000 65536"/>
              <a:gd name="T3" fmla="*/ 0 60000 65536"/>
              <a:gd name="T4" fmla="*/ 0 w 3752"/>
              <a:gd name="T5" fmla="*/ 3752 w 375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752">
                <a:moveTo>
                  <a:pt x="0" y="0"/>
                </a:moveTo>
                <a:lnTo>
                  <a:pt x="37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57" name="Freeform 43"/>
          <p:cNvSpPr>
            <a:spLocks noChangeArrowheads="1"/>
          </p:cNvSpPr>
          <p:nvPr/>
        </p:nvSpPr>
        <p:spPr bwMode="auto">
          <a:xfrm>
            <a:off x="1511300" y="5232400"/>
            <a:ext cx="5956300" cy="0"/>
          </a:xfrm>
          <a:custGeom>
            <a:avLst/>
            <a:gdLst>
              <a:gd name="T0" fmla="*/ 0 w 3752"/>
              <a:gd name="T1" fmla="*/ 2147483647 w 3752"/>
              <a:gd name="T2" fmla="*/ 0 60000 65536"/>
              <a:gd name="T3" fmla="*/ 0 60000 65536"/>
              <a:gd name="T4" fmla="*/ 0 w 3752"/>
              <a:gd name="T5" fmla="*/ 3752 w 375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752">
                <a:moveTo>
                  <a:pt x="0" y="0"/>
                </a:moveTo>
                <a:lnTo>
                  <a:pt x="37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58" name="Freeform 44"/>
          <p:cNvSpPr>
            <a:spLocks noChangeArrowheads="1"/>
          </p:cNvSpPr>
          <p:nvPr/>
        </p:nvSpPr>
        <p:spPr bwMode="auto">
          <a:xfrm>
            <a:off x="1511300" y="4648200"/>
            <a:ext cx="0" cy="584200"/>
          </a:xfrm>
          <a:custGeom>
            <a:avLst/>
            <a:gdLst>
              <a:gd name="T0" fmla="*/ 0 h 368"/>
              <a:gd name="T1" fmla="*/ 2147483647 h 368"/>
              <a:gd name="T2" fmla="*/ 0 60000 65536"/>
              <a:gd name="T3" fmla="*/ 0 60000 65536"/>
              <a:gd name="T4" fmla="*/ 0 h 368"/>
              <a:gd name="T5" fmla="*/ 368 h 36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8">
                <a:moveTo>
                  <a:pt x="0" y="0"/>
                </a:moveTo>
                <a:lnTo>
                  <a:pt x="0" y="3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59" name="Freeform 45"/>
          <p:cNvSpPr>
            <a:spLocks noChangeArrowheads="1"/>
          </p:cNvSpPr>
          <p:nvPr/>
        </p:nvSpPr>
        <p:spPr bwMode="auto">
          <a:xfrm>
            <a:off x="1524000" y="4660900"/>
            <a:ext cx="0" cy="558800"/>
          </a:xfrm>
          <a:custGeom>
            <a:avLst/>
            <a:gdLst>
              <a:gd name="T0" fmla="*/ 0 h 352"/>
              <a:gd name="T1" fmla="*/ 2147483647 h 352"/>
              <a:gd name="T2" fmla="*/ 0 60000 65536"/>
              <a:gd name="T3" fmla="*/ 0 60000 65536"/>
              <a:gd name="T4" fmla="*/ 0 h 352"/>
              <a:gd name="T5" fmla="*/ 352 h 35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52">
                <a:moveTo>
                  <a:pt x="0" y="0"/>
                </a:moveTo>
                <a:lnTo>
                  <a:pt x="0" y="35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60" name="Freeform 46"/>
          <p:cNvSpPr>
            <a:spLocks noChangeArrowheads="1"/>
          </p:cNvSpPr>
          <p:nvPr/>
        </p:nvSpPr>
        <p:spPr bwMode="auto">
          <a:xfrm>
            <a:off x="7467600" y="4648200"/>
            <a:ext cx="0" cy="584200"/>
          </a:xfrm>
          <a:custGeom>
            <a:avLst/>
            <a:gdLst>
              <a:gd name="T0" fmla="*/ 0 h 368"/>
              <a:gd name="T1" fmla="*/ 2147483647 h 368"/>
              <a:gd name="T2" fmla="*/ 0 60000 65536"/>
              <a:gd name="T3" fmla="*/ 0 60000 65536"/>
              <a:gd name="T4" fmla="*/ 0 h 368"/>
              <a:gd name="T5" fmla="*/ 368 h 36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8">
                <a:moveTo>
                  <a:pt x="0" y="0"/>
                </a:moveTo>
                <a:lnTo>
                  <a:pt x="0" y="3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61" name="Freeform 47"/>
          <p:cNvSpPr>
            <a:spLocks noChangeArrowheads="1"/>
          </p:cNvSpPr>
          <p:nvPr/>
        </p:nvSpPr>
        <p:spPr bwMode="auto">
          <a:xfrm>
            <a:off x="7454900" y="4660900"/>
            <a:ext cx="0" cy="558800"/>
          </a:xfrm>
          <a:custGeom>
            <a:avLst/>
            <a:gdLst>
              <a:gd name="T0" fmla="*/ 0 h 352"/>
              <a:gd name="T1" fmla="*/ 2147483647 h 352"/>
              <a:gd name="T2" fmla="*/ 0 60000 65536"/>
              <a:gd name="T3" fmla="*/ 0 60000 65536"/>
              <a:gd name="T4" fmla="*/ 0 h 352"/>
              <a:gd name="T5" fmla="*/ 352 h 35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52">
                <a:moveTo>
                  <a:pt x="0" y="0"/>
                </a:moveTo>
                <a:lnTo>
                  <a:pt x="0" y="35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676400" y="4724400"/>
            <a:ext cx="5638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 Inspira" pitchFamily="34" charset="0"/>
              </a:rPr>
              <a:t>Yüksek verimli motor ve sürücü uygulamaları işletmemiz için önemli bir kazanç sağlamaktadır.</a:t>
            </a:r>
          </a:p>
        </p:txBody>
      </p:sp>
      <p:sp>
        <p:nvSpPr>
          <p:cNvPr id="57363" name="Freeform 50"/>
          <p:cNvSpPr>
            <a:spLocks noChangeArrowheads="1"/>
          </p:cNvSpPr>
          <p:nvPr/>
        </p:nvSpPr>
        <p:spPr bwMode="auto">
          <a:xfrm>
            <a:off x="355600" y="10795000"/>
            <a:ext cx="1676400" cy="508000"/>
          </a:xfrm>
          <a:custGeom>
            <a:avLst/>
            <a:gdLst>
              <a:gd name="T0" fmla="*/ 0 w 1056"/>
              <a:gd name="T1" fmla="*/ 0 h 320"/>
              <a:gd name="T2" fmla="*/ 0 w 1056"/>
              <a:gd name="T3" fmla="*/ 2147483647 h 320"/>
              <a:gd name="T4" fmla="*/ 2147483647 w 1056"/>
              <a:gd name="T5" fmla="*/ 2147483647 h 320"/>
              <a:gd name="T6" fmla="*/ 2147483647 w 1056"/>
              <a:gd name="T7" fmla="*/ 0 h 320"/>
              <a:gd name="T8" fmla="*/ 0 w 1056"/>
              <a:gd name="T9" fmla="*/ 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20"/>
              <a:gd name="T17" fmla="*/ 1056 w 1056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20">
                <a:moveTo>
                  <a:pt x="0" y="0"/>
                </a:moveTo>
                <a:lnTo>
                  <a:pt x="0" y="320"/>
                </a:lnTo>
                <a:lnTo>
                  <a:pt x="1056" y="320"/>
                </a:lnTo>
                <a:lnTo>
                  <a:pt x="1056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64" name="Freeform 5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65" name="Freeform 53"/>
          <p:cNvSpPr>
            <a:spLocks noChangeArrowheads="1"/>
          </p:cNvSpPr>
          <p:nvPr/>
        </p:nvSpPr>
        <p:spPr bwMode="auto">
          <a:xfrm>
            <a:off x="8331200" y="10795000"/>
            <a:ext cx="812800" cy="508000"/>
          </a:xfrm>
          <a:custGeom>
            <a:avLst/>
            <a:gdLst>
              <a:gd name="T0" fmla="*/ 0 w 512"/>
              <a:gd name="T1" fmla="*/ 0 h 320"/>
              <a:gd name="T2" fmla="*/ 0 w 512"/>
              <a:gd name="T3" fmla="*/ 2147483647 h 320"/>
              <a:gd name="T4" fmla="*/ 2147483647 w 512"/>
              <a:gd name="T5" fmla="*/ 2147483647 h 320"/>
              <a:gd name="T6" fmla="*/ 2147483647 w 512"/>
              <a:gd name="T7" fmla="*/ 0 h 320"/>
              <a:gd name="T8" fmla="*/ 0 w 512"/>
              <a:gd name="T9" fmla="*/ 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320"/>
              <a:gd name="T17" fmla="*/ 512 w 512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320">
                <a:moveTo>
                  <a:pt x="0" y="0"/>
                </a:moveTo>
                <a:lnTo>
                  <a:pt x="0" y="320"/>
                </a:lnTo>
                <a:lnTo>
                  <a:pt x="512" y="320"/>
                </a:lnTo>
                <a:lnTo>
                  <a:pt x="512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366" name="Freeform 5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5736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88" y="168275"/>
            <a:ext cx="1308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5386388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9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2288" y="5386388"/>
            <a:ext cx="812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0" name="Text Box 56"/>
          <p:cNvSpPr txBox="1">
            <a:spLocks noChangeArrowheads="1"/>
          </p:cNvSpPr>
          <p:nvPr/>
        </p:nvSpPr>
        <p:spPr bwMode="auto">
          <a:xfrm>
            <a:off x="365125" y="1341438"/>
            <a:ext cx="71596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tr-TR">
                <a:solidFill>
                  <a:srgbClr val="000000"/>
                </a:solidFill>
              </a:rPr>
              <a:t>Elektrik motorları tiplerine göre gruplandı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tr-TR">
                <a:solidFill>
                  <a:srgbClr val="000000"/>
                </a:solidFill>
              </a:rPr>
              <a:t>Üretim hatları ve yardımcı tesisler pompa istasyonları incelendi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tr-TR">
                <a:solidFill>
                  <a:srgbClr val="000000"/>
                </a:solidFill>
              </a:rPr>
              <a:t>En fazla enerji tüketen bölümler belirlendi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tr-TR">
                <a:solidFill>
                  <a:srgbClr val="000000"/>
                </a:solidFill>
              </a:rPr>
              <a:t>Polibak 2 pompa istasyonlarında sürücü uygulaması planlandı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tr-TR">
                <a:solidFill>
                  <a:srgbClr val="000000"/>
                </a:solidFill>
              </a:rPr>
              <a:t>Polibak merkez pompa istasyonundaki pompaların yenilenmesi</a:t>
            </a:r>
          </a:p>
          <a:p>
            <a:pPr>
              <a:lnSpc>
                <a:spcPct val="130000"/>
              </a:lnSpc>
            </a:pPr>
            <a:r>
              <a:rPr lang="tr-TR">
                <a:solidFill>
                  <a:srgbClr val="000000"/>
                </a:solidFill>
              </a:rPr>
              <a:t> gerektiği tespit edildi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tr-TR">
                <a:solidFill>
                  <a:srgbClr val="000000"/>
                </a:solidFill>
              </a:rPr>
              <a:t>Polibak merkez içindeki hatlar düşük verimli motorların değiştirilmesi</a:t>
            </a:r>
          </a:p>
          <a:p>
            <a:pPr>
              <a:lnSpc>
                <a:spcPct val="130000"/>
              </a:lnSpc>
            </a:pPr>
            <a:r>
              <a:rPr lang="tr-TR">
                <a:solidFill>
                  <a:srgbClr val="000000"/>
                </a:solidFill>
              </a:rPr>
              <a:t> öngörüldü</a:t>
            </a:r>
          </a:p>
        </p:txBody>
      </p:sp>
      <p:pic>
        <p:nvPicPr>
          <p:cNvPr id="5737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reeform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7 h 4320"/>
              <a:gd name="T4" fmla="*/ 2147483647 w 5760"/>
              <a:gd name="T5" fmla="*/ 2147483647 h 4320"/>
              <a:gd name="T6" fmla="*/ 2147483647 w 5760"/>
              <a:gd name="T7" fmla="*/ 0 h 4320"/>
              <a:gd name="T8" fmla="*/ 0 w 5760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4320"/>
              <a:gd name="T17" fmla="*/ 5760 w 5760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4" name="Freeform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2147483647 w 5760"/>
              <a:gd name="T3" fmla="*/ 0 h 4320"/>
              <a:gd name="T4" fmla="*/ 2147483647 w 5760"/>
              <a:gd name="T5" fmla="*/ 2147483647 h 4320"/>
              <a:gd name="T6" fmla="*/ 0 w 5760"/>
              <a:gd name="T7" fmla="*/ 2147483647 h 4320"/>
              <a:gd name="T8" fmla="*/ 0 w 5760"/>
              <a:gd name="T9" fmla="*/ 0 h 4320"/>
              <a:gd name="T10" fmla="*/ 0 w 5760"/>
              <a:gd name="T11" fmla="*/ 0 h 4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4320"/>
              <a:gd name="T20" fmla="*/ 5760 w 5760"/>
              <a:gd name="T21" fmla="*/ 4320 h 43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4320">
                <a:moveTo>
                  <a:pt x="0" y="0"/>
                </a:moveTo>
                <a:lnTo>
                  <a:pt x="5760" y="0"/>
                </a:lnTo>
                <a:lnTo>
                  <a:pt x="5760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15900" y="115888"/>
            <a:ext cx="18700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2500" b="1">
                <a:solidFill>
                  <a:srgbClr val="000080"/>
                </a:solidFill>
                <a:latin typeface="GE Inspira"/>
              </a:rPr>
              <a:t>İz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mir, T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ürkiye</a:t>
            </a:r>
            <a:endParaRPr lang="en-US" sz="25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215900" y="496888"/>
            <a:ext cx="30273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>
                <a:solidFill>
                  <a:srgbClr val="000080"/>
                </a:solidFill>
                <a:latin typeface="GE Inspira"/>
              </a:rPr>
              <a:t>21 – 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25 Ağustos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, 2011</a:t>
            </a:r>
          </a:p>
        </p:txBody>
      </p:sp>
      <p:sp>
        <p:nvSpPr>
          <p:cNvPr id="59397" name="Freeform 6"/>
          <p:cNvSpPr>
            <a:spLocks noChangeArrowheads="1"/>
          </p:cNvSpPr>
          <p:nvPr/>
        </p:nvSpPr>
        <p:spPr bwMode="auto">
          <a:xfrm>
            <a:off x="14097000" y="355600"/>
            <a:ext cx="1917700" cy="342900"/>
          </a:xfrm>
          <a:custGeom>
            <a:avLst/>
            <a:gdLst>
              <a:gd name="T0" fmla="*/ 0 w 1208"/>
              <a:gd name="T1" fmla="*/ 0 h 216"/>
              <a:gd name="T2" fmla="*/ 0 w 1208"/>
              <a:gd name="T3" fmla="*/ 2147483647 h 216"/>
              <a:gd name="T4" fmla="*/ 2147483647 w 1208"/>
              <a:gd name="T5" fmla="*/ 2147483647 h 216"/>
              <a:gd name="T6" fmla="*/ 2147483647 w 1208"/>
              <a:gd name="T7" fmla="*/ 0 h 216"/>
              <a:gd name="T8" fmla="*/ 0 w 1208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8"/>
              <a:gd name="T16" fmla="*/ 0 h 216"/>
              <a:gd name="T17" fmla="*/ 1208 w 1208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8" h="216">
                <a:moveTo>
                  <a:pt x="0" y="0"/>
                </a:moveTo>
                <a:lnTo>
                  <a:pt x="0" y="216"/>
                </a:lnTo>
                <a:lnTo>
                  <a:pt x="1208" y="216"/>
                </a:lnTo>
                <a:lnTo>
                  <a:pt x="1208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8" name="Freeform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215900" y="879475"/>
            <a:ext cx="3627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300" b="1">
                <a:solidFill>
                  <a:srgbClr val="23B7F4"/>
                </a:solidFill>
                <a:latin typeface="GE Inspira"/>
              </a:rPr>
              <a:t>Motor</a:t>
            </a:r>
            <a:r>
              <a:rPr lang="tr-TR" sz="2300" b="1">
                <a:solidFill>
                  <a:srgbClr val="23B7F4"/>
                </a:solidFill>
                <a:latin typeface="GE Inspira"/>
              </a:rPr>
              <a:t>lar </a:t>
            </a:r>
            <a:r>
              <a:rPr lang="en-US" sz="2300" b="1">
                <a:solidFill>
                  <a:srgbClr val="23B7F4"/>
                </a:solidFill>
                <a:latin typeface="GE Inspira"/>
              </a:rPr>
              <a:t>&amp; </a:t>
            </a:r>
            <a:r>
              <a:rPr lang="tr-TR" sz="2300" b="1">
                <a:solidFill>
                  <a:srgbClr val="23B7F4"/>
                </a:solidFill>
                <a:latin typeface="GE Inspira"/>
              </a:rPr>
              <a:t>Sürücüler</a:t>
            </a:r>
            <a:r>
              <a:rPr lang="en-US" sz="2300" b="1">
                <a:solidFill>
                  <a:srgbClr val="23B7F4"/>
                </a:solidFill>
                <a:latin typeface="GE Inspira"/>
              </a:rPr>
              <a:t> T</a:t>
            </a:r>
            <a:r>
              <a:rPr lang="tr-TR" sz="2300" b="1">
                <a:solidFill>
                  <a:srgbClr val="23B7F4"/>
                </a:solidFill>
                <a:latin typeface="GE Inspira"/>
              </a:rPr>
              <a:t>akımı</a:t>
            </a:r>
            <a:endParaRPr lang="en-US" sz="2300" b="1">
              <a:solidFill>
                <a:srgbClr val="23B7F4"/>
              </a:solidFill>
              <a:latin typeface="GE Inspira"/>
            </a:endParaRP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215900" y="12493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215900" y="1506538"/>
            <a:ext cx="5749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4 </a:t>
            </a:r>
            <a:r>
              <a:rPr lang="tr-TR" sz="1600" b="1">
                <a:solidFill>
                  <a:srgbClr val="000080"/>
                </a:solidFill>
                <a:latin typeface="GE Inspira"/>
              </a:rPr>
              <a:t>İyileştirme Önerisi Oluşturdu</a:t>
            </a:r>
            <a:r>
              <a:rPr lang="en-US" sz="1600" b="1">
                <a:solidFill>
                  <a:srgbClr val="000080"/>
                </a:solidFill>
                <a:latin typeface="GE Inspira"/>
              </a:rPr>
              <a:t> </a:t>
            </a:r>
            <a:r>
              <a:rPr lang="tr-TR" sz="1600" b="1">
                <a:solidFill>
                  <a:srgbClr val="000080"/>
                </a:solidFill>
                <a:latin typeface="GE Inspira"/>
              </a:rPr>
              <a:t>         4 Öneri Bütçelendirildi</a:t>
            </a:r>
            <a:r>
              <a:rPr lang="en-US" sz="1600" b="1">
                <a:solidFill>
                  <a:srgbClr val="000080"/>
                </a:solidFill>
                <a:latin typeface="GE Inspira"/>
              </a:rPr>
              <a:t>            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215900" y="19097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247650" y="2068513"/>
            <a:ext cx="1228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1600" b="1">
                <a:solidFill>
                  <a:srgbClr val="000080"/>
                </a:solidFill>
                <a:latin typeface="GE Inspira"/>
              </a:rPr>
              <a:t>En İyi 3  Öneri</a:t>
            </a:r>
            <a:endParaRPr lang="en-US" sz="16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59404" name="Freeform 13"/>
          <p:cNvSpPr>
            <a:spLocks noChangeArrowheads="1"/>
          </p:cNvSpPr>
          <p:nvPr/>
        </p:nvSpPr>
        <p:spPr bwMode="auto">
          <a:xfrm>
            <a:off x="215900" y="2298700"/>
            <a:ext cx="1943100" cy="0"/>
          </a:xfrm>
          <a:custGeom>
            <a:avLst/>
            <a:gdLst>
              <a:gd name="T0" fmla="*/ 0 w 1224"/>
              <a:gd name="T1" fmla="*/ 2147483647 w 1224"/>
              <a:gd name="T2" fmla="*/ 0 60000 65536"/>
              <a:gd name="T3" fmla="*/ 0 60000 65536"/>
              <a:gd name="T4" fmla="*/ 0 w 1224"/>
              <a:gd name="T5" fmla="*/ 1224 w 12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24">
                <a:moveTo>
                  <a:pt x="0" y="0"/>
                </a:moveTo>
                <a:lnTo>
                  <a:pt x="122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7019925" y="1881188"/>
            <a:ext cx="820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tr-TR" sz="1600" b="1">
                <a:solidFill>
                  <a:srgbClr val="000080"/>
                </a:solidFill>
                <a:latin typeface="GE Inspira"/>
              </a:rPr>
              <a:t>Tasarruf</a:t>
            </a:r>
            <a:endParaRPr lang="en-US" sz="16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59406" name="Freeform 15"/>
          <p:cNvSpPr>
            <a:spLocks noChangeArrowheads="1"/>
          </p:cNvSpPr>
          <p:nvPr/>
        </p:nvSpPr>
        <p:spPr bwMode="auto">
          <a:xfrm flipV="1">
            <a:off x="7073900" y="2133600"/>
            <a:ext cx="800100" cy="165100"/>
          </a:xfrm>
          <a:custGeom>
            <a:avLst/>
            <a:gdLst>
              <a:gd name="T0" fmla="*/ 0 w 504"/>
              <a:gd name="T1" fmla="*/ 0 h 165844"/>
              <a:gd name="T2" fmla="*/ 2147483647 w 504"/>
              <a:gd name="T3" fmla="*/ 0 h 165844"/>
              <a:gd name="T4" fmla="*/ 0 60000 65536"/>
              <a:gd name="T5" fmla="*/ 0 60000 65536"/>
              <a:gd name="T6" fmla="*/ 0 w 504"/>
              <a:gd name="T7" fmla="*/ 0 h 165844"/>
              <a:gd name="T8" fmla="*/ 504 w 504"/>
              <a:gd name="T9" fmla="*/ 0 h 1658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4" h="165844">
                <a:moveTo>
                  <a:pt x="0" y="0"/>
                </a:moveTo>
                <a:lnTo>
                  <a:pt x="50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7073900" y="2293938"/>
            <a:ext cx="4556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(</a:t>
            </a:r>
            <a:r>
              <a:rPr lang="tr-TR" sz="1600" b="1">
                <a:solidFill>
                  <a:srgbClr val="000080"/>
                </a:solidFill>
                <a:latin typeface="GE Inspira"/>
              </a:rPr>
              <a:t> </a:t>
            </a:r>
            <a:r>
              <a:rPr lang="en-US" sz="1600" b="1">
                <a:solidFill>
                  <a:srgbClr val="000080"/>
                </a:solidFill>
                <a:latin typeface="GE Inspira"/>
              </a:rPr>
              <a:t>T</a:t>
            </a:r>
            <a:r>
              <a:rPr lang="tr-TR" sz="1600" b="1">
                <a:solidFill>
                  <a:srgbClr val="000080"/>
                </a:solidFill>
                <a:latin typeface="GE Inspira"/>
              </a:rPr>
              <a:t>L </a:t>
            </a:r>
            <a:r>
              <a:rPr lang="en-US" sz="1600" b="1">
                <a:solidFill>
                  <a:srgbClr val="000080"/>
                </a:solidFill>
                <a:latin typeface="GE Inspira"/>
              </a:rPr>
              <a:t>)</a:t>
            </a:r>
            <a:r>
              <a:rPr lang="tr-TR" sz="1600" b="1">
                <a:solidFill>
                  <a:srgbClr val="000080"/>
                </a:solidFill>
                <a:latin typeface="GE Inspira"/>
              </a:rPr>
              <a:t> </a:t>
            </a:r>
            <a:endParaRPr lang="en-US" sz="16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59408" name="Freeform 17"/>
          <p:cNvSpPr>
            <a:spLocks noChangeArrowheads="1"/>
          </p:cNvSpPr>
          <p:nvPr/>
        </p:nvSpPr>
        <p:spPr bwMode="auto">
          <a:xfrm>
            <a:off x="7073900" y="2540000"/>
            <a:ext cx="457200" cy="0"/>
          </a:xfrm>
          <a:custGeom>
            <a:avLst/>
            <a:gdLst>
              <a:gd name="T0" fmla="*/ 0 w 288"/>
              <a:gd name="T1" fmla="*/ 2147483647 w 288"/>
              <a:gd name="T2" fmla="*/ 0 60000 65536"/>
              <a:gd name="T3" fmla="*/ 0 60000 65536"/>
              <a:gd name="T4" fmla="*/ 0 w 288"/>
              <a:gd name="T5" fmla="*/ 288 w 2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88">
                <a:moveTo>
                  <a:pt x="0" y="0"/>
                </a:moveTo>
                <a:lnTo>
                  <a:pt x="28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8013700" y="1714500"/>
            <a:ext cx="1130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tr-TR" sz="1600" b="1">
                <a:solidFill>
                  <a:srgbClr val="000080"/>
                </a:solidFill>
                <a:latin typeface="GE Inspira"/>
              </a:rPr>
              <a:t>Geri Ödeme</a:t>
            </a:r>
            <a:endParaRPr lang="en-US" sz="16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59410" name="Freeform 19"/>
          <p:cNvSpPr>
            <a:spLocks noChangeArrowheads="1"/>
          </p:cNvSpPr>
          <p:nvPr/>
        </p:nvSpPr>
        <p:spPr bwMode="auto">
          <a:xfrm flipV="1">
            <a:off x="8013700" y="2060575"/>
            <a:ext cx="863600" cy="238125"/>
          </a:xfrm>
          <a:custGeom>
            <a:avLst/>
            <a:gdLst>
              <a:gd name="T0" fmla="*/ 0 w 544"/>
              <a:gd name="T1" fmla="*/ 0 h 237852"/>
              <a:gd name="T2" fmla="*/ 2147483647 w 544"/>
              <a:gd name="T3" fmla="*/ 0 h 237852"/>
              <a:gd name="T4" fmla="*/ 0 60000 65536"/>
              <a:gd name="T5" fmla="*/ 0 60000 65536"/>
              <a:gd name="T6" fmla="*/ 0 w 544"/>
              <a:gd name="T7" fmla="*/ 0 h 237852"/>
              <a:gd name="T8" fmla="*/ 544 w 544"/>
              <a:gd name="T9" fmla="*/ 0 h 2378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4" h="237852">
                <a:moveTo>
                  <a:pt x="0" y="0"/>
                </a:moveTo>
                <a:lnTo>
                  <a:pt x="54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8013700" y="2308225"/>
            <a:ext cx="6619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(</a:t>
            </a:r>
            <a:r>
              <a:rPr lang="tr-TR" sz="1600" b="1">
                <a:solidFill>
                  <a:srgbClr val="000080"/>
                </a:solidFill>
                <a:latin typeface="GE Inspira"/>
              </a:rPr>
              <a:t> yıl )</a:t>
            </a:r>
            <a:endParaRPr lang="en-US" sz="16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59412" name="Freeform 21"/>
          <p:cNvSpPr>
            <a:spLocks noChangeArrowheads="1"/>
          </p:cNvSpPr>
          <p:nvPr/>
        </p:nvSpPr>
        <p:spPr bwMode="auto">
          <a:xfrm>
            <a:off x="8013700" y="2540000"/>
            <a:ext cx="444500" cy="0"/>
          </a:xfrm>
          <a:custGeom>
            <a:avLst/>
            <a:gdLst>
              <a:gd name="T0" fmla="*/ 0 w 280"/>
              <a:gd name="T1" fmla="*/ 2147483647 w 280"/>
              <a:gd name="T2" fmla="*/ 0 60000 65536"/>
              <a:gd name="T3" fmla="*/ 0 60000 65536"/>
              <a:gd name="T4" fmla="*/ 0 w 280"/>
              <a:gd name="T5" fmla="*/ 280 w 28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80">
                <a:moveTo>
                  <a:pt x="0" y="0"/>
                </a:moveTo>
                <a:lnTo>
                  <a:pt x="28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13" name="Text Box 22"/>
          <p:cNvSpPr txBox="1">
            <a:spLocks noChangeArrowheads="1"/>
          </p:cNvSpPr>
          <p:nvPr/>
        </p:nvSpPr>
        <p:spPr bwMode="auto">
          <a:xfrm>
            <a:off x="215900" y="2587625"/>
            <a:ext cx="578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I ve II.hat TDO Fan motorları değişimi ve sürücü uygulaması</a:t>
            </a:r>
          </a:p>
        </p:txBody>
      </p:sp>
      <p:sp>
        <p:nvSpPr>
          <p:cNvPr id="59414" name="Freeform 23"/>
          <p:cNvSpPr>
            <a:spLocks noChangeArrowheads="1"/>
          </p:cNvSpPr>
          <p:nvPr/>
        </p:nvSpPr>
        <p:spPr bwMode="auto">
          <a:xfrm>
            <a:off x="101600" y="2717800"/>
            <a:ext cx="76200" cy="76200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0 w 48"/>
              <a:gd name="T5" fmla="*/ 2147483647 h 48"/>
              <a:gd name="T6" fmla="*/ 2147483647 w 48"/>
              <a:gd name="T7" fmla="*/ 0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8"/>
              <a:gd name="T20" fmla="*/ 48 w 48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8">
                <a:moveTo>
                  <a:pt x="48" y="24"/>
                </a:moveTo>
                <a:cubicBezTo>
                  <a:pt x="48" y="37"/>
                  <a:pt x="37" y="48"/>
                  <a:pt x="24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7073900" y="2587625"/>
            <a:ext cx="73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153,655</a:t>
            </a:r>
          </a:p>
        </p:txBody>
      </p:sp>
      <p:sp>
        <p:nvSpPr>
          <p:cNvPr id="59416" name="Text Box 25"/>
          <p:cNvSpPr txBox="1">
            <a:spLocks noChangeArrowheads="1"/>
          </p:cNvSpPr>
          <p:nvPr/>
        </p:nvSpPr>
        <p:spPr bwMode="auto">
          <a:xfrm>
            <a:off x="7073900" y="2828925"/>
            <a:ext cx="40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TRY</a:t>
            </a:r>
          </a:p>
        </p:txBody>
      </p:sp>
      <p:sp>
        <p:nvSpPr>
          <p:cNvPr id="59417" name="Text Box 26"/>
          <p:cNvSpPr txBox="1">
            <a:spLocks noChangeArrowheads="1"/>
          </p:cNvSpPr>
          <p:nvPr/>
        </p:nvSpPr>
        <p:spPr bwMode="auto">
          <a:xfrm>
            <a:off x="8013700" y="2587625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1.48</a:t>
            </a:r>
          </a:p>
        </p:txBody>
      </p:sp>
      <p:sp>
        <p:nvSpPr>
          <p:cNvPr id="59418" name="Text Box 27"/>
          <p:cNvSpPr txBox="1">
            <a:spLocks noChangeArrowheads="1"/>
          </p:cNvSpPr>
          <p:nvPr/>
        </p:nvSpPr>
        <p:spPr bwMode="auto">
          <a:xfrm>
            <a:off x="215900" y="3121025"/>
            <a:ext cx="354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Polibak verimsiz motorların değişimi</a:t>
            </a:r>
          </a:p>
        </p:txBody>
      </p:sp>
      <p:sp>
        <p:nvSpPr>
          <p:cNvPr id="59419" name="Freeform 28"/>
          <p:cNvSpPr>
            <a:spLocks noChangeArrowheads="1"/>
          </p:cNvSpPr>
          <p:nvPr/>
        </p:nvSpPr>
        <p:spPr bwMode="auto">
          <a:xfrm>
            <a:off x="101600" y="3251200"/>
            <a:ext cx="76200" cy="76200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0 w 48"/>
              <a:gd name="T5" fmla="*/ 2147483647 h 48"/>
              <a:gd name="T6" fmla="*/ 2147483647 w 48"/>
              <a:gd name="T7" fmla="*/ 0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8"/>
              <a:gd name="T20" fmla="*/ 48 w 48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8">
                <a:moveTo>
                  <a:pt x="48" y="24"/>
                </a:moveTo>
                <a:cubicBezTo>
                  <a:pt x="48" y="37"/>
                  <a:pt x="37" y="48"/>
                  <a:pt x="24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20" name="Text Box 29"/>
          <p:cNvSpPr txBox="1">
            <a:spLocks noChangeArrowheads="1"/>
          </p:cNvSpPr>
          <p:nvPr/>
        </p:nvSpPr>
        <p:spPr bwMode="auto">
          <a:xfrm>
            <a:off x="7073900" y="3121025"/>
            <a:ext cx="620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87,600</a:t>
            </a:r>
          </a:p>
        </p:txBody>
      </p:sp>
      <p:sp>
        <p:nvSpPr>
          <p:cNvPr id="59421" name="Text Box 30"/>
          <p:cNvSpPr txBox="1">
            <a:spLocks noChangeArrowheads="1"/>
          </p:cNvSpPr>
          <p:nvPr/>
        </p:nvSpPr>
        <p:spPr bwMode="auto">
          <a:xfrm>
            <a:off x="7073900" y="3362325"/>
            <a:ext cx="40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TRY</a:t>
            </a:r>
          </a:p>
        </p:txBody>
      </p:sp>
      <p:sp>
        <p:nvSpPr>
          <p:cNvPr id="59422" name="Text Box 31"/>
          <p:cNvSpPr txBox="1">
            <a:spLocks noChangeArrowheads="1"/>
          </p:cNvSpPr>
          <p:nvPr/>
        </p:nvSpPr>
        <p:spPr bwMode="auto">
          <a:xfrm>
            <a:off x="8013700" y="3121025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3.13</a:t>
            </a:r>
          </a:p>
        </p:txBody>
      </p:sp>
      <p:sp>
        <p:nvSpPr>
          <p:cNvPr id="59423" name="Text Box 32"/>
          <p:cNvSpPr txBox="1">
            <a:spLocks noChangeArrowheads="1"/>
          </p:cNvSpPr>
          <p:nvPr/>
        </p:nvSpPr>
        <p:spPr bwMode="auto">
          <a:xfrm>
            <a:off x="215900" y="3654425"/>
            <a:ext cx="482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Frekans konverter uygulaması ve pompa değişimi</a:t>
            </a:r>
          </a:p>
        </p:txBody>
      </p:sp>
      <p:sp>
        <p:nvSpPr>
          <p:cNvPr id="59424" name="Freeform 33"/>
          <p:cNvSpPr>
            <a:spLocks noChangeArrowheads="1"/>
          </p:cNvSpPr>
          <p:nvPr/>
        </p:nvSpPr>
        <p:spPr bwMode="auto">
          <a:xfrm>
            <a:off x="101600" y="3784600"/>
            <a:ext cx="76200" cy="76200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0 w 48"/>
              <a:gd name="T5" fmla="*/ 2147483647 h 48"/>
              <a:gd name="T6" fmla="*/ 2147483647 w 48"/>
              <a:gd name="T7" fmla="*/ 0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8"/>
              <a:gd name="T20" fmla="*/ 48 w 48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8">
                <a:moveTo>
                  <a:pt x="48" y="24"/>
                </a:moveTo>
                <a:cubicBezTo>
                  <a:pt x="48" y="37"/>
                  <a:pt x="37" y="48"/>
                  <a:pt x="24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25" name="Text Box 34"/>
          <p:cNvSpPr txBox="1">
            <a:spLocks noChangeArrowheads="1"/>
          </p:cNvSpPr>
          <p:nvPr/>
        </p:nvSpPr>
        <p:spPr bwMode="auto">
          <a:xfrm>
            <a:off x="7073900" y="3654425"/>
            <a:ext cx="620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59,100</a:t>
            </a:r>
          </a:p>
        </p:txBody>
      </p:sp>
      <p:sp>
        <p:nvSpPr>
          <p:cNvPr id="59426" name="Text Box 35"/>
          <p:cNvSpPr txBox="1">
            <a:spLocks noChangeArrowheads="1"/>
          </p:cNvSpPr>
          <p:nvPr/>
        </p:nvSpPr>
        <p:spPr bwMode="auto">
          <a:xfrm>
            <a:off x="7073900" y="3895725"/>
            <a:ext cx="40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TRY</a:t>
            </a:r>
          </a:p>
        </p:txBody>
      </p:sp>
      <p:sp>
        <p:nvSpPr>
          <p:cNvPr id="59427" name="Text Box 36"/>
          <p:cNvSpPr txBox="1">
            <a:spLocks noChangeArrowheads="1"/>
          </p:cNvSpPr>
          <p:nvPr/>
        </p:nvSpPr>
        <p:spPr bwMode="auto">
          <a:xfrm>
            <a:off x="8013700" y="3654425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1">
                <a:solidFill>
                  <a:srgbClr val="000080"/>
                </a:solidFill>
                <a:latin typeface="GE Inspira"/>
              </a:rPr>
              <a:t>0.88</a:t>
            </a:r>
          </a:p>
        </p:txBody>
      </p:sp>
      <p:sp>
        <p:nvSpPr>
          <p:cNvPr id="59428" name="Text Box 37"/>
          <p:cNvSpPr txBox="1">
            <a:spLocks noChangeArrowheads="1"/>
          </p:cNvSpPr>
          <p:nvPr/>
        </p:nvSpPr>
        <p:spPr bwMode="auto">
          <a:xfrm>
            <a:off x="215900" y="41957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59429" name="Freeform 38"/>
          <p:cNvSpPr>
            <a:spLocks noChangeArrowheads="1"/>
          </p:cNvSpPr>
          <p:nvPr/>
        </p:nvSpPr>
        <p:spPr bwMode="auto">
          <a:xfrm>
            <a:off x="1511300" y="4648200"/>
            <a:ext cx="5956300" cy="0"/>
          </a:xfrm>
          <a:custGeom>
            <a:avLst/>
            <a:gdLst>
              <a:gd name="T0" fmla="*/ 0 w 3752"/>
              <a:gd name="T1" fmla="*/ 2147483647 w 3752"/>
              <a:gd name="T2" fmla="*/ 0 60000 65536"/>
              <a:gd name="T3" fmla="*/ 0 60000 65536"/>
              <a:gd name="T4" fmla="*/ 0 w 3752"/>
              <a:gd name="T5" fmla="*/ 3752 w 375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752">
                <a:moveTo>
                  <a:pt x="0" y="0"/>
                </a:moveTo>
                <a:lnTo>
                  <a:pt x="37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30" name="Freeform 39"/>
          <p:cNvSpPr>
            <a:spLocks noChangeArrowheads="1"/>
          </p:cNvSpPr>
          <p:nvPr/>
        </p:nvSpPr>
        <p:spPr bwMode="auto">
          <a:xfrm>
            <a:off x="1511300" y="4660900"/>
            <a:ext cx="5956300" cy="0"/>
          </a:xfrm>
          <a:custGeom>
            <a:avLst/>
            <a:gdLst>
              <a:gd name="T0" fmla="*/ 0 w 3752"/>
              <a:gd name="T1" fmla="*/ 2147483647 w 3752"/>
              <a:gd name="T2" fmla="*/ 0 60000 65536"/>
              <a:gd name="T3" fmla="*/ 0 60000 65536"/>
              <a:gd name="T4" fmla="*/ 0 w 3752"/>
              <a:gd name="T5" fmla="*/ 3752 w 375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752">
                <a:moveTo>
                  <a:pt x="0" y="0"/>
                </a:moveTo>
                <a:lnTo>
                  <a:pt x="37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31" name="Freeform 40"/>
          <p:cNvSpPr>
            <a:spLocks noChangeArrowheads="1"/>
          </p:cNvSpPr>
          <p:nvPr/>
        </p:nvSpPr>
        <p:spPr bwMode="auto">
          <a:xfrm>
            <a:off x="1511300" y="5219700"/>
            <a:ext cx="5956300" cy="0"/>
          </a:xfrm>
          <a:custGeom>
            <a:avLst/>
            <a:gdLst>
              <a:gd name="T0" fmla="*/ 0 w 3752"/>
              <a:gd name="T1" fmla="*/ 2147483647 w 3752"/>
              <a:gd name="T2" fmla="*/ 0 60000 65536"/>
              <a:gd name="T3" fmla="*/ 0 60000 65536"/>
              <a:gd name="T4" fmla="*/ 0 w 3752"/>
              <a:gd name="T5" fmla="*/ 3752 w 375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752">
                <a:moveTo>
                  <a:pt x="0" y="0"/>
                </a:moveTo>
                <a:lnTo>
                  <a:pt x="37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32" name="Freeform 41"/>
          <p:cNvSpPr>
            <a:spLocks noChangeArrowheads="1"/>
          </p:cNvSpPr>
          <p:nvPr/>
        </p:nvSpPr>
        <p:spPr bwMode="auto">
          <a:xfrm>
            <a:off x="1511300" y="5232400"/>
            <a:ext cx="5956300" cy="0"/>
          </a:xfrm>
          <a:custGeom>
            <a:avLst/>
            <a:gdLst>
              <a:gd name="T0" fmla="*/ 0 w 3752"/>
              <a:gd name="T1" fmla="*/ 2147483647 w 3752"/>
              <a:gd name="T2" fmla="*/ 0 60000 65536"/>
              <a:gd name="T3" fmla="*/ 0 60000 65536"/>
              <a:gd name="T4" fmla="*/ 0 w 3752"/>
              <a:gd name="T5" fmla="*/ 3752 w 375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752">
                <a:moveTo>
                  <a:pt x="0" y="0"/>
                </a:moveTo>
                <a:lnTo>
                  <a:pt x="37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33" name="Freeform 42"/>
          <p:cNvSpPr>
            <a:spLocks noChangeArrowheads="1"/>
          </p:cNvSpPr>
          <p:nvPr/>
        </p:nvSpPr>
        <p:spPr bwMode="auto">
          <a:xfrm>
            <a:off x="1511300" y="4648200"/>
            <a:ext cx="0" cy="584200"/>
          </a:xfrm>
          <a:custGeom>
            <a:avLst/>
            <a:gdLst>
              <a:gd name="T0" fmla="*/ 0 h 368"/>
              <a:gd name="T1" fmla="*/ 2147483647 h 368"/>
              <a:gd name="T2" fmla="*/ 0 60000 65536"/>
              <a:gd name="T3" fmla="*/ 0 60000 65536"/>
              <a:gd name="T4" fmla="*/ 0 h 368"/>
              <a:gd name="T5" fmla="*/ 368 h 36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8">
                <a:moveTo>
                  <a:pt x="0" y="0"/>
                </a:moveTo>
                <a:lnTo>
                  <a:pt x="0" y="3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34" name="Freeform 43"/>
          <p:cNvSpPr>
            <a:spLocks noChangeArrowheads="1"/>
          </p:cNvSpPr>
          <p:nvPr/>
        </p:nvSpPr>
        <p:spPr bwMode="auto">
          <a:xfrm>
            <a:off x="1524000" y="4660900"/>
            <a:ext cx="0" cy="558800"/>
          </a:xfrm>
          <a:custGeom>
            <a:avLst/>
            <a:gdLst>
              <a:gd name="T0" fmla="*/ 0 h 352"/>
              <a:gd name="T1" fmla="*/ 2147483647 h 352"/>
              <a:gd name="T2" fmla="*/ 0 60000 65536"/>
              <a:gd name="T3" fmla="*/ 0 60000 65536"/>
              <a:gd name="T4" fmla="*/ 0 h 352"/>
              <a:gd name="T5" fmla="*/ 352 h 35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52">
                <a:moveTo>
                  <a:pt x="0" y="0"/>
                </a:moveTo>
                <a:lnTo>
                  <a:pt x="0" y="35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35" name="Freeform 44"/>
          <p:cNvSpPr>
            <a:spLocks noChangeArrowheads="1"/>
          </p:cNvSpPr>
          <p:nvPr/>
        </p:nvSpPr>
        <p:spPr bwMode="auto">
          <a:xfrm>
            <a:off x="7467600" y="4648200"/>
            <a:ext cx="0" cy="584200"/>
          </a:xfrm>
          <a:custGeom>
            <a:avLst/>
            <a:gdLst>
              <a:gd name="T0" fmla="*/ 0 h 368"/>
              <a:gd name="T1" fmla="*/ 2147483647 h 368"/>
              <a:gd name="T2" fmla="*/ 0 60000 65536"/>
              <a:gd name="T3" fmla="*/ 0 60000 65536"/>
              <a:gd name="T4" fmla="*/ 0 h 368"/>
              <a:gd name="T5" fmla="*/ 368 h 36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8">
                <a:moveTo>
                  <a:pt x="0" y="0"/>
                </a:moveTo>
                <a:lnTo>
                  <a:pt x="0" y="3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36" name="Freeform 45"/>
          <p:cNvSpPr>
            <a:spLocks noChangeArrowheads="1"/>
          </p:cNvSpPr>
          <p:nvPr/>
        </p:nvSpPr>
        <p:spPr bwMode="auto">
          <a:xfrm>
            <a:off x="7454900" y="4660900"/>
            <a:ext cx="0" cy="558800"/>
          </a:xfrm>
          <a:custGeom>
            <a:avLst/>
            <a:gdLst>
              <a:gd name="T0" fmla="*/ 0 h 352"/>
              <a:gd name="T1" fmla="*/ 2147483647 h 352"/>
              <a:gd name="T2" fmla="*/ 0 60000 65536"/>
              <a:gd name="T3" fmla="*/ 0 60000 65536"/>
              <a:gd name="T4" fmla="*/ 0 h 352"/>
              <a:gd name="T5" fmla="*/ 352 h 35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52">
                <a:moveTo>
                  <a:pt x="0" y="0"/>
                </a:moveTo>
                <a:lnTo>
                  <a:pt x="0" y="35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1676400" y="4724400"/>
            <a:ext cx="5638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 Inspira" pitchFamily="34" charset="0"/>
              </a:rPr>
              <a:t>Yüksek verimli motor ve sürücü uygulamaları işletmemiz için önemli bir kazanç sağlamaktadır.</a:t>
            </a:r>
          </a:p>
        </p:txBody>
      </p:sp>
      <p:sp>
        <p:nvSpPr>
          <p:cNvPr id="59438" name="Freeform 47"/>
          <p:cNvSpPr>
            <a:spLocks noChangeArrowheads="1"/>
          </p:cNvSpPr>
          <p:nvPr/>
        </p:nvSpPr>
        <p:spPr bwMode="auto">
          <a:xfrm>
            <a:off x="355600" y="10795000"/>
            <a:ext cx="1676400" cy="508000"/>
          </a:xfrm>
          <a:custGeom>
            <a:avLst/>
            <a:gdLst>
              <a:gd name="T0" fmla="*/ 0 w 1056"/>
              <a:gd name="T1" fmla="*/ 0 h 320"/>
              <a:gd name="T2" fmla="*/ 0 w 1056"/>
              <a:gd name="T3" fmla="*/ 2147483647 h 320"/>
              <a:gd name="T4" fmla="*/ 2147483647 w 1056"/>
              <a:gd name="T5" fmla="*/ 2147483647 h 320"/>
              <a:gd name="T6" fmla="*/ 2147483647 w 1056"/>
              <a:gd name="T7" fmla="*/ 0 h 320"/>
              <a:gd name="T8" fmla="*/ 0 w 1056"/>
              <a:gd name="T9" fmla="*/ 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20"/>
              <a:gd name="T17" fmla="*/ 1056 w 1056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20">
                <a:moveTo>
                  <a:pt x="0" y="0"/>
                </a:moveTo>
                <a:lnTo>
                  <a:pt x="0" y="320"/>
                </a:lnTo>
                <a:lnTo>
                  <a:pt x="1056" y="320"/>
                </a:lnTo>
                <a:lnTo>
                  <a:pt x="1056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39" name="Freeform 4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40" name="Freeform 49"/>
          <p:cNvSpPr>
            <a:spLocks noChangeArrowheads="1"/>
          </p:cNvSpPr>
          <p:nvPr/>
        </p:nvSpPr>
        <p:spPr bwMode="auto">
          <a:xfrm>
            <a:off x="8331200" y="10795000"/>
            <a:ext cx="812800" cy="508000"/>
          </a:xfrm>
          <a:custGeom>
            <a:avLst/>
            <a:gdLst>
              <a:gd name="T0" fmla="*/ 0 w 512"/>
              <a:gd name="T1" fmla="*/ 0 h 320"/>
              <a:gd name="T2" fmla="*/ 0 w 512"/>
              <a:gd name="T3" fmla="*/ 2147483647 h 320"/>
              <a:gd name="T4" fmla="*/ 2147483647 w 512"/>
              <a:gd name="T5" fmla="*/ 2147483647 h 320"/>
              <a:gd name="T6" fmla="*/ 2147483647 w 512"/>
              <a:gd name="T7" fmla="*/ 0 h 320"/>
              <a:gd name="T8" fmla="*/ 0 w 512"/>
              <a:gd name="T9" fmla="*/ 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320"/>
              <a:gd name="T17" fmla="*/ 512 w 512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320">
                <a:moveTo>
                  <a:pt x="0" y="0"/>
                </a:moveTo>
                <a:lnTo>
                  <a:pt x="0" y="320"/>
                </a:lnTo>
                <a:lnTo>
                  <a:pt x="512" y="320"/>
                </a:lnTo>
                <a:lnTo>
                  <a:pt x="512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441" name="Freeform 5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59442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88" y="168275"/>
            <a:ext cx="1308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43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5386388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44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2288" y="5386388"/>
            <a:ext cx="812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46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reeform 3"/>
          <p:cNvSpPr>
            <a:spLocks noChangeArrowheads="1"/>
          </p:cNvSpPr>
          <p:nvPr/>
        </p:nvSpPr>
        <p:spPr bwMode="auto">
          <a:xfrm>
            <a:off x="0" y="0"/>
            <a:ext cx="9169400" cy="6858000"/>
          </a:xfrm>
          <a:custGeom>
            <a:avLst/>
            <a:gdLst>
              <a:gd name="T0" fmla="*/ 0 w 5776"/>
              <a:gd name="T1" fmla="*/ 0 h 4320"/>
              <a:gd name="T2" fmla="*/ 0 w 5776"/>
              <a:gd name="T3" fmla="*/ 2147483647 h 4320"/>
              <a:gd name="T4" fmla="*/ 2147483647 w 5776"/>
              <a:gd name="T5" fmla="*/ 2147483647 h 4320"/>
              <a:gd name="T6" fmla="*/ 2147483647 w 5776"/>
              <a:gd name="T7" fmla="*/ 0 h 4320"/>
              <a:gd name="T8" fmla="*/ 0 w 5776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76"/>
              <a:gd name="T16" fmla="*/ 0 h 4320"/>
              <a:gd name="T17" fmla="*/ 5776 w 5776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76" h="4320">
                <a:moveTo>
                  <a:pt x="0" y="0"/>
                </a:moveTo>
                <a:lnTo>
                  <a:pt x="0" y="4320"/>
                </a:lnTo>
                <a:lnTo>
                  <a:pt x="5776" y="4320"/>
                </a:lnTo>
                <a:lnTo>
                  <a:pt x="5776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42" name="Freeform 4"/>
          <p:cNvSpPr>
            <a:spLocks noChangeArrowheads="1"/>
          </p:cNvSpPr>
          <p:nvPr/>
        </p:nvSpPr>
        <p:spPr bwMode="auto">
          <a:xfrm>
            <a:off x="39688" y="0"/>
            <a:ext cx="9169400" cy="6858000"/>
          </a:xfrm>
          <a:custGeom>
            <a:avLst/>
            <a:gdLst>
              <a:gd name="T0" fmla="*/ 0 w 5776"/>
              <a:gd name="T1" fmla="*/ 0 h 4320"/>
              <a:gd name="T2" fmla="*/ 2147483647 w 5776"/>
              <a:gd name="T3" fmla="*/ 0 h 4320"/>
              <a:gd name="T4" fmla="*/ 2147483647 w 5776"/>
              <a:gd name="T5" fmla="*/ 2147483647 h 4320"/>
              <a:gd name="T6" fmla="*/ 0 w 5776"/>
              <a:gd name="T7" fmla="*/ 2147483647 h 4320"/>
              <a:gd name="T8" fmla="*/ 0 w 5776"/>
              <a:gd name="T9" fmla="*/ 0 h 4320"/>
              <a:gd name="T10" fmla="*/ 0 w 5776"/>
              <a:gd name="T11" fmla="*/ 0 h 4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76"/>
              <a:gd name="T19" fmla="*/ 0 h 4320"/>
              <a:gd name="T20" fmla="*/ 5776 w 5776"/>
              <a:gd name="T21" fmla="*/ 4320 h 43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76" h="4320">
                <a:moveTo>
                  <a:pt x="0" y="0"/>
                </a:moveTo>
                <a:lnTo>
                  <a:pt x="5776" y="0"/>
                </a:lnTo>
                <a:lnTo>
                  <a:pt x="5776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15900" y="115888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2500" b="1">
                <a:solidFill>
                  <a:srgbClr val="000080"/>
                </a:solidFill>
                <a:latin typeface="GE Inspira"/>
              </a:rPr>
              <a:t>İ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zmir, 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Türkiye </a:t>
            </a:r>
            <a:endParaRPr lang="en-US" sz="25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215900" y="496888"/>
            <a:ext cx="31003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>
                <a:solidFill>
                  <a:srgbClr val="000080"/>
                </a:solidFill>
                <a:latin typeface="GE Inspira"/>
              </a:rPr>
              <a:t>21 – 25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 Ağustos 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, 2011</a:t>
            </a:r>
          </a:p>
        </p:txBody>
      </p:sp>
      <p:sp>
        <p:nvSpPr>
          <p:cNvPr id="61445" name="Freeform 7"/>
          <p:cNvSpPr>
            <a:spLocks noChangeArrowheads="1"/>
          </p:cNvSpPr>
          <p:nvPr/>
        </p:nvSpPr>
        <p:spPr bwMode="auto">
          <a:xfrm>
            <a:off x="14173200" y="355600"/>
            <a:ext cx="1879600" cy="342900"/>
          </a:xfrm>
          <a:custGeom>
            <a:avLst/>
            <a:gdLst>
              <a:gd name="T0" fmla="*/ 0 w 1184"/>
              <a:gd name="T1" fmla="*/ 0 h 216"/>
              <a:gd name="T2" fmla="*/ 0 w 1184"/>
              <a:gd name="T3" fmla="*/ 2147483647 h 216"/>
              <a:gd name="T4" fmla="*/ 2147483647 w 1184"/>
              <a:gd name="T5" fmla="*/ 2147483647 h 216"/>
              <a:gd name="T6" fmla="*/ 2147483647 w 1184"/>
              <a:gd name="T7" fmla="*/ 0 h 216"/>
              <a:gd name="T8" fmla="*/ 0 w 1184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4"/>
              <a:gd name="T16" fmla="*/ 0 h 216"/>
              <a:gd name="T17" fmla="*/ 1184 w 118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4" h="216">
                <a:moveTo>
                  <a:pt x="0" y="0"/>
                </a:moveTo>
                <a:lnTo>
                  <a:pt x="0" y="216"/>
                </a:lnTo>
                <a:lnTo>
                  <a:pt x="1184" y="216"/>
                </a:lnTo>
                <a:lnTo>
                  <a:pt x="1184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46" name="Freeform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215900" y="903288"/>
            <a:ext cx="593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2000" b="1">
                <a:solidFill>
                  <a:srgbClr val="23B7F4"/>
                </a:solidFill>
                <a:latin typeface="GE Inspira"/>
              </a:rPr>
              <a:t>Elektrik Dağıtımı ve Aydınlatma Sistemleri </a:t>
            </a:r>
            <a:r>
              <a:rPr lang="en-US" sz="2000" b="1">
                <a:solidFill>
                  <a:srgbClr val="23B7F4"/>
                </a:solidFill>
                <a:latin typeface="GE Inspira"/>
              </a:rPr>
              <a:t>T</a:t>
            </a:r>
            <a:r>
              <a:rPr lang="tr-TR" sz="2000" b="1">
                <a:solidFill>
                  <a:srgbClr val="23B7F4"/>
                </a:solidFill>
                <a:latin typeface="GE Inspira"/>
              </a:rPr>
              <a:t>akımı</a:t>
            </a:r>
            <a:endParaRPr lang="en-US" sz="2000" b="1">
              <a:solidFill>
                <a:srgbClr val="23B7F4"/>
              </a:solidFill>
              <a:latin typeface="GE Inspira"/>
            </a:endParaRPr>
          </a:p>
        </p:txBody>
      </p:sp>
      <p:sp>
        <p:nvSpPr>
          <p:cNvPr id="61448" name="Text Box 11"/>
          <p:cNvSpPr txBox="1">
            <a:spLocks noChangeArrowheads="1"/>
          </p:cNvSpPr>
          <p:nvPr/>
        </p:nvSpPr>
        <p:spPr bwMode="auto">
          <a:xfrm>
            <a:off x="215900" y="12493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61449" name="Text Box 12"/>
          <p:cNvSpPr txBox="1">
            <a:spLocks noChangeArrowheads="1"/>
          </p:cNvSpPr>
          <p:nvPr/>
        </p:nvSpPr>
        <p:spPr bwMode="auto">
          <a:xfrm>
            <a:off x="215900" y="1506538"/>
            <a:ext cx="58912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8 </a:t>
            </a:r>
            <a:r>
              <a:rPr lang="tr-TR" sz="1700" b="1">
                <a:solidFill>
                  <a:srgbClr val="000080"/>
                </a:solidFill>
                <a:latin typeface="GE Inspira"/>
              </a:rPr>
              <a:t>İyileştirme Önerisi Oluşturuldu</a:t>
            </a:r>
            <a:r>
              <a:rPr lang="en-US" sz="1700" b="1">
                <a:solidFill>
                  <a:srgbClr val="000080"/>
                </a:solidFill>
                <a:latin typeface="GE Inspira"/>
              </a:rPr>
              <a:t>              3 </a:t>
            </a:r>
            <a:r>
              <a:rPr lang="tr-TR" sz="1700" b="1">
                <a:solidFill>
                  <a:srgbClr val="000080"/>
                </a:solidFill>
                <a:latin typeface="GE Inspira"/>
              </a:rPr>
              <a:t>Öneri Bütçelendirildi</a:t>
            </a:r>
            <a:endParaRPr lang="en-US" sz="17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61450" name="Text Box 13"/>
          <p:cNvSpPr txBox="1">
            <a:spLocks noChangeArrowheads="1"/>
          </p:cNvSpPr>
          <p:nvPr/>
        </p:nvSpPr>
        <p:spPr bwMode="auto">
          <a:xfrm>
            <a:off x="215900" y="19097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61451" name="Text Box 14"/>
          <p:cNvSpPr txBox="1">
            <a:spLocks noChangeArrowheads="1"/>
          </p:cNvSpPr>
          <p:nvPr/>
        </p:nvSpPr>
        <p:spPr bwMode="auto">
          <a:xfrm>
            <a:off x="215900" y="2052638"/>
            <a:ext cx="1258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1700" b="1">
                <a:solidFill>
                  <a:srgbClr val="000080"/>
                </a:solidFill>
                <a:latin typeface="GE Inspira"/>
              </a:rPr>
              <a:t>En İyi 3 Öneri</a:t>
            </a:r>
            <a:endParaRPr lang="en-US" sz="17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61452" name="Freeform 15"/>
          <p:cNvSpPr>
            <a:spLocks noChangeArrowheads="1"/>
          </p:cNvSpPr>
          <p:nvPr/>
        </p:nvSpPr>
        <p:spPr bwMode="auto">
          <a:xfrm>
            <a:off x="215900" y="2311400"/>
            <a:ext cx="2070100" cy="0"/>
          </a:xfrm>
          <a:custGeom>
            <a:avLst/>
            <a:gdLst>
              <a:gd name="T0" fmla="*/ 0 w 1304"/>
              <a:gd name="T1" fmla="*/ 2147483647 w 1304"/>
              <a:gd name="T2" fmla="*/ 0 60000 65536"/>
              <a:gd name="T3" fmla="*/ 0 60000 65536"/>
              <a:gd name="T4" fmla="*/ 0 w 1304"/>
              <a:gd name="T5" fmla="*/ 1304 w 13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04">
                <a:moveTo>
                  <a:pt x="0" y="0"/>
                </a:moveTo>
                <a:lnTo>
                  <a:pt x="130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53" name="Text Box 16"/>
          <p:cNvSpPr txBox="1">
            <a:spLocks noChangeArrowheads="1"/>
          </p:cNvSpPr>
          <p:nvPr/>
        </p:nvSpPr>
        <p:spPr bwMode="auto">
          <a:xfrm>
            <a:off x="6948488" y="2060575"/>
            <a:ext cx="857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1700" b="1">
                <a:solidFill>
                  <a:srgbClr val="000080"/>
                </a:solidFill>
                <a:latin typeface="GE Inspira"/>
              </a:rPr>
              <a:t>Tasarruf</a:t>
            </a:r>
            <a:endParaRPr lang="en-US" sz="17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61454" name="Freeform 17"/>
          <p:cNvSpPr>
            <a:spLocks noChangeArrowheads="1"/>
          </p:cNvSpPr>
          <p:nvPr/>
        </p:nvSpPr>
        <p:spPr bwMode="auto">
          <a:xfrm>
            <a:off x="7112000" y="2311400"/>
            <a:ext cx="850900" cy="0"/>
          </a:xfrm>
          <a:custGeom>
            <a:avLst/>
            <a:gdLst>
              <a:gd name="T0" fmla="*/ 0 w 536"/>
              <a:gd name="T1" fmla="*/ 2147483647 w 536"/>
              <a:gd name="T2" fmla="*/ 0 60000 65536"/>
              <a:gd name="T3" fmla="*/ 0 60000 65536"/>
              <a:gd name="T4" fmla="*/ 0 w 536"/>
              <a:gd name="T5" fmla="*/ 536 w 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6">
                <a:moveTo>
                  <a:pt x="0" y="0"/>
                </a:moveTo>
                <a:lnTo>
                  <a:pt x="53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7112000" y="2306638"/>
            <a:ext cx="4111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(T</a:t>
            </a:r>
            <a:r>
              <a:rPr lang="tr-TR" sz="1700" b="1">
                <a:solidFill>
                  <a:srgbClr val="000080"/>
                </a:solidFill>
                <a:latin typeface="GE Inspira"/>
              </a:rPr>
              <a:t>L</a:t>
            </a:r>
            <a:r>
              <a:rPr lang="en-US" sz="1700" b="1">
                <a:solidFill>
                  <a:srgbClr val="000080"/>
                </a:solidFill>
                <a:latin typeface="GE Inspira"/>
              </a:rPr>
              <a:t>)</a:t>
            </a:r>
          </a:p>
        </p:txBody>
      </p:sp>
      <p:sp>
        <p:nvSpPr>
          <p:cNvPr id="61456" name="Freeform 19"/>
          <p:cNvSpPr>
            <a:spLocks noChangeArrowheads="1"/>
          </p:cNvSpPr>
          <p:nvPr/>
        </p:nvSpPr>
        <p:spPr bwMode="auto">
          <a:xfrm>
            <a:off x="7112000" y="2565400"/>
            <a:ext cx="482600" cy="0"/>
          </a:xfrm>
          <a:custGeom>
            <a:avLst/>
            <a:gdLst>
              <a:gd name="T0" fmla="*/ 0 w 304"/>
              <a:gd name="T1" fmla="*/ 2147483647 w 304"/>
              <a:gd name="T2" fmla="*/ 0 60000 65536"/>
              <a:gd name="T3" fmla="*/ 0 60000 65536"/>
              <a:gd name="T4" fmla="*/ 0 w 304"/>
              <a:gd name="T5" fmla="*/ 304 w 3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04">
                <a:moveTo>
                  <a:pt x="0" y="0"/>
                </a:moveTo>
                <a:lnTo>
                  <a:pt x="30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57" name="Text Box 20"/>
          <p:cNvSpPr txBox="1">
            <a:spLocks noChangeArrowheads="1"/>
          </p:cNvSpPr>
          <p:nvPr/>
        </p:nvSpPr>
        <p:spPr bwMode="auto">
          <a:xfrm>
            <a:off x="7904163" y="2060575"/>
            <a:ext cx="12398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1700" b="1">
                <a:solidFill>
                  <a:srgbClr val="000080"/>
                </a:solidFill>
                <a:latin typeface="GE Inspira"/>
              </a:rPr>
              <a:t>Geri Ödeme</a:t>
            </a:r>
            <a:endParaRPr lang="en-US" sz="17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61458" name="Freeform 21"/>
          <p:cNvSpPr>
            <a:spLocks noChangeArrowheads="1"/>
          </p:cNvSpPr>
          <p:nvPr/>
        </p:nvSpPr>
        <p:spPr bwMode="auto">
          <a:xfrm>
            <a:off x="8039100" y="2311400"/>
            <a:ext cx="914400" cy="0"/>
          </a:xfrm>
          <a:custGeom>
            <a:avLst/>
            <a:gdLst>
              <a:gd name="T0" fmla="*/ 0 w 576"/>
              <a:gd name="T1" fmla="*/ 2147483647 w 576"/>
              <a:gd name="T2" fmla="*/ 0 60000 65536"/>
              <a:gd name="T3" fmla="*/ 0 60000 65536"/>
              <a:gd name="T4" fmla="*/ 0 w 576"/>
              <a:gd name="T5" fmla="*/ 576 w 57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76">
                <a:moveTo>
                  <a:pt x="0" y="0"/>
                </a:moveTo>
                <a:lnTo>
                  <a:pt x="57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59" name="Text Box 22"/>
          <p:cNvSpPr txBox="1">
            <a:spLocks noChangeArrowheads="1"/>
          </p:cNvSpPr>
          <p:nvPr/>
        </p:nvSpPr>
        <p:spPr bwMode="auto">
          <a:xfrm>
            <a:off x="8039100" y="2306638"/>
            <a:ext cx="387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(y</a:t>
            </a:r>
            <a:r>
              <a:rPr lang="tr-TR" sz="1700" b="1">
                <a:solidFill>
                  <a:srgbClr val="000080"/>
                </a:solidFill>
                <a:latin typeface="GE Inspira"/>
              </a:rPr>
              <a:t>ıl</a:t>
            </a:r>
            <a:r>
              <a:rPr lang="en-US" sz="1700" b="1">
                <a:solidFill>
                  <a:srgbClr val="000080"/>
                </a:solidFill>
                <a:latin typeface="GE Inspira"/>
              </a:rPr>
              <a:t>)</a:t>
            </a:r>
          </a:p>
        </p:txBody>
      </p:sp>
      <p:sp>
        <p:nvSpPr>
          <p:cNvPr id="61460" name="Freeform 23"/>
          <p:cNvSpPr>
            <a:spLocks noChangeArrowheads="1"/>
          </p:cNvSpPr>
          <p:nvPr/>
        </p:nvSpPr>
        <p:spPr bwMode="auto">
          <a:xfrm>
            <a:off x="8039100" y="2565400"/>
            <a:ext cx="482600" cy="0"/>
          </a:xfrm>
          <a:custGeom>
            <a:avLst/>
            <a:gdLst>
              <a:gd name="T0" fmla="*/ 0 w 304"/>
              <a:gd name="T1" fmla="*/ 2147483647 w 304"/>
              <a:gd name="T2" fmla="*/ 0 60000 65536"/>
              <a:gd name="T3" fmla="*/ 0 60000 65536"/>
              <a:gd name="T4" fmla="*/ 0 w 304"/>
              <a:gd name="T5" fmla="*/ 304 w 3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04">
                <a:moveTo>
                  <a:pt x="0" y="0"/>
                </a:moveTo>
                <a:lnTo>
                  <a:pt x="30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61" name="Text Box 24"/>
          <p:cNvSpPr txBox="1">
            <a:spLocks noChangeArrowheads="1"/>
          </p:cNvSpPr>
          <p:nvPr/>
        </p:nvSpPr>
        <p:spPr bwMode="auto">
          <a:xfrm>
            <a:off x="215900" y="2613025"/>
            <a:ext cx="3752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1. - 2. Hat ve Ofislerin Aydınlatmaları</a:t>
            </a:r>
          </a:p>
        </p:txBody>
      </p:sp>
      <p:sp>
        <p:nvSpPr>
          <p:cNvPr id="61462" name="Freeform 25"/>
          <p:cNvSpPr>
            <a:spLocks noChangeArrowheads="1"/>
          </p:cNvSpPr>
          <p:nvPr/>
        </p:nvSpPr>
        <p:spPr bwMode="auto">
          <a:xfrm>
            <a:off x="101600" y="2743200"/>
            <a:ext cx="76200" cy="76200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0 w 48"/>
              <a:gd name="T5" fmla="*/ 2147483647 h 48"/>
              <a:gd name="T6" fmla="*/ 2147483647 w 48"/>
              <a:gd name="T7" fmla="*/ 0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8"/>
              <a:gd name="T20" fmla="*/ 48 w 48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8">
                <a:moveTo>
                  <a:pt x="48" y="24"/>
                </a:moveTo>
                <a:cubicBezTo>
                  <a:pt x="48" y="37"/>
                  <a:pt x="37" y="48"/>
                  <a:pt x="24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63" name="Text Box 26"/>
          <p:cNvSpPr txBox="1">
            <a:spLocks noChangeArrowheads="1"/>
          </p:cNvSpPr>
          <p:nvPr/>
        </p:nvSpPr>
        <p:spPr bwMode="auto">
          <a:xfrm>
            <a:off x="7112000" y="2613025"/>
            <a:ext cx="663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17,938</a:t>
            </a:r>
          </a:p>
        </p:txBody>
      </p:sp>
      <p:sp>
        <p:nvSpPr>
          <p:cNvPr id="61464" name="Text Box 27"/>
          <p:cNvSpPr txBox="1">
            <a:spLocks noChangeArrowheads="1"/>
          </p:cNvSpPr>
          <p:nvPr/>
        </p:nvSpPr>
        <p:spPr bwMode="auto">
          <a:xfrm>
            <a:off x="7112000" y="2865438"/>
            <a:ext cx="266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T</a:t>
            </a:r>
            <a:r>
              <a:rPr lang="tr-TR" sz="1700" b="1">
                <a:solidFill>
                  <a:srgbClr val="000080"/>
                </a:solidFill>
                <a:latin typeface="GE Inspira"/>
              </a:rPr>
              <a:t>L</a:t>
            </a:r>
            <a:endParaRPr lang="en-US" sz="17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61465" name="Text Box 28"/>
          <p:cNvSpPr txBox="1">
            <a:spLocks noChangeArrowheads="1"/>
          </p:cNvSpPr>
          <p:nvPr/>
        </p:nvSpPr>
        <p:spPr bwMode="auto">
          <a:xfrm>
            <a:off x="8039100" y="2613025"/>
            <a:ext cx="422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3.62</a:t>
            </a:r>
          </a:p>
        </p:txBody>
      </p:sp>
      <p:sp>
        <p:nvSpPr>
          <p:cNvPr id="61466" name="Text Box 29"/>
          <p:cNvSpPr txBox="1">
            <a:spLocks noChangeArrowheads="1"/>
          </p:cNvSpPr>
          <p:nvPr/>
        </p:nvSpPr>
        <p:spPr bwMode="auto">
          <a:xfrm>
            <a:off x="215900" y="3171825"/>
            <a:ext cx="46656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Tüm Hatlarda Gün Işığı Panelleri Kullanılması</a:t>
            </a:r>
          </a:p>
        </p:txBody>
      </p:sp>
      <p:sp>
        <p:nvSpPr>
          <p:cNvPr id="61467" name="Freeform 30"/>
          <p:cNvSpPr>
            <a:spLocks noChangeArrowheads="1"/>
          </p:cNvSpPr>
          <p:nvPr/>
        </p:nvSpPr>
        <p:spPr bwMode="auto">
          <a:xfrm>
            <a:off x="101600" y="3302000"/>
            <a:ext cx="76200" cy="76200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0 w 48"/>
              <a:gd name="T5" fmla="*/ 2147483647 h 48"/>
              <a:gd name="T6" fmla="*/ 2147483647 w 48"/>
              <a:gd name="T7" fmla="*/ 0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8"/>
              <a:gd name="T20" fmla="*/ 48 w 48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8">
                <a:moveTo>
                  <a:pt x="48" y="24"/>
                </a:moveTo>
                <a:cubicBezTo>
                  <a:pt x="48" y="37"/>
                  <a:pt x="37" y="48"/>
                  <a:pt x="24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68" name="Text Box 31"/>
          <p:cNvSpPr txBox="1">
            <a:spLocks noChangeArrowheads="1"/>
          </p:cNvSpPr>
          <p:nvPr/>
        </p:nvSpPr>
        <p:spPr bwMode="auto">
          <a:xfrm>
            <a:off x="7112000" y="3171825"/>
            <a:ext cx="663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57,040</a:t>
            </a:r>
          </a:p>
        </p:txBody>
      </p:sp>
      <p:sp>
        <p:nvSpPr>
          <p:cNvPr id="61469" name="Text Box 32"/>
          <p:cNvSpPr txBox="1">
            <a:spLocks noChangeArrowheads="1"/>
          </p:cNvSpPr>
          <p:nvPr/>
        </p:nvSpPr>
        <p:spPr bwMode="auto">
          <a:xfrm>
            <a:off x="7112000" y="3424238"/>
            <a:ext cx="266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T</a:t>
            </a:r>
            <a:r>
              <a:rPr lang="tr-TR" sz="1700" b="1">
                <a:solidFill>
                  <a:srgbClr val="000080"/>
                </a:solidFill>
                <a:latin typeface="GE Inspira"/>
              </a:rPr>
              <a:t>L</a:t>
            </a:r>
            <a:endParaRPr lang="en-US" sz="17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61470" name="Text Box 33"/>
          <p:cNvSpPr txBox="1">
            <a:spLocks noChangeArrowheads="1"/>
          </p:cNvSpPr>
          <p:nvPr/>
        </p:nvSpPr>
        <p:spPr bwMode="auto">
          <a:xfrm>
            <a:off x="8039100" y="3171825"/>
            <a:ext cx="422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0.68</a:t>
            </a:r>
          </a:p>
        </p:txBody>
      </p:sp>
      <p:sp>
        <p:nvSpPr>
          <p:cNvPr id="61471" name="Text Box 34"/>
          <p:cNvSpPr txBox="1">
            <a:spLocks noChangeArrowheads="1"/>
          </p:cNvSpPr>
          <p:nvPr/>
        </p:nvSpPr>
        <p:spPr bwMode="auto">
          <a:xfrm>
            <a:off x="215900" y="3602038"/>
            <a:ext cx="5351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1700" b="1">
                <a:solidFill>
                  <a:srgbClr val="000080"/>
                </a:solidFill>
                <a:latin typeface="GE Inspira"/>
              </a:rPr>
              <a:t>1.-2.Hat Kompanzasyon Panellerinin Yenilenmesi ve</a:t>
            </a:r>
          </a:p>
          <a:p>
            <a:r>
              <a:rPr lang="tr-TR" sz="1700" b="1">
                <a:solidFill>
                  <a:srgbClr val="000080"/>
                </a:solidFill>
                <a:latin typeface="GE Inspira"/>
              </a:rPr>
              <a:t>Reaktörlü Hale Getirilmesi</a:t>
            </a:r>
            <a:r>
              <a:rPr lang="en-US" sz="1700" b="1">
                <a:solidFill>
                  <a:srgbClr val="000080"/>
                </a:solidFill>
                <a:latin typeface="GE Inspira"/>
              </a:rPr>
              <a:t> </a:t>
            </a:r>
          </a:p>
        </p:txBody>
      </p:sp>
      <p:sp>
        <p:nvSpPr>
          <p:cNvPr id="61472" name="Freeform 35"/>
          <p:cNvSpPr>
            <a:spLocks noChangeArrowheads="1"/>
          </p:cNvSpPr>
          <p:nvPr/>
        </p:nvSpPr>
        <p:spPr bwMode="auto">
          <a:xfrm>
            <a:off x="101600" y="3860800"/>
            <a:ext cx="76200" cy="76200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0 w 48"/>
              <a:gd name="T5" fmla="*/ 2147483647 h 48"/>
              <a:gd name="T6" fmla="*/ 2147483647 w 48"/>
              <a:gd name="T7" fmla="*/ 0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8"/>
              <a:gd name="T20" fmla="*/ 48 w 48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8">
                <a:moveTo>
                  <a:pt x="48" y="24"/>
                </a:moveTo>
                <a:cubicBezTo>
                  <a:pt x="48" y="37"/>
                  <a:pt x="37" y="48"/>
                  <a:pt x="24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73" name="Text Box 36"/>
          <p:cNvSpPr txBox="1">
            <a:spLocks noChangeArrowheads="1"/>
          </p:cNvSpPr>
          <p:nvPr/>
        </p:nvSpPr>
        <p:spPr bwMode="auto">
          <a:xfrm>
            <a:off x="7112000" y="3730625"/>
            <a:ext cx="131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- </a:t>
            </a:r>
          </a:p>
        </p:txBody>
      </p:sp>
      <p:sp>
        <p:nvSpPr>
          <p:cNvPr id="61474" name="Text Box 37"/>
          <p:cNvSpPr txBox="1">
            <a:spLocks noChangeArrowheads="1"/>
          </p:cNvSpPr>
          <p:nvPr/>
        </p:nvSpPr>
        <p:spPr bwMode="auto">
          <a:xfrm>
            <a:off x="8039100" y="3730625"/>
            <a:ext cx="131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solidFill>
                  <a:srgbClr val="000080"/>
                </a:solidFill>
                <a:latin typeface="GE Inspira"/>
              </a:rPr>
              <a:t>- </a:t>
            </a:r>
          </a:p>
        </p:txBody>
      </p:sp>
      <p:sp>
        <p:nvSpPr>
          <p:cNvPr id="61475" name="Text Box 38"/>
          <p:cNvSpPr txBox="1">
            <a:spLocks noChangeArrowheads="1"/>
          </p:cNvSpPr>
          <p:nvPr/>
        </p:nvSpPr>
        <p:spPr bwMode="auto">
          <a:xfrm>
            <a:off x="215900" y="4081463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GE Inspira"/>
              </a:rPr>
              <a:t> </a:t>
            </a:r>
          </a:p>
        </p:txBody>
      </p:sp>
      <p:sp>
        <p:nvSpPr>
          <p:cNvPr id="61476" name="Text Box 47"/>
          <p:cNvSpPr txBox="1">
            <a:spLocks noChangeArrowheads="1"/>
          </p:cNvSpPr>
          <p:nvPr/>
        </p:nvSpPr>
        <p:spPr bwMode="auto">
          <a:xfrm>
            <a:off x="3429000" y="4930775"/>
            <a:ext cx="3282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2400" b="1" i="1">
                <a:solidFill>
                  <a:srgbClr val="C70068"/>
                </a:solidFill>
                <a:latin typeface="GE Inspira"/>
              </a:rPr>
              <a:t>Lüzumsuzsa Söndür!!!</a:t>
            </a:r>
            <a:endParaRPr lang="en-US" sz="2400" b="1" i="1">
              <a:solidFill>
                <a:srgbClr val="C70068"/>
              </a:solidFill>
              <a:latin typeface="GE Inspira"/>
            </a:endParaRPr>
          </a:p>
        </p:txBody>
      </p:sp>
      <p:sp>
        <p:nvSpPr>
          <p:cNvPr id="61477" name="Text Box 48"/>
          <p:cNvSpPr txBox="1">
            <a:spLocks noChangeArrowheads="1"/>
          </p:cNvSpPr>
          <p:nvPr/>
        </p:nvSpPr>
        <p:spPr bwMode="auto">
          <a:xfrm>
            <a:off x="2381250" y="5440363"/>
            <a:ext cx="516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ENERJİ TASARRUFU</a:t>
            </a:r>
            <a:r>
              <a:rPr lang="tr-TR" b="1" i="1">
                <a:solidFill>
                  <a:srgbClr val="000000"/>
                </a:solidFill>
                <a:latin typeface="Times New Roman" pitchFamily="18" charset="0"/>
              </a:rPr>
              <a:t>  VE ÖNLEYİCİ TEDBİRLER</a:t>
            </a:r>
            <a:endParaRPr lang="en-US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78" name="Text Box 49"/>
          <p:cNvSpPr txBox="1">
            <a:spLocks noChangeArrowheads="1"/>
          </p:cNvSpPr>
          <p:nvPr/>
        </p:nvSpPr>
        <p:spPr bwMode="auto">
          <a:xfrm>
            <a:off x="3200400" y="4876800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GE Inspira"/>
              </a:rPr>
              <a:t> </a:t>
            </a:r>
          </a:p>
        </p:txBody>
      </p:sp>
      <p:sp>
        <p:nvSpPr>
          <p:cNvPr id="61479" name="Freeform 50"/>
          <p:cNvSpPr>
            <a:spLocks noChangeArrowheads="1"/>
          </p:cNvSpPr>
          <p:nvPr/>
        </p:nvSpPr>
        <p:spPr bwMode="auto">
          <a:xfrm>
            <a:off x="355600" y="10591800"/>
            <a:ext cx="1676400" cy="508000"/>
          </a:xfrm>
          <a:custGeom>
            <a:avLst/>
            <a:gdLst>
              <a:gd name="T0" fmla="*/ 0 w 1056"/>
              <a:gd name="T1" fmla="*/ 0 h 320"/>
              <a:gd name="T2" fmla="*/ 0 w 1056"/>
              <a:gd name="T3" fmla="*/ 2147483647 h 320"/>
              <a:gd name="T4" fmla="*/ 2147483647 w 1056"/>
              <a:gd name="T5" fmla="*/ 2147483647 h 320"/>
              <a:gd name="T6" fmla="*/ 2147483647 w 1056"/>
              <a:gd name="T7" fmla="*/ 0 h 320"/>
              <a:gd name="T8" fmla="*/ 0 w 1056"/>
              <a:gd name="T9" fmla="*/ 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20"/>
              <a:gd name="T17" fmla="*/ 1056 w 1056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20">
                <a:moveTo>
                  <a:pt x="0" y="0"/>
                </a:moveTo>
                <a:lnTo>
                  <a:pt x="0" y="320"/>
                </a:lnTo>
                <a:lnTo>
                  <a:pt x="1056" y="320"/>
                </a:lnTo>
                <a:lnTo>
                  <a:pt x="1056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80" name="Freeform 5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81" name="Freeform 53"/>
          <p:cNvSpPr>
            <a:spLocks noChangeArrowheads="1"/>
          </p:cNvSpPr>
          <p:nvPr/>
        </p:nvSpPr>
        <p:spPr bwMode="auto">
          <a:xfrm>
            <a:off x="8331200" y="10591800"/>
            <a:ext cx="812800" cy="508000"/>
          </a:xfrm>
          <a:custGeom>
            <a:avLst/>
            <a:gdLst>
              <a:gd name="T0" fmla="*/ 0 w 512"/>
              <a:gd name="T1" fmla="*/ 0 h 320"/>
              <a:gd name="T2" fmla="*/ 0 w 512"/>
              <a:gd name="T3" fmla="*/ 2147483647 h 320"/>
              <a:gd name="T4" fmla="*/ 2147483647 w 512"/>
              <a:gd name="T5" fmla="*/ 2147483647 h 320"/>
              <a:gd name="T6" fmla="*/ 2147483647 w 512"/>
              <a:gd name="T7" fmla="*/ 0 h 320"/>
              <a:gd name="T8" fmla="*/ 0 w 512"/>
              <a:gd name="T9" fmla="*/ 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2"/>
              <a:gd name="T16" fmla="*/ 0 h 320"/>
              <a:gd name="T17" fmla="*/ 512 w 512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2" h="320">
                <a:moveTo>
                  <a:pt x="0" y="0"/>
                </a:moveTo>
                <a:lnTo>
                  <a:pt x="0" y="320"/>
                </a:lnTo>
                <a:lnTo>
                  <a:pt x="512" y="320"/>
                </a:lnTo>
                <a:lnTo>
                  <a:pt x="512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482" name="Freeform 5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6148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88" y="168275"/>
            <a:ext cx="1308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4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5892800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5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733256"/>
            <a:ext cx="812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6" name="Picture 56" descr="Resim 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57200"/>
            <a:ext cx="2033588" cy="15255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87" name="Rectangle 57"/>
          <p:cNvSpPr>
            <a:spLocks noChangeArrowheads="1"/>
          </p:cNvSpPr>
          <p:nvPr/>
        </p:nvSpPr>
        <p:spPr bwMode="auto">
          <a:xfrm>
            <a:off x="2198688" y="4876800"/>
            <a:ext cx="5638800" cy="990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pic>
        <p:nvPicPr>
          <p:cNvPr id="61489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07A344-2189-4E74-B959-78560A8C4452}" type="slidenum">
              <a:rPr lang="tr-TR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tr-TR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550" y="5589588"/>
            <a:ext cx="8569325" cy="792162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tr-TR" i="1">
                <a:solidFill>
                  <a:srgbClr val="000000"/>
                </a:solidFill>
              </a:rPr>
              <a:t>Türkiye’nin lider BOPP üreticilerindendir.</a:t>
            </a:r>
          </a:p>
        </p:txBody>
      </p:sp>
      <p:sp>
        <p:nvSpPr>
          <p:cNvPr id="386051" name="Rectangle 4"/>
          <p:cNvSpPr>
            <a:spLocks noChangeArrowheads="1"/>
          </p:cNvSpPr>
          <p:nvPr/>
        </p:nvSpPr>
        <p:spPr bwMode="auto">
          <a:xfrm>
            <a:off x="323850" y="188913"/>
            <a:ext cx="8351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Lucida Sans Unicode" pitchFamily="34" charset="0"/>
              </a:rPr>
              <a:t>POLİBAK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84213" y="1125538"/>
            <a:ext cx="82804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Ø"/>
            </a:pPr>
            <a:r>
              <a:rPr lang="tr-TR" sz="3000" dirty="0">
                <a:latin typeface="Calibri" pitchFamily="34" charset="0"/>
              </a:rPr>
              <a:t>1994 yılında üretime başlamıştır,</a:t>
            </a: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SzPct val="68000"/>
            </a:pPr>
            <a:endParaRPr lang="tr-TR" sz="3000" dirty="0">
              <a:latin typeface="Calibri" pitchFamily="34" charset="0"/>
            </a:endParaRP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Ø"/>
            </a:pPr>
            <a:r>
              <a:rPr lang="tr-TR" sz="3000" dirty="0" smtClean="0">
                <a:latin typeface="Calibri" pitchFamily="34" charset="0"/>
              </a:rPr>
              <a:t>İzmir Atatürk </a:t>
            </a:r>
            <a:r>
              <a:rPr lang="tr-TR" sz="3000" dirty="0">
                <a:latin typeface="Calibri" pitchFamily="34" charset="0"/>
              </a:rPr>
              <a:t>Organize Sanayi Bölgesinde 2 farklı üretim tesisi bulunmaktadır.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827088" y="2852738"/>
            <a:ext cx="73453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tr-TR" sz="2700">
                <a:latin typeface="Calibri" pitchFamily="34" charset="0"/>
              </a:rPr>
              <a:t> </a:t>
            </a:r>
          </a:p>
          <a:p>
            <a:pPr marL="1371600" lvl="4" indent="-228600" eaLnBrk="0" hangingPunct="0">
              <a:lnSpc>
                <a:spcPct val="90000"/>
              </a:lnSpc>
              <a:spcBef>
                <a:spcPts val="35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2600">
                <a:latin typeface="Calibri" pitchFamily="34" charset="0"/>
              </a:rPr>
              <a:t>Gelişmiş teknolojisi, </a:t>
            </a:r>
          </a:p>
          <a:p>
            <a:pPr marL="1371600" lvl="4" indent="-228600" eaLnBrk="0" hangingPunct="0">
              <a:lnSpc>
                <a:spcPct val="90000"/>
              </a:lnSpc>
              <a:spcBef>
                <a:spcPts val="350"/>
              </a:spcBef>
            </a:pPr>
            <a:endParaRPr lang="tr-TR" sz="2600">
              <a:latin typeface="Calibri" pitchFamily="34" charset="0"/>
            </a:endParaRPr>
          </a:p>
          <a:p>
            <a:pPr marL="1371600" lvl="4" indent="-228600" eaLnBrk="0" hangingPunct="0">
              <a:lnSpc>
                <a:spcPct val="90000"/>
              </a:lnSpc>
              <a:spcBef>
                <a:spcPts val="35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2600">
                <a:latin typeface="Calibri" pitchFamily="34" charset="0"/>
              </a:rPr>
              <a:t>Deneyimli personeli,</a:t>
            </a:r>
          </a:p>
          <a:p>
            <a:pPr marL="1371600" lvl="4" indent="-228600" eaLnBrk="0" hangingPunct="0">
              <a:lnSpc>
                <a:spcPct val="90000"/>
              </a:lnSpc>
              <a:spcBef>
                <a:spcPts val="350"/>
              </a:spcBef>
            </a:pPr>
            <a:endParaRPr lang="tr-TR" sz="2600">
              <a:latin typeface="Calibri" pitchFamily="34" charset="0"/>
            </a:endParaRPr>
          </a:p>
          <a:p>
            <a:pPr marL="1371600" lvl="4" indent="-228600" eaLnBrk="0" hangingPunct="0">
              <a:lnSpc>
                <a:spcPct val="90000"/>
              </a:lnSpc>
              <a:spcBef>
                <a:spcPts val="35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2600">
                <a:latin typeface="Calibri" pitchFamily="34" charset="0"/>
              </a:rPr>
              <a:t>Yüksek ve sürekli kalite anlayışı ile</a:t>
            </a:r>
            <a:r>
              <a:rPr lang="tr-TR">
                <a:latin typeface="Calibri" pitchFamily="34" charset="0"/>
              </a:rPr>
              <a:t>,</a:t>
            </a: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tr-TR">
              <a:latin typeface="Calibri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453336"/>
            <a:ext cx="1619250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5"/>
          <p:cNvSpPr txBox="1">
            <a:spLocks noChangeArrowheads="1"/>
          </p:cNvSpPr>
          <p:nvPr/>
        </p:nvSpPr>
        <p:spPr bwMode="auto">
          <a:xfrm>
            <a:off x="215900" y="115888"/>
            <a:ext cx="18700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2500" b="1">
                <a:solidFill>
                  <a:srgbClr val="000080"/>
                </a:solidFill>
                <a:latin typeface="GE Inspira"/>
              </a:rPr>
              <a:t>İ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zmir, T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ürkiye</a:t>
            </a:r>
            <a:endParaRPr lang="en-US" sz="2500" b="1">
              <a:solidFill>
                <a:srgbClr val="000080"/>
              </a:solidFill>
              <a:latin typeface="GE Inspira"/>
            </a:endParaRPr>
          </a:p>
        </p:txBody>
      </p:sp>
      <p:sp>
        <p:nvSpPr>
          <p:cNvPr id="63490" name="Text Box 6"/>
          <p:cNvSpPr txBox="1">
            <a:spLocks noChangeArrowheads="1"/>
          </p:cNvSpPr>
          <p:nvPr/>
        </p:nvSpPr>
        <p:spPr bwMode="auto">
          <a:xfrm>
            <a:off x="215900" y="496888"/>
            <a:ext cx="31003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b="1">
                <a:solidFill>
                  <a:srgbClr val="000080"/>
                </a:solidFill>
                <a:latin typeface="GE Inspira"/>
              </a:rPr>
              <a:t>21 – 25</a:t>
            </a:r>
            <a:r>
              <a:rPr lang="tr-TR" sz="2500" b="1">
                <a:solidFill>
                  <a:srgbClr val="000080"/>
                </a:solidFill>
                <a:latin typeface="GE Inspira"/>
              </a:rPr>
              <a:t>  Ağustos</a:t>
            </a:r>
            <a:r>
              <a:rPr lang="en-US" sz="2500" b="1">
                <a:solidFill>
                  <a:srgbClr val="000080"/>
                </a:solidFill>
                <a:latin typeface="GE Inspira"/>
              </a:rPr>
              <a:t>, 2011</a:t>
            </a:r>
          </a:p>
        </p:txBody>
      </p:sp>
      <p:sp>
        <p:nvSpPr>
          <p:cNvPr id="63491" name="Text Box 10"/>
          <p:cNvSpPr txBox="1">
            <a:spLocks noChangeArrowheads="1"/>
          </p:cNvSpPr>
          <p:nvPr/>
        </p:nvSpPr>
        <p:spPr bwMode="auto">
          <a:xfrm>
            <a:off x="215900" y="879475"/>
            <a:ext cx="67405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tr-TR" sz="2300" b="1">
                <a:solidFill>
                  <a:srgbClr val="23B7F4"/>
                </a:solidFill>
                <a:latin typeface="GE Inspira"/>
              </a:rPr>
              <a:t>Soğuk Su Sistemleri ( Soğutma Grupları &amp; Su ) Takımı</a:t>
            </a:r>
            <a:endParaRPr lang="en-US" sz="2300" b="1">
              <a:solidFill>
                <a:srgbClr val="23B7F4"/>
              </a:solidFill>
              <a:latin typeface="GE Inspira"/>
            </a:endParaRPr>
          </a:p>
        </p:txBody>
      </p:sp>
      <p:pic>
        <p:nvPicPr>
          <p:cNvPr id="63492" name="Picture 5" descr="HAT4+Trane+1[1].pdf - Adobe Reader"/>
          <p:cNvPicPr>
            <a:picLocks noChangeAspect="1"/>
          </p:cNvPicPr>
          <p:nvPr/>
        </p:nvPicPr>
        <p:blipFill>
          <a:blip r:embed="rId3" cstate="print"/>
          <a:srcRect l="65263" t="23593" r="5928" b="47560"/>
          <a:stretch>
            <a:fillRect/>
          </a:stretch>
        </p:blipFill>
        <p:spPr bwMode="auto">
          <a:xfrm>
            <a:off x="6324600" y="1905000"/>
            <a:ext cx="27178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0" y="2239963"/>
            <a:ext cx="3475038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tr-TR" b="1">
                <a:solidFill>
                  <a:srgbClr val="000000"/>
                </a:solidFill>
              </a:rPr>
              <a:t>. Adyabatik Soğutma Sistemi</a:t>
            </a:r>
            <a:endParaRPr lang="en-US" b="1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(</a:t>
            </a:r>
            <a:r>
              <a:rPr lang="tr-TR" sz="1600">
                <a:solidFill>
                  <a:srgbClr val="000000"/>
                </a:solidFill>
              </a:rPr>
              <a:t>Soğutma grubu % 100 yüklü varsayımı</a:t>
            </a:r>
            <a:r>
              <a:rPr lang="en-US" sz="1600">
                <a:solidFill>
                  <a:srgbClr val="000000"/>
                </a:solidFill>
              </a:rPr>
              <a:t>)</a:t>
            </a:r>
            <a:br>
              <a:rPr lang="en-US" sz="1600">
                <a:solidFill>
                  <a:srgbClr val="000000"/>
                </a:solidFill>
              </a:rPr>
            </a:br>
            <a:endParaRPr lang="en-US" sz="1600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2. </a:t>
            </a:r>
            <a:r>
              <a:rPr lang="tr-TR" b="1">
                <a:solidFill>
                  <a:srgbClr val="000000"/>
                </a:solidFill>
              </a:rPr>
              <a:t>Soğutma Grupları Merkezi Otomasyonu</a:t>
            </a:r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3. </a:t>
            </a:r>
            <a:r>
              <a:rPr lang="tr-TR" b="1">
                <a:solidFill>
                  <a:srgbClr val="000000"/>
                </a:solidFill>
              </a:rPr>
              <a:t>Saf Su Ünitesinde Yüksek verimli tip Membran Değişimi</a:t>
            </a:r>
            <a:endParaRPr lang="en-US" b="1">
              <a:solidFill>
                <a:srgbClr val="000000"/>
              </a:solidFill>
            </a:endParaRPr>
          </a:p>
          <a:p>
            <a:endParaRPr lang="en-US" b="1">
              <a:solidFill>
                <a:srgbClr val="000000"/>
              </a:solidFill>
            </a:endParaRPr>
          </a:p>
          <a:p>
            <a:endParaRPr lang="tr-TR" b="1">
              <a:solidFill>
                <a:srgbClr val="000000"/>
              </a:solidFill>
            </a:endParaRP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3454400" y="2239963"/>
            <a:ext cx="270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412.370	</a:t>
            </a:r>
            <a:r>
              <a:rPr lang="tr-TR">
                <a:solidFill>
                  <a:srgbClr val="000000"/>
                </a:solidFill>
              </a:rPr>
              <a:t>TL</a:t>
            </a:r>
            <a:r>
              <a:rPr lang="en-US">
                <a:solidFill>
                  <a:srgbClr val="000000"/>
                </a:solidFill>
              </a:rPr>
              <a:t>              9 </a:t>
            </a:r>
            <a:r>
              <a:rPr lang="tr-TR">
                <a:solidFill>
                  <a:srgbClr val="000000"/>
                </a:solidFill>
              </a:rPr>
              <a:t>ay</a:t>
            </a:r>
          </a:p>
        </p:txBody>
      </p:sp>
      <p:sp>
        <p:nvSpPr>
          <p:cNvPr id="63495" name="TextBox 9"/>
          <p:cNvSpPr txBox="1">
            <a:spLocks noChangeArrowheads="1"/>
          </p:cNvSpPr>
          <p:nvPr/>
        </p:nvSpPr>
        <p:spPr bwMode="auto">
          <a:xfrm>
            <a:off x="3357563" y="1335088"/>
            <a:ext cx="1155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000000"/>
                </a:solidFill>
              </a:rPr>
              <a:t>Tasarruf</a:t>
            </a:r>
            <a:r>
              <a:rPr lang="en-US" b="1">
                <a:solidFill>
                  <a:srgbClr val="000000"/>
                </a:solidFill>
              </a:rPr>
              <a:t> 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(TL)</a:t>
            </a:r>
            <a:endParaRPr lang="tr-TR" b="1">
              <a:solidFill>
                <a:srgbClr val="000000"/>
              </a:solidFill>
            </a:endParaRPr>
          </a:p>
        </p:txBody>
      </p:sp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5121275" y="1547813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000000"/>
                </a:solidFill>
              </a:rPr>
              <a:t>Geri Ödeme</a:t>
            </a:r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822325" y="5791200"/>
            <a:ext cx="7651750" cy="708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>
                <a:solidFill>
                  <a:srgbClr val="000000"/>
                </a:solidFill>
              </a:rPr>
              <a:t>Soğutma Ekipmanlarında Otomasyon ve Adyabatik Soğutma uygulamaları ile Kısa sürede önemli tasarruflar sağlanabilecektir.</a:t>
            </a:r>
          </a:p>
        </p:txBody>
      </p:sp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3497263" y="3821113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152.340</a:t>
            </a:r>
            <a:r>
              <a:rPr lang="tr-TR">
                <a:solidFill>
                  <a:srgbClr val="000000"/>
                </a:solidFill>
              </a:rPr>
              <a:t> TL        </a:t>
            </a:r>
            <a:r>
              <a:rPr lang="en-US">
                <a:solidFill>
                  <a:srgbClr val="000000"/>
                </a:solidFill>
              </a:rPr>
              <a:t>     10 </a:t>
            </a:r>
            <a:r>
              <a:rPr lang="tr-TR">
                <a:solidFill>
                  <a:srgbClr val="000000"/>
                </a:solidFill>
              </a:rPr>
              <a:t>ay</a:t>
            </a:r>
          </a:p>
        </p:txBody>
      </p:sp>
      <p:sp>
        <p:nvSpPr>
          <p:cNvPr id="63499" name="TextBox 13"/>
          <p:cNvSpPr txBox="1">
            <a:spLocks noChangeArrowheads="1"/>
          </p:cNvSpPr>
          <p:nvPr/>
        </p:nvSpPr>
        <p:spPr bwMode="auto">
          <a:xfrm>
            <a:off x="3521075" y="4816475"/>
            <a:ext cx="3840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000000"/>
                </a:solidFill>
              </a:rPr>
              <a:t>Su tasarrufu ve Saf Su Kalitesinin Arttırılması Sağlanacak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3500" name="Straight Connector 16"/>
          <p:cNvCxnSpPr>
            <a:cxnSpLocks noChangeShapeType="1"/>
          </p:cNvCxnSpPr>
          <p:nvPr/>
        </p:nvCxnSpPr>
        <p:spPr bwMode="auto">
          <a:xfrm>
            <a:off x="381000" y="1981200"/>
            <a:ext cx="5905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3501" name="TextBox 19"/>
          <p:cNvSpPr txBox="1">
            <a:spLocks noChangeArrowheads="1"/>
          </p:cNvSpPr>
          <p:nvPr/>
        </p:nvSpPr>
        <p:spPr bwMode="auto">
          <a:xfrm>
            <a:off x="600075" y="1563688"/>
            <a:ext cx="2338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000000"/>
                </a:solidFill>
              </a:rPr>
              <a:t>İyileştirme Önerileri</a:t>
            </a:r>
          </a:p>
        </p:txBody>
      </p: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  <p:pic>
        <p:nvPicPr>
          <p:cNvPr id="16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5344"/>
            <a:ext cx="16002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-1024"/>
          <p:cNvGrpSpPr>
            <a:grpSpLocks/>
          </p:cNvGrpSpPr>
          <p:nvPr/>
        </p:nvGrpSpPr>
        <p:grpSpPr bwMode="auto">
          <a:xfrm>
            <a:off x="0" y="0"/>
            <a:ext cx="16014700" cy="11303000"/>
            <a:chOff x="0" y="0"/>
            <a:chExt cx="10088" cy="7120"/>
          </a:xfrm>
        </p:grpSpPr>
        <p:sp>
          <p:nvSpPr>
            <p:cNvPr id="6554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0"/>
                <a:gd name="T16" fmla="*/ 0 h 4320"/>
                <a:gd name="T17" fmla="*/ 5760 w 5760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42" name="Freeform 4"/>
            <p:cNvSpPr>
              <a:spLocks noChangeArrowheads="1"/>
            </p:cNvSpPr>
            <p:nvPr/>
          </p:nvSpPr>
          <p:spPr bwMode="auto">
            <a:xfrm>
              <a:off x="0" y="0"/>
              <a:ext cx="5873" cy="432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0 h 4320"/>
                <a:gd name="T4" fmla="*/ 5760 w 5760"/>
                <a:gd name="T5" fmla="*/ 4320 h 4320"/>
                <a:gd name="T6" fmla="*/ 0 w 5760"/>
                <a:gd name="T7" fmla="*/ 4320 h 4320"/>
                <a:gd name="T8" fmla="*/ 0 w 5760"/>
                <a:gd name="T9" fmla="*/ 0 h 4320"/>
                <a:gd name="T10" fmla="*/ 0 w 5760"/>
                <a:gd name="T11" fmla="*/ 0 h 43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0"/>
                <a:gd name="T19" fmla="*/ 0 h 4320"/>
                <a:gd name="T20" fmla="*/ 5760 w 5760"/>
                <a:gd name="T21" fmla="*/ 4320 h 43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0" h="4320">
                  <a:moveTo>
                    <a:pt x="0" y="0"/>
                  </a:moveTo>
                  <a:lnTo>
                    <a:pt x="5760" y="0"/>
                  </a:lnTo>
                  <a:lnTo>
                    <a:pt x="5760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43" name="Text Box 5"/>
            <p:cNvSpPr txBox="1">
              <a:spLocks noChangeArrowheads="1"/>
            </p:cNvSpPr>
            <p:nvPr/>
          </p:nvSpPr>
          <p:spPr bwMode="auto">
            <a:xfrm>
              <a:off x="136" y="73"/>
              <a:ext cx="117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İ</a:t>
              </a:r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zmir, T</a:t>
              </a:r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ürkiye</a:t>
              </a:r>
              <a:endParaRPr lang="en-US" sz="25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44" name="Text Box 6"/>
            <p:cNvSpPr txBox="1">
              <a:spLocks noChangeArrowheads="1"/>
            </p:cNvSpPr>
            <p:nvPr/>
          </p:nvSpPr>
          <p:spPr bwMode="auto">
            <a:xfrm>
              <a:off x="136" y="313"/>
              <a:ext cx="190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21 – 25</a:t>
              </a:r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 Ağustos</a:t>
              </a:r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, 2011</a:t>
              </a:r>
            </a:p>
          </p:txBody>
        </p:sp>
        <p:sp>
          <p:nvSpPr>
            <p:cNvPr id="65545" name="Freeform 7"/>
            <p:cNvSpPr>
              <a:spLocks noChangeArrowheads="1"/>
            </p:cNvSpPr>
            <p:nvPr/>
          </p:nvSpPr>
          <p:spPr bwMode="auto">
            <a:xfrm>
              <a:off x="8880" y="224"/>
              <a:ext cx="1208" cy="216"/>
            </a:xfrm>
            <a:custGeom>
              <a:avLst/>
              <a:gdLst>
                <a:gd name="T0" fmla="*/ 0 w 1208"/>
                <a:gd name="T1" fmla="*/ 0 h 216"/>
                <a:gd name="T2" fmla="*/ 0 w 1208"/>
                <a:gd name="T3" fmla="*/ 216 h 216"/>
                <a:gd name="T4" fmla="*/ 1208 w 1208"/>
                <a:gd name="T5" fmla="*/ 216 h 216"/>
                <a:gd name="T6" fmla="*/ 1208 w 1208"/>
                <a:gd name="T7" fmla="*/ 0 h 216"/>
                <a:gd name="T8" fmla="*/ 0 w 1208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8"/>
                <a:gd name="T16" fmla="*/ 0 h 216"/>
                <a:gd name="T17" fmla="*/ 1208 w 1208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8" h="216">
                  <a:moveTo>
                    <a:pt x="0" y="0"/>
                  </a:moveTo>
                  <a:lnTo>
                    <a:pt x="0" y="216"/>
                  </a:lnTo>
                  <a:lnTo>
                    <a:pt x="1208" y="216"/>
                  </a:lnTo>
                  <a:lnTo>
                    <a:pt x="12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136" y="554"/>
              <a:ext cx="333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2300" b="1">
                  <a:solidFill>
                    <a:srgbClr val="23B7F4"/>
                  </a:solidFill>
                  <a:latin typeface="GE Inspira"/>
                </a:rPr>
                <a:t>Basınçlı Hava ve </a:t>
              </a:r>
              <a:r>
                <a:rPr lang="en-US" sz="2300" b="1">
                  <a:solidFill>
                    <a:srgbClr val="23B7F4"/>
                  </a:solidFill>
                  <a:latin typeface="GE Inspira"/>
                </a:rPr>
                <a:t>HVAC</a:t>
              </a:r>
              <a:r>
                <a:rPr lang="tr-TR" sz="2300" b="1">
                  <a:solidFill>
                    <a:srgbClr val="23B7F4"/>
                  </a:solidFill>
                  <a:latin typeface="GE Inspira"/>
                </a:rPr>
                <a:t>  Sistemleri  Takımı</a:t>
              </a:r>
              <a:endParaRPr lang="en-US" sz="2300" b="1">
                <a:solidFill>
                  <a:srgbClr val="23B7F4"/>
                </a:solidFill>
                <a:latin typeface="GE Inspira"/>
              </a:endParaRP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136" y="763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36" y="978"/>
              <a:ext cx="31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600" b="1" dirty="0">
                  <a:solidFill>
                    <a:srgbClr val="000080"/>
                  </a:solidFill>
                  <a:latin typeface="GE Inspira"/>
                </a:rPr>
                <a:t>7 </a:t>
              </a:r>
              <a:r>
                <a:rPr lang="tr-TR" sz="1600" b="1" dirty="0">
                  <a:solidFill>
                    <a:srgbClr val="000080"/>
                  </a:solidFill>
                  <a:latin typeface="GE Inspira"/>
                </a:rPr>
                <a:t>İyileştirme Önerildi</a:t>
              </a:r>
              <a:r>
                <a:rPr lang="en-US" sz="1600" b="1" dirty="0">
                  <a:solidFill>
                    <a:srgbClr val="000080"/>
                  </a:solidFill>
                  <a:latin typeface="GE Inspira"/>
                </a:rPr>
                <a:t>              7 </a:t>
              </a:r>
              <a:r>
                <a:rPr lang="tr-TR" sz="1600" b="1" dirty="0">
                  <a:solidFill>
                    <a:srgbClr val="000080"/>
                  </a:solidFill>
                  <a:latin typeface="GE Inspira"/>
                </a:rPr>
                <a:t>Öneri </a:t>
              </a:r>
              <a:r>
                <a:rPr lang="tr-TR" sz="1600" b="1" dirty="0" smtClean="0">
                  <a:solidFill>
                    <a:srgbClr val="000080"/>
                  </a:solidFill>
                  <a:latin typeface="GE Inspira"/>
                </a:rPr>
                <a:t>Bütçelendirildi</a:t>
              </a:r>
              <a:endParaRPr lang="en-US" sz="1600" b="1" dirty="0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136" y="1179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136" y="1294"/>
              <a:ext cx="7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En İyi 3 Öneri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51" name="Freeform 15"/>
            <p:cNvSpPr>
              <a:spLocks noChangeArrowheads="1"/>
            </p:cNvSpPr>
            <p:nvPr/>
          </p:nvSpPr>
          <p:spPr bwMode="auto">
            <a:xfrm>
              <a:off x="136" y="1448"/>
              <a:ext cx="1224" cy="0"/>
            </a:xfrm>
            <a:custGeom>
              <a:avLst/>
              <a:gdLst>
                <a:gd name="T0" fmla="*/ 0 w 1224"/>
                <a:gd name="T1" fmla="*/ 1224 w 1224"/>
                <a:gd name="T2" fmla="*/ 0 60000 65536"/>
                <a:gd name="T3" fmla="*/ 0 60000 65536"/>
                <a:gd name="T4" fmla="*/ 0 w 1224"/>
                <a:gd name="T5" fmla="*/ 1224 w 122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224">
                  <a:moveTo>
                    <a:pt x="0" y="0"/>
                  </a:moveTo>
                  <a:lnTo>
                    <a:pt x="122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52" name="Text Box 16"/>
            <p:cNvSpPr txBox="1">
              <a:spLocks noChangeArrowheads="1"/>
            </p:cNvSpPr>
            <p:nvPr/>
          </p:nvSpPr>
          <p:spPr bwMode="auto">
            <a:xfrm>
              <a:off x="4456" y="1294"/>
              <a:ext cx="4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Tasarruf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53" name="Freeform 17"/>
            <p:cNvSpPr>
              <a:spLocks noChangeArrowheads="1"/>
            </p:cNvSpPr>
            <p:nvPr/>
          </p:nvSpPr>
          <p:spPr bwMode="auto">
            <a:xfrm>
              <a:off x="4456" y="1448"/>
              <a:ext cx="504" cy="0"/>
            </a:xfrm>
            <a:custGeom>
              <a:avLst/>
              <a:gdLst>
                <a:gd name="T0" fmla="*/ 0 w 504"/>
                <a:gd name="T1" fmla="*/ 504 w 504"/>
                <a:gd name="T2" fmla="*/ 0 60000 65536"/>
                <a:gd name="T3" fmla="*/ 0 60000 65536"/>
                <a:gd name="T4" fmla="*/ 0 w 504"/>
                <a:gd name="T5" fmla="*/ 504 w 50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04">
                  <a:moveTo>
                    <a:pt x="0" y="0"/>
                  </a:moveTo>
                  <a:lnTo>
                    <a:pt x="50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4456" y="1446"/>
              <a:ext cx="1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(T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)</a:t>
              </a:r>
            </a:p>
          </p:txBody>
        </p:sp>
        <p:sp>
          <p:nvSpPr>
            <p:cNvPr id="65555" name="Freeform 19"/>
            <p:cNvSpPr>
              <a:spLocks noChangeArrowheads="1"/>
            </p:cNvSpPr>
            <p:nvPr/>
          </p:nvSpPr>
          <p:spPr bwMode="auto">
            <a:xfrm>
              <a:off x="4456" y="1600"/>
              <a:ext cx="288" cy="0"/>
            </a:xfrm>
            <a:custGeom>
              <a:avLst/>
              <a:gdLst>
                <a:gd name="T0" fmla="*/ 0 w 288"/>
                <a:gd name="T1" fmla="*/ 288 w 288"/>
                <a:gd name="T2" fmla="*/ 0 60000 65536"/>
                <a:gd name="T3" fmla="*/ 0 60000 65536"/>
                <a:gd name="T4" fmla="*/ 0 w 288"/>
                <a:gd name="T5" fmla="*/ 288 w 28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8">
                  <a:moveTo>
                    <a:pt x="0" y="0"/>
                  </a:move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56" name="Text Box 20"/>
            <p:cNvSpPr txBox="1">
              <a:spLocks noChangeArrowheads="1"/>
            </p:cNvSpPr>
            <p:nvPr/>
          </p:nvSpPr>
          <p:spPr bwMode="auto">
            <a:xfrm>
              <a:off x="5040" y="1294"/>
              <a:ext cx="6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Geri Ödeme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57" name="Freeform 21"/>
            <p:cNvSpPr>
              <a:spLocks noChangeArrowheads="1"/>
            </p:cNvSpPr>
            <p:nvPr/>
          </p:nvSpPr>
          <p:spPr bwMode="auto">
            <a:xfrm>
              <a:off x="5040" y="1448"/>
              <a:ext cx="544" cy="0"/>
            </a:xfrm>
            <a:custGeom>
              <a:avLst/>
              <a:gdLst>
                <a:gd name="T0" fmla="*/ 0 w 544"/>
                <a:gd name="T1" fmla="*/ 544 w 544"/>
                <a:gd name="T2" fmla="*/ 0 60000 65536"/>
                <a:gd name="T3" fmla="*/ 0 60000 65536"/>
                <a:gd name="T4" fmla="*/ 0 w 544"/>
                <a:gd name="T5" fmla="*/ 544 w 54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44">
                  <a:moveTo>
                    <a:pt x="0" y="0"/>
                  </a:moveTo>
                  <a:lnTo>
                    <a:pt x="54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58" name="Text Box 22"/>
            <p:cNvSpPr txBox="1">
              <a:spLocks noChangeArrowheads="1"/>
            </p:cNvSpPr>
            <p:nvPr/>
          </p:nvSpPr>
          <p:spPr bwMode="auto">
            <a:xfrm>
              <a:off x="5040" y="1446"/>
              <a:ext cx="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(y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ıl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)</a:t>
              </a:r>
            </a:p>
          </p:txBody>
        </p:sp>
        <p:sp>
          <p:nvSpPr>
            <p:cNvPr id="65559" name="Freeform 23"/>
            <p:cNvSpPr>
              <a:spLocks noChangeArrowheads="1"/>
            </p:cNvSpPr>
            <p:nvPr/>
          </p:nvSpPr>
          <p:spPr bwMode="auto">
            <a:xfrm>
              <a:off x="5040" y="1600"/>
              <a:ext cx="280" cy="0"/>
            </a:xfrm>
            <a:custGeom>
              <a:avLst/>
              <a:gdLst>
                <a:gd name="T0" fmla="*/ 0 w 280"/>
                <a:gd name="T1" fmla="*/ 280 w 280"/>
                <a:gd name="T2" fmla="*/ 0 60000 65536"/>
                <a:gd name="T3" fmla="*/ 0 60000 65536"/>
                <a:gd name="T4" fmla="*/ 0 w 280"/>
                <a:gd name="T5" fmla="*/ 280 w 28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0">
                  <a:moveTo>
                    <a:pt x="0" y="0"/>
                  </a:moveTo>
                  <a:lnTo>
                    <a:pt x="2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136" y="1630"/>
              <a:ext cx="36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POLIBAK 1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KOMPRESÖRÜNÜN HIZ KONTROLLÜ HALE GETİRİLMESİ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61" name="Freeform 25"/>
            <p:cNvSpPr>
              <a:spLocks noChangeArrowheads="1"/>
            </p:cNvSpPr>
            <p:nvPr/>
          </p:nvSpPr>
          <p:spPr bwMode="auto">
            <a:xfrm>
              <a:off x="64" y="1712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4456" y="1638"/>
              <a:ext cx="5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600" b="1" dirty="0">
                  <a:solidFill>
                    <a:srgbClr val="000080"/>
                  </a:solidFill>
                  <a:latin typeface="GE Inspira"/>
                </a:rPr>
                <a:t>54,535</a:t>
              </a:r>
            </a:p>
          </p:txBody>
        </p:sp>
        <p:sp>
          <p:nvSpPr>
            <p:cNvPr id="65563" name="Text Box 27"/>
            <p:cNvSpPr txBox="1">
              <a:spLocks noChangeArrowheads="1"/>
            </p:cNvSpPr>
            <p:nvPr/>
          </p:nvSpPr>
          <p:spPr bwMode="auto">
            <a:xfrm>
              <a:off x="4456" y="1782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 dirty="0">
                  <a:solidFill>
                    <a:srgbClr val="000080"/>
                  </a:solidFill>
                  <a:latin typeface="GE Inspira"/>
                </a:rPr>
                <a:t>T</a:t>
              </a:r>
              <a:r>
                <a:rPr lang="tr-TR" sz="1600" b="1" dirty="0">
                  <a:solidFill>
                    <a:srgbClr val="000080"/>
                  </a:solidFill>
                  <a:latin typeface="GE Inspira"/>
                </a:rPr>
                <a:t>L</a:t>
              </a:r>
              <a:endParaRPr lang="en-US" sz="1600" b="1" dirty="0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5040" y="1588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0.72</a:t>
              </a:r>
            </a:p>
          </p:txBody>
        </p:sp>
        <p:sp>
          <p:nvSpPr>
            <p:cNvPr id="65565" name="Text Box 29"/>
            <p:cNvSpPr txBox="1">
              <a:spLocks noChangeArrowheads="1"/>
            </p:cNvSpPr>
            <p:nvPr/>
          </p:nvSpPr>
          <p:spPr bwMode="auto">
            <a:xfrm>
              <a:off x="136" y="1966"/>
              <a:ext cx="28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BASINÇLI HAVA KAYIPLARININ ÖNLENMESİ  BOPP 3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66" name="Freeform 30"/>
            <p:cNvSpPr>
              <a:spLocks noChangeArrowheads="1"/>
            </p:cNvSpPr>
            <p:nvPr/>
          </p:nvSpPr>
          <p:spPr bwMode="auto">
            <a:xfrm>
              <a:off x="64" y="2048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67" name="Text Box 31"/>
            <p:cNvSpPr txBox="1">
              <a:spLocks noChangeArrowheads="1"/>
            </p:cNvSpPr>
            <p:nvPr/>
          </p:nvSpPr>
          <p:spPr bwMode="auto">
            <a:xfrm>
              <a:off x="4456" y="1924"/>
              <a:ext cx="40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 dirty="0">
                  <a:solidFill>
                    <a:srgbClr val="000080"/>
                  </a:solidFill>
                  <a:latin typeface="GE Inspira"/>
                </a:rPr>
                <a:t>10,621</a:t>
              </a:r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auto">
            <a:xfrm>
              <a:off x="4456" y="2118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69" name="Text Box 33"/>
            <p:cNvSpPr txBox="1">
              <a:spLocks noChangeArrowheads="1"/>
            </p:cNvSpPr>
            <p:nvPr/>
          </p:nvSpPr>
          <p:spPr bwMode="auto">
            <a:xfrm>
              <a:off x="5040" y="1924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0.61</a:t>
              </a:r>
            </a:p>
          </p:txBody>
        </p:sp>
        <p:sp>
          <p:nvSpPr>
            <p:cNvPr id="65570" name="Text Box 34"/>
            <p:cNvSpPr txBox="1">
              <a:spLocks noChangeArrowheads="1"/>
            </p:cNvSpPr>
            <p:nvPr/>
          </p:nvSpPr>
          <p:spPr bwMode="auto">
            <a:xfrm>
              <a:off x="136" y="2302"/>
              <a:ext cx="34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POLIBAK1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KOMPRESÖRÜNDEN ISI GERİ KAZANIM I YAPILMASI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71" name="Freeform 35"/>
            <p:cNvSpPr>
              <a:spLocks noChangeArrowheads="1"/>
            </p:cNvSpPr>
            <p:nvPr/>
          </p:nvSpPr>
          <p:spPr bwMode="auto">
            <a:xfrm>
              <a:off x="64" y="2384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4456" y="2260"/>
              <a:ext cx="40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20,882</a:t>
              </a:r>
            </a:p>
          </p:txBody>
        </p:sp>
        <p:sp>
          <p:nvSpPr>
            <p:cNvPr id="65573" name="Text Box 37"/>
            <p:cNvSpPr txBox="1">
              <a:spLocks noChangeArrowheads="1"/>
            </p:cNvSpPr>
            <p:nvPr/>
          </p:nvSpPr>
          <p:spPr bwMode="auto">
            <a:xfrm>
              <a:off x="4456" y="2454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5574" name="Text Box 38"/>
            <p:cNvSpPr txBox="1">
              <a:spLocks noChangeArrowheads="1"/>
            </p:cNvSpPr>
            <p:nvPr/>
          </p:nvSpPr>
          <p:spPr bwMode="auto">
            <a:xfrm>
              <a:off x="5040" y="2260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0.72</a:t>
              </a:r>
            </a:p>
          </p:txBody>
        </p:sp>
        <p:sp>
          <p:nvSpPr>
            <p:cNvPr id="65575" name="Text Box 39"/>
            <p:cNvSpPr txBox="1">
              <a:spLocks noChangeArrowheads="1"/>
            </p:cNvSpPr>
            <p:nvPr/>
          </p:nvSpPr>
          <p:spPr bwMode="auto">
            <a:xfrm>
              <a:off x="136" y="2619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65576" name="Freeform 40"/>
            <p:cNvSpPr>
              <a:spLocks noChangeArrowheads="1"/>
            </p:cNvSpPr>
            <p:nvPr/>
          </p:nvSpPr>
          <p:spPr bwMode="auto">
            <a:xfrm>
              <a:off x="952" y="2928"/>
              <a:ext cx="3752" cy="0"/>
            </a:xfrm>
            <a:custGeom>
              <a:avLst/>
              <a:gdLst>
                <a:gd name="T0" fmla="*/ 0 w 3752"/>
                <a:gd name="T1" fmla="*/ 3752 w 3752"/>
                <a:gd name="T2" fmla="*/ 0 60000 65536"/>
                <a:gd name="T3" fmla="*/ 0 60000 65536"/>
                <a:gd name="T4" fmla="*/ 0 w 3752"/>
                <a:gd name="T5" fmla="*/ 3752 w 375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752">
                  <a:moveTo>
                    <a:pt x="0" y="0"/>
                  </a:moveTo>
                  <a:lnTo>
                    <a:pt x="375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77" name="Freeform 41"/>
            <p:cNvSpPr>
              <a:spLocks noChangeArrowheads="1"/>
            </p:cNvSpPr>
            <p:nvPr/>
          </p:nvSpPr>
          <p:spPr bwMode="auto">
            <a:xfrm>
              <a:off x="952" y="2936"/>
              <a:ext cx="3752" cy="0"/>
            </a:xfrm>
            <a:custGeom>
              <a:avLst/>
              <a:gdLst>
                <a:gd name="T0" fmla="*/ 0 w 3752"/>
                <a:gd name="T1" fmla="*/ 3752 w 3752"/>
                <a:gd name="T2" fmla="*/ 0 60000 65536"/>
                <a:gd name="T3" fmla="*/ 0 60000 65536"/>
                <a:gd name="T4" fmla="*/ 0 w 3752"/>
                <a:gd name="T5" fmla="*/ 3752 w 375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752">
                  <a:moveTo>
                    <a:pt x="0" y="0"/>
                  </a:moveTo>
                  <a:lnTo>
                    <a:pt x="375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78" name="Freeform 42"/>
            <p:cNvSpPr>
              <a:spLocks noChangeArrowheads="1"/>
            </p:cNvSpPr>
            <p:nvPr/>
          </p:nvSpPr>
          <p:spPr bwMode="auto">
            <a:xfrm>
              <a:off x="952" y="3288"/>
              <a:ext cx="3752" cy="0"/>
            </a:xfrm>
            <a:custGeom>
              <a:avLst/>
              <a:gdLst>
                <a:gd name="T0" fmla="*/ 0 w 3752"/>
                <a:gd name="T1" fmla="*/ 3752 w 3752"/>
                <a:gd name="T2" fmla="*/ 0 60000 65536"/>
                <a:gd name="T3" fmla="*/ 0 60000 65536"/>
                <a:gd name="T4" fmla="*/ 0 w 3752"/>
                <a:gd name="T5" fmla="*/ 3752 w 375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752">
                  <a:moveTo>
                    <a:pt x="0" y="0"/>
                  </a:moveTo>
                  <a:lnTo>
                    <a:pt x="375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79" name="Freeform 43"/>
            <p:cNvSpPr>
              <a:spLocks noChangeArrowheads="1"/>
            </p:cNvSpPr>
            <p:nvPr/>
          </p:nvSpPr>
          <p:spPr bwMode="auto">
            <a:xfrm>
              <a:off x="952" y="3296"/>
              <a:ext cx="3752" cy="0"/>
            </a:xfrm>
            <a:custGeom>
              <a:avLst/>
              <a:gdLst>
                <a:gd name="T0" fmla="*/ 0 w 3752"/>
                <a:gd name="T1" fmla="*/ 3752 w 3752"/>
                <a:gd name="T2" fmla="*/ 0 60000 65536"/>
                <a:gd name="T3" fmla="*/ 0 60000 65536"/>
                <a:gd name="T4" fmla="*/ 0 w 3752"/>
                <a:gd name="T5" fmla="*/ 3752 w 375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752">
                  <a:moveTo>
                    <a:pt x="0" y="0"/>
                  </a:moveTo>
                  <a:lnTo>
                    <a:pt x="375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80" name="Freeform 44"/>
            <p:cNvSpPr>
              <a:spLocks noChangeArrowheads="1"/>
            </p:cNvSpPr>
            <p:nvPr/>
          </p:nvSpPr>
          <p:spPr bwMode="auto">
            <a:xfrm>
              <a:off x="952" y="2928"/>
              <a:ext cx="0" cy="368"/>
            </a:xfrm>
            <a:custGeom>
              <a:avLst/>
              <a:gdLst>
                <a:gd name="T0" fmla="*/ 0 h 368"/>
                <a:gd name="T1" fmla="*/ 368 h 368"/>
                <a:gd name="T2" fmla="*/ 0 60000 65536"/>
                <a:gd name="T3" fmla="*/ 0 60000 65536"/>
                <a:gd name="T4" fmla="*/ 0 h 368"/>
                <a:gd name="T5" fmla="*/ 368 h 36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81" name="Freeform 45"/>
            <p:cNvSpPr>
              <a:spLocks noChangeArrowheads="1"/>
            </p:cNvSpPr>
            <p:nvPr/>
          </p:nvSpPr>
          <p:spPr bwMode="auto">
            <a:xfrm>
              <a:off x="960" y="2936"/>
              <a:ext cx="0" cy="352"/>
            </a:xfrm>
            <a:custGeom>
              <a:avLst/>
              <a:gdLst>
                <a:gd name="T0" fmla="*/ 0 h 352"/>
                <a:gd name="T1" fmla="*/ 352 h 352"/>
                <a:gd name="T2" fmla="*/ 0 60000 65536"/>
                <a:gd name="T3" fmla="*/ 0 60000 65536"/>
                <a:gd name="T4" fmla="*/ 0 h 352"/>
                <a:gd name="T5" fmla="*/ 352 h 35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52">
                  <a:moveTo>
                    <a:pt x="0" y="0"/>
                  </a:moveTo>
                  <a:lnTo>
                    <a:pt x="0" y="3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82" name="Freeform 46"/>
            <p:cNvSpPr>
              <a:spLocks noChangeArrowheads="1"/>
            </p:cNvSpPr>
            <p:nvPr/>
          </p:nvSpPr>
          <p:spPr bwMode="auto">
            <a:xfrm>
              <a:off x="4704" y="2928"/>
              <a:ext cx="0" cy="368"/>
            </a:xfrm>
            <a:custGeom>
              <a:avLst/>
              <a:gdLst>
                <a:gd name="T0" fmla="*/ 0 h 368"/>
                <a:gd name="T1" fmla="*/ 368 h 368"/>
                <a:gd name="T2" fmla="*/ 0 60000 65536"/>
                <a:gd name="T3" fmla="*/ 0 60000 65536"/>
                <a:gd name="T4" fmla="*/ 0 h 368"/>
                <a:gd name="T5" fmla="*/ 368 h 368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83" name="Freeform 47"/>
            <p:cNvSpPr>
              <a:spLocks noChangeArrowheads="1"/>
            </p:cNvSpPr>
            <p:nvPr/>
          </p:nvSpPr>
          <p:spPr bwMode="auto">
            <a:xfrm>
              <a:off x="4696" y="2936"/>
              <a:ext cx="0" cy="352"/>
            </a:xfrm>
            <a:custGeom>
              <a:avLst/>
              <a:gdLst>
                <a:gd name="T0" fmla="*/ 0 h 352"/>
                <a:gd name="T1" fmla="*/ 352 h 352"/>
                <a:gd name="T2" fmla="*/ 0 60000 65536"/>
                <a:gd name="T3" fmla="*/ 0 60000 65536"/>
                <a:gd name="T4" fmla="*/ 0 h 352"/>
                <a:gd name="T5" fmla="*/ 352 h 352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52">
                  <a:moveTo>
                    <a:pt x="0" y="0"/>
                  </a:moveTo>
                  <a:lnTo>
                    <a:pt x="0" y="3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2245" y="2897"/>
              <a:ext cx="140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tr-TR" b="1" i="1">
                  <a:solidFill>
                    <a:srgbClr val="C70068"/>
                  </a:solidFill>
                  <a:latin typeface="GE Inspira"/>
                </a:rPr>
                <a:t>Takım  Mesajı</a:t>
              </a:r>
              <a:endParaRPr lang="en-US" b="1" i="1">
                <a:solidFill>
                  <a:srgbClr val="C70068"/>
                </a:solidFill>
                <a:latin typeface="GE Inspira"/>
              </a:endParaRPr>
            </a:p>
          </p:txBody>
        </p:sp>
        <p:sp>
          <p:nvSpPr>
            <p:cNvPr id="65585" name="Text Box 49"/>
            <p:cNvSpPr txBox="1">
              <a:spLocks noChangeArrowheads="1"/>
            </p:cNvSpPr>
            <p:nvPr/>
          </p:nvSpPr>
          <p:spPr bwMode="auto">
            <a:xfrm>
              <a:off x="1943" y="3092"/>
              <a:ext cx="243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GE Inspira"/>
                </a:rPr>
                <a:t>HAVADAN PARA KAZANALIM</a:t>
              </a:r>
              <a:r>
                <a:rPr lang="en-US" sz="1600">
                  <a:solidFill>
                    <a:srgbClr val="FF0000"/>
                  </a:solidFill>
                  <a:latin typeface="GE Inspira"/>
                </a:rPr>
                <a:t>...</a:t>
              </a:r>
            </a:p>
          </p:txBody>
        </p:sp>
        <p:sp>
          <p:nvSpPr>
            <p:cNvPr id="65586" name="Freeform 50"/>
            <p:cNvSpPr>
              <a:spLocks noChangeArrowheads="1"/>
            </p:cNvSpPr>
            <p:nvPr/>
          </p:nvSpPr>
          <p:spPr bwMode="auto">
            <a:xfrm>
              <a:off x="224" y="6800"/>
              <a:ext cx="1056" cy="320"/>
            </a:xfrm>
            <a:custGeom>
              <a:avLst/>
              <a:gdLst>
                <a:gd name="T0" fmla="*/ 0 w 1056"/>
                <a:gd name="T1" fmla="*/ 0 h 320"/>
                <a:gd name="T2" fmla="*/ 0 w 1056"/>
                <a:gd name="T3" fmla="*/ 320 h 320"/>
                <a:gd name="T4" fmla="*/ 1056 w 1056"/>
                <a:gd name="T5" fmla="*/ 320 h 320"/>
                <a:gd name="T6" fmla="*/ 1056 w 1056"/>
                <a:gd name="T7" fmla="*/ 0 h 320"/>
                <a:gd name="T8" fmla="*/ 0 w 1056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320"/>
                <a:gd name="T17" fmla="*/ 1056 w 1056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320">
                  <a:moveTo>
                    <a:pt x="0" y="0"/>
                  </a:moveTo>
                  <a:lnTo>
                    <a:pt x="0" y="320"/>
                  </a:lnTo>
                  <a:lnTo>
                    <a:pt x="1056" y="320"/>
                  </a:lnTo>
                  <a:lnTo>
                    <a:pt x="105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587" name="Freeform 53"/>
            <p:cNvSpPr>
              <a:spLocks noChangeArrowheads="1"/>
            </p:cNvSpPr>
            <p:nvPr/>
          </p:nvSpPr>
          <p:spPr bwMode="auto">
            <a:xfrm>
              <a:off x="5248" y="6800"/>
              <a:ext cx="512" cy="320"/>
            </a:xfrm>
            <a:custGeom>
              <a:avLst/>
              <a:gdLst>
                <a:gd name="T0" fmla="*/ 0 w 512"/>
                <a:gd name="T1" fmla="*/ 0 h 320"/>
                <a:gd name="T2" fmla="*/ 0 w 512"/>
                <a:gd name="T3" fmla="*/ 320 h 320"/>
                <a:gd name="T4" fmla="*/ 512 w 512"/>
                <a:gd name="T5" fmla="*/ 320 h 320"/>
                <a:gd name="T6" fmla="*/ 512 w 512"/>
                <a:gd name="T7" fmla="*/ 0 h 320"/>
                <a:gd name="T8" fmla="*/ 0 w 512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320"/>
                <a:gd name="T17" fmla="*/ 512 w 512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320">
                  <a:moveTo>
                    <a:pt x="0" y="0"/>
                  </a:moveTo>
                  <a:lnTo>
                    <a:pt x="0" y="320"/>
                  </a:lnTo>
                  <a:lnTo>
                    <a:pt x="512" y="320"/>
                  </a:lnTo>
                  <a:lnTo>
                    <a:pt x="51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6553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88" y="168275"/>
            <a:ext cx="1308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5386388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2288" y="5386388"/>
            <a:ext cx="812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89" name="Picture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-1024"/>
          <p:cNvGrpSpPr>
            <a:grpSpLocks/>
          </p:cNvGrpSpPr>
          <p:nvPr/>
        </p:nvGrpSpPr>
        <p:grpSpPr bwMode="auto">
          <a:xfrm>
            <a:off x="23813" y="0"/>
            <a:ext cx="16014700" cy="11303000"/>
            <a:chOff x="0" y="0"/>
            <a:chExt cx="10088" cy="7120"/>
          </a:xfrm>
        </p:grpSpPr>
        <p:sp>
          <p:nvSpPr>
            <p:cNvPr id="69638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0"/>
                <a:gd name="T16" fmla="*/ 0 h 4320"/>
                <a:gd name="T17" fmla="*/ 5760 w 5760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39" name="Text Box 5"/>
            <p:cNvSpPr txBox="1">
              <a:spLocks noChangeArrowheads="1"/>
            </p:cNvSpPr>
            <p:nvPr/>
          </p:nvSpPr>
          <p:spPr bwMode="auto">
            <a:xfrm>
              <a:off x="136" y="73"/>
              <a:ext cx="117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İ</a:t>
              </a:r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zmir, T</a:t>
              </a:r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ürkiye</a:t>
              </a:r>
              <a:endParaRPr lang="en-US" sz="25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40" name="Text Box 6"/>
            <p:cNvSpPr txBox="1">
              <a:spLocks noChangeArrowheads="1"/>
            </p:cNvSpPr>
            <p:nvPr/>
          </p:nvSpPr>
          <p:spPr bwMode="auto">
            <a:xfrm>
              <a:off x="136" y="313"/>
              <a:ext cx="190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21 – 25</a:t>
              </a:r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 Ağustos</a:t>
              </a:r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, 2011</a:t>
              </a:r>
            </a:p>
          </p:txBody>
        </p:sp>
        <p:sp>
          <p:nvSpPr>
            <p:cNvPr id="69641" name="Freeform 7"/>
            <p:cNvSpPr>
              <a:spLocks noChangeArrowheads="1"/>
            </p:cNvSpPr>
            <p:nvPr/>
          </p:nvSpPr>
          <p:spPr bwMode="auto">
            <a:xfrm>
              <a:off x="8880" y="224"/>
              <a:ext cx="1208" cy="216"/>
            </a:xfrm>
            <a:custGeom>
              <a:avLst/>
              <a:gdLst>
                <a:gd name="T0" fmla="*/ 0 w 1208"/>
                <a:gd name="T1" fmla="*/ 0 h 216"/>
                <a:gd name="T2" fmla="*/ 0 w 1208"/>
                <a:gd name="T3" fmla="*/ 216 h 216"/>
                <a:gd name="T4" fmla="*/ 1208 w 1208"/>
                <a:gd name="T5" fmla="*/ 216 h 216"/>
                <a:gd name="T6" fmla="*/ 1208 w 1208"/>
                <a:gd name="T7" fmla="*/ 0 h 216"/>
                <a:gd name="T8" fmla="*/ 0 w 1208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8"/>
                <a:gd name="T16" fmla="*/ 0 h 216"/>
                <a:gd name="T17" fmla="*/ 1208 w 1208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8" h="216">
                  <a:moveTo>
                    <a:pt x="0" y="0"/>
                  </a:moveTo>
                  <a:lnTo>
                    <a:pt x="0" y="216"/>
                  </a:lnTo>
                  <a:lnTo>
                    <a:pt x="1208" y="216"/>
                  </a:lnTo>
                  <a:lnTo>
                    <a:pt x="12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42" name="Freeform 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43" name="Text Box 10"/>
            <p:cNvSpPr txBox="1">
              <a:spLocks noChangeArrowheads="1"/>
            </p:cNvSpPr>
            <p:nvPr/>
          </p:nvSpPr>
          <p:spPr bwMode="auto">
            <a:xfrm>
              <a:off x="136" y="554"/>
              <a:ext cx="11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2300" b="1">
                  <a:solidFill>
                    <a:srgbClr val="23B7F4"/>
                  </a:solidFill>
                  <a:latin typeface="GE Inspira"/>
                </a:rPr>
                <a:t>Proses Takımı</a:t>
              </a:r>
              <a:endParaRPr lang="en-US" sz="2300" b="1">
                <a:solidFill>
                  <a:srgbClr val="23B7F4"/>
                </a:solidFill>
                <a:latin typeface="GE Inspira"/>
              </a:endParaRPr>
            </a:p>
          </p:txBody>
        </p:sp>
        <p:sp>
          <p:nvSpPr>
            <p:cNvPr id="69644" name="Text Box 11"/>
            <p:cNvSpPr txBox="1">
              <a:spLocks noChangeArrowheads="1"/>
            </p:cNvSpPr>
            <p:nvPr/>
          </p:nvSpPr>
          <p:spPr bwMode="auto">
            <a:xfrm>
              <a:off x="136" y="763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69645" name="Text Box 12"/>
            <p:cNvSpPr txBox="1">
              <a:spLocks noChangeArrowheads="1"/>
            </p:cNvSpPr>
            <p:nvPr/>
          </p:nvSpPr>
          <p:spPr bwMode="auto">
            <a:xfrm>
              <a:off x="136" y="950"/>
              <a:ext cx="35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3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İyileştirme Önerisi Oluşturuldu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              3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Öneri Bütçelendirildi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46" name="Text Box 13"/>
            <p:cNvSpPr txBox="1">
              <a:spLocks noChangeArrowheads="1"/>
            </p:cNvSpPr>
            <p:nvPr/>
          </p:nvSpPr>
          <p:spPr bwMode="auto">
            <a:xfrm>
              <a:off x="136" y="1179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69647" name="Text Box 14"/>
            <p:cNvSpPr txBox="1">
              <a:spLocks noChangeArrowheads="1"/>
            </p:cNvSpPr>
            <p:nvPr/>
          </p:nvSpPr>
          <p:spPr bwMode="auto">
            <a:xfrm>
              <a:off x="136" y="1294"/>
              <a:ext cx="7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En İyi 3 Öneri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48" name="Freeform 15"/>
            <p:cNvSpPr>
              <a:spLocks noChangeArrowheads="1"/>
            </p:cNvSpPr>
            <p:nvPr/>
          </p:nvSpPr>
          <p:spPr bwMode="auto">
            <a:xfrm>
              <a:off x="136" y="1448"/>
              <a:ext cx="1224" cy="0"/>
            </a:xfrm>
            <a:custGeom>
              <a:avLst/>
              <a:gdLst>
                <a:gd name="T0" fmla="*/ 0 w 1224"/>
                <a:gd name="T1" fmla="*/ 1224 w 1224"/>
                <a:gd name="T2" fmla="*/ 0 60000 65536"/>
                <a:gd name="T3" fmla="*/ 0 60000 65536"/>
                <a:gd name="T4" fmla="*/ 0 w 1224"/>
                <a:gd name="T5" fmla="*/ 1224 w 122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224">
                  <a:moveTo>
                    <a:pt x="0" y="0"/>
                  </a:moveTo>
                  <a:lnTo>
                    <a:pt x="122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49" name="Text Box 16"/>
            <p:cNvSpPr txBox="1">
              <a:spLocks noChangeArrowheads="1"/>
            </p:cNvSpPr>
            <p:nvPr/>
          </p:nvSpPr>
          <p:spPr bwMode="auto">
            <a:xfrm>
              <a:off x="4456" y="1294"/>
              <a:ext cx="4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Tasarruf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50" name="Freeform 17"/>
            <p:cNvSpPr>
              <a:spLocks noChangeArrowheads="1"/>
            </p:cNvSpPr>
            <p:nvPr/>
          </p:nvSpPr>
          <p:spPr bwMode="auto">
            <a:xfrm>
              <a:off x="4456" y="1448"/>
              <a:ext cx="504" cy="0"/>
            </a:xfrm>
            <a:custGeom>
              <a:avLst/>
              <a:gdLst>
                <a:gd name="T0" fmla="*/ 0 w 504"/>
                <a:gd name="T1" fmla="*/ 504 w 504"/>
                <a:gd name="T2" fmla="*/ 0 60000 65536"/>
                <a:gd name="T3" fmla="*/ 0 60000 65536"/>
                <a:gd name="T4" fmla="*/ 0 w 504"/>
                <a:gd name="T5" fmla="*/ 504 w 50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04">
                  <a:moveTo>
                    <a:pt x="0" y="0"/>
                  </a:moveTo>
                  <a:lnTo>
                    <a:pt x="50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51" name="Text Box 18"/>
            <p:cNvSpPr txBox="1">
              <a:spLocks noChangeArrowheads="1"/>
            </p:cNvSpPr>
            <p:nvPr/>
          </p:nvSpPr>
          <p:spPr bwMode="auto">
            <a:xfrm>
              <a:off x="4456" y="1446"/>
              <a:ext cx="1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(T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)</a:t>
              </a:r>
            </a:p>
          </p:txBody>
        </p:sp>
        <p:sp>
          <p:nvSpPr>
            <p:cNvPr id="69652" name="Freeform 19"/>
            <p:cNvSpPr>
              <a:spLocks noChangeArrowheads="1"/>
            </p:cNvSpPr>
            <p:nvPr/>
          </p:nvSpPr>
          <p:spPr bwMode="auto">
            <a:xfrm>
              <a:off x="4456" y="1600"/>
              <a:ext cx="288" cy="0"/>
            </a:xfrm>
            <a:custGeom>
              <a:avLst/>
              <a:gdLst>
                <a:gd name="T0" fmla="*/ 0 w 288"/>
                <a:gd name="T1" fmla="*/ 288 w 288"/>
                <a:gd name="T2" fmla="*/ 0 60000 65536"/>
                <a:gd name="T3" fmla="*/ 0 60000 65536"/>
                <a:gd name="T4" fmla="*/ 0 w 288"/>
                <a:gd name="T5" fmla="*/ 288 w 28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8">
                  <a:moveTo>
                    <a:pt x="0" y="0"/>
                  </a:move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53" name="Text Box 20"/>
            <p:cNvSpPr txBox="1">
              <a:spLocks noChangeArrowheads="1"/>
            </p:cNvSpPr>
            <p:nvPr/>
          </p:nvSpPr>
          <p:spPr bwMode="auto">
            <a:xfrm>
              <a:off x="5040" y="1304"/>
              <a:ext cx="63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400" b="1">
                  <a:solidFill>
                    <a:srgbClr val="000080"/>
                  </a:solidFill>
                  <a:latin typeface="GE Inspira"/>
                </a:rPr>
                <a:t>Geri Ödeme</a:t>
              </a:r>
              <a:endParaRPr lang="en-US" sz="14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54" name="Freeform 21"/>
            <p:cNvSpPr>
              <a:spLocks noChangeArrowheads="1"/>
            </p:cNvSpPr>
            <p:nvPr/>
          </p:nvSpPr>
          <p:spPr bwMode="auto">
            <a:xfrm>
              <a:off x="5040" y="1448"/>
              <a:ext cx="544" cy="0"/>
            </a:xfrm>
            <a:custGeom>
              <a:avLst/>
              <a:gdLst>
                <a:gd name="T0" fmla="*/ 0 w 544"/>
                <a:gd name="T1" fmla="*/ 544 w 544"/>
                <a:gd name="T2" fmla="*/ 0 60000 65536"/>
                <a:gd name="T3" fmla="*/ 0 60000 65536"/>
                <a:gd name="T4" fmla="*/ 0 w 544"/>
                <a:gd name="T5" fmla="*/ 544 w 54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44">
                  <a:moveTo>
                    <a:pt x="0" y="0"/>
                  </a:moveTo>
                  <a:lnTo>
                    <a:pt x="54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55" name="Text Box 22"/>
            <p:cNvSpPr txBox="1">
              <a:spLocks noChangeArrowheads="1"/>
            </p:cNvSpPr>
            <p:nvPr/>
          </p:nvSpPr>
          <p:spPr bwMode="auto">
            <a:xfrm>
              <a:off x="5040" y="1446"/>
              <a:ext cx="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(y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ıl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)</a:t>
              </a:r>
            </a:p>
          </p:txBody>
        </p:sp>
        <p:sp>
          <p:nvSpPr>
            <p:cNvPr id="69656" name="Freeform 23"/>
            <p:cNvSpPr>
              <a:spLocks noChangeArrowheads="1"/>
            </p:cNvSpPr>
            <p:nvPr/>
          </p:nvSpPr>
          <p:spPr bwMode="auto">
            <a:xfrm>
              <a:off x="5040" y="1600"/>
              <a:ext cx="280" cy="0"/>
            </a:xfrm>
            <a:custGeom>
              <a:avLst/>
              <a:gdLst>
                <a:gd name="T0" fmla="*/ 0 w 280"/>
                <a:gd name="T1" fmla="*/ 280 w 280"/>
                <a:gd name="T2" fmla="*/ 0 60000 65536"/>
                <a:gd name="T3" fmla="*/ 0 60000 65536"/>
                <a:gd name="T4" fmla="*/ 0 w 280"/>
                <a:gd name="T5" fmla="*/ 280 w 28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0">
                  <a:moveTo>
                    <a:pt x="0" y="0"/>
                  </a:moveTo>
                  <a:lnTo>
                    <a:pt x="2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57" name="Text Box 24"/>
            <p:cNvSpPr txBox="1">
              <a:spLocks noChangeArrowheads="1"/>
            </p:cNvSpPr>
            <p:nvPr/>
          </p:nvSpPr>
          <p:spPr bwMode="auto">
            <a:xfrm>
              <a:off x="136" y="1630"/>
              <a:ext cx="2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Geri Kazanım  Kırıcı Sistemi Modifikasyonu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58" name="Freeform 25"/>
            <p:cNvSpPr>
              <a:spLocks noChangeArrowheads="1"/>
            </p:cNvSpPr>
            <p:nvPr/>
          </p:nvSpPr>
          <p:spPr bwMode="auto">
            <a:xfrm>
              <a:off x="64" y="1712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59" name="Text Box 26"/>
            <p:cNvSpPr txBox="1">
              <a:spLocks noChangeArrowheads="1"/>
            </p:cNvSpPr>
            <p:nvPr/>
          </p:nvSpPr>
          <p:spPr bwMode="auto">
            <a:xfrm>
              <a:off x="4456" y="1588"/>
              <a:ext cx="40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48,903</a:t>
              </a:r>
            </a:p>
          </p:txBody>
        </p:sp>
        <p:sp>
          <p:nvSpPr>
            <p:cNvPr id="69660" name="Text Box 27"/>
            <p:cNvSpPr txBox="1">
              <a:spLocks noChangeArrowheads="1"/>
            </p:cNvSpPr>
            <p:nvPr/>
          </p:nvSpPr>
          <p:spPr bwMode="auto">
            <a:xfrm>
              <a:off x="4456" y="1782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61" name="Text Box 28"/>
            <p:cNvSpPr txBox="1">
              <a:spLocks noChangeArrowheads="1"/>
            </p:cNvSpPr>
            <p:nvPr/>
          </p:nvSpPr>
          <p:spPr bwMode="auto">
            <a:xfrm>
              <a:off x="5040" y="1588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5.11</a:t>
              </a:r>
            </a:p>
          </p:txBody>
        </p:sp>
        <p:sp>
          <p:nvSpPr>
            <p:cNvPr id="69662" name="Text Box 29"/>
            <p:cNvSpPr txBox="1">
              <a:spLocks noChangeArrowheads="1"/>
            </p:cNvSpPr>
            <p:nvPr/>
          </p:nvSpPr>
          <p:spPr bwMode="auto">
            <a:xfrm>
              <a:off x="136" y="1966"/>
              <a:ext cx="19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CPP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Ana Ekstruder Motor Değişimi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63" name="Freeform 30"/>
            <p:cNvSpPr>
              <a:spLocks noChangeArrowheads="1"/>
            </p:cNvSpPr>
            <p:nvPr/>
          </p:nvSpPr>
          <p:spPr bwMode="auto">
            <a:xfrm>
              <a:off x="64" y="2048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64" name="Text Box 31"/>
            <p:cNvSpPr txBox="1">
              <a:spLocks noChangeArrowheads="1"/>
            </p:cNvSpPr>
            <p:nvPr/>
          </p:nvSpPr>
          <p:spPr bwMode="auto">
            <a:xfrm>
              <a:off x="4456" y="1924"/>
              <a:ext cx="40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61,724</a:t>
              </a:r>
            </a:p>
          </p:txBody>
        </p:sp>
        <p:sp>
          <p:nvSpPr>
            <p:cNvPr id="69665" name="Text Box 32"/>
            <p:cNvSpPr txBox="1">
              <a:spLocks noChangeArrowheads="1"/>
            </p:cNvSpPr>
            <p:nvPr/>
          </p:nvSpPr>
          <p:spPr bwMode="auto">
            <a:xfrm>
              <a:off x="4456" y="2118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66" name="Text Box 33"/>
            <p:cNvSpPr txBox="1">
              <a:spLocks noChangeArrowheads="1"/>
            </p:cNvSpPr>
            <p:nvPr/>
          </p:nvSpPr>
          <p:spPr bwMode="auto">
            <a:xfrm>
              <a:off x="5040" y="1924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0.61</a:t>
              </a:r>
            </a:p>
          </p:txBody>
        </p:sp>
        <p:sp>
          <p:nvSpPr>
            <p:cNvPr id="69667" name="Text Box 34"/>
            <p:cNvSpPr txBox="1">
              <a:spLocks noChangeArrowheads="1"/>
            </p:cNvSpPr>
            <p:nvPr/>
          </p:nvSpPr>
          <p:spPr bwMode="auto">
            <a:xfrm>
              <a:off x="136" y="2302"/>
              <a:ext cx="15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CPP Chill Rol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Modifikasyonu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68" name="Freeform 35"/>
            <p:cNvSpPr>
              <a:spLocks noChangeArrowheads="1"/>
            </p:cNvSpPr>
            <p:nvPr/>
          </p:nvSpPr>
          <p:spPr bwMode="auto">
            <a:xfrm>
              <a:off x="64" y="2384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69" name="Text Box 36"/>
            <p:cNvSpPr txBox="1">
              <a:spLocks noChangeArrowheads="1"/>
            </p:cNvSpPr>
            <p:nvPr/>
          </p:nvSpPr>
          <p:spPr bwMode="auto">
            <a:xfrm>
              <a:off x="4456" y="2260"/>
              <a:ext cx="40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19,699</a:t>
              </a:r>
            </a:p>
          </p:txBody>
        </p:sp>
        <p:sp>
          <p:nvSpPr>
            <p:cNvPr id="69670" name="Text Box 37"/>
            <p:cNvSpPr txBox="1">
              <a:spLocks noChangeArrowheads="1"/>
            </p:cNvSpPr>
            <p:nvPr/>
          </p:nvSpPr>
          <p:spPr bwMode="auto">
            <a:xfrm>
              <a:off x="4456" y="2454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69671" name="Text Box 38"/>
            <p:cNvSpPr txBox="1">
              <a:spLocks noChangeArrowheads="1"/>
            </p:cNvSpPr>
            <p:nvPr/>
          </p:nvSpPr>
          <p:spPr bwMode="auto">
            <a:xfrm>
              <a:off x="5040" y="2260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0.00</a:t>
              </a:r>
            </a:p>
          </p:txBody>
        </p:sp>
        <p:sp>
          <p:nvSpPr>
            <p:cNvPr id="69672" name="Text Box 39"/>
            <p:cNvSpPr txBox="1">
              <a:spLocks noChangeArrowheads="1"/>
            </p:cNvSpPr>
            <p:nvPr/>
          </p:nvSpPr>
          <p:spPr bwMode="auto">
            <a:xfrm>
              <a:off x="136" y="2619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69673" name="Text Box 48"/>
            <p:cNvSpPr txBox="1">
              <a:spLocks noChangeArrowheads="1"/>
            </p:cNvSpPr>
            <p:nvPr/>
          </p:nvSpPr>
          <p:spPr bwMode="auto">
            <a:xfrm>
              <a:off x="2424" y="2822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 b="1" i="1">
                <a:solidFill>
                  <a:srgbClr val="C70068"/>
                </a:solidFill>
                <a:latin typeface="GE Inspira"/>
              </a:endParaRPr>
            </a:p>
            <a:p>
              <a:endParaRPr lang="en-US" b="1" i="1">
                <a:solidFill>
                  <a:srgbClr val="C70068"/>
                </a:solidFill>
                <a:latin typeface="GE Inspira"/>
              </a:endParaRPr>
            </a:p>
          </p:txBody>
        </p:sp>
        <p:sp>
          <p:nvSpPr>
            <p:cNvPr id="69674" name="Freeform 50"/>
            <p:cNvSpPr>
              <a:spLocks noChangeArrowheads="1"/>
            </p:cNvSpPr>
            <p:nvPr/>
          </p:nvSpPr>
          <p:spPr bwMode="auto">
            <a:xfrm>
              <a:off x="224" y="6800"/>
              <a:ext cx="1056" cy="320"/>
            </a:xfrm>
            <a:custGeom>
              <a:avLst/>
              <a:gdLst>
                <a:gd name="T0" fmla="*/ 0 w 1056"/>
                <a:gd name="T1" fmla="*/ 0 h 320"/>
                <a:gd name="T2" fmla="*/ 0 w 1056"/>
                <a:gd name="T3" fmla="*/ 320 h 320"/>
                <a:gd name="T4" fmla="*/ 1056 w 1056"/>
                <a:gd name="T5" fmla="*/ 320 h 320"/>
                <a:gd name="T6" fmla="*/ 1056 w 1056"/>
                <a:gd name="T7" fmla="*/ 0 h 320"/>
                <a:gd name="T8" fmla="*/ 0 w 1056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320"/>
                <a:gd name="T17" fmla="*/ 1056 w 1056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320">
                  <a:moveTo>
                    <a:pt x="0" y="0"/>
                  </a:moveTo>
                  <a:lnTo>
                    <a:pt x="0" y="320"/>
                  </a:lnTo>
                  <a:lnTo>
                    <a:pt x="1056" y="320"/>
                  </a:lnTo>
                  <a:lnTo>
                    <a:pt x="105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75" name="Freeform 5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76" name="Freeform 53"/>
            <p:cNvSpPr>
              <a:spLocks noChangeArrowheads="1"/>
            </p:cNvSpPr>
            <p:nvPr/>
          </p:nvSpPr>
          <p:spPr bwMode="auto">
            <a:xfrm>
              <a:off x="5248" y="6800"/>
              <a:ext cx="512" cy="320"/>
            </a:xfrm>
            <a:custGeom>
              <a:avLst/>
              <a:gdLst>
                <a:gd name="T0" fmla="*/ 0 w 512"/>
                <a:gd name="T1" fmla="*/ 0 h 320"/>
                <a:gd name="T2" fmla="*/ 0 w 512"/>
                <a:gd name="T3" fmla="*/ 320 h 320"/>
                <a:gd name="T4" fmla="*/ 512 w 512"/>
                <a:gd name="T5" fmla="*/ 320 h 320"/>
                <a:gd name="T6" fmla="*/ 512 w 512"/>
                <a:gd name="T7" fmla="*/ 0 h 320"/>
                <a:gd name="T8" fmla="*/ 0 w 512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320"/>
                <a:gd name="T17" fmla="*/ 512 w 512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320">
                  <a:moveTo>
                    <a:pt x="0" y="0"/>
                  </a:moveTo>
                  <a:lnTo>
                    <a:pt x="0" y="320"/>
                  </a:lnTo>
                  <a:lnTo>
                    <a:pt x="512" y="320"/>
                  </a:lnTo>
                  <a:lnTo>
                    <a:pt x="51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677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6963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88" y="168275"/>
            <a:ext cx="1308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5386388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2288" y="5386388"/>
            <a:ext cx="812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682625" y="4219575"/>
            <a:ext cx="7593013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2000" b="1" i="1">
                <a:solidFill>
                  <a:srgbClr val="000000"/>
                </a:solidFill>
                <a:latin typeface="GE Inspira"/>
              </a:rPr>
              <a:t>1 yılda Tasarruf  edilen Enerji miktarı </a:t>
            </a:r>
            <a:r>
              <a:rPr lang="en-US" sz="2000" b="1" i="1" u="sng">
                <a:solidFill>
                  <a:srgbClr val="000000"/>
                </a:solidFill>
                <a:latin typeface="GE Inspira"/>
              </a:rPr>
              <a:t>596</a:t>
            </a:r>
            <a:r>
              <a:rPr lang="tr-TR" sz="2000" b="1" i="1" u="sng">
                <a:solidFill>
                  <a:srgbClr val="000000"/>
                </a:solidFill>
                <a:latin typeface="GE Inspira"/>
              </a:rPr>
              <a:t>.</a:t>
            </a:r>
            <a:r>
              <a:rPr lang="en-US" sz="2000" b="1" i="1" u="sng">
                <a:solidFill>
                  <a:srgbClr val="000000"/>
                </a:solidFill>
                <a:latin typeface="GE Inspira"/>
              </a:rPr>
              <a:t>548 kWh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b="1">
                <a:solidFill>
                  <a:srgbClr val="000000"/>
                </a:solidFill>
                <a:latin typeface="GE Inspira"/>
              </a:rPr>
              <a:t>1 yılda Tasarruf edilen Enerji Bedeli   </a:t>
            </a:r>
            <a:r>
              <a:rPr lang="en-US" sz="2000" b="1" i="1" u="sng">
                <a:solidFill>
                  <a:srgbClr val="000000"/>
                </a:solidFill>
                <a:latin typeface="GE Inspira"/>
              </a:rPr>
              <a:t>130</a:t>
            </a:r>
            <a:r>
              <a:rPr lang="tr-TR" sz="2000" b="1" i="1" u="sng">
                <a:solidFill>
                  <a:srgbClr val="000000"/>
                </a:solidFill>
                <a:latin typeface="GE Inspira"/>
              </a:rPr>
              <a:t>.</a:t>
            </a:r>
            <a:r>
              <a:rPr lang="en-US" sz="2000" b="1" i="1" u="sng">
                <a:solidFill>
                  <a:srgbClr val="000000"/>
                </a:solidFill>
                <a:latin typeface="GE Inspira"/>
              </a:rPr>
              <a:t>327 T</a:t>
            </a:r>
            <a:r>
              <a:rPr lang="tr-TR" sz="2000" b="1" i="1" u="sng">
                <a:solidFill>
                  <a:srgbClr val="000000"/>
                </a:solidFill>
                <a:latin typeface="GE Inspira"/>
              </a:rPr>
              <a:t>L</a:t>
            </a:r>
            <a:endParaRPr lang="en-US" sz="2000" b="1" i="1" u="sng">
              <a:solidFill>
                <a:srgbClr val="000000"/>
              </a:solidFill>
              <a:latin typeface="GE Inspira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b="1" i="1" u="sng">
                <a:solidFill>
                  <a:srgbClr val="000000"/>
                </a:solidFill>
                <a:latin typeface="GE Inspira"/>
              </a:rPr>
              <a:t>Yatırım Geri Ödeme Süresi                      2,2 yıl</a:t>
            </a:r>
            <a:endParaRPr lang="en-US" sz="2000" b="1" i="1">
              <a:solidFill>
                <a:srgbClr val="000000"/>
              </a:solidFill>
              <a:latin typeface="GE Inspira"/>
            </a:endParaRPr>
          </a:p>
          <a:p>
            <a:pPr marL="285750" indent="-285750"/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69679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-1024"/>
          <p:cNvGrpSpPr>
            <a:grpSpLocks/>
          </p:cNvGrpSpPr>
          <p:nvPr/>
        </p:nvGrpSpPr>
        <p:grpSpPr bwMode="auto">
          <a:xfrm>
            <a:off x="0" y="-374650"/>
            <a:ext cx="16014700" cy="11677650"/>
            <a:chOff x="0" y="-236"/>
            <a:chExt cx="10088" cy="7356"/>
          </a:xfrm>
        </p:grpSpPr>
        <p:sp>
          <p:nvSpPr>
            <p:cNvPr id="71686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0"/>
                <a:gd name="T16" fmla="*/ 0 h 4320"/>
                <a:gd name="T17" fmla="*/ 5760 w 5760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687" name="Freeform 4"/>
            <p:cNvSpPr>
              <a:spLocks noChangeArrowheads="1"/>
            </p:cNvSpPr>
            <p:nvPr/>
          </p:nvSpPr>
          <p:spPr bwMode="auto">
            <a:xfrm>
              <a:off x="0" y="-236"/>
              <a:ext cx="5760" cy="4320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0 h 4320"/>
                <a:gd name="T4" fmla="*/ 5760 w 5760"/>
                <a:gd name="T5" fmla="*/ 4320 h 4320"/>
                <a:gd name="T6" fmla="*/ 0 w 5760"/>
                <a:gd name="T7" fmla="*/ 4320 h 4320"/>
                <a:gd name="T8" fmla="*/ 0 w 5760"/>
                <a:gd name="T9" fmla="*/ 0 h 4320"/>
                <a:gd name="T10" fmla="*/ 0 w 5760"/>
                <a:gd name="T11" fmla="*/ 0 h 43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0"/>
                <a:gd name="T19" fmla="*/ 0 h 4320"/>
                <a:gd name="T20" fmla="*/ 5760 w 5760"/>
                <a:gd name="T21" fmla="*/ 4320 h 43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0" h="4320">
                  <a:moveTo>
                    <a:pt x="0" y="0"/>
                  </a:moveTo>
                  <a:lnTo>
                    <a:pt x="5760" y="0"/>
                  </a:lnTo>
                  <a:lnTo>
                    <a:pt x="5760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688" name="Text Box 5"/>
            <p:cNvSpPr txBox="1">
              <a:spLocks noChangeArrowheads="1"/>
            </p:cNvSpPr>
            <p:nvPr/>
          </p:nvSpPr>
          <p:spPr bwMode="auto">
            <a:xfrm>
              <a:off x="136" y="73"/>
              <a:ext cx="117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İ</a:t>
              </a:r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zmir, T</a:t>
              </a:r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ürkiye</a:t>
              </a:r>
              <a:endParaRPr lang="en-US" sz="25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689" name="Text Box 6"/>
            <p:cNvSpPr txBox="1">
              <a:spLocks noChangeArrowheads="1"/>
            </p:cNvSpPr>
            <p:nvPr/>
          </p:nvSpPr>
          <p:spPr bwMode="auto">
            <a:xfrm>
              <a:off x="136" y="313"/>
              <a:ext cx="190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21 – 25</a:t>
              </a:r>
              <a:r>
                <a:rPr lang="tr-TR" sz="2500" b="1">
                  <a:solidFill>
                    <a:srgbClr val="000080"/>
                  </a:solidFill>
                  <a:latin typeface="GE Inspira"/>
                </a:rPr>
                <a:t> Ağustos</a:t>
              </a:r>
              <a:r>
                <a:rPr lang="en-US" sz="2500" b="1">
                  <a:solidFill>
                    <a:srgbClr val="000080"/>
                  </a:solidFill>
                  <a:latin typeface="GE Inspira"/>
                </a:rPr>
                <a:t>, 2011</a:t>
              </a:r>
            </a:p>
          </p:txBody>
        </p:sp>
        <p:sp>
          <p:nvSpPr>
            <p:cNvPr id="71690" name="Freeform 7"/>
            <p:cNvSpPr>
              <a:spLocks noChangeArrowheads="1"/>
            </p:cNvSpPr>
            <p:nvPr/>
          </p:nvSpPr>
          <p:spPr bwMode="auto">
            <a:xfrm>
              <a:off x="8880" y="224"/>
              <a:ext cx="1208" cy="216"/>
            </a:xfrm>
            <a:custGeom>
              <a:avLst/>
              <a:gdLst>
                <a:gd name="T0" fmla="*/ 0 w 1208"/>
                <a:gd name="T1" fmla="*/ 0 h 216"/>
                <a:gd name="T2" fmla="*/ 0 w 1208"/>
                <a:gd name="T3" fmla="*/ 216 h 216"/>
                <a:gd name="T4" fmla="*/ 1208 w 1208"/>
                <a:gd name="T5" fmla="*/ 216 h 216"/>
                <a:gd name="T6" fmla="*/ 1208 w 1208"/>
                <a:gd name="T7" fmla="*/ 0 h 216"/>
                <a:gd name="T8" fmla="*/ 0 w 1208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8"/>
                <a:gd name="T16" fmla="*/ 0 h 216"/>
                <a:gd name="T17" fmla="*/ 1208 w 1208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8" h="216">
                  <a:moveTo>
                    <a:pt x="0" y="0"/>
                  </a:moveTo>
                  <a:lnTo>
                    <a:pt x="0" y="216"/>
                  </a:lnTo>
                  <a:lnTo>
                    <a:pt x="1208" y="216"/>
                  </a:lnTo>
                  <a:lnTo>
                    <a:pt x="12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691" name="Freeform 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692" name="Text Box 10"/>
            <p:cNvSpPr txBox="1">
              <a:spLocks noChangeArrowheads="1"/>
            </p:cNvSpPr>
            <p:nvPr/>
          </p:nvSpPr>
          <p:spPr bwMode="auto">
            <a:xfrm>
              <a:off x="136" y="554"/>
              <a:ext cx="11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2300" b="1">
                  <a:solidFill>
                    <a:srgbClr val="23B7F4"/>
                  </a:solidFill>
                  <a:latin typeface="GE Inspira"/>
                </a:rPr>
                <a:t>Proses Takımı</a:t>
              </a:r>
              <a:endParaRPr lang="en-US" sz="2300" b="1">
                <a:solidFill>
                  <a:srgbClr val="23B7F4"/>
                </a:solidFill>
                <a:latin typeface="GE Inspira"/>
              </a:endParaRPr>
            </a:p>
          </p:txBody>
        </p:sp>
        <p:sp>
          <p:nvSpPr>
            <p:cNvPr id="71693" name="Text Box 11"/>
            <p:cNvSpPr txBox="1">
              <a:spLocks noChangeArrowheads="1"/>
            </p:cNvSpPr>
            <p:nvPr/>
          </p:nvSpPr>
          <p:spPr bwMode="auto">
            <a:xfrm>
              <a:off x="136" y="763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71694" name="Text Box 12"/>
            <p:cNvSpPr txBox="1">
              <a:spLocks noChangeArrowheads="1"/>
            </p:cNvSpPr>
            <p:nvPr/>
          </p:nvSpPr>
          <p:spPr bwMode="auto">
            <a:xfrm>
              <a:off x="136" y="950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tr-TR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695" name="Text Box 13"/>
            <p:cNvSpPr txBox="1">
              <a:spLocks noChangeArrowheads="1"/>
            </p:cNvSpPr>
            <p:nvPr/>
          </p:nvSpPr>
          <p:spPr bwMode="auto">
            <a:xfrm>
              <a:off x="136" y="1179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71696" name="Text Box 14"/>
            <p:cNvSpPr txBox="1">
              <a:spLocks noChangeArrowheads="1"/>
            </p:cNvSpPr>
            <p:nvPr/>
          </p:nvSpPr>
          <p:spPr bwMode="auto">
            <a:xfrm>
              <a:off x="136" y="1294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tr-TR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697" name="Freeform 15"/>
            <p:cNvSpPr>
              <a:spLocks noChangeArrowheads="1"/>
            </p:cNvSpPr>
            <p:nvPr/>
          </p:nvSpPr>
          <p:spPr bwMode="auto">
            <a:xfrm>
              <a:off x="0" y="1067"/>
              <a:ext cx="1224" cy="0"/>
            </a:xfrm>
            <a:custGeom>
              <a:avLst/>
              <a:gdLst>
                <a:gd name="T0" fmla="*/ 0 w 1224"/>
                <a:gd name="T1" fmla="*/ 1224 w 1224"/>
                <a:gd name="T2" fmla="*/ 0 60000 65536"/>
                <a:gd name="T3" fmla="*/ 0 60000 65536"/>
                <a:gd name="T4" fmla="*/ 0 w 1224"/>
                <a:gd name="T5" fmla="*/ 1224 w 122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224">
                  <a:moveTo>
                    <a:pt x="0" y="0"/>
                  </a:moveTo>
                  <a:lnTo>
                    <a:pt x="122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698" name="Text Box 16"/>
            <p:cNvSpPr txBox="1">
              <a:spLocks noChangeArrowheads="1"/>
            </p:cNvSpPr>
            <p:nvPr/>
          </p:nvSpPr>
          <p:spPr bwMode="auto">
            <a:xfrm>
              <a:off x="4456" y="1294"/>
              <a:ext cx="4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Tasarruf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699" name="Freeform 17"/>
            <p:cNvSpPr>
              <a:spLocks noChangeArrowheads="1"/>
            </p:cNvSpPr>
            <p:nvPr/>
          </p:nvSpPr>
          <p:spPr bwMode="auto">
            <a:xfrm>
              <a:off x="4456" y="1448"/>
              <a:ext cx="504" cy="0"/>
            </a:xfrm>
            <a:custGeom>
              <a:avLst/>
              <a:gdLst>
                <a:gd name="T0" fmla="*/ 0 w 504"/>
                <a:gd name="T1" fmla="*/ 504 w 504"/>
                <a:gd name="T2" fmla="*/ 0 60000 65536"/>
                <a:gd name="T3" fmla="*/ 0 60000 65536"/>
                <a:gd name="T4" fmla="*/ 0 w 504"/>
                <a:gd name="T5" fmla="*/ 504 w 50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04">
                  <a:moveTo>
                    <a:pt x="0" y="0"/>
                  </a:moveTo>
                  <a:lnTo>
                    <a:pt x="50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00" name="Text Box 18"/>
            <p:cNvSpPr txBox="1">
              <a:spLocks noChangeArrowheads="1"/>
            </p:cNvSpPr>
            <p:nvPr/>
          </p:nvSpPr>
          <p:spPr bwMode="auto">
            <a:xfrm>
              <a:off x="4456" y="1446"/>
              <a:ext cx="1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(T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)</a:t>
              </a:r>
            </a:p>
          </p:txBody>
        </p:sp>
        <p:sp>
          <p:nvSpPr>
            <p:cNvPr id="71701" name="Freeform 19"/>
            <p:cNvSpPr>
              <a:spLocks noChangeArrowheads="1"/>
            </p:cNvSpPr>
            <p:nvPr/>
          </p:nvSpPr>
          <p:spPr bwMode="auto">
            <a:xfrm>
              <a:off x="4456" y="1600"/>
              <a:ext cx="288" cy="0"/>
            </a:xfrm>
            <a:custGeom>
              <a:avLst/>
              <a:gdLst>
                <a:gd name="T0" fmla="*/ 0 w 288"/>
                <a:gd name="T1" fmla="*/ 288 w 288"/>
                <a:gd name="T2" fmla="*/ 0 60000 65536"/>
                <a:gd name="T3" fmla="*/ 0 60000 65536"/>
                <a:gd name="T4" fmla="*/ 0 w 288"/>
                <a:gd name="T5" fmla="*/ 288 w 28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8">
                  <a:moveTo>
                    <a:pt x="0" y="0"/>
                  </a:move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02" name="Text Box 20"/>
            <p:cNvSpPr txBox="1">
              <a:spLocks noChangeArrowheads="1"/>
            </p:cNvSpPr>
            <p:nvPr/>
          </p:nvSpPr>
          <p:spPr bwMode="auto">
            <a:xfrm>
              <a:off x="5040" y="1294"/>
              <a:ext cx="6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Geri Ödeme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703" name="Freeform 21"/>
            <p:cNvSpPr>
              <a:spLocks noChangeArrowheads="1"/>
            </p:cNvSpPr>
            <p:nvPr/>
          </p:nvSpPr>
          <p:spPr bwMode="auto">
            <a:xfrm>
              <a:off x="5040" y="1448"/>
              <a:ext cx="544" cy="0"/>
            </a:xfrm>
            <a:custGeom>
              <a:avLst/>
              <a:gdLst>
                <a:gd name="T0" fmla="*/ 0 w 544"/>
                <a:gd name="T1" fmla="*/ 544 w 544"/>
                <a:gd name="T2" fmla="*/ 0 60000 65536"/>
                <a:gd name="T3" fmla="*/ 0 60000 65536"/>
                <a:gd name="T4" fmla="*/ 0 w 544"/>
                <a:gd name="T5" fmla="*/ 544 w 54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44">
                  <a:moveTo>
                    <a:pt x="0" y="0"/>
                  </a:moveTo>
                  <a:lnTo>
                    <a:pt x="54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04" name="Text Box 22"/>
            <p:cNvSpPr txBox="1">
              <a:spLocks noChangeArrowheads="1"/>
            </p:cNvSpPr>
            <p:nvPr/>
          </p:nvSpPr>
          <p:spPr bwMode="auto">
            <a:xfrm>
              <a:off x="5040" y="1446"/>
              <a:ext cx="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(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yıl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)</a:t>
              </a:r>
            </a:p>
          </p:txBody>
        </p:sp>
        <p:sp>
          <p:nvSpPr>
            <p:cNvPr id="71705" name="Freeform 23"/>
            <p:cNvSpPr>
              <a:spLocks noChangeArrowheads="1"/>
            </p:cNvSpPr>
            <p:nvPr/>
          </p:nvSpPr>
          <p:spPr bwMode="auto">
            <a:xfrm>
              <a:off x="5040" y="1600"/>
              <a:ext cx="280" cy="0"/>
            </a:xfrm>
            <a:custGeom>
              <a:avLst/>
              <a:gdLst>
                <a:gd name="T0" fmla="*/ 0 w 280"/>
                <a:gd name="T1" fmla="*/ 280 w 280"/>
                <a:gd name="T2" fmla="*/ 0 60000 65536"/>
                <a:gd name="T3" fmla="*/ 0 60000 65536"/>
                <a:gd name="T4" fmla="*/ 0 w 280"/>
                <a:gd name="T5" fmla="*/ 280 w 28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0">
                  <a:moveTo>
                    <a:pt x="0" y="0"/>
                  </a:moveTo>
                  <a:lnTo>
                    <a:pt x="2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06" name="Freeform 25"/>
            <p:cNvSpPr>
              <a:spLocks noChangeArrowheads="1"/>
            </p:cNvSpPr>
            <p:nvPr/>
          </p:nvSpPr>
          <p:spPr bwMode="auto">
            <a:xfrm>
              <a:off x="64" y="1712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07" name="Text Box 27"/>
            <p:cNvSpPr txBox="1">
              <a:spLocks noChangeArrowheads="1"/>
            </p:cNvSpPr>
            <p:nvPr/>
          </p:nvSpPr>
          <p:spPr bwMode="auto">
            <a:xfrm>
              <a:off x="4456" y="1782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708" name="Text Box 28"/>
            <p:cNvSpPr txBox="1">
              <a:spLocks noChangeArrowheads="1"/>
            </p:cNvSpPr>
            <p:nvPr/>
          </p:nvSpPr>
          <p:spPr bwMode="auto">
            <a:xfrm>
              <a:off x="5040" y="1630"/>
              <a:ext cx="2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0.00</a:t>
              </a:r>
            </a:p>
          </p:txBody>
        </p:sp>
        <p:sp>
          <p:nvSpPr>
            <p:cNvPr id="71709" name="Freeform 30"/>
            <p:cNvSpPr>
              <a:spLocks noChangeArrowheads="1"/>
            </p:cNvSpPr>
            <p:nvPr/>
          </p:nvSpPr>
          <p:spPr bwMode="auto">
            <a:xfrm>
              <a:off x="64" y="2048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10" name="Text Box 31"/>
            <p:cNvSpPr txBox="1">
              <a:spLocks noChangeArrowheads="1"/>
            </p:cNvSpPr>
            <p:nvPr/>
          </p:nvSpPr>
          <p:spPr bwMode="auto">
            <a:xfrm>
              <a:off x="4456" y="1966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tr-TR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711" name="Text Box 33"/>
            <p:cNvSpPr txBox="1">
              <a:spLocks noChangeArrowheads="1"/>
            </p:cNvSpPr>
            <p:nvPr/>
          </p:nvSpPr>
          <p:spPr bwMode="auto">
            <a:xfrm>
              <a:off x="5040" y="1966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tr-TR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712" name="Text Box 34"/>
            <p:cNvSpPr txBox="1">
              <a:spLocks noChangeArrowheads="1"/>
            </p:cNvSpPr>
            <p:nvPr/>
          </p:nvSpPr>
          <p:spPr bwMode="auto">
            <a:xfrm>
              <a:off x="224" y="1229"/>
              <a:ext cx="20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CPP Chill Roll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Modifikasyonu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713" name="Freeform 35"/>
            <p:cNvSpPr>
              <a:spLocks noChangeArrowheads="1"/>
            </p:cNvSpPr>
            <p:nvPr/>
          </p:nvSpPr>
          <p:spPr bwMode="auto">
            <a:xfrm>
              <a:off x="64" y="2384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14" name="Text Box 36"/>
            <p:cNvSpPr txBox="1">
              <a:spLocks noChangeArrowheads="1"/>
            </p:cNvSpPr>
            <p:nvPr/>
          </p:nvSpPr>
          <p:spPr bwMode="auto">
            <a:xfrm>
              <a:off x="4445" y="1588"/>
              <a:ext cx="40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19,699</a:t>
              </a:r>
            </a:p>
          </p:txBody>
        </p:sp>
        <p:sp>
          <p:nvSpPr>
            <p:cNvPr id="71715" name="Text Box 37"/>
            <p:cNvSpPr txBox="1">
              <a:spLocks noChangeArrowheads="1"/>
            </p:cNvSpPr>
            <p:nvPr/>
          </p:nvSpPr>
          <p:spPr bwMode="auto">
            <a:xfrm>
              <a:off x="4456" y="2376"/>
              <a:ext cx="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 sz="1600" b="1">
                <a:solidFill>
                  <a:srgbClr val="000080"/>
                </a:solidFill>
                <a:latin typeface="GE Inspira"/>
              </a:endParaRPr>
            </a:p>
            <a:p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716" name="Text Box 38"/>
            <p:cNvSpPr txBox="1">
              <a:spLocks noChangeArrowheads="1"/>
            </p:cNvSpPr>
            <p:nvPr/>
          </p:nvSpPr>
          <p:spPr bwMode="auto">
            <a:xfrm>
              <a:off x="5040" y="2302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tr-TR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1717" name="Text Box 39"/>
            <p:cNvSpPr txBox="1">
              <a:spLocks noChangeArrowheads="1"/>
            </p:cNvSpPr>
            <p:nvPr/>
          </p:nvSpPr>
          <p:spPr bwMode="auto">
            <a:xfrm>
              <a:off x="136" y="2619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71718" name="Text Box 48"/>
            <p:cNvSpPr txBox="1">
              <a:spLocks noChangeArrowheads="1"/>
            </p:cNvSpPr>
            <p:nvPr/>
          </p:nvSpPr>
          <p:spPr bwMode="auto">
            <a:xfrm>
              <a:off x="2424" y="290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tr-TR" b="1" i="1">
                <a:solidFill>
                  <a:srgbClr val="C70068"/>
                </a:solidFill>
                <a:latin typeface="GE Inspira"/>
              </a:endParaRPr>
            </a:p>
          </p:txBody>
        </p:sp>
        <p:sp>
          <p:nvSpPr>
            <p:cNvPr id="71719" name="Text Box 49"/>
            <p:cNvSpPr txBox="1">
              <a:spLocks noChangeArrowheads="1"/>
            </p:cNvSpPr>
            <p:nvPr/>
          </p:nvSpPr>
          <p:spPr bwMode="auto">
            <a:xfrm>
              <a:off x="972" y="3112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tr-TR" sz="1600" b="1" i="1">
                <a:solidFill>
                  <a:srgbClr val="000000"/>
                </a:solidFill>
                <a:latin typeface="GE Inspira"/>
              </a:endParaRPr>
            </a:p>
          </p:txBody>
        </p:sp>
        <p:sp>
          <p:nvSpPr>
            <p:cNvPr id="71720" name="Freeform 50"/>
            <p:cNvSpPr>
              <a:spLocks noChangeArrowheads="1"/>
            </p:cNvSpPr>
            <p:nvPr/>
          </p:nvSpPr>
          <p:spPr bwMode="auto">
            <a:xfrm>
              <a:off x="224" y="6800"/>
              <a:ext cx="1056" cy="320"/>
            </a:xfrm>
            <a:custGeom>
              <a:avLst/>
              <a:gdLst>
                <a:gd name="T0" fmla="*/ 0 w 1056"/>
                <a:gd name="T1" fmla="*/ 0 h 320"/>
                <a:gd name="T2" fmla="*/ 0 w 1056"/>
                <a:gd name="T3" fmla="*/ 320 h 320"/>
                <a:gd name="T4" fmla="*/ 1056 w 1056"/>
                <a:gd name="T5" fmla="*/ 320 h 320"/>
                <a:gd name="T6" fmla="*/ 1056 w 1056"/>
                <a:gd name="T7" fmla="*/ 0 h 320"/>
                <a:gd name="T8" fmla="*/ 0 w 1056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320"/>
                <a:gd name="T17" fmla="*/ 1056 w 1056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320">
                  <a:moveTo>
                    <a:pt x="0" y="0"/>
                  </a:moveTo>
                  <a:lnTo>
                    <a:pt x="0" y="320"/>
                  </a:lnTo>
                  <a:lnTo>
                    <a:pt x="1056" y="320"/>
                  </a:lnTo>
                  <a:lnTo>
                    <a:pt x="105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21" name="Freeform 51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22" name="Freeform 53"/>
            <p:cNvSpPr>
              <a:spLocks noChangeArrowheads="1"/>
            </p:cNvSpPr>
            <p:nvPr/>
          </p:nvSpPr>
          <p:spPr bwMode="auto">
            <a:xfrm>
              <a:off x="5248" y="6800"/>
              <a:ext cx="512" cy="320"/>
            </a:xfrm>
            <a:custGeom>
              <a:avLst/>
              <a:gdLst>
                <a:gd name="T0" fmla="*/ 0 w 512"/>
                <a:gd name="T1" fmla="*/ 0 h 320"/>
                <a:gd name="T2" fmla="*/ 0 w 512"/>
                <a:gd name="T3" fmla="*/ 320 h 320"/>
                <a:gd name="T4" fmla="*/ 512 w 512"/>
                <a:gd name="T5" fmla="*/ 320 h 320"/>
                <a:gd name="T6" fmla="*/ 512 w 512"/>
                <a:gd name="T7" fmla="*/ 0 h 320"/>
                <a:gd name="T8" fmla="*/ 0 w 512"/>
                <a:gd name="T9" fmla="*/ 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320"/>
                <a:gd name="T17" fmla="*/ 512 w 512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320">
                  <a:moveTo>
                    <a:pt x="0" y="0"/>
                  </a:moveTo>
                  <a:lnTo>
                    <a:pt x="0" y="320"/>
                  </a:lnTo>
                  <a:lnTo>
                    <a:pt x="512" y="320"/>
                  </a:lnTo>
                  <a:lnTo>
                    <a:pt x="51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23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716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6988" y="168275"/>
            <a:ext cx="1308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5386388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2288" y="5386388"/>
            <a:ext cx="812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0763" y="2416175"/>
            <a:ext cx="418941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5" name="Picture 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-1024"/>
          <p:cNvGrpSpPr>
            <a:grpSpLocks/>
          </p:cNvGrpSpPr>
          <p:nvPr/>
        </p:nvGrpSpPr>
        <p:grpSpPr bwMode="auto">
          <a:xfrm>
            <a:off x="0" y="0"/>
            <a:ext cx="15963900" cy="11493500"/>
            <a:chOff x="-8" y="0"/>
            <a:chExt cx="10056" cy="7240"/>
          </a:xfrm>
        </p:grpSpPr>
        <p:sp>
          <p:nvSpPr>
            <p:cNvPr id="73735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68" cy="4320"/>
            </a:xfrm>
            <a:custGeom>
              <a:avLst/>
              <a:gdLst>
                <a:gd name="T0" fmla="*/ 0 w 5768"/>
                <a:gd name="T1" fmla="*/ 0 h 4320"/>
                <a:gd name="T2" fmla="*/ 0 w 5768"/>
                <a:gd name="T3" fmla="*/ 4320 h 4320"/>
                <a:gd name="T4" fmla="*/ 5768 w 5768"/>
                <a:gd name="T5" fmla="*/ 4320 h 4320"/>
                <a:gd name="T6" fmla="*/ 5768 w 5768"/>
                <a:gd name="T7" fmla="*/ 0 h 4320"/>
                <a:gd name="T8" fmla="*/ 0 w 5768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8"/>
                <a:gd name="T16" fmla="*/ 0 h 4320"/>
                <a:gd name="T17" fmla="*/ 5768 w 5768"/>
                <a:gd name="T18" fmla="*/ 4320 h 4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8" h="4320">
                  <a:moveTo>
                    <a:pt x="0" y="0"/>
                  </a:moveTo>
                  <a:lnTo>
                    <a:pt x="0" y="4320"/>
                  </a:lnTo>
                  <a:lnTo>
                    <a:pt x="5768" y="4320"/>
                  </a:ln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36" name="Freeform 4"/>
            <p:cNvSpPr>
              <a:spLocks noChangeArrowheads="1"/>
            </p:cNvSpPr>
            <p:nvPr/>
          </p:nvSpPr>
          <p:spPr bwMode="auto">
            <a:xfrm>
              <a:off x="-8" y="0"/>
              <a:ext cx="5768" cy="4320"/>
            </a:xfrm>
            <a:custGeom>
              <a:avLst/>
              <a:gdLst>
                <a:gd name="T0" fmla="*/ 0 w 5768"/>
                <a:gd name="T1" fmla="*/ 0 h 4320"/>
                <a:gd name="T2" fmla="*/ 5768 w 5768"/>
                <a:gd name="T3" fmla="*/ 0 h 4320"/>
                <a:gd name="T4" fmla="*/ 5768 w 5768"/>
                <a:gd name="T5" fmla="*/ 4320 h 4320"/>
                <a:gd name="T6" fmla="*/ 0 w 5768"/>
                <a:gd name="T7" fmla="*/ 4320 h 4320"/>
                <a:gd name="T8" fmla="*/ 0 w 5768"/>
                <a:gd name="T9" fmla="*/ 0 h 4320"/>
                <a:gd name="T10" fmla="*/ 0 w 5768"/>
                <a:gd name="T11" fmla="*/ 0 h 43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8"/>
                <a:gd name="T19" fmla="*/ 0 h 4320"/>
                <a:gd name="T20" fmla="*/ 5768 w 5768"/>
                <a:gd name="T21" fmla="*/ 4320 h 43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8" h="4320">
                  <a:moveTo>
                    <a:pt x="0" y="0"/>
                  </a:moveTo>
                  <a:lnTo>
                    <a:pt x="5768" y="0"/>
                  </a:lnTo>
                  <a:lnTo>
                    <a:pt x="5768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37" name="Text Box 5"/>
            <p:cNvSpPr txBox="1">
              <a:spLocks noChangeArrowheads="1"/>
            </p:cNvSpPr>
            <p:nvPr/>
          </p:nvSpPr>
          <p:spPr bwMode="auto">
            <a:xfrm>
              <a:off x="136" y="73"/>
              <a:ext cx="12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r>
                <a:rPr lang="tr-TR" sz="2400" b="1" dirty="0">
                  <a:solidFill>
                    <a:srgbClr val="000080"/>
                  </a:solidFill>
                  <a:latin typeface="GE Inspira"/>
                </a:rPr>
                <a:t>İ</a:t>
              </a:r>
              <a:r>
                <a:rPr lang="en-US" sz="2400" b="1" dirty="0" err="1">
                  <a:solidFill>
                    <a:srgbClr val="000080"/>
                  </a:solidFill>
                  <a:latin typeface="GE Inspira"/>
                </a:rPr>
                <a:t>zmir</a:t>
              </a:r>
              <a:r>
                <a:rPr lang="en-US" sz="2400" b="1" dirty="0">
                  <a:solidFill>
                    <a:srgbClr val="000080"/>
                  </a:solidFill>
                  <a:latin typeface="GE Inspira"/>
                </a:rPr>
                <a:t>, T</a:t>
              </a:r>
              <a:r>
                <a:rPr lang="tr-TR" sz="2400" b="1" dirty="0" err="1">
                  <a:solidFill>
                    <a:srgbClr val="000080"/>
                  </a:solidFill>
                  <a:latin typeface="GE Inspira"/>
                </a:rPr>
                <a:t>ürkiye</a:t>
              </a:r>
              <a:endParaRPr lang="en-US" sz="2400" b="1" dirty="0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38" name="Text Box 6"/>
            <p:cNvSpPr txBox="1">
              <a:spLocks noChangeArrowheads="1"/>
            </p:cNvSpPr>
            <p:nvPr/>
          </p:nvSpPr>
          <p:spPr bwMode="auto">
            <a:xfrm>
              <a:off x="117" y="297"/>
              <a:ext cx="19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000080"/>
                  </a:solidFill>
                  <a:latin typeface="GE Inspira"/>
                </a:rPr>
                <a:t>21 – 25</a:t>
              </a:r>
              <a:r>
                <a:rPr lang="tr-TR" sz="2400" b="1" dirty="0">
                  <a:solidFill>
                    <a:srgbClr val="000080"/>
                  </a:solidFill>
                  <a:latin typeface="GE Inspira"/>
                </a:rPr>
                <a:t> Ağustos</a:t>
              </a:r>
              <a:r>
                <a:rPr lang="en-US" sz="2400" b="1" dirty="0">
                  <a:solidFill>
                    <a:srgbClr val="000080"/>
                  </a:solidFill>
                  <a:latin typeface="GE Inspira"/>
                </a:rPr>
                <a:t>, 2011</a:t>
              </a:r>
            </a:p>
          </p:txBody>
        </p:sp>
        <p:sp>
          <p:nvSpPr>
            <p:cNvPr id="73739" name="Freeform 7"/>
            <p:cNvSpPr>
              <a:spLocks noChangeArrowheads="1"/>
            </p:cNvSpPr>
            <p:nvPr/>
          </p:nvSpPr>
          <p:spPr bwMode="auto">
            <a:xfrm>
              <a:off x="8800" y="224"/>
              <a:ext cx="1248" cy="208"/>
            </a:xfrm>
            <a:custGeom>
              <a:avLst/>
              <a:gdLst>
                <a:gd name="T0" fmla="*/ 0 w 1248"/>
                <a:gd name="T1" fmla="*/ 0 h 208"/>
                <a:gd name="T2" fmla="*/ 0 w 1248"/>
                <a:gd name="T3" fmla="*/ 208 h 208"/>
                <a:gd name="T4" fmla="*/ 1248 w 1248"/>
                <a:gd name="T5" fmla="*/ 208 h 208"/>
                <a:gd name="T6" fmla="*/ 1248 w 1248"/>
                <a:gd name="T7" fmla="*/ 0 h 208"/>
                <a:gd name="T8" fmla="*/ 0 w 1248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208"/>
                <a:gd name="T17" fmla="*/ 1248 w 124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208">
                  <a:moveTo>
                    <a:pt x="0" y="0"/>
                  </a:moveTo>
                  <a:lnTo>
                    <a:pt x="0" y="208"/>
                  </a:lnTo>
                  <a:lnTo>
                    <a:pt x="1248" y="208"/>
                  </a:lnTo>
                  <a:lnTo>
                    <a:pt x="124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40" name="Freeform 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136" y="492"/>
              <a:ext cx="439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tr-TR" sz="2200" b="1">
                  <a:solidFill>
                    <a:srgbClr val="23B7F4"/>
                  </a:solidFill>
                  <a:latin typeface="GE Inspira"/>
                </a:rPr>
                <a:t>Isıtma Sistemleri &amp; Atık Isı Geri Kazanımı ve Kojenerasyon Takımı</a:t>
              </a:r>
              <a:endParaRPr lang="en-US" sz="2200" b="1">
                <a:solidFill>
                  <a:srgbClr val="23B7F4"/>
                </a:solidFill>
                <a:latin typeface="GE Inspira"/>
              </a:endParaRP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136" y="723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136" y="1037"/>
              <a:ext cx="348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6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İyileştirme Önerisi Oluşturuldu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              6 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Öneri Bütçelendirildi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136" y="1131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73745" name="Text Box 14"/>
            <p:cNvSpPr txBox="1">
              <a:spLocks noChangeArrowheads="1"/>
            </p:cNvSpPr>
            <p:nvPr/>
          </p:nvSpPr>
          <p:spPr bwMode="auto">
            <a:xfrm>
              <a:off x="136" y="1246"/>
              <a:ext cx="7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En İyi 3 Öneri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46" name="Freeform 15"/>
            <p:cNvSpPr>
              <a:spLocks noChangeArrowheads="1"/>
            </p:cNvSpPr>
            <p:nvPr/>
          </p:nvSpPr>
          <p:spPr bwMode="auto">
            <a:xfrm>
              <a:off x="136" y="1400"/>
              <a:ext cx="1224" cy="0"/>
            </a:xfrm>
            <a:custGeom>
              <a:avLst/>
              <a:gdLst>
                <a:gd name="T0" fmla="*/ 0 w 1224"/>
                <a:gd name="T1" fmla="*/ 1224 w 1224"/>
                <a:gd name="T2" fmla="*/ 0 60000 65536"/>
                <a:gd name="T3" fmla="*/ 0 60000 65536"/>
                <a:gd name="T4" fmla="*/ 0 w 1224"/>
                <a:gd name="T5" fmla="*/ 1224 w 122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224">
                  <a:moveTo>
                    <a:pt x="0" y="0"/>
                  </a:moveTo>
                  <a:lnTo>
                    <a:pt x="122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4416" y="1246"/>
              <a:ext cx="4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Tasarruf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48" name="Freeform 17"/>
            <p:cNvSpPr>
              <a:spLocks noChangeArrowheads="1"/>
            </p:cNvSpPr>
            <p:nvPr/>
          </p:nvSpPr>
          <p:spPr bwMode="auto">
            <a:xfrm>
              <a:off x="4416" y="1400"/>
              <a:ext cx="504" cy="0"/>
            </a:xfrm>
            <a:custGeom>
              <a:avLst/>
              <a:gdLst>
                <a:gd name="T0" fmla="*/ 0 w 504"/>
                <a:gd name="T1" fmla="*/ 504 w 504"/>
                <a:gd name="T2" fmla="*/ 0 60000 65536"/>
                <a:gd name="T3" fmla="*/ 0 60000 65536"/>
                <a:gd name="T4" fmla="*/ 0 w 504"/>
                <a:gd name="T5" fmla="*/ 504 w 50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04">
                  <a:moveTo>
                    <a:pt x="0" y="0"/>
                  </a:moveTo>
                  <a:lnTo>
                    <a:pt x="50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49" name="Text Box 18"/>
            <p:cNvSpPr txBox="1">
              <a:spLocks noChangeArrowheads="1"/>
            </p:cNvSpPr>
            <p:nvPr/>
          </p:nvSpPr>
          <p:spPr bwMode="auto">
            <a:xfrm>
              <a:off x="4416" y="1398"/>
              <a:ext cx="1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(T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)</a:t>
              </a:r>
            </a:p>
          </p:txBody>
        </p:sp>
        <p:sp>
          <p:nvSpPr>
            <p:cNvPr id="73750" name="Freeform 19"/>
            <p:cNvSpPr>
              <a:spLocks noChangeArrowheads="1"/>
            </p:cNvSpPr>
            <p:nvPr/>
          </p:nvSpPr>
          <p:spPr bwMode="auto">
            <a:xfrm>
              <a:off x="4416" y="1552"/>
              <a:ext cx="288" cy="0"/>
            </a:xfrm>
            <a:custGeom>
              <a:avLst/>
              <a:gdLst>
                <a:gd name="T0" fmla="*/ 0 w 288"/>
                <a:gd name="T1" fmla="*/ 288 w 288"/>
                <a:gd name="T2" fmla="*/ 0 60000 65536"/>
                <a:gd name="T3" fmla="*/ 0 60000 65536"/>
                <a:gd name="T4" fmla="*/ 0 w 288"/>
                <a:gd name="T5" fmla="*/ 288 w 28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8">
                  <a:moveTo>
                    <a:pt x="0" y="0"/>
                  </a:move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088" y="1246"/>
              <a:ext cx="6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Geri Ödeme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52" name="Freeform 21"/>
            <p:cNvSpPr>
              <a:spLocks noChangeArrowheads="1"/>
            </p:cNvSpPr>
            <p:nvPr/>
          </p:nvSpPr>
          <p:spPr bwMode="auto">
            <a:xfrm>
              <a:off x="5088" y="1400"/>
              <a:ext cx="544" cy="0"/>
            </a:xfrm>
            <a:custGeom>
              <a:avLst/>
              <a:gdLst>
                <a:gd name="T0" fmla="*/ 0 w 544"/>
                <a:gd name="T1" fmla="*/ 544 w 544"/>
                <a:gd name="T2" fmla="*/ 0 60000 65536"/>
                <a:gd name="T3" fmla="*/ 0 60000 65536"/>
                <a:gd name="T4" fmla="*/ 0 w 544"/>
                <a:gd name="T5" fmla="*/ 544 w 54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44">
                  <a:moveTo>
                    <a:pt x="0" y="0"/>
                  </a:moveTo>
                  <a:lnTo>
                    <a:pt x="54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53" name="Text Box 22"/>
            <p:cNvSpPr txBox="1">
              <a:spLocks noChangeArrowheads="1"/>
            </p:cNvSpPr>
            <p:nvPr/>
          </p:nvSpPr>
          <p:spPr bwMode="auto">
            <a:xfrm>
              <a:off x="5088" y="1398"/>
              <a:ext cx="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(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yıl</a:t>
              </a:r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)</a:t>
              </a:r>
            </a:p>
          </p:txBody>
        </p:sp>
        <p:sp>
          <p:nvSpPr>
            <p:cNvPr id="73754" name="Freeform 23"/>
            <p:cNvSpPr>
              <a:spLocks noChangeArrowheads="1"/>
            </p:cNvSpPr>
            <p:nvPr/>
          </p:nvSpPr>
          <p:spPr bwMode="auto">
            <a:xfrm>
              <a:off x="5088" y="1552"/>
              <a:ext cx="280" cy="0"/>
            </a:xfrm>
            <a:custGeom>
              <a:avLst/>
              <a:gdLst>
                <a:gd name="T0" fmla="*/ 0 w 280"/>
                <a:gd name="T1" fmla="*/ 280 w 280"/>
                <a:gd name="T2" fmla="*/ 0 60000 65536"/>
                <a:gd name="T3" fmla="*/ 0 60000 65536"/>
                <a:gd name="T4" fmla="*/ 0 w 280"/>
                <a:gd name="T5" fmla="*/ 280 w 28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80">
                  <a:moveTo>
                    <a:pt x="0" y="0"/>
                  </a:moveTo>
                  <a:lnTo>
                    <a:pt x="28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55" name="Text Box 24"/>
            <p:cNvSpPr txBox="1">
              <a:spLocks noChangeArrowheads="1"/>
            </p:cNvSpPr>
            <p:nvPr/>
          </p:nvSpPr>
          <p:spPr bwMode="auto">
            <a:xfrm>
              <a:off x="136" y="1582"/>
              <a:ext cx="2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Atık Isı Geri Kazanımı Sistemi ( Tesis 2 ) 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56" name="Freeform 25"/>
            <p:cNvSpPr>
              <a:spLocks noChangeArrowheads="1"/>
            </p:cNvSpPr>
            <p:nvPr/>
          </p:nvSpPr>
          <p:spPr bwMode="auto">
            <a:xfrm>
              <a:off x="64" y="1664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4416" y="1540"/>
              <a:ext cx="48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602,541</a:t>
              </a:r>
            </a:p>
          </p:txBody>
        </p:sp>
        <p:sp>
          <p:nvSpPr>
            <p:cNvPr id="73758" name="Text Box 27"/>
            <p:cNvSpPr txBox="1">
              <a:spLocks noChangeArrowheads="1"/>
            </p:cNvSpPr>
            <p:nvPr/>
          </p:nvSpPr>
          <p:spPr bwMode="auto">
            <a:xfrm>
              <a:off x="4416" y="1734"/>
              <a:ext cx="1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</a:t>
              </a:r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L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59" name="Text Box 28"/>
            <p:cNvSpPr txBox="1">
              <a:spLocks noChangeArrowheads="1"/>
            </p:cNvSpPr>
            <p:nvPr/>
          </p:nvSpPr>
          <p:spPr bwMode="auto">
            <a:xfrm>
              <a:off x="5088" y="1540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1.66</a:t>
              </a:r>
            </a:p>
          </p:txBody>
        </p:sp>
        <p:sp>
          <p:nvSpPr>
            <p:cNvPr id="73760" name="Text Box 29"/>
            <p:cNvSpPr txBox="1">
              <a:spLocks noChangeArrowheads="1"/>
            </p:cNvSpPr>
            <p:nvPr/>
          </p:nvSpPr>
          <p:spPr bwMode="auto">
            <a:xfrm>
              <a:off x="136" y="1916"/>
              <a:ext cx="22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Kazan Yakma Sistemi  Revizyonu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61" name="Freeform 30"/>
            <p:cNvSpPr>
              <a:spLocks noChangeArrowheads="1"/>
            </p:cNvSpPr>
            <p:nvPr/>
          </p:nvSpPr>
          <p:spPr bwMode="auto">
            <a:xfrm>
              <a:off x="64" y="2000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62" name="Text Box 31"/>
            <p:cNvSpPr txBox="1">
              <a:spLocks noChangeArrowheads="1"/>
            </p:cNvSpPr>
            <p:nvPr/>
          </p:nvSpPr>
          <p:spPr bwMode="auto">
            <a:xfrm>
              <a:off x="4416" y="1876"/>
              <a:ext cx="40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30,243</a:t>
              </a:r>
            </a:p>
          </p:txBody>
        </p:sp>
        <p:sp>
          <p:nvSpPr>
            <p:cNvPr id="73763" name="Text Box 32"/>
            <p:cNvSpPr txBox="1">
              <a:spLocks noChangeArrowheads="1"/>
            </p:cNvSpPr>
            <p:nvPr/>
          </p:nvSpPr>
          <p:spPr bwMode="auto">
            <a:xfrm>
              <a:off x="4416" y="2028"/>
              <a:ext cx="21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TRY</a:t>
              </a:r>
            </a:p>
          </p:txBody>
        </p:sp>
        <p:sp>
          <p:nvSpPr>
            <p:cNvPr id="73764" name="Text Box 33"/>
            <p:cNvSpPr txBox="1">
              <a:spLocks noChangeArrowheads="1"/>
            </p:cNvSpPr>
            <p:nvPr/>
          </p:nvSpPr>
          <p:spPr bwMode="auto">
            <a:xfrm>
              <a:off x="5088" y="1876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2.25</a:t>
              </a:r>
            </a:p>
          </p:txBody>
        </p:sp>
        <p:sp>
          <p:nvSpPr>
            <p:cNvPr id="73765" name="Text Box 34"/>
            <p:cNvSpPr txBox="1">
              <a:spLocks noChangeArrowheads="1"/>
            </p:cNvSpPr>
            <p:nvPr/>
          </p:nvSpPr>
          <p:spPr bwMode="auto">
            <a:xfrm>
              <a:off x="136" y="2254"/>
              <a:ext cx="133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600" b="1">
                  <a:solidFill>
                    <a:srgbClr val="000080"/>
                  </a:solidFill>
                  <a:latin typeface="GE Inspira"/>
                </a:rPr>
                <a:t> Kojenerasyon ( Tesis 2 )</a:t>
              </a:r>
              <a:endParaRPr lang="en-US" sz="1600" b="1">
                <a:solidFill>
                  <a:srgbClr val="000080"/>
                </a:solidFill>
                <a:latin typeface="GE Inspira"/>
              </a:endParaRPr>
            </a:p>
          </p:txBody>
        </p:sp>
        <p:sp>
          <p:nvSpPr>
            <p:cNvPr id="73766" name="Freeform 35"/>
            <p:cNvSpPr>
              <a:spLocks noChangeArrowheads="1"/>
            </p:cNvSpPr>
            <p:nvPr/>
          </p:nvSpPr>
          <p:spPr bwMode="auto">
            <a:xfrm>
              <a:off x="64" y="2336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48 w 48"/>
                <a:gd name="T11" fmla="*/ 2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"/>
                <a:gd name="T20" fmla="*/ 48 w 4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8"/>
                  </a:cubicBez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67" name="Text Box 36"/>
            <p:cNvSpPr txBox="1">
              <a:spLocks noChangeArrowheads="1"/>
            </p:cNvSpPr>
            <p:nvPr/>
          </p:nvSpPr>
          <p:spPr bwMode="auto">
            <a:xfrm>
              <a:off x="4416" y="2212"/>
              <a:ext cx="58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2,536,063</a:t>
              </a:r>
            </a:p>
          </p:txBody>
        </p:sp>
        <p:sp>
          <p:nvSpPr>
            <p:cNvPr id="73768" name="Text Box 37"/>
            <p:cNvSpPr txBox="1">
              <a:spLocks noChangeArrowheads="1"/>
            </p:cNvSpPr>
            <p:nvPr/>
          </p:nvSpPr>
          <p:spPr bwMode="auto">
            <a:xfrm>
              <a:off x="4416" y="2364"/>
              <a:ext cx="21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TRY</a:t>
              </a:r>
            </a:p>
          </p:txBody>
        </p:sp>
        <p:sp>
          <p:nvSpPr>
            <p:cNvPr id="73769" name="Text Box 38"/>
            <p:cNvSpPr txBox="1">
              <a:spLocks noChangeArrowheads="1"/>
            </p:cNvSpPr>
            <p:nvPr/>
          </p:nvSpPr>
          <p:spPr bwMode="auto">
            <a:xfrm>
              <a:off x="5088" y="2212"/>
              <a:ext cx="25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b="1">
                  <a:solidFill>
                    <a:srgbClr val="000080"/>
                  </a:solidFill>
                  <a:latin typeface="GE Inspira"/>
                </a:rPr>
                <a:t>4.34</a:t>
              </a:r>
            </a:p>
          </p:txBody>
        </p:sp>
        <p:sp>
          <p:nvSpPr>
            <p:cNvPr id="73770" name="Text Box 39"/>
            <p:cNvSpPr txBox="1">
              <a:spLocks noChangeArrowheads="1"/>
            </p:cNvSpPr>
            <p:nvPr/>
          </p:nvSpPr>
          <p:spPr bwMode="auto">
            <a:xfrm>
              <a:off x="136" y="2571"/>
              <a:ext cx="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GE Inspira"/>
                </a:rPr>
                <a:t> </a:t>
              </a:r>
            </a:p>
          </p:txBody>
        </p:sp>
        <p:sp>
          <p:nvSpPr>
            <p:cNvPr id="73771" name="Freeform 40"/>
            <p:cNvSpPr>
              <a:spLocks noChangeArrowheads="1"/>
            </p:cNvSpPr>
            <p:nvPr/>
          </p:nvSpPr>
          <p:spPr bwMode="auto">
            <a:xfrm>
              <a:off x="976" y="2872"/>
              <a:ext cx="3704" cy="0"/>
            </a:xfrm>
            <a:custGeom>
              <a:avLst/>
              <a:gdLst>
                <a:gd name="T0" fmla="*/ 0 w 3704"/>
                <a:gd name="T1" fmla="*/ 3704 w 3704"/>
                <a:gd name="T2" fmla="*/ 0 60000 65536"/>
                <a:gd name="T3" fmla="*/ 0 60000 65536"/>
                <a:gd name="T4" fmla="*/ 0 w 3704"/>
                <a:gd name="T5" fmla="*/ 3704 w 370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704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72" name="Freeform 41"/>
            <p:cNvSpPr>
              <a:spLocks noChangeArrowheads="1"/>
            </p:cNvSpPr>
            <p:nvPr/>
          </p:nvSpPr>
          <p:spPr bwMode="auto">
            <a:xfrm>
              <a:off x="976" y="2880"/>
              <a:ext cx="3704" cy="0"/>
            </a:xfrm>
            <a:custGeom>
              <a:avLst/>
              <a:gdLst>
                <a:gd name="T0" fmla="*/ 0 w 3704"/>
                <a:gd name="T1" fmla="*/ 3704 w 3704"/>
                <a:gd name="T2" fmla="*/ 0 60000 65536"/>
                <a:gd name="T3" fmla="*/ 0 60000 65536"/>
                <a:gd name="T4" fmla="*/ 0 w 3704"/>
                <a:gd name="T5" fmla="*/ 3704 w 370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704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73" name="Freeform 42"/>
            <p:cNvSpPr>
              <a:spLocks noChangeArrowheads="1"/>
            </p:cNvSpPr>
            <p:nvPr/>
          </p:nvSpPr>
          <p:spPr bwMode="auto">
            <a:xfrm>
              <a:off x="976" y="3360"/>
              <a:ext cx="3704" cy="0"/>
            </a:xfrm>
            <a:custGeom>
              <a:avLst/>
              <a:gdLst>
                <a:gd name="T0" fmla="*/ 0 w 3704"/>
                <a:gd name="T1" fmla="*/ 3704 w 3704"/>
                <a:gd name="T2" fmla="*/ 0 60000 65536"/>
                <a:gd name="T3" fmla="*/ 0 60000 65536"/>
                <a:gd name="T4" fmla="*/ 0 w 3704"/>
                <a:gd name="T5" fmla="*/ 3704 w 370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704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74" name="Freeform 43"/>
            <p:cNvSpPr>
              <a:spLocks noChangeArrowheads="1"/>
            </p:cNvSpPr>
            <p:nvPr/>
          </p:nvSpPr>
          <p:spPr bwMode="auto">
            <a:xfrm>
              <a:off x="976" y="3368"/>
              <a:ext cx="3704" cy="0"/>
            </a:xfrm>
            <a:custGeom>
              <a:avLst/>
              <a:gdLst>
                <a:gd name="T0" fmla="*/ 0 w 3704"/>
                <a:gd name="T1" fmla="*/ 3704 w 3704"/>
                <a:gd name="T2" fmla="*/ 0 60000 65536"/>
                <a:gd name="T3" fmla="*/ 0 60000 65536"/>
                <a:gd name="T4" fmla="*/ 0 w 3704"/>
                <a:gd name="T5" fmla="*/ 3704 w 370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704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75" name="Freeform 44"/>
            <p:cNvSpPr>
              <a:spLocks noChangeArrowheads="1"/>
            </p:cNvSpPr>
            <p:nvPr/>
          </p:nvSpPr>
          <p:spPr bwMode="auto">
            <a:xfrm>
              <a:off x="976" y="2872"/>
              <a:ext cx="0" cy="496"/>
            </a:xfrm>
            <a:custGeom>
              <a:avLst/>
              <a:gdLst>
                <a:gd name="T0" fmla="*/ 0 h 496"/>
                <a:gd name="T1" fmla="*/ 496 h 496"/>
                <a:gd name="T2" fmla="*/ 0 60000 65536"/>
                <a:gd name="T3" fmla="*/ 0 60000 65536"/>
                <a:gd name="T4" fmla="*/ 0 h 496"/>
                <a:gd name="T5" fmla="*/ 496 h 49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96">
                  <a:moveTo>
                    <a:pt x="0" y="0"/>
                  </a:moveTo>
                  <a:lnTo>
                    <a:pt x="0" y="4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76" name="Freeform 45"/>
            <p:cNvSpPr>
              <a:spLocks noChangeArrowheads="1"/>
            </p:cNvSpPr>
            <p:nvPr/>
          </p:nvSpPr>
          <p:spPr bwMode="auto">
            <a:xfrm>
              <a:off x="984" y="2880"/>
              <a:ext cx="0" cy="480"/>
            </a:xfrm>
            <a:custGeom>
              <a:avLst/>
              <a:gdLst>
                <a:gd name="T0" fmla="*/ 0 h 480"/>
                <a:gd name="T1" fmla="*/ 480 h 480"/>
                <a:gd name="T2" fmla="*/ 0 60000 65536"/>
                <a:gd name="T3" fmla="*/ 0 60000 65536"/>
                <a:gd name="T4" fmla="*/ 0 h 480"/>
                <a:gd name="T5" fmla="*/ 480 h 48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80">
                  <a:moveTo>
                    <a:pt x="0" y="0"/>
                  </a:moveTo>
                  <a:lnTo>
                    <a:pt x="0" y="48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77" name="Freeform 46"/>
            <p:cNvSpPr>
              <a:spLocks noChangeArrowheads="1"/>
            </p:cNvSpPr>
            <p:nvPr/>
          </p:nvSpPr>
          <p:spPr bwMode="auto">
            <a:xfrm>
              <a:off x="4680" y="2872"/>
              <a:ext cx="0" cy="496"/>
            </a:xfrm>
            <a:custGeom>
              <a:avLst/>
              <a:gdLst>
                <a:gd name="T0" fmla="*/ 0 h 496"/>
                <a:gd name="T1" fmla="*/ 496 h 496"/>
                <a:gd name="T2" fmla="*/ 0 60000 65536"/>
                <a:gd name="T3" fmla="*/ 0 60000 65536"/>
                <a:gd name="T4" fmla="*/ 0 h 496"/>
                <a:gd name="T5" fmla="*/ 496 h 49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96">
                  <a:moveTo>
                    <a:pt x="0" y="0"/>
                  </a:moveTo>
                  <a:lnTo>
                    <a:pt x="0" y="4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78" name="Freeform 47"/>
            <p:cNvSpPr>
              <a:spLocks noChangeArrowheads="1"/>
            </p:cNvSpPr>
            <p:nvPr/>
          </p:nvSpPr>
          <p:spPr bwMode="auto">
            <a:xfrm>
              <a:off x="4672" y="2880"/>
              <a:ext cx="0" cy="480"/>
            </a:xfrm>
            <a:custGeom>
              <a:avLst/>
              <a:gdLst>
                <a:gd name="T0" fmla="*/ 0 h 480"/>
                <a:gd name="T1" fmla="*/ 480 h 480"/>
                <a:gd name="T2" fmla="*/ 0 60000 65536"/>
                <a:gd name="T3" fmla="*/ 0 60000 65536"/>
                <a:gd name="T4" fmla="*/ 0 h 480"/>
                <a:gd name="T5" fmla="*/ 480 h 48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80">
                  <a:moveTo>
                    <a:pt x="0" y="0"/>
                  </a:moveTo>
                  <a:lnTo>
                    <a:pt x="0" y="48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79" name="Text Box 48"/>
            <p:cNvSpPr txBox="1">
              <a:spLocks noChangeArrowheads="1"/>
            </p:cNvSpPr>
            <p:nvPr/>
          </p:nvSpPr>
          <p:spPr bwMode="auto">
            <a:xfrm>
              <a:off x="2187" y="2920"/>
              <a:ext cx="14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b="1" i="1">
                  <a:solidFill>
                    <a:srgbClr val="C70068"/>
                  </a:solidFill>
                  <a:latin typeface="GE Inspira"/>
                </a:rPr>
                <a:t>T</a:t>
              </a:r>
              <a:r>
                <a:rPr lang="tr-TR" b="1" i="1">
                  <a:solidFill>
                    <a:srgbClr val="C70068"/>
                  </a:solidFill>
                  <a:latin typeface="GE Inspira"/>
                </a:rPr>
                <a:t>akım mesajı</a:t>
              </a:r>
              <a:endParaRPr lang="en-US" b="1" i="1">
                <a:solidFill>
                  <a:srgbClr val="C70068"/>
                </a:solidFill>
                <a:latin typeface="GE Inspira"/>
              </a:endParaRPr>
            </a:p>
          </p:txBody>
        </p:sp>
        <p:sp>
          <p:nvSpPr>
            <p:cNvPr id="73780" name="Text Box 49"/>
            <p:cNvSpPr txBox="1">
              <a:spLocks noChangeArrowheads="1"/>
            </p:cNvSpPr>
            <p:nvPr/>
          </p:nvSpPr>
          <p:spPr bwMode="auto">
            <a:xfrm>
              <a:off x="967" y="3067"/>
              <a:ext cx="37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r>
                <a:rPr lang="tr-TR" sz="1400" b="1" dirty="0" smtClean="0">
                  <a:solidFill>
                    <a:srgbClr val="000000"/>
                  </a:solidFill>
                  <a:latin typeface="GE Inspira"/>
                </a:rPr>
                <a:t> </a:t>
              </a:r>
              <a:r>
                <a:rPr lang="tr-TR" sz="1400" b="1" dirty="0" err="1" smtClean="0">
                  <a:solidFill>
                    <a:srgbClr val="000000"/>
                  </a:solidFill>
                  <a:latin typeface="GE Inspira"/>
                </a:rPr>
                <a:t>Kojenerasyon</a:t>
              </a:r>
              <a:r>
                <a:rPr lang="tr-TR" sz="1400" b="1" dirty="0" smtClean="0">
                  <a:solidFill>
                    <a:srgbClr val="000000"/>
                  </a:solidFill>
                  <a:latin typeface="GE Inspira"/>
                </a:rPr>
                <a:t> </a:t>
              </a:r>
              <a:r>
                <a:rPr lang="tr-TR" sz="1400" b="1" dirty="0">
                  <a:solidFill>
                    <a:srgbClr val="000000"/>
                  </a:solidFill>
                  <a:latin typeface="GE Inspira"/>
                </a:rPr>
                <a:t>ve Atık Isı Geri Kazanımı Tasarruf Potansiyeli </a:t>
              </a:r>
              <a:r>
                <a:rPr lang="tr-TR" sz="1400" b="1" dirty="0" smtClean="0">
                  <a:solidFill>
                    <a:srgbClr val="000000"/>
                  </a:solidFill>
                  <a:latin typeface="GE Inspira"/>
                </a:rPr>
                <a:t>yüksektir</a:t>
              </a:r>
              <a:endParaRPr lang="en-US" sz="1400" dirty="0">
                <a:solidFill>
                  <a:srgbClr val="000000"/>
                </a:solidFill>
                <a:latin typeface="GE Inspira"/>
              </a:endParaRPr>
            </a:p>
          </p:txBody>
        </p:sp>
        <p:sp>
          <p:nvSpPr>
            <p:cNvPr id="73781" name="Text Box 50"/>
            <p:cNvSpPr txBox="1">
              <a:spLocks noChangeArrowheads="1"/>
            </p:cNvSpPr>
            <p:nvPr/>
          </p:nvSpPr>
          <p:spPr bwMode="auto">
            <a:xfrm>
              <a:off x="1975" y="3197"/>
              <a:ext cx="145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tr-TR" sz="1400" b="1">
                  <a:solidFill>
                    <a:srgbClr val="000000"/>
                  </a:solidFill>
                  <a:latin typeface="GE Inspira"/>
                </a:rPr>
                <a:t>Yıllık 3 Milyon TL civarındadır</a:t>
              </a:r>
              <a:r>
                <a:rPr lang="tr-TR" sz="1400">
                  <a:solidFill>
                    <a:srgbClr val="000000"/>
                  </a:solidFill>
                  <a:latin typeface="GE Inspira"/>
                </a:rPr>
                <a:t>.</a:t>
              </a:r>
              <a:endParaRPr lang="en-US" sz="1400">
                <a:solidFill>
                  <a:srgbClr val="000000"/>
                </a:solidFill>
                <a:latin typeface="GE Inspira"/>
              </a:endParaRPr>
            </a:p>
          </p:txBody>
        </p:sp>
        <p:sp>
          <p:nvSpPr>
            <p:cNvPr id="73782" name="Freeform 51"/>
            <p:cNvSpPr>
              <a:spLocks noChangeArrowheads="1"/>
            </p:cNvSpPr>
            <p:nvPr/>
          </p:nvSpPr>
          <p:spPr bwMode="auto">
            <a:xfrm>
              <a:off x="224" y="6928"/>
              <a:ext cx="1040" cy="312"/>
            </a:xfrm>
            <a:custGeom>
              <a:avLst/>
              <a:gdLst>
                <a:gd name="T0" fmla="*/ 0 w 1040"/>
                <a:gd name="T1" fmla="*/ 0 h 312"/>
                <a:gd name="T2" fmla="*/ 0 w 1040"/>
                <a:gd name="T3" fmla="*/ 312 h 312"/>
                <a:gd name="T4" fmla="*/ 1040 w 1040"/>
                <a:gd name="T5" fmla="*/ 312 h 312"/>
                <a:gd name="T6" fmla="*/ 1040 w 1040"/>
                <a:gd name="T7" fmla="*/ 0 h 312"/>
                <a:gd name="T8" fmla="*/ 0 w 1040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0"/>
                <a:gd name="T16" fmla="*/ 0 h 312"/>
                <a:gd name="T17" fmla="*/ 1040 w 1040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0" h="312">
                  <a:moveTo>
                    <a:pt x="0" y="0"/>
                  </a:moveTo>
                  <a:lnTo>
                    <a:pt x="0" y="312"/>
                  </a:lnTo>
                  <a:lnTo>
                    <a:pt x="1040" y="312"/>
                  </a:lnTo>
                  <a:lnTo>
                    <a:pt x="10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83" name="Freeform 5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84" name="Freeform 54"/>
            <p:cNvSpPr>
              <a:spLocks noChangeArrowheads="1"/>
            </p:cNvSpPr>
            <p:nvPr/>
          </p:nvSpPr>
          <p:spPr bwMode="auto">
            <a:xfrm>
              <a:off x="5256" y="6928"/>
              <a:ext cx="504" cy="312"/>
            </a:xfrm>
            <a:custGeom>
              <a:avLst/>
              <a:gdLst>
                <a:gd name="T0" fmla="*/ 0 w 504"/>
                <a:gd name="T1" fmla="*/ 0 h 312"/>
                <a:gd name="T2" fmla="*/ 0 w 504"/>
                <a:gd name="T3" fmla="*/ 312 h 312"/>
                <a:gd name="T4" fmla="*/ 504 w 504"/>
                <a:gd name="T5" fmla="*/ 312 h 312"/>
                <a:gd name="T6" fmla="*/ 504 w 504"/>
                <a:gd name="T7" fmla="*/ 0 h 312"/>
                <a:gd name="T8" fmla="*/ 0 w 504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"/>
                <a:gd name="T16" fmla="*/ 0 h 312"/>
                <a:gd name="T17" fmla="*/ 504 w 504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" h="312">
                  <a:moveTo>
                    <a:pt x="0" y="0"/>
                  </a:moveTo>
                  <a:lnTo>
                    <a:pt x="0" y="312"/>
                  </a:lnTo>
                  <a:lnTo>
                    <a:pt x="504" y="312"/>
                  </a:lnTo>
                  <a:lnTo>
                    <a:pt x="50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3785" name="Freeform 5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7373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688" y="168275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57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877272"/>
            <a:ext cx="800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2" descr="J320_RZ_scre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255963"/>
            <a:ext cx="160813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57" descr="E:\Resim 001.jpg"/>
          <p:cNvPicPr>
            <a:picLocks noChangeAspect="1" noChangeArrowheads="1"/>
          </p:cNvPicPr>
          <p:nvPr/>
        </p:nvPicPr>
        <p:blipFill>
          <a:blip r:embed="rId7" cstate="print"/>
          <a:srcRect l="14754" t="8743" r="19672" b="21312"/>
          <a:stretch>
            <a:fillRect/>
          </a:stretch>
        </p:blipFill>
        <p:spPr bwMode="auto">
          <a:xfrm>
            <a:off x="7315200" y="533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87" name="Picture 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15900"/>
            <a:ext cx="6804025" cy="1143000"/>
          </a:xfrm>
        </p:spPr>
        <p:txBody>
          <a:bodyPr/>
          <a:lstStyle/>
          <a:p>
            <a:r>
              <a:rPr lang="tr-TR" sz="2800"/>
              <a:t>İyileştirme Özeti</a:t>
            </a:r>
            <a:endParaRPr lang="en-US" sz="2800"/>
          </a:p>
        </p:txBody>
      </p:sp>
      <p:pic>
        <p:nvPicPr>
          <p:cNvPr id="757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125538"/>
            <a:ext cx="8864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9750" y="5589588"/>
            <a:ext cx="8374063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tr-TR" sz="2400" b="1">
                <a:latin typeface="Calibri" pitchFamily="34" charset="0"/>
              </a:rPr>
              <a:t>Hedef</a:t>
            </a:r>
            <a:r>
              <a:rPr lang="en-US" sz="2400" b="1">
                <a:latin typeface="Calibri" pitchFamily="34" charset="0"/>
              </a:rPr>
              <a:t>… 10%… 1,7 M TL </a:t>
            </a:r>
            <a:r>
              <a:rPr lang="tr-TR" sz="2400" b="1">
                <a:latin typeface="Calibri" pitchFamily="34" charset="0"/>
              </a:rPr>
              <a:t>Enerji tasarrufu</a:t>
            </a:r>
            <a:r>
              <a:rPr lang="en-US" sz="2400" b="1">
                <a:latin typeface="Calibri" pitchFamily="34" charset="0"/>
              </a:rPr>
              <a:t>…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5344"/>
            <a:ext cx="16002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689100"/>
            <a:ext cx="896778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-36513" y="1350963"/>
            <a:ext cx="9180513" cy="5857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Identified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2,0 M TL</a:t>
            </a:r>
            <a:r>
              <a:rPr lang="en-US">
                <a:latin typeface="Calibri" pitchFamily="34" charset="0"/>
              </a:rPr>
              <a:t> potential savings vs. 1,7 M goal!</a:t>
            </a:r>
          </a:p>
        </p:txBody>
      </p:sp>
      <p:pic>
        <p:nvPicPr>
          <p:cNvPr id="778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4494213"/>
            <a:ext cx="49260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2"/>
          <p:cNvSpPr txBox="1">
            <a:spLocks noChangeArrowheads="1"/>
          </p:cNvSpPr>
          <p:nvPr/>
        </p:nvSpPr>
        <p:spPr bwMode="auto">
          <a:xfrm>
            <a:off x="323850" y="260350"/>
            <a:ext cx="7645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tr-TR" sz="3200">
                <a:solidFill>
                  <a:srgbClr val="1E4191"/>
                </a:solidFill>
                <a:latin typeface="Calibri" pitchFamily="34" charset="0"/>
              </a:rPr>
              <a:t>İyileştirme Özeti </a:t>
            </a:r>
            <a:r>
              <a:rPr lang="en-US" sz="3200">
                <a:solidFill>
                  <a:srgbClr val="1E4191"/>
                </a:solidFill>
                <a:latin typeface="Calibri" pitchFamily="34" charset="0"/>
              </a:rPr>
              <a:t>(</a:t>
            </a:r>
            <a:r>
              <a:rPr lang="tr-TR" sz="3200">
                <a:solidFill>
                  <a:srgbClr val="1E4191"/>
                </a:solidFill>
                <a:latin typeface="Calibri" pitchFamily="34" charset="0"/>
              </a:rPr>
              <a:t>Kojenerasyon Hariç</a:t>
            </a:r>
            <a:r>
              <a:rPr lang="en-US" sz="3200">
                <a:solidFill>
                  <a:srgbClr val="1E4191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  <p:pic>
        <p:nvPicPr>
          <p:cNvPr id="7" name="Picture 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53336"/>
            <a:ext cx="1600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466725" y="1700808"/>
            <a:ext cx="842575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GE Inspira"/>
              </a:rPr>
              <a:t> </a:t>
            </a:r>
            <a:r>
              <a:rPr lang="en-US" sz="2000" dirty="0">
                <a:latin typeface="GE Inspira"/>
              </a:rPr>
              <a:t>6 T</a:t>
            </a:r>
            <a:r>
              <a:rPr lang="tr-TR" sz="2000" dirty="0">
                <a:latin typeface="GE Inspira"/>
              </a:rPr>
              <a:t>akım</a:t>
            </a:r>
            <a:r>
              <a:rPr lang="en-US" sz="2000" dirty="0">
                <a:latin typeface="GE Inspira"/>
              </a:rPr>
              <a:t> ~</a:t>
            </a:r>
            <a:r>
              <a:rPr lang="tr-TR" sz="2000" dirty="0">
                <a:latin typeface="GE Inspira"/>
              </a:rPr>
              <a:t> </a:t>
            </a:r>
            <a:r>
              <a:rPr lang="en-US" sz="2000" dirty="0">
                <a:latin typeface="GE Inspira"/>
              </a:rPr>
              <a:t>40 </a:t>
            </a:r>
            <a:r>
              <a:rPr lang="tr-TR" sz="2000" dirty="0">
                <a:latin typeface="GE Inspira"/>
              </a:rPr>
              <a:t>katılımcı</a:t>
            </a:r>
            <a:endParaRPr lang="en-US" sz="2000" dirty="0">
              <a:latin typeface="GE Inspira"/>
            </a:endParaRPr>
          </a:p>
          <a:p>
            <a:pPr>
              <a:buFontTx/>
              <a:buChar char="•"/>
            </a:pPr>
            <a:r>
              <a:rPr lang="en-US" sz="2000" dirty="0">
                <a:latin typeface="GE Inspira"/>
              </a:rPr>
              <a:t> 3</a:t>
            </a:r>
            <a:r>
              <a:rPr lang="tr-TR" sz="2000" dirty="0">
                <a:latin typeface="GE Inspira"/>
              </a:rPr>
              <a:t>0 Tanımlanan</a:t>
            </a:r>
            <a:r>
              <a:rPr lang="en-US" sz="2000" dirty="0">
                <a:latin typeface="GE Inspira"/>
              </a:rPr>
              <a:t> / 2</a:t>
            </a:r>
            <a:r>
              <a:rPr lang="tr-TR" sz="2000" dirty="0">
                <a:latin typeface="GE Inspira"/>
              </a:rPr>
              <a:t>6 Bütçelendirilen </a:t>
            </a:r>
            <a:r>
              <a:rPr lang="tr-TR" sz="2000" dirty="0" err="1">
                <a:latin typeface="GE Inspira"/>
              </a:rPr>
              <a:t>Kaizen</a:t>
            </a:r>
            <a:endParaRPr lang="en-US" sz="2000" dirty="0">
              <a:latin typeface="GE Inspira"/>
            </a:endParaRPr>
          </a:p>
          <a:p>
            <a:pPr>
              <a:buFontTx/>
              <a:buChar char="•"/>
            </a:pPr>
            <a:r>
              <a:rPr lang="en-US" sz="2000" dirty="0">
                <a:latin typeface="GE Inspira"/>
              </a:rPr>
              <a:t> 24.000.000 kWh/y</a:t>
            </a:r>
            <a:r>
              <a:rPr lang="tr-TR" sz="2000" dirty="0" err="1">
                <a:latin typeface="GE Inspira"/>
              </a:rPr>
              <a:t>ıl</a:t>
            </a:r>
            <a:r>
              <a:rPr lang="en-US" sz="2000" dirty="0">
                <a:latin typeface="GE Inspira"/>
              </a:rPr>
              <a:t> </a:t>
            </a:r>
            <a:r>
              <a:rPr lang="tr-TR" sz="2000" dirty="0">
                <a:latin typeface="GE Inspira"/>
              </a:rPr>
              <a:t>Tasarruf</a:t>
            </a:r>
            <a:r>
              <a:rPr lang="en-US" sz="2000" dirty="0">
                <a:latin typeface="GE Inspira"/>
              </a:rPr>
              <a:t> (</a:t>
            </a:r>
            <a:r>
              <a:rPr lang="tr-TR" sz="2000" dirty="0" err="1">
                <a:latin typeface="GE Inspira"/>
              </a:rPr>
              <a:t>kojen</a:t>
            </a:r>
            <a:r>
              <a:rPr lang="tr-TR" sz="2000" dirty="0">
                <a:latin typeface="GE Inspira"/>
              </a:rPr>
              <a:t> hariç</a:t>
            </a:r>
            <a:r>
              <a:rPr lang="en-US" sz="2000" dirty="0">
                <a:latin typeface="GE Inspira"/>
              </a:rPr>
              <a:t>)</a:t>
            </a:r>
          </a:p>
          <a:p>
            <a:pPr>
              <a:buFontTx/>
              <a:buChar char="•"/>
            </a:pPr>
            <a:r>
              <a:rPr lang="en-US" sz="2000" dirty="0">
                <a:latin typeface="GE Inspira"/>
              </a:rPr>
              <a:t> 2.000.000 TL </a:t>
            </a:r>
            <a:r>
              <a:rPr lang="tr-TR" sz="2000" dirty="0">
                <a:latin typeface="GE Inspira"/>
              </a:rPr>
              <a:t>Yıllık tasarruf</a:t>
            </a:r>
            <a:endParaRPr lang="en-US" sz="2000" dirty="0">
              <a:latin typeface="GE Inspira"/>
            </a:endParaRPr>
          </a:p>
          <a:p>
            <a:pPr>
              <a:buFontTx/>
              <a:buChar char="•"/>
            </a:pPr>
            <a:r>
              <a:rPr lang="en-US" sz="2000" dirty="0">
                <a:latin typeface="GE Inspira"/>
              </a:rPr>
              <a:t> 3.100.000 TL </a:t>
            </a:r>
            <a:r>
              <a:rPr lang="tr-TR" sz="2000" dirty="0">
                <a:latin typeface="GE Inspira"/>
              </a:rPr>
              <a:t>Yatırım  maliyeti</a:t>
            </a:r>
            <a:endParaRPr lang="en-US" sz="2000" dirty="0">
              <a:latin typeface="GE Inspira"/>
            </a:endParaRPr>
          </a:p>
          <a:p>
            <a:pPr>
              <a:buFontTx/>
              <a:buChar char="•"/>
            </a:pPr>
            <a:r>
              <a:rPr lang="en-US" sz="2000" dirty="0">
                <a:latin typeface="GE Inspira"/>
              </a:rPr>
              <a:t> </a:t>
            </a:r>
            <a:r>
              <a:rPr lang="en-US" sz="2000" dirty="0" smtClean="0">
                <a:latin typeface="GE Inspira"/>
              </a:rPr>
              <a:t>1</a:t>
            </a:r>
            <a:r>
              <a:rPr lang="tr-TR" sz="2000" dirty="0" smtClean="0">
                <a:latin typeface="GE Inspira"/>
              </a:rPr>
              <a:t>.</a:t>
            </a:r>
            <a:r>
              <a:rPr lang="en-US" sz="2000" dirty="0" smtClean="0">
                <a:latin typeface="GE Inspira"/>
              </a:rPr>
              <a:t>6 </a:t>
            </a:r>
            <a:r>
              <a:rPr lang="tr-TR" sz="2000" dirty="0">
                <a:latin typeface="GE Inspira"/>
              </a:rPr>
              <a:t>yıl Ortalama geri ödeme süresi</a:t>
            </a:r>
            <a:endParaRPr lang="en-US" sz="2000" dirty="0">
              <a:latin typeface="GE Inspira"/>
            </a:endParaRPr>
          </a:p>
          <a:p>
            <a:pPr>
              <a:buFontTx/>
              <a:buChar char="•"/>
            </a:pPr>
            <a:r>
              <a:rPr lang="en-US" sz="2000" dirty="0">
                <a:latin typeface="GE Inspira"/>
              </a:rPr>
              <a:t> 6.800 </a:t>
            </a:r>
            <a:r>
              <a:rPr lang="en-US" sz="2000" dirty="0" err="1">
                <a:latin typeface="GE Inspira"/>
              </a:rPr>
              <a:t>Metri</a:t>
            </a:r>
            <a:r>
              <a:rPr lang="tr-TR" sz="2000" dirty="0">
                <a:latin typeface="GE Inspira"/>
              </a:rPr>
              <a:t>k</a:t>
            </a:r>
            <a:r>
              <a:rPr lang="en-US" sz="2000" dirty="0">
                <a:latin typeface="GE Inspira"/>
              </a:rPr>
              <a:t> Ton CO</a:t>
            </a:r>
            <a:r>
              <a:rPr lang="en-US" sz="2000" baseline="-25000" dirty="0">
                <a:latin typeface="GE Inspira"/>
              </a:rPr>
              <a:t>2</a:t>
            </a:r>
            <a:r>
              <a:rPr lang="en-US" sz="2000" dirty="0">
                <a:latin typeface="GE Inspira"/>
              </a:rPr>
              <a:t> </a:t>
            </a:r>
            <a:r>
              <a:rPr lang="tr-TR" sz="2000" dirty="0" err="1">
                <a:latin typeface="GE Inspira"/>
              </a:rPr>
              <a:t>azaltımı</a:t>
            </a:r>
            <a:endParaRPr lang="en-US" sz="2000" dirty="0">
              <a:latin typeface="GE Inspira"/>
            </a:endParaRPr>
          </a:p>
          <a:p>
            <a:pPr>
              <a:buFontTx/>
              <a:buChar char="•"/>
            </a:pPr>
            <a:r>
              <a:rPr lang="en-US" sz="2000" dirty="0">
                <a:latin typeface="GE Inspira"/>
              </a:rPr>
              <a:t> </a:t>
            </a:r>
            <a:r>
              <a:rPr lang="tr-TR" sz="2000" dirty="0">
                <a:latin typeface="GE Inspira"/>
              </a:rPr>
              <a:t>Eşdeğer emisyon</a:t>
            </a:r>
            <a:r>
              <a:rPr lang="en-US" sz="2000" dirty="0">
                <a:latin typeface="GE Inspira"/>
              </a:rPr>
              <a:t>: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GE Inspira"/>
              </a:rPr>
              <a:t> </a:t>
            </a:r>
            <a:r>
              <a:rPr lang="tr-TR" sz="2000" dirty="0">
                <a:latin typeface="GE Inspira"/>
              </a:rPr>
              <a:t>1200 otomobilin emisyonunun nötr olmasıdır.</a:t>
            </a:r>
            <a:endParaRPr lang="en-US" sz="2000" dirty="0">
              <a:latin typeface="GE Inspira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GE Inspira"/>
              </a:rPr>
              <a:t> </a:t>
            </a:r>
            <a:r>
              <a:rPr lang="tr-TR" sz="2000" dirty="0">
                <a:latin typeface="GE Inspira"/>
              </a:rPr>
              <a:t>Veya 10 yıl boyunca yetiştirilen 160.000 ağaç fidanın </a:t>
            </a:r>
            <a:r>
              <a:rPr lang="tr-TR" sz="2000" dirty="0" err="1">
                <a:latin typeface="GE Inspira"/>
              </a:rPr>
              <a:t>kompanze</a:t>
            </a:r>
            <a:r>
              <a:rPr lang="tr-TR" sz="2000" dirty="0">
                <a:latin typeface="GE Inspira"/>
              </a:rPr>
              <a:t> edebileceği miktarda emisyon miktarıdır.</a:t>
            </a:r>
            <a:endParaRPr lang="en-US" sz="2000" dirty="0">
              <a:latin typeface="GE Inspira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138113" y="369888"/>
            <a:ext cx="8754367" cy="10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1E4191"/>
                </a:solidFill>
                <a:latin typeface="Calibri" pitchFamily="34" charset="0"/>
              </a:rPr>
              <a:t>Eco TH Polibak </a:t>
            </a:r>
            <a:r>
              <a:rPr lang="tr-TR" sz="4000" dirty="0">
                <a:solidFill>
                  <a:srgbClr val="1E4191"/>
                </a:solidFill>
                <a:latin typeface="Calibri" pitchFamily="34" charset="0"/>
              </a:rPr>
              <a:t>İ</a:t>
            </a:r>
            <a:r>
              <a:rPr lang="en-US" sz="4000" dirty="0" err="1">
                <a:solidFill>
                  <a:srgbClr val="1E4191"/>
                </a:solidFill>
                <a:latin typeface="Calibri" pitchFamily="34" charset="0"/>
              </a:rPr>
              <a:t>zmir</a:t>
            </a:r>
            <a:r>
              <a:rPr lang="en-US" sz="4000" i="1" dirty="0">
                <a:solidFill>
                  <a:srgbClr val="1E4191"/>
                </a:solidFill>
                <a:latin typeface="Calibri" pitchFamily="34" charset="0"/>
              </a:rPr>
              <a:t/>
            </a:r>
            <a:br>
              <a:rPr lang="en-US" sz="4000" i="1" dirty="0">
                <a:solidFill>
                  <a:srgbClr val="1E4191"/>
                </a:solidFill>
                <a:latin typeface="Calibri" pitchFamily="34" charset="0"/>
              </a:rPr>
            </a:br>
            <a:r>
              <a:rPr lang="tr-TR" sz="4000" dirty="0">
                <a:solidFill>
                  <a:schemeClr val="accent2"/>
                </a:solidFill>
                <a:latin typeface="Calibri" pitchFamily="34" charset="0"/>
              </a:rPr>
              <a:t>Potansiyel Tasarruf 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tr-TR" sz="4000" dirty="0" err="1">
                <a:solidFill>
                  <a:schemeClr val="accent2"/>
                </a:solidFill>
                <a:latin typeface="Calibri" pitchFamily="34" charset="0"/>
              </a:rPr>
              <a:t>Kojen</a:t>
            </a:r>
            <a:r>
              <a:rPr lang="tr-TR" sz="4000" dirty="0">
                <a:solidFill>
                  <a:schemeClr val="accent2"/>
                </a:solidFill>
                <a:latin typeface="Calibri" pitchFamily="34" charset="0"/>
              </a:rPr>
              <a:t> hariç</a:t>
            </a:r>
            <a:r>
              <a:rPr lang="en-US" sz="4000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81328"/>
            <a:ext cx="16002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D:\DOCUME~1\200009~1\LOCALS~1\Temp\npo000026.tmp"/>
          <p:cNvPicPr>
            <a:picLocks noChangeAspect="1" noChangeArrowheads="1"/>
          </p:cNvPicPr>
          <p:nvPr/>
        </p:nvPicPr>
        <p:blipFill>
          <a:blip r:embed="rId3" cstate="print"/>
          <a:srcRect b="78"/>
          <a:stretch>
            <a:fillRect/>
          </a:stretch>
        </p:blipFill>
        <p:spPr bwMode="auto">
          <a:xfrm>
            <a:off x="0" y="3306763"/>
            <a:ext cx="9144000" cy="3551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73038"/>
            <a:ext cx="8459788" cy="665162"/>
          </a:xfrm>
        </p:spPr>
        <p:txBody>
          <a:bodyPr>
            <a:normAutofit/>
          </a:bodyPr>
          <a:lstStyle/>
          <a:p>
            <a:r>
              <a:rPr lang="tr-TR" sz="2400"/>
              <a:t>Polibak Yol Haritası</a:t>
            </a:r>
            <a:endParaRPr lang="en-US" sz="2400"/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279400" y="1096963"/>
            <a:ext cx="886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tr-TR" sz="2800" dirty="0" err="1">
                <a:latin typeface="Calibri" pitchFamily="34" charset="0"/>
              </a:rPr>
              <a:t>Kaizenlerin</a:t>
            </a: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Önceliklendirmesi</a:t>
            </a:r>
            <a:endParaRPr lang="en-US" sz="2800" dirty="0">
              <a:latin typeface="Calibri" pitchFamily="34" charset="0"/>
            </a:endParaRPr>
          </a:p>
          <a:p>
            <a:pPr marL="914400" lvl="1" indent="-457200">
              <a:spcBef>
                <a:spcPct val="20000"/>
              </a:spcBef>
              <a:buFontTx/>
              <a:buChar char="•"/>
            </a:pPr>
            <a:r>
              <a:rPr lang="tr-TR" sz="2800" dirty="0">
                <a:latin typeface="Calibri" pitchFamily="34" charset="0"/>
              </a:rPr>
              <a:t>Bazı İyileştirmeler hemen </a:t>
            </a:r>
            <a:r>
              <a:rPr lang="tr-TR" sz="2800" dirty="0" smtClean="0">
                <a:latin typeface="Calibri" pitchFamily="34" charset="0"/>
              </a:rPr>
              <a:t>tamamlandı,</a:t>
            </a:r>
            <a:endParaRPr lang="en-US" sz="2800" dirty="0">
              <a:latin typeface="Calibri" pitchFamily="34" charset="0"/>
            </a:endParaRPr>
          </a:p>
          <a:p>
            <a:pPr marL="914400" lvl="1" indent="-457200">
              <a:spcBef>
                <a:spcPct val="20000"/>
              </a:spcBef>
              <a:buFontTx/>
              <a:buChar char="•"/>
            </a:pPr>
            <a:r>
              <a:rPr lang="tr-TR" sz="2800" dirty="0">
                <a:latin typeface="Calibri" pitchFamily="34" charset="0"/>
              </a:rPr>
              <a:t>Bazıları Bütçe tahsisi </a:t>
            </a:r>
            <a:r>
              <a:rPr lang="tr-TR" sz="2800" dirty="0" smtClean="0">
                <a:latin typeface="Calibri" pitchFamily="34" charset="0"/>
              </a:rPr>
              <a:t>gerektirmekte,</a:t>
            </a:r>
            <a:endParaRPr lang="en-US" sz="2800" dirty="0">
              <a:latin typeface="Calibri" pitchFamily="34" charset="0"/>
            </a:endParaRPr>
          </a:p>
          <a:p>
            <a:pPr marL="914400" lvl="1" indent="-457200">
              <a:spcBef>
                <a:spcPct val="20000"/>
              </a:spcBef>
              <a:buFontTx/>
              <a:buChar char="•"/>
            </a:pPr>
            <a:r>
              <a:rPr lang="tr-TR" sz="2800" dirty="0">
                <a:latin typeface="Calibri" pitchFamily="34" charset="0"/>
              </a:rPr>
              <a:t>Bazı maliyet tahminleri </a:t>
            </a:r>
            <a:r>
              <a:rPr lang="tr-TR" sz="2800" dirty="0" smtClean="0">
                <a:latin typeface="Calibri" pitchFamily="34" charset="0"/>
              </a:rPr>
              <a:t>tekrardan ele alındı,</a:t>
            </a:r>
            <a:endParaRPr lang="en-US" sz="2800" dirty="0">
              <a:latin typeface="Calibri" pitchFamily="34" charset="0"/>
            </a:endParaRPr>
          </a:p>
          <a:p>
            <a:pPr marL="914400" lvl="1" indent="-457200">
              <a:spcBef>
                <a:spcPct val="20000"/>
              </a:spcBef>
              <a:buFontTx/>
              <a:buChar char="•"/>
            </a:pPr>
            <a:r>
              <a:rPr lang="tr-TR" sz="2800" dirty="0">
                <a:latin typeface="Calibri" pitchFamily="34" charset="0"/>
              </a:rPr>
              <a:t>Bazıları ise </a:t>
            </a:r>
            <a:r>
              <a:rPr lang="tr-TR" sz="2800" dirty="0" smtClean="0">
                <a:latin typeface="Calibri" pitchFamily="34" charset="0"/>
              </a:rPr>
              <a:t>uygulama </a:t>
            </a:r>
            <a:r>
              <a:rPr lang="tr-TR" sz="2800" dirty="0">
                <a:latin typeface="Calibri" pitchFamily="34" charset="0"/>
              </a:rPr>
              <a:t>dışı </a:t>
            </a:r>
            <a:r>
              <a:rPr lang="tr-TR" sz="2800" dirty="0" smtClean="0">
                <a:latin typeface="Calibri" pitchFamily="34" charset="0"/>
              </a:rPr>
              <a:t>bırakıldı ,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</a:pPr>
            <a:r>
              <a:rPr lang="tr-TR" sz="2800" dirty="0" smtClean="0">
                <a:latin typeface="Calibri" pitchFamily="34" charset="0"/>
              </a:rPr>
              <a:t>Sonuçta ; bir </a:t>
            </a:r>
            <a:r>
              <a:rPr lang="tr-TR" sz="2800" dirty="0">
                <a:latin typeface="Calibri" pitchFamily="34" charset="0"/>
              </a:rPr>
              <a:t>uygulama planı çerçevesinde Enerji Tasarrufu çalışmalarına devam </a:t>
            </a:r>
            <a:r>
              <a:rPr lang="tr-TR" sz="2800" dirty="0" smtClean="0">
                <a:latin typeface="Calibri" pitchFamily="34" charset="0"/>
              </a:rPr>
              <a:t>edilmektedir.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453336"/>
            <a:ext cx="1619250" cy="404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91264" cy="589632"/>
          </a:xfrm>
        </p:spPr>
        <p:txBody>
          <a:bodyPr/>
          <a:lstStyle/>
          <a:p>
            <a:r>
              <a:rPr lang="tr-TR" sz="2800" dirty="0" smtClean="0"/>
              <a:t> 2012&amp;2013 ENERJİ VERİMLİLİĞİ PROJELERİ</a:t>
            </a:r>
            <a:endParaRPr lang="tr-TR" sz="2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260588" y="1076324"/>
          <a:ext cx="6623780" cy="5248278"/>
        </p:xfrm>
        <a:graphic>
          <a:graphicData uri="http://schemas.openxmlformats.org/drawingml/2006/table">
            <a:tbl>
              <a:tblPr/>
              <a:tblGrid>
                <a:gridCol w="209542"/>
                <a:gridCol w="1435051"/>
                <a:gridCol w="546081"/>
                <a:gridCol w="888970"/>
                <a:gridCol w="888970"/>
                <a:gridCol w="888970"/>
                <a:gridCol w="1046116"/>
                <a:gridCol w="720080"/>
              </a:tblGrid>
              <a:tr h="7497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 Yılı POLİBAK ENERJİ VERİMLİLİĞİ  Projeleri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 Sayısı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Enerji Kazanımı (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kwh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Emisyon </a:t>
                      </a:r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azaltımı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(Ton CO2)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Kazanım Bedeli          (TL)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Yatırım Bedeli         (TL)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Geri Ödeme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Süresi 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(yıl)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5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Chiller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1.802.000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270.300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399.550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1,48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5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Basınçlı Hava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422.550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63.130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110.935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1,76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5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Kazan ve Atık Isı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2.827.500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1.307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152.700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270.000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1,77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5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Aydınlatma, Elektrik Panelleri ve Kompanzasyon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438.360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65.738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356.680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5,43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5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Motor &amp; Drives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1.608.300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241.340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324.805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1,35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 ENERJİ VERİMLİLİĞİ  Projeleri Özet Tablosu 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7.098.710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3.281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793.208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1.461.970 TL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1,84</a:t>
                      </a:r>
                    </a:p>
                  </a:txBody>
                  <a:tcPr marL="6248" marR="6248" marT="6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B4E185-1E74-4D5B-8417-6288E1390734}" type="slidenum">
              <a:rPr lang="tr-TR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tr-TR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3500" y="1271588"/>
            <a:ext cx="7272338" cy="4527550"/>
          </a:xfrm>
        </p:spPr>
        <p:txBody>
          <a:bodyPr/>
          <a:lstStyle/>
          <a:p>
            <a:pPr>
              <a:buFontTx/>
              <a:buNone/>
            </a:pPr>
            <a:r>
              <a:rPr lang="tr-TR" sz="2600" i="1">
                <a:solidFill>
                  <a:srgbClr val="000000"/>
                </a:solidFill>
              </a:rPr>
              <a:t>Yıllık</a:t>
            </a:r>
            <a:r>
              <a:rPr lang="en-US" sz="2600" i="1">
                <a:solidFill>
                  <a:srgbClr val="000000"/>
                </a:solidFill>
              </a:rPr>
              <a:t> </a:t>
            </a:r>
            <a:r>
              <a:rPr lang="tr-TR" sz="2600" i="1">
                <a:solidFill>
                  <a:srgbClr val="000000"/>
                </a:solidFill>
              </a:rPr>
              <a:t>toplam üretim kapasitesi</a:t>
            </a:r>
            <a:r>
              <a:rPr lang="en-US" sz="2600" i="1">
                <a:solidFill>
                  <a:srgbClr val="000000"/>
                </a:solidFill>
              </a:rPr>
              <a:t>:</a:t>
            </a:r>
            <a:endParaRPr lang="tr-TR" sz="2600" i="1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tr-TR" sz="2600" i="1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tr-TR" sz="2600" i="1">
              <a:solidFill>
                <a:srgbClr val="00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tr-TR" sz="3000" i="1">
                <a:solidFill>
                  <a:srgbClr val="000000"/>
                </a:solidFill>
              </a:rPr>
              <a:t>80,000  ton   BOPP,</a:t>
            </a:r>
          </a:p>
          <a:p>
            <a:pPr>
              <a:buFontTx/>
              <a:buNone/>
            </a:pPr>
            <a:endParaRPr lang="tr-TR" sz="2600" i="1">
              <a:solidFill>
                <a:srgbClr val="00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tr-TR" sz="3000" i="1">
                <a:solidFill>
                  <a:srgbClr val="000000"/>
                </a:solidFill>
              </a:rPr>
              <a:t>15,000  ton   Metalize BOPP,</a:t>
            </a:r>
          </a:p>
          <a:p>
            <a:pPr>
              <a:buFontTx/>
              <a:buNone/>
            </a:pPr>
            <a:endParaRPr lang="tr-TR" sz="2600" i="1">
              <a:solidFill>
                <a:srgbClr val="00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tr-TR" sz="3000" i="1">
                <a:solidFill>
                  <a:srgbClr val="000000"/>
                </a:solidFill>
              </a:rPr>
              <a:t>3,000    ton    CPP.</a:t>
            </a:r>
          </a:p>
          <a:p>
            <a:pPr>
              <a:buFontTx/>
              <a:buNone/>
            </a:pPr>
            <a:endParaRPr lang="tr-TR" sz="2600" i="1">
              <a:solidFill>
                <a:srgbClr val="000000"/>
              </a:solidFill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323850" y="188913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Lucida Sans Unicode" pitchFamily="34" charset="0"/>
              </a:rPr>
              <a:t>KAPASİTE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453336"/>
            <a:ext cx="1619250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1800" b="1"/>
              <a:t>3. Aşama: Enerji Etkinliğinde İyileştirmeler </a:t>
            </a:r>
            <a:br>
              <a:rPr lang="tr-TR" sz="1800" b="1"/>
            </a:br>
            <a:r>
              <a:rPr lang="tr-TR" sz="1800" b="1"/>
              <a:t>(2012 Kış/İlkbahar/Yaz)</a:t>
            </a:r>
          </a:p>
        </p:txBody>
      </p:sp>
      <p:sp>
        <p:nvSpPr>
          <p:cNvPr id="23555" name="2 İçerik Yer Tutucusu"/>
          <p:cNvSpPr>
            <a:spLocks noGrp="1"/>
          </p:cNvSpPr>
          <p:nvPr>
            <p:ph idx="4294967295"/>
          </p:nvPr>
        </p:nvSpPr>
        <p:spPr>
          <a:xfrm>
            <a:off x="611560" y="1052513"/>
            <a:ext cx="7619628" cy="4968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tr-TR" sz="2400" dirty="0" smtClean="0"/>
          </a:p>
          <a:p>
            <a:pPr>
              <a:lnSpc>
                <a:spcPct val="90000"/>
              </a:lnSpc>
            </a:pPr>
            <a:r>
              <a:rPr lang="tr-TR" sz="2400" dirty="0" smtClean="0"/>
              <a:t>Teknik </a:t>
            </a:r>
            <a:r>
              <a:rPr lang="tr-TR" sz="2400" dirty="0"/>
              <a:t>değerlendirmeler aşamasındaki tavsiyeler göz önünde bulundurularak  çeşitli kaynaklardan elde edilen uygun ekipman ve hizmet tedarikçilerine ilişkin bilgiler İAOSB ve katılımcılara </a:t>
            </a:r>
            <a:r>
              <a:rPr lang="tr-TR" sz="2400" dirty="0" smtClean="0"/>
              <a:t>bildirilmiştir.</a:t>
            </a:r>
          </a:p>
          <a:p>
            <a:pPr>
              <a:lnSpc>
                <a:spcPct val="90000"/>
              </a:lnSpc>
              <a:buNone/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ABD Ticaret Bakanlığı 2011 Sonbaharı programına alınan bir ticaret delegasyonu aracılığı ile çok sayıda ekipman ve hizmet tedarikçisine doğrudan erişim </a:t>
            </a:r>
            <a:r>
              <a:rPr lang="tr-TR" sz="2400" dirty="0" smtClean="0"/>
              <a:t>sağlanmıştır.</a:t>
            </a:r>
          </a:p>
          <a:p>
            <a:pPr>
              <a:lnSpc>
                <a:spcPct val="90000"/>
              </a:lnSpc>
              <a:buNone/>
            </a:pPr>
            <a:endParaRPr lang="tr-TR" sz="2400" dirty="0"/>
          </a:p>
          <a:p>
            <a:r>
              <a:rPr lang="tr-TR" sz="2400" dirty="0"/>
              <a:t>Uygulamaların büyük bir </a:t>
            </a:r>
            <a:r>
              <a:rPr lang="tr-TR" sz="2400" dirty="0" smtClean="0"/>
              <a:t>kısmı 2012 </a:t>
            </a:r>
            <a:r>
              <a:rPr lang="tr-TR" sz="2400" dirty="0"/>
              <a:t>ilk üç çeyreğinde </a:t>
            </a:r>
            <a:r>
              <a:rPr lang="tr-TR" sz="2400" dirty="0" smtClean="0"/>
              <a:t>gerçekleşmeye başladı ve halen devam etmektedir. </a:t>
            </a:r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endParaRPr lang="tr-TR" sz="2000" dirty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1600" b="1"/>
              <a:t>4.Aşama: Enerji Etkinliğinin Sonuçları ve Başka İşletmelere Yayılması (2012 Sonbaharı)</a:t>
            </a:r>
          </a:p>
        </p:txBody>
      </p:sp>
      <p:sp>
        <p:nvSpPr>
          <p:cNvPr id="88066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Katılımcı </a:t>
            </a:r>
            <a:r>
              <a:rPr lang="tr-TR" sz="2400" dirty="0"/>
              <a:t>Firmaların uygun Enerji Verimliliği Projelerini uygulamaya koymasının ardından projenin enerji tüketimi üzerindeki etkisi değerlendirilecektir.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Projenin nihai amacı benzer enerji tasarruf önlemlerinin Türkiye genelindeki sanayi bölgelerinde uygulanmasını teşvik etmektir</a:t>
            </a:r>
            <a:r>
              <a:rPr lang="tr-TR" sz="2400" dirty="0" smtClean="0"/>
              <a:t>.</a:t>
            </a:r>
          </a:p>
          <a:p>
            <a:pPr>
              <a:buNone/>
            </a:pPr>
            <a:endParaRPr lang="tr-TR" sz="2400" dirty="0" smtClean="0"/>
          </a:p>
          <a:p>
            <a:pPr>
              <a:buFont typeface="Wingdings" pitchFamily="2" charset="2"/>
              <a:buNone/>
            </a:pPr>
            <a:endParaRPr lang="tr-TR" sz="2400" dirty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Alt Başlık"/>
          <p:cNvSpPr>
            <a:spLocks noGrp="1"/>
          </p:cNvSpPr>
          <p:nvPr>
            <p:ph type="subTitle" idx="4294967295"/>
          </p:nvPr>
        </p:nvSpPr>
        <p:spPr>
          <a:xfrm>
            <a:off x="4932363" y="3573463"/>
            <a:ext cx="3860800" cy="207645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tr-TR" sz="1800"/>
              <a:t>Birol Dizdar </a:t>
            </a:r>
          </a:p>
        </p:txBody>
      </p:sp>
      <p:sp>
        <p:nvSpPr>
          <p:cNvPr id="94210" name="2 Başlık"/>
          <p:cNvSpPr>
            <a:spLocks noGrp="1"/>
          </p:cNvSpPr>
          <p:nvPr>
            <p:ph type="ctrTitle" sz="quarter" idx="4294967295"/>
          </p:nvPr>
        </p:nvSpPr>
        <p:spPr>
          <a:xfrm>
            <a:off x="685800" y="990600"/>
            <a:ext cx="8229600" cy="2725738"/>
          </a:xfrm>
        </p:spPr>
        <p:txBody>
          <a:bodyPr/>
          <a:lstStyle/>
          <a:p>
            <a:r>
              <a:rPr lang="tr-TR" sz="4000" b="1">
                <a:solidFill>
                  <a:schemeClr val="tx1"/>
                </a:solidFill>
              </a:rPr>
              <a:t>Teşekkür ederim…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8FD8C6-4A83-4B1A-B58B-600E2639942C}" type="slidenum">
              <a:rPr lang="tr-TR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tr-TR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ÜRETİM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196975"/>
            <a:ext cx="77755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453336"/>
            <a:ext cx="1619250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937B56-D861-4F1C-8B08-E8B386F01BB4}" type="slidenum">
              <a:rPr lang="tr-TR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tr-TR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208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ÜRETİM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78486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1800"/>
              <a:t>2010 Enerji Giderleri &amp;  Miktarları MWH</a:t>
            </a:r>
          </a:p>
        </p:txBody>
      </p:sp>
      <p:graphicFrame>
        <p:nvGraphicFramePr>
          <p:cNvPr id="2050" name="4 İçerik Yer Tutucusu"/>
          <p:cNvGraphicFramePr>
            <a:graphicFrameLocks noGrp="1"/>
          </p:cNvGraphicFramePr>
          <p:nvPr>
            <p:ph sz="half" idx="4294967295"/>
          </p:nvPr>
        </p:nvGraphicFramePr>
        <p:xfrm>
          <a:off x="836613" y="1958975"/>
          <a:ext cx="3770312" cy="4318000"/>
        </p:xfrm>
        <a:graphic>
          <a:graphicData uri="http://schemas.openxmlformats.org/presentationml/2006/ole">
            <p:oleObj spid="_x0000_s2056" r:id="rId4" imgW="3767655" imgH="3517697" progId="Excel.Sheet.8">
              <p:embed/>
            </p:oleObj>
          </a:graphicData>
        </a:graphic>
      </p:graphicFrame>
      <p:graphicFrame>
        <p:nvGraphicFramePr>
          <p:cNvPr id="2051" name="5 İçerik Yer Tutucusu"/>
          <p:cNvGraphicFramePr>
            <a:graphicFrameLocks noGrp="1"/>
          </p:cNvGraphicFramePr>
          <p:nvPr>
            <p:ph sz="half" idx="4294967295"/>
          </p:nvPr>
        </p:nvGraphicFramePr>
        <p:xfrm>
          <a:off x="4762500" y="1958975"/>
          <a:ext cx="3768725" cy="4318000"/>
        </p:xfrm>
        <a:graphic>
          <a:graphicData uri="http://schemas.openxmlformats.org/presentationml/2006/ole">
            <p:oleObj spid="_x0000_s2057" r:id="rId5" imgW="3767655" imgH="3517697" progId="Excel.Sheet.8">
              <p:embed/>
            </p:oleObj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6426200"/>
            <a:ext cx="1619250" cy="43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792088"/>
          </a:xfrm>
        </p:spPr>
        <p:txBody>
          <a:bodyPr/>
          <a:lstStyle/>
          <a:p>
            <a:pPr algn="ctr"/>
            <a:r>
              <a:rPr lang="tr-TR" dirty="0" smtClean="0"/>
              <a:t>2012 Gerçekleşen &amp; 2013 Hedeflenen</a:t>
            </a:r>
            <a:endParaRPr lang="tr-TR" dirty="0"/>
          </a:p>
        </p:txBody>
      </p:sp>
      <p:graphicFrame>
        <p:nvGraphicFramePr>
          <p:cNvPr id="4" name="2 Grafik"/>
          <p:cNvGraphicFramePr>
            <a:graphicFrameLocks noGrp="1"/>
          </p:cNvGraphicFramePr>
          <p:nvPr>
            <p:ph idx="1"/>
          </p:nvPr>
        </p:nvGraphicFramePr>
        <p:xfrm>
          <a:off x="457200" y="1076325"/>
          <a:ext cx="82296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İçerik Yer Tutucusu"/>
          <p:cNvSpPr>
            <a:spLocks noGrp="1"/>
          </p:cNvSpPr>
          <p:nvPr>
            <p:ph idx="4294967295"/>
          </p:nvPr>
        </p:nvSpPr>
        <p:spPr>
          <a:xfrm>
            <a:off x="836613" y="1628775"/>
            <a:ext cx="7850187" cy="43211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1. Aşama: Mevcut Tüketimlerin Belirlenmesi                                        (2011 Kış</a:t>
            </a:r>
            <a:r>
              <a:rPr lang="tr-TR" sz="2400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2. Aşama: Teknik Değerlendirmeler         (2011 İlkbahar/Yaz</a:t>
            </a:r>
            <a:r>
              <a:rPr lang="tr-TR" sz="2400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3. Aşama: Enerji Etkinliğinde İyileştirmeler                                             (2012 Kış/İlkbahar/Yaz) </a:t>
            </a:r>
            <a:endParaRPr lang="tr-TR" sz="2400" dirty="0" smtClean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4. Aşama: Enerji Etkinliğinin Sonuçları ve Başka İşletmelere Yayılması                  </a:t>
            </a:r>
            <a:endParaRPr lang="tr-TR" sz="2400" dirty="0" smtClean="0"/>
          </a:p>
          <a:p>
            <a:pPr>
              <a:lnSpc>
                <a:spcPct val="90000"/>
              </a:lnSpc>
              <a:buNone/>
            </a:pPr>
            <a:r>
              <a:rPr lang="tr-TR" sz="2400" dirty="0" smtClean="0"/>
              <a:t>   (</a:t>
            </a:r>
            <a:r>
              <a:rPr lang="tr-TR" sz="2400" dirty="0"/>
              <a:t>2012 Sonbahar)</a:t>
            </a:r>
          </a:p>
        </p:txBody>
      </p:sp>
      <p:sp>
        <p:nvSpPr>
          <p:cNvPr id="3277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/>
              <a:t>Near Zero Zone Proje Aşamaları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453336"/>
            <a:ext cx="1619250" cy="404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1800" b="1" dirty="0"/>
              <a:t>1. Aşama: Mevcut Enerji Tüketim Değerlerinin Belirlenmesi (2011 Kış)</a:t>
            </a:r>
          </a:p>
        </p:txBody>
      </p:sp>
      <p:sp>
        <p:nvSpPr>
          <p:cNvPr id="34818" name="2 İçerik Yer Tutucusu"/>
          <p:cNvSpPr>
            <a:spLocks noGrp="1"/>
          </p:cNvSpPr>
          <p:nvPr>
            <p:ph idx="4294967295"/>
          </p:nvPr>
        </p:nvSpPr>
        <p:spPr>
          <a:xfrm>
            <a:off x="899592" y="1412777"/>
            <a:ext cx="7784033" cy="3745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2400" dirty="0" smtClean="0"/>
          </a:p>
          <a:p>
            <a:r>
              <a:rPr lang="tr-TR" sz="2400" dirty="0" smtClean="0"/>
              <a:t>Bu kapsamda fabrikamız 14.02.2011 tarihinde ziyaret edilmiş ve bir Ön Enerji Etüdü yapılmıştır.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Ön </a:t>
            </a:r>
            <a:r>
              <a:rPr lang="tr-TR" sz="2400" dirty="0" err="1" smtClean="0"/>
              <a:t>Etüd</a:t>
            </a:r>
            <a:r>
              <a:rPr lang="tr-TR" sz="2400" dirty="0" smtClean="0"/>
              <a:t> sonucu tesisimizde yıllık % 13 enerji tasarruf potansiyeli tespit edilmiştir.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525344"/>
            <a:ext cx="1619250" cy="332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Teması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3CD35A-4244-4777-AAB1-0EDC7903DA67}"/>
</file>

<file path=customXml/itemProps2.xml><?xml version="1.0" encoding="utf-8"?>
<ds:datastoreItem xmlns:ds="http://schemas.openxmlformats.org/officeDocument/2006/customXml" ds:itemID="{AC1A7792-9674-40A2-83DA-3CA128EE93E5}"/>
</file>

<file path=customXml/itemProps3.xml><?xml version="1.0" encoding="utf-8"?>
<ds:datastoreItem xmlns:ds="http://schemas.openxmlformats.org/officeDocument/2006/customXml" ds:itemID="{58CB1CDE-7C3A-4B12-A43A-CCF98C1849F8}"/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1770</Words>
  <Application>Microsoft Office PowerPoint</Application>
  <PresentationFormat>Ekran Gösterisi (4:3)</PresentationFormat>
  <Paragraphs>536</Paragraphs>
  <Slides>32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sample</vt:lpstr>
      <vt:lpstr>Ofis Teması</vt:lpstr>
      <vt:lpstr>Image</vt:lpstr>
      <vt:lpstr>Microsoft Office Excel 97-2003 Çalışma Sayfası</vt:lpstr>
      <vt:lpstr>Slayt 1</vt:lpstr>
      <vt:lpstr>Slayt 2</vt:lpstr>
      <vt:lpstr>Slayt 3</vt:lpstr>
      <vt:lpstr>ÜRETİM</vt:lpstr>
      <vt:lpstr>ÜRETİM</vt:lpstr>
      <vt:lpstr>2010 Enerji Giderleri &amp;  Miktarları MWH</vt:lpstr>
      <vt:lpstr>2012 Gerçekleşen &amp; 2013 Hedeflenen</vt:lpstr>
      <vt:lpstr>Near Zero Zone Proje Aşamaları</vt:lpstr>
      <vt:lpstr>1. Aşama: Mevcut Enerji Tüketim Değerlerinin Belirlenmesi (2011 Kış)</vt:lpstr>
      <vt:lpstr>Polibak Yıllık Enerji Tüketimi (2010)</vt:lpstr>
      <vt:lpstr>Yıllık Enerji Tasarruf Potansiyeli (2010)</vt:lpstr>
      <vt:lpstr>2010 Yılı Uygulamaya konmuş Enerji Projeleri</vt:lpstr>
      <vt:lpstr>2011 Yılı Uygulamaya Konmuş Enerji Projeleri</vt:lpstr>
      <vt:lpstr>2.Aşama : Teknik Değerlendirmeler                                 ( 2011 İlkbahar  / Yaz )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İyileştirme Özeti</vt:lpstr>
      <vt:lpstr>Slayt 26</vt:lpstr>
      <vt:lpstr>Slayt 27</vt:lpstr>
      <vt:lpstr>Polibak Yol Haritası</vt:lpstr>
      <vt:lpstr> 2012&amp;2013 ENERJİ VERİMLİLİĞİ PROJELERİ</vt:lpstr>
      <vt:lpstr>3. Aşama: Enerji Etkinliğinde İyileştirmeler  (2012 Kış/İlkbahar/Yaz)</vt:lpstr>
      <vt:lpstr>4.Aşama: Enerji Etkinliğinin Sonuçları ve Başka İşletmelere Yayılması (2012 Sonbaharı)</vt:lpstr>
      <vt:lpstr>Teşekkür ederim…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Birol</dc:creator>
  <cp:lastModifiedBy>Birol</cp:lastModifiedBy>
  <cp:revision>59</cp:revision>
  <dcterms:created xsi:type="dcterms:W3CDTF">2012-01-10T13:32:01Z</dcterms:created>
  <dcterms:modified xsi:type="dcterms:W3CDTF">2012-09-23T19:21:30Z</dcterms:modified>
</cp:coreProperties>
</file>