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2" r:id="rId3"/>
    <p:sldId id="271" r:id="rId4"/>
    <p:sldId id="273" r:id="rId5"/>
    <p:sldId id="283" r:id="rId6"/>
    <p:sldId id="291" r:id="rId7"/>
    <p:sldId id="267" r:id="rId8"/>
    <p:sldId id="287" r:id="rId9"/>
    <p:sldId id="285" r:id="rId10"/>
    <p:sldId id="281" r:id="rId11"/>
    <p:sldId id="276" r:id="rId12"/>
    <p:sldId id="289" r:id="rId13"/>
    <p:sldId id="277" r:id="rId14"/>
    <p:sldId id="274" r:id="rId15"/>
    <p:sldId id="278" r:id="rId16"/>
    <p:sldId id="279" r:id="rId17"/>
    <p:sldId id="28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oaku.ihenetu" initials="uc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C9900"/>
    <a:srgbClr val="F8F8F8"/>
    <a:srgbClr val="FFFFCC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74021" autoAdjust="0"/>
  </p:normalViewPr>
  <p:slideViewPr>
    <p:cSldViewPr>
      <p:cViewPr>
        <p:scale>
          <a:sx n="75" d="100"/>
          <a:sy n="75" d="100"/>
        </p:scale>
        <p:origin x="-8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Chillers
20%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557213930348274"/>
                  <c:y val="-5.147822342519692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HVAC
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4820946900868159"/>
                  <c:y val="-0.2223770491803283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Waste-Heat Recovery</a:t>
                    </a:r>
                    <a:r>
                      <a:rPr lang="en-US" sz="1400" b="1" dirty="0"/>
                      <a:t>
40%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Lighting
5%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Motors</a:t>
                    </a:r>
                    <a:r>
                      <a:rPr lang="en-US" sz="1400" b="1" baseline="0" smtClean="0"/>
                      <a:t> &amp; Drives 12%</a:t>
                    </a:r>
                    <a:endParaRPr lang="en-US" sz="1400" b="1" dirty="0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Solar
7%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Others
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'Sheet1'!$A$2:$A$8</c:f>
              <c:strCache>
                <c:ptCount val="7"/>
                <c:pt idx="0">
                  <c:v>Chillers</c:v>
                </c:pt>
                <c:pt idx="1">
                  <c:v>HVAC</c:v>
                </c:pt>
                <c:pt idx="2">
                  <c:v>Heat Waste</c:v>
                </c:pt>
                <c:pt idx="3">
                  <c:v>Lighting</c:v>
                </c:pt>
                <c:pt idx="4">
                  <c:v>Motors</c:v>
                </c:pt>
                <c:pt idx="5">
                  <c:v>Solar</c:v>
                </c:pt>
                <c:pt idx="6">
                  <c:v>Others</c:v>
                </c:pt>
              </c:strCache>
            </c:strRef>
          </c:cat>
          <c:val>
            <c:numRef>
              <c:f>'Sheet1'!$B$2:$B$8</c:f>
              <c:numCache>
                <c:formatCode>0%</c:formatCode>
                <c:ptCount val="7"/>
                <c:pt idx="0">
                  <c:v>0.2</c:v>
                </c:pt>
                <c:pt idx="1">
                  <c:v>0.15000000000000024</c:v>
                </c:pt>
                <c:pt idx="2">
                  <c:v>0.4</c:v>
                </c:pt>
                <c:pt idx="3">
                  <c:v>5.0000000000000114E-2</c:v>
                </c:pt>
                <c:pt idx="4">
                  <c:v>0.12000000000000002</c:v>
                </c:pt>
                <c:pt idx="5">
                  <c:v>7.0000000000000034E-2</c:v>
                </c:pt>
                <c:pt idx="6">
                  <c:v>1.0000000000000031E-2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B8090-DF28-4E79-82ED-D9CE77537E9B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43A5-2090-40EF-8A1C-DDD5DD4AB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99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30D6-39EB-4DC0-861C-4278D9D4FB49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FD98-BBCA-4950-BCCA-E5B089B13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8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76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92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6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6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02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97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95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65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96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Cambria" pitchFamily="18" charset="0"/>
              </a:rPr>
              <a:t>The NZZ Project included</a:t>
            </a:r>
            <a:r>
              <a:rPr lang="en-US" sz="1200" baseline="0" dirty="0" smtClean="0">
                <a:latin typeface="Cambria" pitchFamily="18" charset="0"/>
              </a:rPr>
              <a:t> p</a:t>
            </a:r>
            <a:r>
              <a:rPr lang="en-US" sz="1200" dirty="0" smtClean="0">
                <a:latin typeface="Cambria" pitchFamily="18" charset="0"/>
              </a:rPr>
              <a:t>articipants from the</a:t>
            </a:r>
            <a:r>
              <a:rPr lang="en-US" sz="1200" baseline="0" dirty="0" smtClean="0">
                <a:latin typeface="Cambria" pitchFamily="18" charset="0"/>
              </a:rPr>
              <a:t> Government of </a:t>
            </a:r>
            <a:r>
              <a:rPr lang="en-US" sz="1200" dirty="0" smtClean="0">
                <a:latin typeface="Cambria" pitchFamily="18" charset="0"/>
              </a:rPr>
              <a:t>Turkey,</a:t>
            </a:r>
            <a:r>
              <a:rPr lang="en-US" sz="1200" baseline="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USG agencies including DOE, Dept. of State, Dept. of Commerce, OPIC, and TDA, and U.S. and Turkish companies,</a:t>
            </a:r>
            <a:r>
              <a:rPr lang="en-US" sz="1200" baseline="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business associations, and lenders </a:t>
            </a:r>
          </a:p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76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36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 descr="http://www.nationalcoatings.com/Portals/118964/images/do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2038348" cy="5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DRE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0400" y="5943600"/>
            <a:ext cx="1905000" cy="756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5.png"/><Relationship Id="rId3" Type="http://schemas.openxmlformats.org/officeDocument/2006/relationships/image" Target="../media/image10.gif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Near-Zero Zone: </a:t>
            </a:r>
            <a:r>
              <a:rPr lang="en-US" sz="5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29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Inspiring Industrial Energy Efficiency in Turkey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112" y="172249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953000"/>
            <a:ext cx="3756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Istanbul</a:t>
            </a:r>
          </a:p>
          <a:p>
            <a:pPr algn="ctr"/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September 25,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2012</a:t>
            </a:r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9" name="Picture 8" descr="shape-and-ensign-of-turkey-on-a-globe-dieter-spannknebe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572000" cy="2728913"/>
          </a:xfrm>
          <a:prstGeom prst="rect">
            <a:avLst/>
          </a:prstGeom>
        </p:spPr>
      </p:pic>
      <p:pic>
        <p:nvPicPr>
          <p:cNvPr id="10" name="Picture 9" descr="TOBB-60-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5943600"/>
            <a:ext cx="1229055" cy="7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1"/>
            <a:ext cx="7772400" cy="13716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ENERGY AUDITS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68" y="1416729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http://www.tfsi1.com/images/i_2.9-Energy-Savings-Progr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2133600"/>
            <a:ext cx="4033837" cy="403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2881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Companies received reports with recommendations on how they could reduce energy and save money.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Reports included cost of savings opportunities, expected payback period, etc.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438400"/>
            <a:ext cx="2881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Recommendations were classified as short, medium, or long term depending on the number of months to get a return on the investment.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Energy efficiency 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56576"/>
            <a:ext cx="849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905000" y="1828800"/>
          <a:ext cx="5486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828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20 IAOSB Companies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RESULTS and  Impacts on 20 IAOSB Companies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4963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Estimated total of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$6.1M/11M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 Turkish Lira in annual energy cost savings</a:t>
            </a:r>
          </a:p>
          <a:p>
            <a:pPr marL="285750" lvl="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Estimated total of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64 million kWh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energy savings – on average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24%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of energy consumed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Assessments of 20 companies revealed the average payback period was as low as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12 to 18 months</a:t>
            </a: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Average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IRR was 56%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Assessments identified cost-effective opportunities for companies to invest in cogeneration -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$4M/7M Turkish Lira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savings with shared water resources</a:t>
            </a:r>
          </a:p>
          <a:p>
            <a:pPr marL="28575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Approx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$250M/450M TL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power generation equipment sales and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&gt;$16M/27M TL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energy efficiency product and services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Impacts on Turkey</a:t>
            </a:r>
          </a:p>
          <a:p>
            <a:endParaRPr lang="en-US" sz="4500" cap="none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271 Zones (Presently, 157 in operation)       52,000 Companies</a:t>
            </a:r>
          </a:p>
          <a:p>
            <a:pPr marL="285750" indent="-285750"/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If </a:t>
            </a:r>
            <a:r>
              <a:rPr lang="en-US" sz="20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10%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of total companies implement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similar cost saving measures, could save the equivalent of </a:t>
            </a:r>
            <a:r>
              <a:rPr lang="en-US" sz="20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17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billion kWh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of electricity and reduce energy costs by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$1.6 billion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per year.</a:t>
            </a:r>
          </a:p>
          <a:p>
            <a:endParaRPr lang="en-US" sz="20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Turkey could build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approx. 6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fewer coal-fired power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plants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and could import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6%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less natural gas.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Reduction in CO</a:t>
            </a:r>
            <a:r>
              <a:rPr lang="en-US" sz="2000" baseline="-25000" dirty="0">
                <a:latin typeface="Lucida Sans Unicode" pitchFamily="34" charset="0"/>
                <a:cs typeface="Lucida Sans Unicode" pitchFamily="34" charset="0"/>
              </a:rPr>
              <a:t>2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emissions would have an impact similar to taking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1.7 million cars off the road.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15000" y="1524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6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371600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accomplishments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3716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458200" cy="40626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Win-Win for Turkish and US Private Sectors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Turkish businesses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profitability while reducing energy consumption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New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business opportunities for Turkish and U.S. companies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OPIC’s new $250M energy efficiency lending facility </a:t>
            </a:r>
          </a:p>
          <a:p>
            <a:pPr lvl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Project Supported the Government of Turkey’s Objectives to Promote Industrial Efficiency Across Turkey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Increased pubic awareness about commercial and environmental benefits associated with industrial energy efficiency projects.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Concentrating resources on a single zone allowed the project to achieve greater impact and helped identify unexpected opportunities and create a replicable model for industry.</a:t>
            </a:r>
          </a:p>
          <a:p>
            <a:pPr lvl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533400"/>
            <a:ext cx="7391400" cy="12192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</a:t>
            </a:r>
            <a:r>
              <a:rPr lang="en-US" sz="4400" cap="none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12" y="1334426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http://rurelevant.com/wp-content/uploads/2012/02/blog-step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1" b="91579" l="6316" r="90789">
                        <a14:foregroundMark x1="28947" y1="63158" x2="28947" y2="63158"/>
                        <a14:foregroundMark x1="29474" y1="54737" x2="29474" y2="54737"/>
                        <a14:foregroundMark x1="30526" y1="68421" x2="30526" y2="68421"/>
                        <a14:foregroundMark x1="28421" y1="45965" x2="28421" y2="45965"/>
                        <a14:foregroundMark x1="25526" y1="53684" x2="25526" y2="5368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1"/>
            <a:ext cx="5334247" cy="4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The project has influenced public-private partnerships and cooperation that can spread industrial energy efficiency efforts across Turkey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Project is inspiring the development of an energy service company market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5595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Creating more opportunities for more energy efficient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manufacturing equipment and other products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Project has shown that companies outside the industrial zones can also make energy efficient choices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457201"/>
            <a:ext cx="7620000" cy="9144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NZZ Project </a:t>
            </a:r>
            <a:r>
              <a:rPr lang="en-US" sz="4400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12" y="1334426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U.S. Department of Energy has an interest in working with Turkey’s Renewable Energy Directorate (REGD) to provide a technical assistance for companies interested in energy efficiency projects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A training event will take place in </a:t>
            </a:r>
            <a:r>
              <a:rPr lang="en-US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Istanbul on January 8-9, 2013</a:t>
            </a: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.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All 271 industrial zones and companies in each zone will be invited.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Energy efficiency experts, assessment companies and financiers of energy efficiency projects will attend.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If you are interested in attending as a participant or to exhibit, please contact </a:t>
            </a:r>
            <a:r>
              <a:rPr lang="en-US" b="1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Shane Harper at </a:t>
            </a:r>
            <a:r>
              <a:rPr lang="en-US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shane.harper@hq.doe.gov</a:t>
            </a:r>
          </a:p>
          <a:p>
            <a:pPr marL="742950" lvl="1" indent="-285750"/>
            <a:endParaRPr lang="en-US" b="1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Replication of project by other companies and industrial-zones across Turkey</a:t>
            </a:r>
          </a:p>
          <a:p>
            <a:pPr marL="742950" lvl="1" indent="-285750"/>
            <a:endParaRPr lang="en-US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742950" lvl="1" indent="-285750"/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azzyintellectual.com/wp-content/uploads/2011/08/shakinghand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676400"/>
            <a:ext cx="5962650" cy="37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Industrial Energy Efficiency is a win-win: </a:t>
            </a:r>
            <a:r>
              <a:rPr lang="en-US" sz="4500" b="1" i="1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Kazan, Kazan</a:t>
            </a:r>
            <a:r>
              <a:rPr lang="en-US" sz="4500" i="1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48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ucida Sans Unicode" pitchFamily="34" charset="0"/>
                <a:cs typeface="Lucida Sans Unicode" pitchFamily="34" charset="0"/>
              </a:rPr>
              <a:t>THANK YOU</a:t>
            </a:r>
            <a:endParaRPr lang="en-US" sz="5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0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Turkey:</a:t>
            </a:r>
          </a:p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Industrial Sector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4478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://en.moment-expo.com/content/images/40_iaosb_en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39216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saat.terbay.com.tr/project_pics/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8924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8458200" cy="174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Industry is Turkey’s largest Energy Consumer (</a:t>
            </a:r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39% of total energy consumption) 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Industrial electricity consumption increased annually at 4.9% from 1999-2009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Energy efficiency opportunities in industry are commercially attractive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ow.com/energy/image/rethink_industrial_neut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050" b="92265" l="6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564" y="1828800"/>
            <a:ext cx="48414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Why energy efficiency in turkey?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233912" cy="512448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Turkey’s rapidly increasing energy needs (Primary energy consumption expected to grow to 5.7% annually to 2020)</a:t>
            </a:r>
          </a:p>
          <a:p>
            <a:pPr marL="28575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Expansive industrial sector (21.8% of GDP)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Significant potential to improve energy efficiency in industrial sector 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sz="1600" dirty="0" smtClean="0">
                <a:solidFill>
                  <a:srgbClr val="0033CC"/>
                </a:solidFill>
                <a:latin typeface="Lucida Sans Unicode"/>
              </a:rPr>
              <a:t>Savings potential conservatively estimated at 24%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sz="1600" dirty="0" smtClean="0">
                <a:solidFill>
                  <a:srgbClr val="0033CC"/>
                </a:solidFill>
                <a:latin typeface="Lucida Sans Unicode"/>
              </a:rPr>
              <a:t>Over 50% of industrial EE projects expected to have payback period of less than 2 years</a:t>
            </a:r>
            <a:endParaRPr lang="en-US" sz="1600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Economy would benefit from reduced demand for energy imports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1" y="1295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0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14299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Seizing the moment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36" y="1035729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50" name="Picture 6" descr="https://encrypted-tbn3.google.com/images?q=tbn:ANd9GcRRk5ehIYgmx3NCZSXtoBUUt8zdGQqtbzVxFzrp0QEW7lUEih3VKQ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447800"/>
            <a:ext cx="2892450" cy="21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676400"/>
            <a:ext cx="4495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Government of Turkey is Promoting Energy Efficiency to Bolster 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Energy Security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by Reducing Reliance on Imports and Improve Economic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424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The Government of Turkey has drafted new legislation incentivizing industrial energy efficiency by offering grants, establishing guidelines for regular energy audits, setting criteria for companies, and more.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Significant resources are flowing into Turkey to support efficiency projects.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EBRD/TURSEFF - $260m Turkey Sustainable Energy Financial Facility with five Turkish partner banks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World Bank (CTF) - $250m for renewable energy and 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EX-IM &amp; OPIC programs focused on Turkey including OPIC funds established with </a:t>
            </a:r>
            <a:r>
              <a:rPr lang="en-US" sz="1400" dirty="0" err="1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Ak</a:t>
            </a: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 Bank and </a:t>
            </a:r>
            <a:r>
              <a:rPr lang="en-US" sz="1400" dirty="0" err="1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Garanti</a:t>
            </a: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 Bank</a:t>
            </a:r>
            <a:endParaRPr lang="en-US" sz="1400" dirty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352800" y="1295400"/>
            <a:ext cx="5583835" cy="2514600"/>
          </a:xfrm>
          <a:prstGeom prst="star32">
            <a:avLst>
              <a:gd name="adj" fmla="val 44385"/>
            </a:avLst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5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991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CHRONOLOGY of EVENTS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066800"/>
            <a:ext cx="8991599" cy="259671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38400" y="3124200"/>
            <a:ext cx="0" cy="304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1600" y="2286000"/>
            <a:ext cx="2057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U.S. TDA Exploratory Mission</a:t>
            </a:r>
            <a:endParaRPr lang="en-US" sz="1600" b="1" dirty="0">
              <a:latin typeface="Lucida Sans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1" y="3251197"/>
            <a:ext cx="9143776" cy="508006"/>
            <a:chOff x="111" y="3251197"/>
            <a:chExt cx="9143776" cy="508006"/>
          </a:xfrm>
        </p:grpSpPr>
        <p:sp>
          <p:nvSpPr>
            <p:cNvPr id="63" name="Freeform 62"/>
            <p:cNvSpPr/>
            <p:nvPr/>
          </p:nvSpPr>
          <p:spPr>
            <a:xfrm>
              <a:off x="111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04/2009</a:t>
              </a:r>
              <a:endParaRPr lang="en-US" sz="1100" b="1" kern="1200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03696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smtClean="0"/>
                <a:t>06/2010</a:t>
              </a:r>
              <a:endParaRPr lang="en-US" sz="1100" b="1" kern="12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007282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01/2011</a:t>
              </a:r>
              <a:endParaRPr lang="en-US" sz="1100" b="1" kern="1200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010867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02/2011</a:t>
              </a:r>
              <a:endParaRPr lang="en-US" sz="1100" b="1" kern="120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14452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06/2011</a:t>
              </a:r>
              <a:endParaRPr lang="en-US" sz="1100" b="1" kern="1200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18037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08/2012</a:t>
              </a:r>
              <a:endParaRPr lang="en-US" sz="1100" b="1" kern="12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021623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09/2012</a:t>
              </a:r>
              <a:endParaRPr lang="en-US" sz="1100" b="1" kern="1200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010399" y="3276599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smtClean="0"/>
                <a:t>01/2013</a:t>
              </a:r>
              <a:endParaRPr lang="en-US" sz="1100" b="1" kern="1200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28793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Next</a:t>
              </a:r>
              <a:endParaRPr lang="en-US" sz="1100" b="1" kern="12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62000" y="2133600"/>
            <a:ext cx="0" cy="106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152400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President Obama visits Turkey</a:t>
            </a:r>
            <a:endParaRPr lang="en-US" sz="1600" b="1" dirty="0">
              <a:latin typeface="Lucida Sans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3733800"/>
            <a:ext cx="2895600" cy="1803973"/>
            <a:chOff x="0" y="3515751"/>
            <a:chExt cx="2895600" cy="1720742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678698"/>
              <a:ext cx="2895600" cy="557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DOE Energy Efficiency Conference in Istanbul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524000" y="3515751"/>
              <a:ext cx="0" cy="1162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86400" y="3733800"/>
            <a:ext cx="1981200" cy="1211995"/>
            <a:chOff x="0" y="4343402"/>
            <a:chExt cx="1981200" cy="1211995"/>
          </a:xfrm>
        </p:grpSpPr>
        <p:sp>
          <p:nvSpPr>
            <p:cNvPr id="34" name="TextBox 33"/>
            <p:cNvSpPr txBox="1"/>
            <p:nvPr/>
          </p:nvSpPr>
          <p:spPr>
            <a:xfrm>
              <a:off x="0" y="4724400"/>
              <a:ext cx="1981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NZZ Participants Share Results in Turkey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35" name="Straight Connector 34"/>
            <p:cNvCxnSpPr>
              <a:stCxn id="34" idx="0"/>
            </p:cNvCxnSpPr>
            <p:nvPr/>
          </p:nvCxnSpPr>
          <p:spPr>
            <a:xfrm flipV="1">
              <a:off x="990600" y="4343402"/>
              <a:ext cx="0" cy="380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057400" y="3733800"/>
            <a:ext cx="2819400" cy="1135797"/>
            <a:chOff x="-47625" y="3352802"/>
            <a:chExt cx="2290762" cy="1135797"/>
          </a:xfrm>
        </p:grpSpPr>
        <p:sp>
          <p:nvSpPr>
            <p:cNvPr id="40" name="TextBox 39"/>
            <p:cNvSpPr txBox="1"/>
            <p:nvPr/>
          </p:nvSpPr>
          <p:spPr>
            <a:xfrm>
              <a:off x="-47625" y="3657602"/>
              <a:ext cx="229076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Oak Ridge Conducts Baseline Energy Studies of NZZ Companies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1371600" y="3352802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43400" y="3733800"/>
            <a:ext cx="1981200" cy="2202597"/>
            <a:chOff x="-533400" y="3733802"/>
            <a:chExt cx="1981200" cy="2202597"/>
          </a:xfrm>
        </p:grpSpPr>
        <p:sp>
          <p:nvSpPr>
            <p:cNvPr id="43" name="TextBox 42"/>
            <p:cNvSpPr txBox="1"/>
            <p:nvPr/>
          </p:nvSpPr>
          <p:spPr>
            <a:xfrm>
              <a:off x="-533400" y="5105402"/>
              <a:ext cx="1981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Technical Assessments Completed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0"/>
            </p:cNvCxnSpPr>
            <p:nvPr/>
          </p:nvCxnSpPr>
          <p:spPr>
            <a:xfrm flipV="1">
              <a:off x="457200" y="3733802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124200" y="1447800"/>
            <a:ext cx="2743200" cy="1752600"/>
            <a:chOff x="3886200" y="1828800"/>
            <a:chExt cx="2743200" cy="1752600"/>
          </a:xfrm>
        </p:grpSpPr>
        <p:sp>
          <p:nvSpPr>
            <p:cNvPr id="54" name="TextBox 53"/>
            <p:cNvSpPr txBox="1"/>
            <p:nvPr/>
          </p:nvSpPr>
          <p:spPr>
            <a:xfrm>
              <a:off x="3886200" y="1828800"/>
              <a:ext cx="2743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Companies Begin Technical Assessments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55" name="Straight Connector 54"/>
            <p:cNvCxnSpPr>
              <a:endCxn id="54" idx="2"/>
            </p:cNvCxnSpPr>
            <p:nvPr/>
          </p:nvCxnSpPr>
          <p:spPr>
            <a:xfrm flipV="1">
              <a:off x="5257800" y="2413575"/>
              <a:ext cx="0" cy="1167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572000" y="2438401"/>
            <a:ext cx="2819400" cy="761999"/>
            <a:chOff x="-304800" y="1981201"/>
            <a:chExt cx="2819400" cy="761999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762000" y="2590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-304800" y="1981201"/>
              <a:ext cx="28194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NZZ Companies Begin to Make Upgrades</a:t>
              </a:r>
              <a:endParaRPr lang="en-US" sz="1600" b="1" dirty="0">
                <a:latin typeface="Lucida Sans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477000" y="1524000"/>
            <a:ext cx="2286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January 8-10 Istanbul Technical Training</a:t>
            </a:r>
            <a:endParaRPr lang="en-US" sz="1600" b="1" dirty="0">
              <a:latin typeface="Lucida Sans" pitchFamily="34" charset="0"/>
            </a:endParaRPr>
          </a:p>
        </p:txBody>
      </p:sp>
      <p:cxnSp>
        <p:nvCxnSpPr>
          <p:cNvPr id="113" name="Straight Connector 112"/>
          <p:cNvCxnSpPr>
            <a:endCxn id="112" idx="2"/>
          </p:cNvCxnSpPr>
          <p:nvPr/>
        </p:nvCxnSpPr>
        <p:spPr>
          <a:xfrm flipV="1">
            <a:off x="7620000" y="2354997"/>
            <a:ext cx="0" cy="921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620000" y="403860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Replication</a:t>
            </a:r>
            <a:endParaRPr lang="en-US" sz="1600" b="1" dirty="0">
              <a:latin typeface="Lucida Sans" pitchFamily="34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8534400" y="37338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8-Point Star 154"/>
          <p:cNvSpPr/>
          <p:nvPr/>
        </p:nvSpPr>
        <p:spPr>
          <a:xfrm flipH="1">
            <a:off x="1981200" y="3352800"/>
            <a:ext cx="228600" cy="228600"/>
          </a:xfrm>
          <a:prstGeom prst="star8">
            <a:avLst>
              <a:gd name="adj" fmla="val 327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8-Point Star 155"/>
          <p:cNvSpPr/>
          <p:nvPr/>
        </p:nvSpPr>
        <p:spPr>
          <a:xfrm flipH="1">
            <a:off x="2819400" y="6324600"/>
            <a:ext cx="152400" cy="152400"/>
          </a:xfrm>
          <a:prstGeom prst="star8">
            <a:avLst>
              <a:gd name="adj" fmla="val 327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895600" y="6248400"/>
            <a:ext cx="4114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IAOSB Selected as Pilot Project Zone</a:t>
            </a:r>
            <a:endParaRPr lang="en-US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12" grpId="0" animBg="1"/>
      <p:bldP spid="136" grpId="0" animBg="1"/>
      <p:bldP spid="155" grpId="0" animBg="1"/>
      <p:bldP spid="156" grpId="0" animBg="1"/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04800" y="5181600"/>
            <a:ext cx="2209800" cy="609600"/>
          </a:xfrm>
          <a:prstGeom prst="rect">
            <a:avLst/>
          </a:prstGeom>
        </p:spPr>
      </p:pic>
      <p:pic>
        <p:nvPicPr>
          <p:cNvPr id="8" name="Picture 7" descr="shaw-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048000"/>
            <a:ext cx="1314450" cy="1051560"/>
          </a:xfrm>
          <a:prstGeom prst="rect">
            <a:avLst/>
          </a:prstGeom>
        </p:spPr>
      </p:pic>
      <p:pic>
        <p:nvPicPr>
          <p:cNvPr id="9" name="Picture 8" descr="johnson-controls-logo-im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106659"/>
            <a:ext cx="1828800" cy="1012093"/>
          </a:xfrm>
          <a:prstGeom prst="rect">
            <a:avLst/>
          </a:prstGeom>
        </p:spPr>
      </p:pic>
      <p:pic>
        <p:nvPicPr>
          <p:cNvPr id="15" name="Picture 14" descr="140px-US-DeptOfCommerce-Seal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3733800"/>
            <a:ext cx="990600" cy="990600"/>
          </a:xfrm>
          <a:prstGeom prst="rect">
            <a:avLst/>
          </a:prstGeom>
        </p:spPr>
      </p:pic>
      <p:pic>
        <p:nvPicPr>
          <p:cNvPr id="16" name="Picture 15" descr="stat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5791200"/>
            <a:ext cx="838200" cy="838200"/>
          </a:xfrm>
          <a:prstGeom prst="rect">
            <a:avLst/>
          </a:prstGeom>
        </p:spPr>
      </p:pic>
      <p:pic>
        <p:nvPicPr>
          <p:cNvPr id="17" name="Picture 16" descr="180px-US-OverseasPrivateInvestmentCorporation-Logo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819400"/>
            <a:ext cx="990600" cy="897044"/>
          </a:xfrm>
          <a:prstGeom prst="rect">
            <a:avLst/>
          </a:prstGeom>
        </p:spPr>
      </p:pic>
      <p:pic>
        <p:nvPicPr>
          <p:cNvPr id="18" name="Picture 17" descr="140px-US-ExportImportBank-Seal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5715000"/>
            <a:ext cx="914400" cy="914400"/>
          </a:xfrm>
          <a:prstGeom prst="rect">
            <a:avLst/>
          </a:prstGeom>
        </p:spPr>
      </p:pic>
      <p:pic>
        <p:nvPicPr>
          <p:cNvPr id="19" name="Picture 18" descr="200px-World_Bank_Logo_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4724400"/>
            <a:ext cx="876300" cy="876300"/>
          </a:xfrm>
          <a:prstGeom prst="rect">
            <a:avLst/>
          </a:prstGeom>
        </p:spPr>
      </p:pic>
      <p:pic>
        <p:nvPicPr>
          <p:cNvPr id="20" name="Picture 19" descr="imagesCALV1CQ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" y="3657600"/>
            <a:ext cx="1066800" cy="1066800"/>
          </a:xfrm>
          <a:prstGeom prst="rect">
            <a:avLst/>
          </a:prstGeom>
        </p:spPr>
      </p:pic>
      <p:pic>
        <p:nvPicPr>
          <p:cNvPr id="21" name="Picture 20" descr="eds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0" y="4800600"/>
            <a:ext cx="2498688" cy="685800"/>
          </a:xfrm>
          <a:prstGeom prst="rect">
            <a:avLst/>
          </a:prstGeom>
        </p:spPr>
      </p:pic>
      <p:pic>
        <p:nvPicPr>
          <p:cNvPr id="23" name="Picture 22" descr="turseff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7400" y="990600"/>
            <a:ext cx="1759017" cy="861374"/>
          </a:xfrm>
          <a:prstGeom prst="rect">
            <a:avLst/>
          </a:prstGeom>
        </p:spPr>
      </p:pic>
      <p:pic>
        <p:nvPicPr>
          <p:cNvPr id="24" name="Picture 23" descr="denizbank_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62800" y="1981200"/>
            <a:ext cx="1981200" cy="612742"/>
          </a:xfrm>
          <a:prstGeom prst="rect">
            <a:avLst/>
          </a:prstGeom>
        </p:spPr>
      </p:pic>
      <p:pic>
        <p:nvPicPr>
          <p:cNvPr id="25" name="Picture 24" descr="akbank_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9800" y="228600"/>
            <a:ext cx="1981200" cy="612742"/>
          </a:xfrm>
          <a:prstGeom prst="rect">
            <a:avLst/>
          </a:prstGeom>
        </p:spPr>
      </p:pic>
      <p:pic>
        <p:nvPicPr>
          <p:cNvPr id="26" name="Picture 25" descr="vakifbankmitte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52600" y="1143000"/>
            <a:ext cx="1752600" cy="551518"/>
          </a:xfrm>
          <a:prstGeom prst="rect">
            <a:avLst/>
          </a:prstGeom>
        </p:spPr>
      </p:pic>
      <p:pic>
        <p:nvPicPr>
          <p:cNvPr id="27" name="Picture 26" descr="european-ban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81600" y="5791200"/>
            <a:ext cx="1485530" cy="850054"/>
          </a:xfrm>
          <a:prstGeom prst="rect">
            <a:avLst/>
          </a:prstGeom>
        </p:spPr>
      </p:pic>
      <p:pic>
        <p:nvPicPr>
          <p:cNvPr id="28" name="Picture 27" descr="garanti_k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33800" y="1066800"/>
            <a:ext cx="2057401" cy="636309"/>
          </a:xfrm>
          <a:prstGeom prst="rect">
            <a:avLst/>
          </a:prstGeom>
        </p:spPr>
      </p:pic>
      <p:pic>
        <p:nvPicPr>
          <p:cNvPr id="29" name="Picture 28" descr="turkisbankasi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304800"/>
            <a:ext cx="1828800" cy="581465"/>
          </a:xfrm>
          <a:prstGeom prst="rect">
            <a:avLst/>
          </a:prstGeom>
        </p:spPr>
      </p:pic>
      <p:pic>
        <p:nvPicPr>
          <p:cNvPr id="33" name="Picture 32" descr="ustd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72400" y="914400"/>
            <a:ext cx="986490" cy="990600"/>
          </a:xfrm>
          <a:prstGeom prst="rect">
            <a:avLst/>
          </a:prstGeom>
        </p:spPr>
      </p:pic>
      <p:pic>
        <p:nvPicPr>
          <p:cNvPr id="34" name="Picture 33" descr="EBS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4800" y="2286000"/>
            <a:ext cx="977900" cy="990600"/>
          </a:xfrm>
          <a:prstGeom prst="rect">
            <a:avLst/>
          </a:prstGeom>
        </p:spPr>
      </p:pic>
      <p:pic>
        <p:nvPicPr>
          <p:cNvPr id="35" name="Picture 34" descr="ORNL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04800" y="1219200"/>
            <a:ext cx="1219200" cy="623668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133600" y="152400"/>
            <a:ext cx="43434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PARTNERS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1" descr="http://iosb.org.tr/v3/images/stories/osbuk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00199" y="1981200"/>
            <a:ext cx="250264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images.jpg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15000" y="2971800"/>
            <a:ext cx="1219200" cy="9144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752600" y="1143000"/>
            <a:ext cx="16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" name="Picture 38" descr="Honeywel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53000" y="4191000"/>
            <a:ext cx="2252863" cy="432816"/>
          </a:xfrm>
          <a:prstGeom prst="rect">
            <a:avLst/>
          </a:prstGeom>
        </p:spPr>
      </p:pic>
      <p:pic>
        <p:nvPicPr>
          <p:cNvPr id="31" name="Picture 30" descr="TOBB-60-en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676400" y="2819400"/>
            <a:ext cx="1639363" cy="10148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Picture 31" descr="endustriyel_enerji_logoWEB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191000" y="2133600"/>
            <a:ext cx="2895599" cy="624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0823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LOCATION OF THE NEAR-ZERO ZONE PROJECT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295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2438400"/>
            <a:ext cx="6858000" cy="3049759"/>
            <a:chOff x="914400" y="2438400"/>
            <a:chExt cx="6858000" cy="3049759"/>
          </a:xfrm>
        </p:grpSpPr>
        <p:pic>
          <p:nvPicPr>
            <p:cNvPr id="11" name="Picture 6" descr="http://www.invest.gov.tr/en-US/investmentguide/investorsguide/PublishingImages/Haritalar%2026.01.2011%20TDZs/Technology%20Development%20Zones_E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438400"/>
              <a:ext cx="6553200" cy="304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914400" y="3581400"/>
              <a:ext cx="1143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NZZ COMPANY PARTICIPATION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143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600200"/>
            <a:ext cx="784860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dirty="0" smtClean="0">
                <a:latin typeface="Lucida Sans" pitchFamily="34" charset="0"/>
              </a:rPr>
              <a:t>Ataer</a:t>
            </a:r>
          </a:p>
          <a:p>
            <a:r>
              <a:rPr lang="en-US" sz="2400" dirty="0" err="1" smtClean="0">
                <a:latin typeface="Lucida Sans" pitchFamily="34" charset="0"/>
              </a:rPr>
              <a:t>Bak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Ambalaj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Baylan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Ölçü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Cms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Denizciler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Dökümcülük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Dirinler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Döküm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smtClean="0">
                <a:latin typeface="Lucida Sans" pitchFamily="34" charset="0"/>
              </a:rPr>
              <a:t>Dost Cam </a:t>
            </a:r>
          </a:p>
          <a:p>
            <a:r>
              <a:rPr lang="en-US" sz="2400" dirty="0" err="1" smtClean="0">
                <a:latin typeface="Lucida Sans" pitchFamily="34" charset="0"/>
              </a:rPr>
              <a:t>Ege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Tekstil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Egeplast-Ege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Plastik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Eltaş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Trafo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endParaRPr lang="en-US" sz="2400" dirty="0" smtClean="0">
              <a:latin typeface="Lucida Sans" pitchFamily="34" charset="0"/>
            </a:endParaRPr>
          </a:p>
          <a:p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err="1" smtClean="0">
                <a:latin typeface="Lucida Sans" pitchFamily="34" charset="0"/>
              </a:rPr>
              <a:t>Esen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Plastik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Felda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Iffco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İaosb</a:t>
            </a:r>
            <a:r>
              <a:rPr lang="en-US" sz="2400" dirty="0" smtClean="0">
                <a:latin typeface="Lucida Sans" pitchFamily="34" charset="0"/>
              </a:rPr>
              <a:t> Water Treatment </a:t>
            </a:r>
          </a:p>
          <a:p>
            <a:r>
              <a:rPr lang="en-US" sz="2400" dirty="0" err="1" smtClean="0">
                <a:latin typeface="Lucida Sans" pitchFamily="34" charset="0"/>
              </a:rPr>
              <a:t>Korozo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Kroma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Baskı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Maktek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Alpel</a:t>
            </a:r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smtClean="0">
                <a:latin typeface="Lucida Sans" pitchFamily="34" charset="0"/>
              </a:rPr>
              <a:t>Norm </a:t>
            </a:r>
            <a:r>
              <a:rPr lang="en-US" sz="2400" dirty="0" err="1" smtClean="0">
                <a:latin typeface="Lucida Sans" pitchFamily="34" charset="0"/>
              </a:rPr>
              <a:t>Civata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Özgün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Boya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Polibak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Schneıder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Elektrik</a:t>
            </a:r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smtClean="0">
                <a:latin typeface="Lucida Sans" pitchFamily="34" charset="0"/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2283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ENERGY EFFICICENCY ASSESSMENTS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225689"/>
            <a:ext cx="8763000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Times New Roman"/>
                <a:ea typeface="Times New Roman"/>
              </a:rPr>
              <a:t>Facility Overview	</a:t>
            </a:r>
          </a:p>
          <a:p>
            <a:pPr marL="800100" lvl="1" indent="-342900"/>
            <a:r>
              <a:rPr lang="en-US" dirty="0" smtClean="0">
                <a:latin typeface="Times New Roman"/>
                <a:ea typeface="Times New Roman"/>
              </a:rPr>
              <a:t>- Facility Energy Usage	</a:t>
            </a:r>
          </a:p>
          <a:p>
            <a:pPr marL="800100" lvl="1" indent="-342900"/>
            <a:r>
              <a:rPr lang="en-US" dirty="0" smtClean="0">
                <a:latin typeface="Times New Roman"/>
                <a:ea typeface="Times New Roman"/>
              </a:rPr>
              <a:t>- Key Energy Systems</a:t>
            </a:r>
            <a:r>
              <a:rPr lang="en-US" b="1" dirty="0" smtClean="0">
                <a:latin typeface="Times New Roman"/>
                <a:ea typeface="Times New Roman"/>
              </a:rPr>
              <a:t>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2. Industrial Processes Overview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3. Utilities Overview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4. Energy Cost Reduction Measures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b="1" dirty="0" smtClean="0">
                <a:latin typeface="Times New Roman"/>
                <a:ea typeface="Calibri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Objective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Issues and Observations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Recommendations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Costs and Benefits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Corollary Impacts and 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Potential Heat/Energy Surplus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Implementation Cost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Energy Savings </a:t>
            </a: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Electricity Savings (kWh)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Natural Gas savings (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therms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Water Savings (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kl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Demand Reduction (kW)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CO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Emissions Reduction (metric tons)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Internal Rate of Return (IRR)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Net Present Value (NPV)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Simple Payback Period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Impact on Operations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>
              <a:buFontTx/>
              <a:buChar char="-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Complexity of Implementation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>
              <a:buFontTx/>
              <a:buChar char="-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Analysis and Strategy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5. Materials Pricing Guides</a:t>
            </a:r>
            <a:endParaRPr lang="en-US" sz="2400" dirty="0" smtClean="0">
              <a:latin typeface="Lucida Sans" pitchFamily="34" charset="0"/>
            </a:endParaRPr>
          </a:p>
          <a:p>
            <a:pPr marL="171450" indent="-171450"/>
            <a:r>
              <a:rPr lang="en-US" dirty="0" smtClean="0">
                <a:latin typeface="Lucida Sans" pitchFamily="34" charset="0"/>
              </a:rPr>
              <a:t> </a:t>
            </a:r>
            <a:endParaRPr lang="en-US" dirty="0" smtClean="0"/>
          </a:p>
          <a:p>
            <a:pPr>
              <a:tabLst>
                <a:tab pos="406400" algn="l"/>
              </a:tabLst>
            </a:pPr>
            <a:endParaRPr lang="en-US" b="1" dirty="0" smtClean="0">
              <a:latin typeface="Times New Roman"/>
              <a:ea typeface="Times New Roman"/>
            </a:endParaRPr>
          </a:p>
          <a:p>
            <a:endParaRPr lang="en-US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D61EAE-30D9-4483-8114-331739C40ABC}"/>
</file>

<file path=customXml/itemProps2.xml><?xml version="1.0" encoding="utf-8"?>
<ds:datastoreItem xmlns:ds="http://schemas.openxmlformats.org/officeDocument/2006/customXml" ds:itemID="{CFCBEBAC-A041-41C0-BB41-2993F2EBC53F}"/>
</file>

<file path=customXml/itemProps3.xml><?xml version="1.0" encoding="utf-8"?>
<ds:datastoreItem xmlns:ds="http://schemas.openxmlformats.org/officeDocument/2006/customXml" ds:itemID="{337ABDC8-E2F8-48BA-816B-F2AD78249C66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3580</TotalTime>
  <Words>932</Words>
  <Application>Microsoft Office PowerPoint</Application>
  <PresentationFormat>On-screen Show (4:3)</PresentationFormat>
  <Paragraphs>195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udoaku.ihenetu</dc:creator>
  <cp:lastModifiedBy>Shane.Harper</cp:lastModifiedBy>
  <cp:revision>354</cp:revision>
  <cp:lastPrinted>2012-06-04T16:27:54Z</cp:lastPrinted>
  <dcterms:created xsi:type="dcterms:W3CDTF">2012-05-30T20:25:39Z</dcterms:created>
  <dcterms:modified xsi:type="dcterms:W3CDTF">2012-09-19T12:37:34Z</dcterms:modified>
</cp:coreProperties>
</file>