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41" r:id="rId2"/>
    <p:sldId id="749" r:id="rId3"/>
    <p:sldId id="751" r:id="rId4"/>
    <p:sldId id="753" r:id="rId5"/>
    <p:sldId id="756" r:id="rId6"/>
    <p:sldId id="757" r:id="rId7"/>
    <p:sldId id="754" r:id="rId8"/>
    <p:sldId id="752" r:id="rId9"/>
    <p:sldId id="755" r:id="rId10"/>
    <p:sldId id="729" r:id="rId11"/>
    <p:sldId id="742" r:id="rId12"/>
    <p:sldId id="759" r:id="rId13"/>
  </p:sldIdLst>
  <p:sldSz cx="9144000" cy="6858000" type="screen4x3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6A54C"/>
    <a:srgbClr val="66FF33"/>
    <a:srgbClr val="27A21E"/>
    <a:srgbClr val="EBFC14"/>
    <a:srgbClr val="29DB2D"/>
    <a:srgbClr val="FF5511"/>
    <a:srgbClr val="DCDC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571" autoAdjust="0"/>
  </p:normalViewPr>
  <p:slideViewPr>
    <p:cSldViewPr snapToObjects="1">
      <p:cViewPr varScale="1">
        <p:scale>
          <a:sx n="88" d="100"/>
          <a:sy n="8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6FD90-5048-44BF-868F-036FCAA5A18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9FB7AD2-D166-44A8-8E77-495272CE726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 smtClean="0"/>
            <a:t>Ön</a:t>
          </a:r>
          <a:r>
            <a:rPr lang="en-US" sz="1400" dirty="0" smtClean="0"/>
            <a:t> </a:t>
          </a:r>
          <a:r>
            <a:rPr lang="en-US" sz="1400" dirty="0" err="1" smtClean="0"/>
            <a:t>Etüd</a:t>
          </a:r>
          <a:endParaRPr lang="en-US" sz="1400" dirty="0"/>
        </a:p>
      </dgm:t>
    </dgm:pt>
    <dgm:pt modelId="{571A6AA4-23CB-4E59-A90D-CD8BADBBBAF9}" type="parTrans" cxnId="{3E599F39-5785-42CC-99E0-EF3F93708141}">
      <dgm:prSet/>
      <dgm:spPr/>
      <dgm:t>
        <a:bodyPr/>
        <a:lstStyle/>
        <a:p>
          <a:endParaRPr lang="en-US"/>
        </a:p>
      </dgm:t>
    </dgm:pt>
    <dgm:pt modelId="{94557C70-FD2E-4A01-A5C1-5D8EBEFBFF39}" type="sibTrans" cxnId="{3E599F39-5785-42CC-99E0-EF3F93708141}">
      <dgm:prSet/>
      <dgm:spPr/>
      <dgm:t>
        <a:bodyPr/>
        <a:lstStyle/>
        <a:p>
          <a:endParaRPr lang="en-US"/>
        </a:p>
      </dgm:t>
    </dgm:pt>
    <dgm:pt modelId="{3D987F33-496B-4A22-8311-9468DD83F97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 smtClean="0"/>
            <a:t>Müşteri</a:t>
          </a:r>
          <a:r>
            <a:rPr lang="en-US" sz="1400" dirty="0" smtClean="0"/>
            <a:t> </a:t>
          </a:r>
          <a:r>
            <a:rPr lang="en-US" sz="1400" dirty="0" err="1" smtClean="0"/>
            <a:t>Niyet</a:t>
          </a:r>
          <a:r>
            <a:rPr lang="en-US" sz="1400" dirty="0" smtClean="0"/>
            <a:t> </a:t>
          </a:r>
          <a:r>
            <a:rPr lang="en-US" sz="1400" dirty="0" err="1" smtClean="0"/>
            <a:t>Mektubu</a:t>
          </a:r>
          <a:endParaRPr lang="en-US" sz="1400" dirty="0"/>
        </a:p>
      </dgm:t>
    </dgm:pt>
    <dgm:pt modelId="{BC371EE1-C86B-4BEF-84AE-E417B62B4C74}" type="parTrans" cxnId="{E1D70199-A09D-4CED-BC5D-785F69B6EA5D}">
      <dgm:prSet/>
      <dgm:spPr/>
      <dgm:t>
        <a:bodyPr/>
        <a:lstStyle/>
        <a:p>
          <a:endParaRPr lang="en-US"/>
        </a:p>
      </dgm:t>
    </dgm:pt>
    <dgm:pt modelId="{10F38BA1-AE68-4FEB-967E-A4EDA10AD692}" type="sibTrans" cxnId="{E1D70199-A09D-4CED-BC5D-785F69B6EA5D}">
      <dgm:prSet/>
      <dgm:spPr/>
      <dgm:t>
        <a:bodyPr/>
        <a:lstStyle/>
        <a:p>
          <a:endParaRPr lang="en-US"/>
        </a:p>
      </dgm:t>
    </dgm:pt>
    <dgm:pt modelId="{CAD5D555-36B6-46CB-A257-E0DB9AC5F3D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 smtClean="0"/>
            <a:t>Detaylı</a:t>
          </a:r>
          <a:r>
            <a:rPr lang="en-US" sz="1400" dirty="0" smtClean="0"/>
            <a:t> </a:t>
          </a:r>
          <a:r>
            <a:rPr lang="en-US" sz="1400" dirty="0" err="1" smtClean="0"/>
            <a:t>Etüd</a:t>
          </a:r>
          <a:endParaRPr lang="en-US" sz="1400" dirty="0"/>
        </a:p>
      </dgm:t>
    </dgm:pt>
    <dgm:pt modelId="{9256836E-B723-4C9C-9BF7-07B93F6F5790}" type="parTrans" cxnId="{EFD07681-51D7-4D24-BFC0-03BDF4F18D2A}">
      <dgm:prSet/>
      <dgm:spPr/>
      <dgm:t>
        <a:bodyPr/>
        <a:lstStyle/>
        <a:p>
          <a:endParaRPr lang="en-US"/>
        </a:p>
      </dgm:t>
    </dgm:pt>
    <dgm:pt modelId="{9CF57E73-4F37-4AC0-B3DF-8F7D20950BBF}" type="sibTrans" cxnId="{EFD07681-51D7-4D24-BFC0-03BDF4F18D2A}">
      <dgm:prSet/>
      <dgm:spPr/>
      <dgm:t>
        <a:bodyPr/>
        <a:lstStyle/>
        <a:p>
          <a:endParaRPr lang="en-US"/>
        </a:p>
      </dgm:t>
    </dgm:pt>
    <dgm:pt modelId="{E5574EB1-B9EA-4FED-AEFE-083015F44A2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 smtClean="0"/>
            <a:t>İyileştirmeleri</a:t>
          </a:r>
          <a:r>
            <a:rPr lang="en-US" sz="1400" dirty="0" smtClean="0"/>
            <a:t> </a:t>
          </a:r>
          <a:r>
            <a:rPr lang="en-US" sz="1400" dirty="0" err="1" smtClean="0"/>
            <a:t>Gerçekleştirmek</a:t>
          </a:r>
          <a:endParaRPr lang="en-US" sz="1400" dirty="0" smtClean="0"/>
        </a:p>
      </dgm:t>
    </dgm:pt>
    <dgm:pt modelId="{D1803351-53C3-4237-8FD4-8E871212C23E}" type="parTrans" cxnId="{37414580-E75A-407D-90ED-4C9913637C7F}">
      <dgm:prSet/>
      <dgm:spPr/>
      <dgm:t>
        <a:bodyPr/>
        <a:lstStyle/>
        <a:p>
          <a:endParaRPr lang="en-US"/>
        </a:p>
      </dgm:t>
    </dgm:pt>
    <dgm:pt modelId="{D76F36B6-68D2-4465-B641-CCB750CDFA24}" type="sibTrans" cxnId="{37414580-E75A-407D-90ED-4C9913637C7F}">
      <dgm:prSet/>
      <dgm:spPr/>
      <dgm:t>
        <a:bodyPr/>
        <a:lstStyle/>
        <a:p>
          <a:endParaRPr lang="en-US"/>
        </a:p>
      </dgm:t>
    </dgm:pt>
    <dgm:pt modelId="{07BCE070-B882-4388-9D66-A0783381B1A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 smtClean="0"/>
            <a:t>Finansman</a:t>
          </a:r>
          <a:endParaRPr lang="en-US" sz="1400" dirty="0" smtClean="0"/>
        </a:p>
      </dgm:t>
    </dgm:pt>
    <dgm:pt modelId="{43DD0C21-DF91-465F-A8D5-6D9EEA69082C}" type="parTrans" cxnId="{60A9A50A-A2DA-46CB-B548-9CA490311497}">
      <dgm:prSet/>
      <dgm:spPr/>
      <dgm:t>
        <a:bodyPr/>
        <a:lstStyle/>
        <a:p>
          <a:endParaRPr lang="en-US"/>
        </a:p>
      </dgm:t>
    </dgm:pt>
    <dgm:pt modelId="{D7C03A52-8D91-4940-BF3D-8F88990DCD7F}" type="sibTrans" cxnId="{60A9A50A-A2DA-46CB-B548-9CA490311497}">
      <dgm:prSet/>
      <dgm:spPr/>
      <dgm:t>
        <a:bodyPr/>
        <a:lstStyle/>
        <a:p>
          <a:endParaRPr lang="en-US"/>
        </a:p>
      </dgm:t>
    </dgm:pt>
    <dgm:pt modelId="{4884FA2F-FBAA-4DE6-8A37-263C01CC281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smtClean="0"/>
            <a:t>Ö&amp;D</a:t>
          </a:r>
        </a:p>
      </dgm:t>
    </dgm:pt>
    <dgm:pt modelId="{7A9E6FF9-3015-4375-8A22-F9C696DD9DF1}" type="parTrans" cxnId="{470BF920-A25A-4B1D-84BF-C081366EA763}">
      <dgm:prSet/>
      <dgm:spPr/>
      <dgm:t>
        <a:bodyPr/>
        <a:lstStyle/>
        <a:p>
          <a:endParaRPr lang="en-US"/>
        </a:p>
      </dgm:t>
    </dgm:pt>
    <dgm:pt modelId="{3F03BB82-E75D-4DA7-9C8C-D508CC8E745B}" type="sibTrans" cxnId="{470BF920-A25A-4B1D-84BF-C081366EA763}">
      <dgm:prSet/>
      <dgm:spPr/>
      <dgm:t>
        <a:bodyPr/>
        <a:lstStyle/>
        <a:p>
          <a:endParaRPr lang="en-US"/>
        </a:p>
      </dgm:t>
    </dgm:pt>
    <dgm:pt modelId="{4BAABE6A-3EBF-48B7-8C59-686192BC944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 smtClean="0"/>
            <a:t>Tasarruflu</a:t>
          </a:r>
          <a:r>
            <a:rPr lang="en-US" sz="1400" dirty="0" smtClean="0"/>
            <a:t> PC model </a:t>
          </a:r>
          <a:r>
            <a:rPr lang="en-US" sz="1400" dirty="0" err="1" smtClean="0"/>
            <a:t>taslağı</a:t>
          </a:r>
          <a:endParaRPr lang="en-US" sz="1400" dirty="0" smtClean="0"/>
        </a:p>
      </dgm:t>
    </dgm:pt>
    <dgm:pt modelId="{62813397-735C-4E69-A5BC-F5AC9185AC5B}" type="sibTrans" cxnId="{45DAF2D0-0308-4941-9308-640E87FF5CE3}">
      <dgm:prSet/>
      <dgm:spPr/>
      <dgm:t>
        <a:bodyPr/>
        <a:lstStyle/>
        <a:p>
          <a:endParaRPr lang="en-US"/>
        </a:p>
      </dgm:t>
    </dgm:pt>
    <dgm:pt modelId="{20ED235D-59A8-480E-85EC-5272A4F3604C}" type="parTrans" cxnId="{45DAF2D0-0308-4941-9308-640E87FF5CE3}">
      <dgm:prSet/>
      <dgm:spPr/>
      <dgm:t>
        <a:bodyPr/>
        <a:lstStyle/>
        <a:p>
          <a:endParaRPr lang="en-US"/>
        </a:p>
      </dgm:t>
    </dgm:pt>
    <dgm:pt modelId="{0C6842B0-D103-4894-A4A7-694870D382A6}" type="pres">
      <dgm:prSet presAssocID="{D716FD90-5048-44BF-868F-036FCAA5A18A}" presName="linearFlow" presStyleCnt="0">
        <dgm:presLayoutVars>
          <dgm:resizeHandles val="exact"/>
        </dgm:presLayoutVars>
      </dgm:prSet>
      <dgm:spPr/>
    </dgm:pt>
    <dgm:pt modelId="{EBC5CCBE-7065-40FC-A58A-1159DE966B8B}" type="pres">
      <dgm:prSet presAssocID="{C9FB7AD2-D166-44A8-8E77-495272CE7268}" presName="node" presStyleLbl="node1" presStyleIdx="0" presStyleCnt="7" custLinFactNeighborY="44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C368B-7919-4FED-AEE5-19B31622259D}" type="pres">
      <dgm:prSet presAssocID="{94557C70-FD2E-4A01-A5C1-5D8EBEFBFF3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3043A78-B20B-43ED-A0F4-DE5F912E0015}" type="pres">
      <dgm:prSet presAssocID="{94557C70-FD2E-4A01-A5C1-5D8EBEFBFF3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837DDE1-90DA-422A-8FE3-C3BF64B5F1C1}" type="pres">
      <dgm:prSet presAssocID="{3D987F33-496B-4A22-8311-9468DD83F973}" presName="node" presStyleLbl="node1" presStyleIdx="1" presStyleCnt="7" custLinFactNeighborY="13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DC50F-347A-4B16-8552-7C06165B43B8}" type="pres">
      <dgm:prSet presAssocID="{10F38BA1-AE68-4FEB-967E-A4EDA10AD69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5586BEC7-891B-496F-8D95-2175D0C6A6DA}" type="pres">
      <dgm:prSet presAssocID="{10F38BA1-AE68-4FEB-967E-A4EDA10AD69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39DED5B-A4ED-40E7-86C1-00ADCC57A5FF}" type="pres">
      <dgm:prSet presAssocID="{CAD5D555-36B6-46CB-A257-E0DB9AC5F3D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12E75-63CB-4C06-AE0F-56AD79C358C1}" type="pres">
      <dgm:prSet presAssocID="{9CF57E73-4F37-4AC0-B3DF-8F7D20950BB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B948D600-7DE2-40DD-93D5-40D9AEBB15ED}" type="pres">
      <dgm:prSet presAssocID="{9CF57E73-4F37-4AC0-B3DF-8F7D20950BB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9784E2C-5746-45B3-9D0E-DC4062D4E2A9}" type="pres">
      <dgm:prSet presAssocID="{4BAABE6A-3EBF-48B7-8C59-686192BC944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22D80-EC3D-40E2-8BEC-658F9B1BEF25}" type="pres">
      <dgm:prSet presAssocID="{62813397-735C-4E69-A5BC-F5AC9185AC5B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774489F-78C7-4671-A44D-AA1C2ABB603E}" type="pres">
      <dgm:prSet presAssocID="{62813397-735C-4E69-A5BC-F5AC9185AC5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F74AD1A-99C8-4086-96D9-653CF05B49C5}" type="pres">
      <dgm:prSet presAssocID="{07BCE070-B882-4388-9D66-A0783381B1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75279-64C3-421F-8AE5-B89579AFB3C2}" type="pres">
      <dgm:prSet presAssocID="{D7C03A52-8D91-4940-BF3D-8F88990DCD7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1F05838-65E7-4598-AC53-4E53915424CB}" type="pres">
      <dgm:prSet presAssocID="{D7C03A52-8D91-4940-BF3D-8F88990DCD7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D870978-29D0-42F6-8FBF-BB9F64645CBD}" type="pres">
      <dgm:prSet presAssocID="{E5574EB1-B9EA-4FED-AEFE-083015F44A2E}" presName="node" presStyleLbl="node1" presStyleIdx="5" presStyleCnt="7" custLinFactNeighborY="-7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7216B-55AE-41FB-8012-1159E721F441}" type="pres">
      <dgm:prSet presAssocID="{D76F36B6-68D2-4465-B641-CCB750CDFA24}" presName="sibTrans" presStyleLbl="sibTrans2D1" presStyleIdx="5" presStyleCnt="6"/>
      <dgm:spPr/>
      <dgm:t>
        <a:bodyPr/>
        <a:lstStyle/>
        <a:p>
          <a:endParaRPr lang="en-US"/>
        </a:p>
      </dgm:t>
    </dgm:pt>
    <dgm:pt modelId="{0D717D1A-AE55-431B-9524-460EB2DEE385}" type="pres">
      <dgm:prSet presAssocID="{D76F36B6-68D2-4465-B641-CCB750CDFA2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240F2621-A0DE-4171-89A3-5D45F15F81BF}" type="pres">
      <dgm:prSet presAssocID="{4884FA2F-FBAA-4DE6-8A37-263C01CC281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D2DEE-51AD-4C2F-BF52-E51507AC666C}" type="presOf" srcId="{62813397-735C-4E69-A5BC-F5AC9185AC5B}" destId="{0774489F-78C7-4671-A44D-AA1C2ABB603E}" srcOrd="1" destOrd="0" presId="urn:microsoft.com/office/officeart/2005/8/layout/process2"/>
    <dgm:cxn modelId="{FC7D1D85-9F2C-4FF4-9755-DB64C60CE3F8}" type="presOf" srcId="{3D987F33-496B-4A22-8311-9468DD83F973}" destId="{6837DDE1-90DA-422A-8FE3-C3BF64B5F1C1}" srcOrd="0" destOrd="0" presId="urn:microsoft.com/office/officeart/2005/8/layout/process2"/>
    <dgm:cxn modelId="{3E599F39-5785-42CC-99E0-EF3F93708141}" srcId="{D716FD90-5048-44BF-868F-036FCAA5A18A}" destId="{C9FB7AD2-D166-44A8-8E77-495272CE7268}" srcOrd="0" destOrd="0" parTransId="{571A6AA4-23CB-4E59-A90D-CD8BADBBBAF9}" sibTransId="{94557C70-FD2E-4A01-A5C1-5D8EBEFBFF39}"/>
    <dgm:cxn modelId="{E1D70199-A09D-4CED-BC5D-785F69B6EA5D}" srcId="{D716FD90-5048-44BF-868F-036FCAA5A18A}" destId="{3D987F33-496B-4A22-8311-9468DD83F973}" srcOrd="1" destOrd="0" parTransId="{BC371EE1-C86B-4BEF-84AE-E417B62B4C74}" sibTransId="{10F38BA1-AE68-4FEB-967E-A4EDA10AD692}"/>
    <dgm:cxn modelId="{D86DA789-30D2-4EE0-9566-BC1986616FC6}" type="presOf" srcId="{94557C70-FD2E-4A01-A5C1-5D8EBEFBFF39}" destId="{D3EC368B-7919-4FED-AEE5-19B31622259D}" srcOrd="0" destOrd="0" presId="urn:microsoft.com/office/officeart/2005/8/layout/process2"/>
    <dgm:cxn modelId="{EFD07681-51D7-4D24-BFC0-03BDF4F18D2A}" srcId="{D716FD90-5048-44BF-868F-036FCAA5A18A}" destId="{CAD5D555-36B6-46CB-A257-E0DB9AC5F3D9}" srcOrd="2" destOrd="0" parTransId="{9256836E-B723-4C9C-9BF7-07B93F6F5790}" sibTransId="{9CF57E73-4F37-4AC0-B3DF-8F7D20950BBF}"/>
    <dgm:cxn modelId="{EA7968DF-C8DF-4F3E-86DF-32347E0490AF}" type="presOf" srcId="{07BCE070-B882-4388-9D66-A0783381B1A0}" destId="{0F74AD1A-99C8-4086-96D9-653CF05B49C5}" srcOrd="0" destOrd="0" presId="urn:microsoft.com/office/officeart/2005/8/layout/process2"/>
    <dgm:cxn modelId="{4C9F22D7-FD55-49DA-B6DB-921768F19ED3}" type="presOf" srcId="{10F38BA1-AE68-4FEB-967E-A4EDA10AD692}" destId="{462DC50F-347A-4B16-8552-7C06165B43B8}" srcOrd="0" destOrd="0" presId="urn:microsoft.com/office/officeart/2005/8/layout/process2"/>
    <dgm:cxn modelId="{4EF6F2F3-FEDE-4C7F-B1DD-E8EF9ACA8C32}" type="presOf" srcId="{9CF57E73-4F37-4AC0-B3DF-8F7D20950BBF}" destId="{B948D600-7DE2-40DD-93D5-40D9AEBB15ED}" srcOrd="1" destOrd="0" presId="urn:microsoft.com/office/officeart/2005/8/layout/process2"/>
    <dgm:cxn modelId="{E05A86DF-D4BF-4BDB-B654-7357FDF19B80}" type="presOf" srcId="{10F38BA1-AE68-4FEB-967E-A4EDA10AD692}" destId="{5586BEC7-891B-496F-8D95-2175D0C6A6DA}" srcOrd="1" destOrd="0" presId="urn:microsoft.com/office/officeart/2005/8/layout/process2"/>
    <dgm:cxn modelId="{ED35372F-4B6B-40CA-AD44-D906CE160495}" type="presOf" srcId="{D76F36B6-68D2-4465-B641-CCB750CDFA24}" destId="{0D717D1A-AE55-431B-9524-460EB2DEE385}" srcOrd="1" destOrd="0" presId="urn:microsoft.com/office/officeart/2005/8/layout/process2"/>
    <dgm:cxn modelId="{0A3A29FE-FE7D-4D77-BDF4-AE570ECC925E}" type="presOf" srcId="{4BAABE6A-3EBF-48B7-8C59-686192BC9446}" destId="{89784E2C-5746-45B3-9D0E-DC4062D4E2A9}" srcOrd="0" destOrd="0" presId="urn:microsoft.com/office/officeart/2005/8/layout/process2"/>
    <dgm:cxn modelId="{66511437-092C-4E16-850C-A73D3AF01D5C}" type="presOf" srcId="{D7C03A52-8D91-4940-BF3D-8F88990DCD7F}" destId="{81F05838-65E7-4598-AC53-4E53915424CB}" srcOrd="1" destOrd="0" presId="urn:microsoft.com/office/officeart/2005/8/layout/process2"/>
    <dgm:cxn modelId="{12CC4373-348F-44AD-9593-AF366F5C30C1}" type="presOf" srcId="{D7C03A52-8D91-4940-BF3D-8F88990DCD7F}" destId="{EFC75279-64C3-421F-8AE5-B89579AFB3C2}" srcOrd="0" destOrd="0" presId="urn:microsoft.com/office/officeart/2005/8/layout/process2"/>
    <dgm:cxn modelId="{45DAF2D0-0308-4941-9308-640E87FF5CE3}" srcId="{D716FD90-5048-44BF-868F-036FCAA5A18A}" destId="{4BAABE6A-3EBF-48B7-8C59-686192BC9446}" srcOrd="3" destOrd="0" parTransId="{20ED235D-59A8-480E-85EC-5272A4F3604C}" sibTransId="{62813397-735C-4E69-A5BC-F5AC9185AC5B}"/>
    <dgm:cxn modelId="{95256661-8FAF-4EFC-8339-A7AFD0EA76F0}" type="presOf" srcId="{9CF57E73-4F37-4AC0-B3DF-8F7D20950BBF}" destId="{CE912E75-63CB-4C06-AE0F-56AD79C358C1}" srcOrd="0" destOrd="0" presId="urn:microsoft.com/office/officeart/2005/8/layout/process2"/>
    <dgm:cxn modelId="{9EA3F7EA-11F2-4FB5-9DC2-33A0A89C2228}" type="presOf" srcId="{D76F36B6-68D2-4465-B641-CCB750CDFA24}" destId="{3037216B-55AE-41FB-8012-1159E721F441}" srcOrd="0" destOrd="0" presId="urn:microsoft.com/office/officeart/2005/8/layout/process2"/>
    <dgm:cxn modelId="{E43B3127-3ED5-49F3-8A4F-D4838F37941A}" type="presOf" srcId="{D716FD90-5048-44BF-868F-036FCAA5A18A}" destId="{0C6842B0-D103-4894-A4A7-694870D382A6}" srcOrd="0" destOrd="0" presId="urn:microsoft.com/office/officeart/2005/8/layout/process2"/>
    <dgm:cxn modelId="{22FC06A9-BF29-4A35-A7F4-F62B4EC62BD5}" type="presOf" srcId="{E5574EB1-B9EA-4FED-AEFE-083015F44A2E}" destId="{AD870978-29D0-42F6-8FBF-BB9F64645CBD}" srcOrd="0" destOrd="0" presId="urn:microsoft.com/office/officeart/2005/8/layout/process2"/>
    <dgm:cxn modelId="{B1815A94-BCBA-45DA-BEF8-BA6E156D140D}" type="presOf" srcId="{CAD5D555-36B6-46CB-A257-E0DB9AC5F3D9}" destId="{639DED5B-A4ED-40E7-86C1-00ADCC57A5FF}" srcOrd="0" destOrd="0" presId="urn:microsoft.com/office/officeart/2005/8/layout/process2"/>
    <dgm:cxn modelId="{470BF920-A25A-4B1D-84BF-C081366EA763}" srcId="{D716FD90-5048-44BF-868F-036FCAA5A18A}" destId="{4884FA2F-FBAA-4DE6-8A37-263C01CC2817}" srcOrd="6" destOrd="0" parTransId="{7A9E6FF9-3015-4375-8A22-F9C696DD9DF1}" sibTransId="{3F03BB82-E75D-4DA7-9C8C-D508CC8E745B}"/>
    <dgm:cxn modelId="{999F7DD4-F318-4EB5-AEEA-02879E80918D}" type="presOf" srcId="{C9FB7AD2-D166-44A8-8E77-495272CE7268}" destId="{EBC5CCBE-7065-40FC-A58A-1159DE966B8B}" srcOrd="0" destOrd="0" presId="urn:microsoft.com/office/officeart/2005/8/layout/process2"/>
    <dgm:cxn modelId="{5069E8DD-0469-44A7-869E-519D1CCED31C}" type="presOf" srcId="{62813397-735C-4E69-A5BC-F5AC9185AC5B}" destId="{F0222D80-EC3D-40E2-8BEC-658F9B1BEF25}" srcOrd="0" destOrd="0" presId="urn:microsoft.com/office/officeart/2005/8/layout/process2"/>
    <dgm:cxn modelId="{F3E9AA13-625D-41BC-89CA-D2B715E0623B}" type="presOf" srcId="{4884FA2F-FBAA-4DE6-8A37-263C01CC2817}" destId="{240F2621-A0DE-4171-89A3-5D45F15F81BF}" srcOrd="0" destOrd="0" presId="urn:microsoft.com/office/officeart/2005/8/layout/process2"/>
    <dgm:cxn modelId="{60A9A50A-A2DA-46CB-B548-9CA490311497}" srcId="{D716FD90-5048-44BF-868F-036FCAA5A18A}" destId="{07BCE070-B882-4388-9D66-A0783381B1A0}" srcOrd="4" destOrd="0" parTransId="{43DD0C21-DF91-465F-A8D5-6D9EEA69082C}" sibTransId="{D7C03A52-8D91-4940-BF3D-8F88990DCD7F}"/>
    <dgm:cxn modelId="{37414580-E75A-407D-90ED-4C9913637C7F}" srcId="{D716FD90-5048-44BF-868F-036FCAA5A18A}" destId="{E5574EB1-B9EA-4FED-AEFE-083015F44A2E}" srcOrd="5" destOrd="0" parTransId="{D1803351-53C3-4237-8FD4-8E871212C23E}" sibTransId="{D76F36B6-68D2-4465-B641-CCB750CDFA24}"/>
    <dgm:cxn modelId="{05C4E90D-7A8D-4F7E-984B-A53F518891D2}" type="presOf" srcId="{94557C70-FD2E-4A01-A5C1-5D8EBEFBFF39}" destId="{23043A78-B20B-43ED-A0F4-DE5F912E0015}" srcOrd="1" destOrd="0" presId="urn:microsoft.com/office/officeart/2005/8/layout/process2"/>
    <dgm:cxn modelId="{C5F2A3AD-0ED8-4B82-ACCD-624D4778C2D8}" type="presParOf" srcId="{0C6842B0-D103-4894-A4A7-694870D382A6}" destId="{EBC5CCBE-7065-40FC-A58A-1159DE966B8B}" srcOrd="0" destOrd="0" presId="urn:microsoft.com/office/officeart/2005/8/layout/process2"/>
    <dgm:cxn modelId="{AF303A81-C3B9-4D69-9F0A-CC17BA2964DB}" type="presParOf" srcId="{0C6842B0-D103-4894-A4A7-694870D382A6}" destId="{D3EC368B-7919-4FED-AEE5-19B31622259D}" srcOrd="1" destOrd="0" presId="urn:microsoft.com/office/officeart/2005/8/layout/process2"/>
    <dgm:cxn modelId="{F96232D0-21F0-4C82-B419-861FFC6CF32F}" type="presParOf" srcId="{D3EC368B-7919-4FED-AEE5-19B31622259D}" destId="{23043A78-B20B-43ED-A0F4-DE5F912E0015}" srcOrd="0" destOrd="0" presId="urn:microsoft.com/office/officeart/2005/8/layout/process2"/>
    <dgm:cxn modelId="{B1987B6E-9F8F-4E9E-97F1-2F884E2D8EC6}" type="presParOf" srcId="{0C6842B0-D103-4894-A4A7-694870D382A6}" destId="{6837DDE1-90DA-422A-8FE3-C3BF64B5F1C1}" srcOrd="2" destOrd="0" presId="urn:microsoft.com/office/officeart/2005/8/layout/process2"/>
    <dgm:cxn modelId="{EFD975A2-C295-4C3B-8B35-AFFA2C4D4026}" type="presParOf" srcId="{0C6842B0-D103-4894-A4A7-694870D382A6}" destId="{462DC50F-347A-4B16-8552-7C06165B43B8}" srcOrd="3" destOrd="0" presId="urn:microsoft.com/office/officeart/2005/8/layout/process2"/>
    <dgm:cxn modelId="{64E436B7-CF67-4191-ACB4-1EAFC6C1CC90}" type="presParOf" srcId="{462DC50F-347A-4B16-8552-7C06165B43B8}" destId="{5586BEC7-891B-496F-8D95-2175D0C6A6DA}" srcOrd="0" destOrd="0" presId="urn:microsoft.com/office/officeart/2005/8/layout/process2"/>
    <dgm:cxn modelId="{4602D364-636F-4805-B1BB-0E989A2223DD}" type="presParOf" srcId="{0C6842B0-D103-4894-A4A7-694870D382A6}" destId="{639DED5B-A4ED-40E7-86C1-00ADCC57A5FF}" srcOrd="4" destOrd="0" presId="urn:microsoft.com/office/officeart/2005/8/layout/process2"/>
    <dgm:cxn modelId="{50F7C27B-4CD8-429E-B285-7334A63AA6EE}" type="presParOf" srcId="{0C6842B0-D103-4894-A4A7-694870D382A6}" destId="{CE912E75-63CB-4C06-AE0F-56AD79C358C1}" srcOrd="5" destOrd="0" presId="urn:microsoft.com/office/officeart/2005/8/layout/process2"/>
    <dgm:cxn modelId="{2DBB5CDF-E983-4CC5-8FA9-4F3894165DCA}" type="presParOf" srcId="{CE912E75-63CB-4C06-AE0F-56AD79C358C1}" destId="{B948D600-7DE2-40DD-93D5-40D9AEBB15ED}" srcOrd="0" destOrd="0" presId="urn:microsoft.com/office/officeart/2005/8/layout/process2"/>
    <dgm:cxn modelId="{53447814-2679-47C6-BFAB-1A265A99E58A}" type="presParOf" srcId="{0C6842B0-D103-4894-A4A7-694870D382A6}" destId="{89784E2C-5746-45B3-9D0E-DC4062D4E2A9}" srcOrd="6" destOrd="0" presId="urn:microsoft.com/office/officeart/2005/8/layout/process2"/>
    <dgm:cxn modelId="{FBAD9DF6-41BF-4252-B1ED-1448A9648FE5}" type="presParOf" srcId="{0C6842B0-D103-4894-A4A7-694870D382A6}" destId="{F0222D80-EC3D-40E2-8BEC-658F9B1BEF25}" srcOrd="7" destOrd="0" presId="urn:microsoft.com/office/officeart/2005/8/layout/process2"/>
    <dgm:cxn modelId="{4B41D0E0-A8E4-40FE-921B-F1A0BFDB59EC}" type="presParOf" srcId="{F0222D80-EC3D-40E2-8BEC-658F9B1BEF25}" destId="{0774489F-78C7-4671-A44D-AA1C2ABB603E}" srcOrd="0" destOrd="0" presId="urn:microsoft.com/office/officeart/2005/8/layout/process2"/>
    <dgm:cxn modelId="{7EE75C2A-40FF-46CE-BC6E-D71D66B5438D}" type="presParOf" srcId="{0C6842B0-D103-4894-A4A7-694870D382A6}" destId="{0F74AD1A-99C8-4086-96D9-653CF05B49C5}" srcOrd="8" destOrd="0" presId="urn:microsoft.com/office/officeart/2005/8/layout/process2"/>
    <dgm:cxn modelId="{52E1CFF0-CC72-4E08-A81A-55771B185FD1}" type="presParOf" srcId="{0C6842B0-D103-4894-A4A7-694870D382A6}" destId="{EFC75279-64C3-421F-8AE5-B89579AFB3C2}" srcOrd="9" destOrd="0" presId="urn:microsoft.com/office/officeart/2005/8/layout/process2"/>
    <dgm:cxn modelId="{30A09279-4EC9-49D0-89AB-14C3D259CB36}" type="presParOf" srcId="{EFC75279-64C3-421F-8AE5-B89579AFB3C2}" destId="{81F05838-65E7-4598-AC53-4E53915424CB}" srcOrd="0" destOrd="0" presId="urn:microsoft.com/office/officeart/2005/8/layout/process2"/>
    <dgm:cxn modelId="{57C4070D-9644-4C77-B9A6-F522BD64CAA1}" type="presParOf" srcId="{0C6842B0-D103-4894-A4A7-694870D382A6}" destId="{AD870978-29D0-42F6-8FBF-BB9F64645CBD}" srcOrd="10" destOrd="0" presId="urn:microsoft.com/office/officeart/2005/8/layout/process2"/>
    <dgm:cxn modelId="{CEFC8991-5D57-48C4-AE80-966E2C4CB761}" type="presParOf" srcId="{0C6842B0-D103-4894-A4A7-694870D382A6}" destId="{3037216B-55AE-41FB-8012-1159E721F441}" srcOrd="11" destOrd="0" presId="urn:microsoft.com/office/officeart/2005/8/layout/process2"/>
    <dgm:cxn modelId="{9F6453EC-0C16-4104-8025-A530EF4B6406}" type="presParOf" srcId="{3037216B-55AE-41FB-8012-1159E721F441}" destId="{0D717D1A-AE55-431B-9524-460EB2DEE385}" srcOrd="0" destOrd="0" presId="urn:microsoft.com/office/officeart/2005/8/layout/process2"/>
    <dgm:cxn modelId="{25B93171-4207-4041-A89B-64EC16B18FC3}" type="presParOf" srcId="{0C6842B0-D103-4894-A4A7-694870D382A6}" destId="{240F2621-A0DE-4171-89A3-5D45F15F81BF}" srcOrd="1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5CCBE-7065-40FC-A58A-1159DE966B8B}">
      <dsp:nvSpPr>
        <dsp:cNvPr id="0" name=""/>
        <dsp:cNvSpPr/>
      </dsp:nvSpPr>
      <dsp:spPr>
        <a:xfrm>
          <a:off x="689078" y="101506"/>
          <a:ext cx="1792325" cy="4480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Ön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Etüd</a:t>
          </a:r>
          <a:endParaRPr lang="en-US" sz="1400" kern="1200" dirty="0"/>
        </a:p>
      </dsp:txBody>
      <dsp:txXfrm>
        <a:off x="689078" y="101506"/>
        <a:ext cx="1792325" cy="448081"/>
      </dsp:txXfrm>
    </dsp:sp>
    <dsp:sp modelId="{D3EC368B-7919-4FED-AEE5-19B31622259D}">
      <dsp:nvSpPr>
        <dsp:cNvPr id="0" name=""/>
        <dsp:cNvSpPr/>
      </dsp:nvSpPr>
      <dsp:spPr>
        <a:xfrm rot="5400000">
          <a:off x="1526967" y="526467"/>
          <a:ext cx="116547" cy="201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5400000">
        <a:off x="1526967" y="526467"/>
        <a:ext cx="116547" cy="201636"/>
      </dsp:txXfrm>
    </dsp:sp>
    <dsp:sp modelId="{6837DDE1-90DA-422A-8FE3-C3BF64B5F1C1}">
      <dsp:nvSpPr>
        <dsp:cNvPr id="0" name=""/>
        <dsp:cNvSpPr/>
      </dsp:nvSpPr>
      <dsp:spPr>
        <a:xfrm>
          <a:off x="689078" y="704984"/>
          <a:ext cx="1792325" cy="4480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Müşteri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Niyet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Mektubu</a:t>
          </a:r>
          <a:endParaRPr lang="en-US" sz="1400" kern="1200" dirty="0"/>
        </a:p>
      </dsp:txBody>
      <dsp:txXfrm>
        <a:off x="689078" y="704984"/>
        <a:ext cx="1792325" cy="448081"/>
      </dsp:txXfrm>
    </dsp:sp>
    <dsp:sp modelId="{462DC50F-347A-4B16-8552-7C06165B43B8}">
      <dsp:nvSpPr>
        <dsp:cNvPr id="0" name=""/>
        <dsp:cNvSpPr/>
      </dsp:nvSpPr>
      <dsp:spPr>
        <a:xfrm rot="5400000">
          <a:off x="1512522" y="1149205"/>
          <a:ext cx="145437" cy="201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5400000">
        <a:off x="1512522" y="1149205"/>
        <a:ext cx="145437" cy="201636"/>
      </dsp:txXfrm>
    </dsp:sp>
    <dsp:sp modelId="{639DED5B-A4ED-40E7-86C1-00ADCC57A5FF}">
      <dsp:nvSpPr>
        <dsp:cNvPr id="0" name=""/>
        <dsp:cNvSpPr/>
      </dsp:nvSpPr>
      <dsp:spPr>
        <a:xfrm>
          <a:off x="689078" y="1346982"/>
          <a:ext cx="1792325" cy="4480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Detaylı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Etüd</a:t>
          </a:r>
          <a:endParaRPr lang="en-US" sz="1400" kern="1200" dirty="0"/>
        </a:p>
      </dsp:txBody>
      <dsp:txXfrm>
        <a:off x="689078" y="1346982"/>
        <a:ext cx="1792325" cy="448081"/>
      </dsp:txXfrm>
    </dsp:sp>
    <dsp:sp modelId="{CE912E75-63CB-4C06-AE0F-56AD79C358C1}">
      <dsp:nvSpPr>
        <dsp:cNvPr id="0" name=""/>
        <dsp:cNvSpPr/>
      </dsp:nvSpPr>
      <dsp:spPr>
        <a:xfrm rot="5400000">
          <a:off x="1501226" y="1806265"/>
          <a:ext cx="168030" cy="201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5400000">
        <a:off x="1501226" y="1806265"/>
        <a:ext cx="168030" cy="201636"/>
      </dsp:txXfrm>
    </dsp:sp>
    <dsp:sp modelId="{89784E2C-5746-45B3-9D0E-DC4062D4E2A9}">
      <dsp:nvSpPr>
        <dsp:cNvPr id="0" name=""/>
        <dsp:cNvSpPr/>
      </dsp:nvSpPr>
      <dsp:spPr>
        <a:xfrm>
          <a:off x="689078" y="2019104"/>
          <a:ext cx="1792325" cy="4480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Tasarruflu</a:t>
          </a:r>
          <a:r>
            <a:rPr lang="en-US" sz="1400" kern="1200" dirty="0" smtClean="0"/>
            <a:t> PC model </a:t>
          </a:r>
          <a:r>
            <a:rPr lang="en-US" sz="1400" kern="1200" dirty="0" err="1" smtClean="0"/>
            <a:t>taslağı</a:t>
          </a:r>
          <a:endParaRPr lang="en-US" sz="1400" kern="1200" dirty="0" smtClean="0"/>
        </a:p>
      </dsp:txBody>
      <dsp:txXfrm>
        <a:off x="689078" y="2019104"/>
        <a:ext cx="1792325" cy="448081"/>
      </dsp:txXfrm>
    </dsp:sp>
    <dsp:sp modelId="{F0222D80-EC3D-40E2-8BEC-658F9B1BEF25}">
      <dsp:nvSpPr>
        <dsp:cNvPr id="0" name=""/>
        <dsp:cNvSpPr/>
      </dsp:nvSpPr>
      <dsp:spPr>
        <a:xfrm rot="5400000">
          <a:off x="1501226" y="2478387"/>
          <a:ext cx="168030" cy="201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5400000">
        <a:off x="1501226" y="2478387"/>
        <a:ext cx="168030" cy="201636"/>
      </dsp:txXfrm>
    </dsp:sp>
    <dsp:sp modelId="{0F74AD1A-99C8-4086-96D9-653CF05B49C5}">
      <dsp:nvSpPr>
        <dsp:cNvPr id="0" name=""/>
        <dsp:cNvSpPr/>
      </dsp:nvSpPr>
      <dsp:spPr>
        <a:xfrm>
          <a:off x="689078" y="2691226"/>
          <a:ext cx="1792325" cy="4480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Finansman</a:t>
          </a:r>
          <a:endParaRPr lang="en-US" sz="1400" kern="1200" dirty="0" smtClean="0"/>
        </a:p>
      </dsp:txBody>
      <dsp:txXfrm>
        <a:off x="689078" y="2691226"/>
        <a:ext cx="1792325" cy="448081"/>
      </dsp:txXfrm>
    </dsp:sp>
    <dsp:sp modelId="{EFC75279-64C3-421F-8AE5-B89579AFB3C2}">
      <dsp:nvSpPr>
        <dsp:cNvPr id="0" name=""/>
        <dsp:cNvSpPr/>
      </dsp:nvSpPr>
      <dsp:spPr>
        <a:xfrm rot="5400000">
          <a:off x="1507450" y="3142210"/>
          <a:ext cx="155581" cy="201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5400000">
        <a:off x="1507450" y="3142210"/>
        <a:ext cx="155581" cy="201636"/>
      </dsp:txXfrm>
    </dsp:sp>
    <dsp:sp modelId="{AD870978-29D0-42F6-8FBF-BB9F64645CBD}">
      <dsp:nvSpPr>
        <dsp:cNvPr id="0" name=""/>
        <dsp:cNvSpPr/>
      </dsp:nvSpPr>
      <dsp:spPr>
        <a:xfrm>
          <a:off x="689078" y="3346749"/>
          <a:ext cx="1792325" cy="4480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İyileştirmeleri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Gerçekleştirmek</a:t>
          </a:r>
          <a:endParaRPr lang="en-US" sz="1400" kern="1200" dirty="0" smtClean="0"/>
        </a:p>
      </dsp:txBody>
      <dsp:txXfrm>
        <a:off x="689078" y="3346749"/>
        <a:ext cx="1792325" cy="448081"/>
      </dsp:txXfrm>
    </dsp:sp>
    <dsp:sp modelId="{3037216B-55AE-41FB-8012-1159E721F441}">
      <dsp:nvSpPr>
        <dsp:cNvPr id="0" name=""/>
        <dsp:cNvSpPr/>
      </dsp:nvSpPr>
      <dsp:spPr>
        <a:xfrm rot="5400000">
          <a:off x="1495001" y="3814332"/>
          <a:ext cx="180479" cy="201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5400000">
        <a:off x="1495001" y="3814332"/>
        <a:ext cx="180479" cy="201636"/>
      </dsp:txXfrm>
    </dsp:sp>
    <dsp:sp modelId="{240F2621-A0DE-4171-89A3-5D45F15F81BF}">
      <dsp:nvSpPr>
        <dsp:cNvPr id="0" name=""/>
        <dsp:cNvSpPr/>
      </dsp:nvSpPr>
      <dsp:spPr>
        <a:xfrm>
          <a:off x="689078" y="4035470"/>
          <a:ext cx="1792325" cy="4480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Ö&amp;D</a:t>
          </a:r>
        </a:p>
      </dsp:txBody>
      <dsp:txXfrm>
        <a:off x="689078" y="4035470"/>
        <a:ext cx="1792325" cy="44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defTabSz="94250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r" defTabSz="94250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defTabSz="94250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r" defTabSz="942508">
              <a:defRPr sz="1300">
                <a:latin typeface="Arial" charset="0"/>
              </a:defRPr>
            </a:lvl1pPr>
          </a:lstStyle>
          <a:p>
            <a:pPr>
              <a:defRPr/>
            </a:pPr>
            <a:fld id="{E438910D-DFC1-4016-8898-B18CFBE4FE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defTabSz="94250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r" defTabSz="94250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9828" y="4559587"/>
            <a:ext cx="5855547" cy="432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defTabSz="94250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r" defTabSz="942508">
              <a:defRPr sz="1300">
                <a:latin typeface="Arial" charset="0"/>
              </a:defRPr>
            </a:lvl1pPr>
          </a:lstStyle>
          <a:p>
            <a:pPr>
              <a:defRPr/>
            </a:pPr>
            <a:fld id="{C274C585-8C1C-4F8D-BCE4-66A1EFB10B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600" b="1" u="sng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27AE0-7386-49D0-9295-3A2955DACDA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lol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9E7BA-E041-43D5-A114-F3E7D267645A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2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lol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300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2186D-799A-4448-BA2B-017756E76A18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9587"/>
            <a:ext cx="5852160" cy="4321852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B03F37-5285-4159-97BB-8E541338CBAC}" type="slidenum">
              <a:rPr lang="de-DE" smtClean="0">
                <a:latin typeface="Arial" pitchFamily="34" charset="0"/>
              </a:rPr>
              <a:pPr>
                <a:defRPr/>
              </a:pPr>
              <a:t>12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1191"/>
            <a:ext cx="5852160" cy="4319297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55650" y="1479550"/>
            <a:ext cx="7561263" cy="39655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39750"/>
            <a:ext cx="7920038" cy="939800"/>
          </a:xfrm>
        </p:spPr>
        <p:txBody>
          <a:bodyPr/>
          <a:lstStyle>
            <a:lvl1pPr>
              <a:tabLst>
                <a:tab pos="2330450" algn="l"/>
              </a:tabLst>
              <a:defRPr sz="2800" b="0"/>
            </a:lvl1pPr>
          </a:lstStyle>
          <a:p>
            <a:r>
              <a:rPr lang="de-DE"/>
              <a:t>Click here to edit the title of your presentation</a:t>
            </a:r>
            <a:br>
              <a:rPr lang="de-DE"/>
            </a:br>
            <a:r>
              <a:rPr lang="de-DE"/>
              <a:t>(two rows maximum)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33375"/>
            <a:ext cx="7920038" cy="276225"/>
          </a:xfrm>
        </p:spPr>
        <p:txBody>
          <a:bodyPr/>
          <a:lstStyle>
            <a:lvl1pPr>
              <a:spcBef>
                <a:spcPct val="0"/>
              </a:spcBef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CLICK HERE TO EDIT DESCRIPTOR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02AB0-6026-439C-AAA8-4C7C55689D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333375"/>
            <a:ext cx="205105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03925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4CC36-C39F-43BA-83B7-8BAB0C3DE7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983412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07375" cy="468153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BA1-2B8C-47F9-89F7-920FF00735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333375"/>
            <a:ext cx="6983412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4027487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27488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684588"/>
            <a:ext cx="4027487" cy="2265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84588"/>
            <a:ext cx="4027488" cy="2265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70899-0794-495B-B0BC-71A746BE54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983412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8313" y="1268413"/>
            <a:ext cx="4027487" cy="46815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68413"/>
            <a:ext cx="4027488" cy="468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CE59-65C5-4799-B40A-EE4F749F8A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983412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27487" cy="468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27488" cy="468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FE1F-4784-48B0-BCD3-B9B53F8EBE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1FC71-8C97-443B-9A5E-96AEB5FF44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975-7FA7-4F2F-9F50-ED9DBEF104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C8BC-2B14-492D-9D9C-DBC1E1E517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27487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27488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49AE-9554-4F82-A767-D1909BB9F78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D13F-D9A7-4F0A-BE07-26FD699716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0F33-B969-4B8B-85C3-1852A93C1D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A073-BC99-4CE8-8A00-55433FA055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5332D-4E90-433A-8ADA-119FAD1DCF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16D1-1668-4EC8-B412-409B79FA6E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83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here to edit the title of your presentation</a:t>
            </a:r>
            <a:br>
              <a:rPr lang="de-DE" smtClean="0"/>
            </a:br>
            <a:r>
              <a:rPr lang="de-DE" smtClean="0"/>
              <a:t>(two rows maximum)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073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here to edit the teaser text (first level)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416675"/>
            <a:ext cx="66960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Johnson Controls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16675"/>
            <a:ext cx="215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Arial" charset="0"/>
              </a:defRPr>
            </a:lvl1pPr>
          </a:lstStyle>
          <a:p>
            <a:pPr>
              <a:defRPr/>
            </a:pPr>
            <a:fld id="{7857CD02-F877-4535-96A9-7EC31DD217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" name="Picture 7" descr="JCI_logo_small"/>
          <p:cNvPicPr>
            <a:picLocks noChangeAspect="1" noChangeArrowheads="1"/>
          </p:cNvPicPr>
          <p:nvPr/>
        </p:nvPicPr>
        <p:blipFill>
          <a:blip r:embed="rId18" cstate="print"/>
          <a:srcRect b="9802"/>
          <a:stretch>
            <a:fillRect/>
          </a:stretch>
        </p:blipFill>
        <p:spPr bwMode="auto">
          <a:xfrm>
            <a:off x="7469188" y="6116638"/>
            <a:ext cx="13525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468313" y="6092825"/>
            <a:ext cx="82073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8313" y="1052513"/>
            <a:ext cx="82073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  <p:sldLayoutId id="2147484666" r:id="rId12"/>
    <p:sldLayoutId id="2147484667" r:id="rId13"/>
    <p:sldLayoutId id="2147484668" r:id="rId14"/>
    <p:sldLayoutId id="2147484669" r:id="rId15"/>
    <p:sldLayoutId id="2147484670" r:id="rId16"/>
  </p:sldLayoutIdLst>
  <p:transition>
    <p:wipe dir="r"/>
  </p:transition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496888" indent="-2286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714375" indent="-2159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4pPr>
      <a:lvl5pPr marL="935038" indent="-219075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5pPr>
      <a:lvl6pPr marL="1392238" indent="-219075" algn="l" rtl="0" fontAlgn="base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6pPr>
      <a:lvl7pPr marL="1849438" indent="-219075" algn="l" rtl="0" fontAlgn="base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7pPr>
      <a:lvl8pPr marL="2306638" indent="-219075" algn="l" rtl="0" fontAlgn="base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8pPr>
      <a:lvl9pPr marL="2763838" indent="-219075" algn="l" rtl="0" fontAlgn="base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VR_OP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479550"/>
            <a:ext cx="7858125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JCI 011-Maske03b50oben-30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1"/>
          <p:cNvSpPr txBox="1">
            <a:spLocks/>
          </p:cNvSpPr>
          <p:nvPr/>
        </p:nvSpPr>
        <p:spPr bwMode="auto">
          <a:xfrm>
            <a:off x="695325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  <a:tabLst>
                <a:tab pos="2330450" algn="l"/>
              </a:tabLst>
            </a:pPr>
            <a:r>
              <a:rPr lang="en-US" sz="2200" b="1" dirty="0" err="1" smtClean="0">
                <a:solidFill>
                  <a:schemeClr val="tx2"/>
                </a:solidFill>
              </a:rPr>
              <a:t>Enerji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Performans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Uygulamaları</a:t>
            </a:r>
            <a:r>
              <a:rPr lang="en-US" sz="2200" b="1" dirty="0" smtClean="0">
                <a:solidFill>
                  <a:schemeClr val="tx2"/>
                </a:solidFill>
              </a:rPr>
              <a:t>,</a:t>
            </a:r>
          </a:p>
          <a:p>
            <a:pPr>
              <a:lnSpc>
                <a:spcPct val="110000"/>
              </a:lnSpc>
              <a:tabLst>
                <a:tab pos="2330450" algn="l"/>
              </a:tabLst>
            </a:pPr>
            <a:r>
              <a:rPr lang="en-US" sz="2200" b="1" dirty="0" err="1" smtClean="0">
                <a:solidFill>
                  <a:schemeClr val="tx2"/>
                </a:solidFill>
              </a:rPr>
              <a:t>Performans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Kontratı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ve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Garantili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Enerji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Tasarrufu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325" y="5643563"/>
            <a:ext cx="365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Sevan KURAK </a:t>
            </a:r>
            <a:r>
              <a:rPr lang="en-US" dirty="0" smtClean="0"/>
              <a:t> C.E.M.</a:t>
            </a:r>
          </a:p>
          <a:p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Çözümleri</a:t>
            </a:r>
            <a:r>
              <a:rPr lang="tr-TR" dirty="0" smtClean="0"/>
              <a:t> -</a:t>
            </a:r>
            <a:r>
              <a:rPr lang="en-US" dirty="0" smtClean="0"/>
              <a:t> </a:t>
            </a:r>
            <a:r>
              <a:rPr lang="tr-TR" dirty="0" smtClean="0"/>
              <a:t>Satış Yöneticisi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Johnson Controls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EA7ED3-B914-492C-8E3B-9F398907A507}" type="slidenum">
              <a:rPr lang="de-DE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pPr>
                <a:defRPr/>
              </a:pPr>
              <a:t>10</a:t>
            </a:fld>
            <a:endParaRPr lang="de-DE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77825" y="312738"/>
            <a:ext cx="6983413" cy="647700"/>
          </a:xfrm>
        </p:spPr>
        <p:txBody>
          <a:bodyPr lIns="91440" tIns="45720" rIns="91440" bIns="45720">
            <a:normAutofit fontScale="90000"/>
          </a:bodyPr>
          <a:lstStyle/>
          <a:p>
            <a:pPr>
              <a:defRPr/>
            </a:pPr>
            <a:r>
              <a:rPr lang="en-US" sz="2200" dirty="0" err="1" smtClean="0"/>
              <a:t>Performans</a:t>
            </a:r>
            <a:r>
              <a:rPr lang="en-US" sz="2200" dirty="0" smtClean="0"/>
              <a:t> </a:t>
            </a:r>
            <a:r>
              <a:rPr lang="en-US" sz="2200" dirty="0" err="1" smtClean="0"/>
              <a:t>Kontratı</a:t>
            </a:r>
            <a:r>
              <a:rPr lang="en-US" sz="2200" dirty="0" smtClean="0"/>
              <a:t> </a:t>
            </a:r>
            <a:r>
              <a:rPr lang="en-US" sz="2200" dirty="0" err="1" smtClean="0"/>
              <a:t>Uygulamalarının</a:t>
            </a:r>
            <a:r>
              <a:rPr lang="en-US" sz="2200" dirty="0" smtClean="0"/>
              <a:t> </a:t>
            </a:r>
            <a:r>
              <a:rPr lang="en-US" sz="2200" dirty="0" err="1" smtClean="0"/>
              <a:t>Sektörlere</a:t>
            </a:r>
            <a:r>
              <a:rPr lang="en-US" sz="2200" dirty="0" smtClean="0"/>
              <a:t> </a:t>
            </a:r>
            <a:r>
              <a:rPr lang="en-US" sz="2200" dirty="0" err="1" smtClean="0"/>
              <a:t>göre</a:t>
            </a:r>
            <a:r>
              <a:rPr lang="en-US" sz="2200" dirty="0" smtClean="0"/>
              <a:t> </a:t>
            </a:r>
            <a:r>
              <a:rPr lang="en-US" sz="2200" dirty="0" err="1" smtClean="0"/>
              <a:t>Dağılımı</a:t>
            </a:r>
            <a:r>
              <a:rPr lang="en-US" sz="2200" dirty="0" smtClean="0"/>
              <a:t> (ABD)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53054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8313" y="576262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 smtClean="0"/>
              <a:t>Kaynak</a:t>
            </a:r>
            <a:r>
              <a:rPr lang="en-US" sz="1100" dirty="0" smtClean="0"/>
              <a:t>: LBNL, Analysis by Pike Research(2007)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44679" y="1371600"/>
            <a:ext cx="64331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%82 </a:t>
            </a:r>
            <a:r>
              <a:rPr lang="en-US" sz="2400" dirty="0" err="1" smtClean="0"/>
              <a:t>oranında</a:t>
            </a:r>
            <a:r>
              <a:rPr lang="en-US" sz="2400" dirty="0" smtClean="0"/>
              <a:t> </a:t>
            </a:r>
            <a:r>
              <a:rPr lang="en-US" sz="2400" dirty="0" err="1" smtClean="0"/>
              <a:t>Devlet</a:t>
            </a:r>
            <a:r>
              <a:rPr lang="en-US" sz="2400" dirty="0" smtClean="0"/>
              <a:t> </a:t>
            </a:r>
            <a:r>
              <a:rPr lang="en-US" sz="2400" dirty="0" err="1" smtClean="0"/>
              <a:t>sektöründe</a:t>
            </a:r>
            <a:r>
              <a:rPr lang="en-US" sz="2400" dirty="0" smtClean="0"/>
              <a:t> </a:t>
            </a:r>
            <a:r>
              <a:rPr lang="en-US" sz="2400" dirty="0" err="1" smtClean="0"/>
              <a:t>Performans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Kontrat</a:t>
            </a:r>
            <a:r>
              <a:rPr lang="en-US" sz="2400" dirty="0" smtClean="0"/>
              <a:t> </a:t>
            </a:r>
            <a:r>
              <a:rPr lang="en-US" sz="2400" dirty="0" err="1" smtClean="0"/>
              <a:t>uygulamaları</a:t>
            </a:r>
            <a:endParaRPr lang="en-US" sz="2400" dirty="0" smtClean="0"/>
          </a:p>
          <a:p>
            <a:r>
              <a:rPr lang="en-US" sz="2400" dirty="0" err="1" smtClean="0"/>
              <a:t>Sunulmaktadır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Endüstride</a:t>
            </a:r>
            <a:r>
              <a:rPr lang="en-US" sz="2400" dirty="0" smtClean="0"/>
              <a:t> %6</a:t>
            </a:r>
          </a:p>
          <a:p>
            <a:r>
              <a:rPr lang="en-US" sz="2400" dirty="0" err="1" smtClean="0"/>
              <a:t>Binalarda</a:t>
            </a:r>
            <a:r>
              <a:rPr lang="en-US" sz="2400" dirty="0" smtClean="0"/>
              <a:t> </a:t>
            </a:r>
            <a:r>
              <a:rPr lang="en-US" sz="2400" dirty="0" err="1" smtClean="0"/>
              <a:t>ise</a:t>
            </a:r>
            <a:r>
              <a:rPr lang="en-US" sz="2400" dirty="0" smtClean="0"/>
              <a:t> %12</a:t>
            </a:r>
          </a:p>
          <a:p>
            <a:r>
              <a:rPr lang="en-US" sz="2400" dirty="0" smtClean="0"/>
              <a:t>Market </a:t>
            </a:r>
            <a:r>
              <a:rPr lang="en-US" sz="2400" dirty="0" err="1" smtClean="0"/>
              <a:t>Oranı</a:t>
            </a:r>
            <a:endParaRPr lang="en-US" sz="2400" dirty="0" smtClean="0"/>
          </a:p>
          <a:p>
            <a:r>
              <a:rPr lang="en-US" sz="2400" dirty="0" err="1" smtClean="0"/>
              <a:t>Mevcuttur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Johnson Controls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EA7ED3-B914-492C-8E3B-9F398907A507}" type="slidenum">
              <a:rPr lang="de-DE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pPr>
                <a:defRPr/>
              </a:pPr>
              <a:t>11</a:t>
            </a:fld>
            <a:endParaRPr lang="de-DE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77825" y="312738"/>
            <a:ext cx="6983413" cy="647700"/>
          </a:xfrm>
        </p:spPr>
        <p:txBody>
          <a:bodyPr lIns="91440" tIns="45720" rIns="91440" bIns="45720">
            <a:normAutofit fontScale="90000"/>
          </a:bodyPr>
          <a:lstStyle/>
          <a:p>
            <a:pPr>
              <a:defRPr/>
            </a:pPr>
            <a:r>
              <a:rPr lang="en-US" sz="2200" dirty="0" smtClean="0"/>
              <a:t>ABD </a:t>
            </a:r>
            <a:r>
              <a:rPr lang="en-US" sz="2200" dirty="0" err="1" smtClean="0"/>
              <a:t>Performans</a:t>
            </a:r>
            <a:r>
              <a:rPr lang="en-US" sz="2200" dirty="0" smtClean="0"/>
              <a:t> </a:t>
            </a:r>
            <a:r>
              <a:rPr lang="en-US" sz="2200" dirty="0" err="1" smtClean="0"/>
              <a:t>Kontrat</a:t>
            </a:r>
            <a:r>
              <a:rPr lang="en-US" sz="2200" dirty="0" smtClean="0"/>
              <a:t> Market </a:t>
            </a:r>
            <a:r>
              <a:rPr lang="en-US" sz="2200" dirty="0" err="1" smtClean="0"/>
              <a:t>Tahminleri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133" y="2209800"/>
            <a:ext cx="846579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5650" y="5753100"/>
            <a:ext cx="2318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Kaynak</a:t>
            </a:r>
            <a:r>
              <a:rPr lang="en-US" sz="1100" dirty="0" smtClean="0"/>
              <a:t>: LBNL and Pike Research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77825" y="129540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Geçmiş</a:t>
            </a:r>
            <a:r>
              <a:rPr lang="en-US" dirty="0" smtClean="0"/>
              <a:t> </a:t>
            </a:r>
            <a:r>
              <a:rPr lang="en-US" dirty="0" err="1" smtClean="0"/>
              <a:t>yıllardaki</a:t>
            </a:r>
            <a:r>
              <a:rPr lang="en-US" dirty="0" smtClean="0"/>
              <a:t> </a:t>
            </a:r>
            <a:r>
              <a:rPr lang="en-US" dirty="0" err="1" smtClean="0"/>
              <a:t>ortalamalar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tr-TR" dirty="0" smtClean="0"/>
              <a:t>m</a:t>
            </a:r>
            <a:r>
              <a:rPr lang="en-US" dirty="0" err="1" smtClean="0"/>
              <a:t>arket</a:t>
            </a:r>
            <a:r>
              <a:rPr lang="en-US" dirty="0" smtClean="0"/>
              <a:t> </a:t>
            </a:r>
            <a:r>
              <a:rPr lang="en-US" dirty="0" err="1" smtClean="0"/>
              <a:t>trendleri</a:t>
            </a:r>
            <a:r>
              <a:rPr lang="en-US" dirty="0" smtClean="0"/>
              <a:t> </a:t>
            </a:r>
            <a:r>
              <a:rPr lang="en-US" dirty="0" err="1" smtClean="0"/>
              <a:t>dikkate</a:t>
            </a:r>
            <a:r>
              <a:rPr lang="en-US" dirty="0" smtClean="0"/>
              <a:t> </a:t>
            </a:r>
            <a:r>
              <a:rPr lang="en-US" dirty="0" err="1" smtClean="0"/>
              <a:t>alındığında</a:t>
            </a:r>
            <a:r>
              <a:rPr lang="en-US" dirty="0" smtClean="0"/>
              <a:t>, </a:t>
            </a:r>
            <a:r>
              <a:rPr lang="tr-TR" dirty="0" err="1" smtClean="0"/>
              <a:t>P</a:t>
            </a:r>
            <a:r>
              <a:rPr lang="en-US" dirty="0" err="1" smtClean="0"/>
              <a:t>erformans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Kontratı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verimliliği</a:t>
            </a:r>
            <a:r>
              <a:rPr lang="en-US" dirty="0" smtClean="0"/>
              <a:t> </a:t>
            </a:r>
            <a:r>
              <a:rPr lang="en-US" dirty="0" err="1" smtClean="0"/>
              <a:t>projelerinde</a:t>
            </a:r>
            <a:r>
              <a:rPr lang="en-US" dirty="0" smtClean="0"/>
              <a:t> </a:t>
            </a:r>
            <a:r>
              <a:rPr lang="en-US" dirty="0" err="1" smtClean="0"/>
              <a:t>kendisini</a:t>
            </a:r>
            <a:r>
              <a:rPr lang="en-US" dirty="0" smtClean="0"/>
              <a:t> </a:t>
            </a:r>
            <a:r>
              <a:rPr lang="en-US" dirty="0" err="1" smtClean="0"/>
              <a:t>kanıtlamış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iş</a:t>
            </a:r>
            <a:r>
              <a:rPr lang="en-US" dirty="0" smtClean="0"/>
              <a:t> </a:t>
            </a:r>
            <a:r>
              <a:rPr lang="en-US" dirty="0" err="1" smtClean="0"/>
              <a:t>uygulamasıdır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E98277-5FCD-408C-9A15-5B8C9C64C5CC}" type="slidenum">
              <a:rPr lang="de-DE" b="0" smtClean="0">
                <a:solidFill>
                  <a:schemeClr val="bg2"/>
                </a:solidFill>
                <a:latin typeface="Arial" pitchFamily="34" charset="0"/>
              </a:rPr>
              <a:pPr>
                <a:defRPr/>
              </a:pPr>
              <a:t>12</a:t>
            </a:fld>
            <a:endParaRPr lang="de-DE" b="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33600"/>
            <a:ext cx="7327900" cy="1600200"/>
          </a:xfrm>
        </p:spPr>
        <p:txBody>
          <a:bodyPr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Johnson Controls</a:t>
            </a: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tr-TR" sz="2400" b="0" i="1" smtClean="0"/>
              <a:t>Etkin Yapı Sistemleri</a:t>
            </a:r>
            <a:br>
              <a:rPr lang="tr-TR" sz="2400" b="0" i="1" smtClean="0"/>
            </a:br>
            <a:r>
              <a:rPr lang="tr-TR" sz="2400" b="0" i="1" smtClean="0"/>
              <a:t>Onur KOCA</a:t>
            </a:r>
            <a:endParaRPr lang="en-US" sz="2400" b="0" i="1" smtClean="0"/>
          </a:p>
        </p:txBody>
      </p:sp>
      <p:sp>
        <p:nvSpPr>
          <p:cNvPr id="78852" name="Line 3"/>
          <p:cNvSpPr>
            <a:spLocks noChangeShapeType="1"/>
          </p:cNvSpPr>
          <p:nvPr/>
        </p:nvSpPr>
        <p:spPr bwMode="auto">
          <a:xfrm>
            <a:off x="914400" y="4038600"/>
            <a:ext cx="7772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1206500" y="3886200"/>
            <a:ext cx="7327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endParaRPr lang="en-US" sz="2400" b="1"/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2819400" y="4724400"/>
            <a:ext cx="3429000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/>
              <a:t>09 Aralık</a:t>
            </a:r>
            <a:r>
              <a:rPr lang="en-US"/>
              <a:t> 200</a:t>
            </a:r>
            <a:r>
              <a:rPr lang="tr-TR"/>
              <a:t>9</a:t>
            </a:r>
          </a:p>
          <a:p>
            <a:pPr algn="ctr">
              <a:spcBef>
                <a:spcPct val="50000"/>
              </a:spcBef>
            </a:pPr>
            <a:r>
              <a:rPr lang="tr-TR"/>
              <a:t>KIBRIS</a:t>
            </a:r>
            <a:endParaRPr lang="en-US"/>
          </a:p>
        </p:txBody>
      </p:sp>
      <p:pic>
        <p:nvPicPr>
          <p:cNvPr id="78855" name="Picture 5" descr="part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79550"/>
            <a:ext cx="7488238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6" descr="JCI 011-Maske03b50oben-300dpi"/>
          <p:cNvPicPr>
            <a:picLocks noChangeAspect="1" noChangeArrowheads="1"/>
          </p:cNvPicPr>
          <p:nvPr/>
        </p:nvPicPr>
        <p:blipFill>
          <a:blip r:embed="rId4" cstate="print"/>
          <a:srcRect t="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13" descr="JCI_c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082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Rectangle 14"/>
          <p:cNvSpPr>
            <a:spLocks noChangeArrowheads="1"/>
          </p:cNvSpPr>
          <p:nvPr/>
        </p:nvSpPr>
        <p:spPr bwMode="auto">
          <a:xfrm>
            <a:off x="6248400" y="5334000"/>
            <a:ext cx="2667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Rectangle 2"/>
          <p:cNvSpPr>
            <a:spLocks noChangeArrowheads="1"/>
          </p:cNvSpPr>
          <p:nvPr/>
        </p:nvSpPr>
        <p:spPr bwMode="auto">
          <a:xfrm>
            <a:off x="5033963" y="5503863"/>
            <a:ext cx="45672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tabLst>
                <a:tab pos="2330450" algn="l"/>
              </a:tabLst>
            </a:pPr>
            <a:r>
              <a:rPr lang="tr-TR" sz="4400">
                <a:solidFill>
                  <a:srgbClr val="06266B"/>
                </a:solidFill>
                <a:latin typeface="Cambria Math" pitchFamily="18" charset="0"/>
              </a:rPr>
              <a:t>Teşekkürler...</a:t>
            </a:r>
            <a:endParaRPr lang="en-US" sz="4400">
              <a:solidFill>
                <a:srgbClr val="06266B"/>
              </a:solidFill>
              <a:latin typeface="Mistral" pitchFamily="66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206375" y="6416675"/>
            <a:ext cx="215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fld id="{04418F85-B8DC-46A0-A12C-5946C6A1981A}" type="slidenum">
              <a:rPr lang="en-US" sz="1000">
                <a:solidFill>
                  <a:schemeClr val="bg2"/>
                </a:solidFill>
                <a:cs typeface="+mn-cs"/>
              </a:rPr>
              <a:pPr>
                <a:defRPr/>
              </a:pPr>
              <a:t>12</a:t>
            </a:fld>
            <a:endParaRPr lang="en-US" sz="1000" dirty="0">
              <a:solidFill>
                <a:schemeClr val="bg2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989887" cy="647700"/>
          </a:xfrm>
        </p:spPr>
        <p:txBody>
          <a:bodyPr anchor="ctr"/>
          <a:lstStyle/>
          <a:p>
            <a:r>
              <a:rPr lang="en-US" sz="2000" dirty="0" err="1" smtClean="0"/>
              <a:t>Neden</a:t>
            </a:r>
            <a:r>
              <a:rPr lang="en-US" sz="2000" dirty="0" smtClean="0"/>
              <a:t> </a:t>
            </a:r>
            <a:r>
              <a:rPr lang="en-US" sz="2000" dirty="0" err="1" smtClean="0"/>
              <a:t>Performans</a:t>
            </a:r>
            <a:r>
              <a:rPr lang="en-US" sz="2000" dirty="0" smtClean="0"/>
              <a:t> </a:t>
            </a:r>
            <a:r>
              <a:rPr lang="en-US" sz="2000" dirty="0" err="1" smtClean="0"/>
              <a:t>Kontratı</a:t>
            </a:r>
            <a:r>
              <a:rPr lang="en-US" sz="2000" dirty="0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4637087" cy="4675187"/>
          </a:xfrm>
        </p:spPr>
        <p:txBody>
          <a:bodyPr/>
          <a:lstStyle/>
          <a:p>
            <a:pPr lvl="3">
              <a:buClr>
                <a:schemeClr val="accent1"/>
              </a:buClr>
              <a:buSzPct val="100000"/>
              <a:defRPr/>
            </a:pPr>
            <a:r>
              <a:rPr lang="en-US" sz="1800" b="1" dirty="0" err="1" smtClean="0">
                <a:solidFill>
                  <a:schemeClr val="tx1"/>
                </a:solidFill>
              </a:rPr>
              <a:t>Dışarıdan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bir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kuruluş</a:t>
            </a:r>
            <a:r>
              <a:rPr lang="tr-TR" sz="1800" b="1" dirty="0" smtClean="0">
                <a:solidFill>
                  <a:schemeClr val="tx1"/>
                </a:solidFill>
              </a:rPr>
              <a:t>,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proje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için</a:t>
            </a:r>
            <a:r>
              <a:rPr lang="tr-TR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mali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kaynak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sağlar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lvl="3">
              <a:buClr>
                <a:schemeClr val="accent1"/>
              </a:buClr>
              <a:buSzPct val="100000"/>
              <a:defRPr/>
            </a:pPr>
            <a:r>
              <a:rPr lang="tr-TR" sz="1800" b="1" dirty="0" smtClean="0">
                <a:solidFill>
                  <a:schemeClr val="tx1"/>
                </a:solidFill>
              </a:rPr>
              <a:t>İşletme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sahibi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için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en </a:t>
            </a:r>
            <a:r>
              <a:rPr lang="en-US" sz="1800" b="1" dirty="0" err="1" smtClean="0">
                <a:solidFill>
                  <a:srgbClr val="FF0000"/>
                </a:solidFill>
              </a:rPr>
              <a:t>düşük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riskin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olduğu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iş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modelidir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  <a:r>
              <a:rPr lang="tr-TR" sz="1800" b="1" dirty="0" smtClean="0">
                <a:solidFill>
                  <a:schemeClr val="tx1"/>
                </a:solidFill>
              </a:rPr>
              <a:t>Enerji servis firması, performans ile ilgili </a:t>
            </a:r>
            <a:r>
              <a:rPr lang="tr-TR" sz="1800" b="1" dirty="0" smtClean="0">
                <a:solidFill>
                  <a:srgbClr val="FF0000"/>
                </a:solidFill>
              </a:rPr>
              <a:t>tüm riskleri </a:t>
            </a:r>
            <a:r>
              <a:rPr lang="tr-TR" sz="1800" b="1" dirty="0" smtClean="0">
                <a:solidFill>
                  <a:schemeClr val="tx1"/>
                </a:solidFill>
              </a:rPr>
              <a:t>üstlenir.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lvl="3">
              <a:buClr>
                <a:schemeClr val="accent1"/>
              </a:buClr>
              <a:buSzPct val="100000"/>
              <a:defRPr/>
            </a:pPr>
            <a:r>
              <a:rPr lang="tr-TR" sz="1800" b="1" dirty="0" smtClean="0">
                <a:solidFill>
                  <a:schemeClr val="tx1"/>
                </a:solidFill>
              </a:rPr>
              <a:t>İşletmenin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performansı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konfor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şartlarını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ve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enerji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kullanımını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iyileştirir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lvl="3">
              <a:buClr>
                <a:schemeClr val="accent1"/>
              </a:buClr>
              <a:buSzPct val="100000"/>
              <a:defRPr/>
            </a:pPr>
            <a:r>
              <a:rPr lang="en-US" sz="1800" b="1" dirty="0" err="1" smtClean="0">
                <a:solidFill>
                  <a:schemeClr val="tx1"/>
                </a:solidFill>
              </a:rPr>
              <a:t>Enerji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Tasarrufu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miktarı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Enerji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</a:rPr>
              <a:t>S</a:t>
            </a:r>
            <a:r>
              <a:rPr lang="en-US" sz="1800" b="1" dirty="0" err="1" smtClean="0">
                <a:solidFill>
                  <a:schemeClr val="tx1"/>
                </a:solidFill>
              </a:rPr>
              <a:t>ervis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tr-TR" sz="1800" b="1" dirty="0" err="1" smtClean="0">
                <a:solidFill>
                  <a:schemeClr val="tx1"/>
                </a:solidFill>
              </a:rPr>
              <a:t>F</a:t>
            </a:r>
            <a:r>
              <a:rPr lang="en-US" sz="1800" b="1" dirty="0" err="1" smtClean="0">
                <a:solidFill>
                  <a:schemeClr val="tx1"/>
                </a:solidFill>
              </a:rPr>
              <a:t>irması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tarafından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garanti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edilir</a:t>
            </a:r>
            <a:r>
              <a:rPr lang="tr-TR" sz="1800" b="1" dirty="0" smtClean="0">
                <a:solidFill>
                  <a:schemeClr val="tx1"/>
                </a:solidFill>
              </a:rPr>
              <a:t>.</a:t>
            </a:r>
          </a:p>
          <a:p>
            <a:pPr lvl="3">
              <a:buClr>
                <a:schemeClr val="accent1"/>
              </a:buClr>
              <a:buSzPct val="100000"/>
              <a:defRPr/>
            </a:pPr>
            <a:r>
              <a:rPr lang="en-US" sz="1800" b="1" dirty="0" err="1" smtClean="0">
                <a:solidFill>
                  <a:schemeClr val="tx1"/>
                </a:solidFill>
              </a:rPr>
              <a:t>Yatırım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maliyeti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tr-TR" sz="1800" b="1" dirty="0" smtClean="0">
                <a:solidFill>
                  <a:schemeClr val="tx1"/>
                </a:solidFill>
              </a:rPr>
              <a:t>sağlanan</a:t>
            </a:r>
            <a:r>
              <a:rPr lang="tr-TR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enerji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tasarrufları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ile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ödenir</a:t>
            </a:r>
            <a:r>
              <a:rPr lang="en-US" sz="1800" b="1" dirty="0" smtClean="0">
                <a:solidFill>
                  <a:schemeClr val="tx1"/>
                </a:solidFill>
              </a:rPr>
              <a:t>. </a:t>
            </a:r>
          </a:p>
          <a:p>
            <a:pPr lvl="3">
              <a:buClr>
                <a:schemeClr val="accent1"/>
              </a:buClr>
              <a:buSzPct val="100000"/>
              <a:defRPr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lvl="3">
              <a:buClr>
                <a:schemeClr val="accent1"/>
              </a:buClr>
              <a:buSzPct val="100000"/>
              <a:defRPr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46084" name="Picture 9" descr="slide_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75" y="1524000"/>
            <a:ext cx="29956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72054" y="2895600"/>
            <a:ext cx="6381346" cy="31242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981075"/>
            <a:ext cx="8534400" cy="218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1450" lvl="1" indent="-11430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en-US" sz="1400" kern="0" dirty="0" smtClean="0">
              <a:latin typeface="+mn-lt"/>
            </a:endParaRPr>
          </a:p>
          <a:p>
            <a:pPr marL="171450" lvl="1" indent="-1143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sz="1400" kern="0" dirty="0" err="1" smtClean="0">
                <a:latin typeface="+mn-lt"/>
              </a:rPr>
              <a:t>Kendi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solidFill>
                  <a:srgbClr val="FF0000"/>
                </a:solidFill>
                <a:latin typeface="+mn-lt"/>
              </a:rPr>
              <a:t>teknik</a:t>
            </a:r>
            <a:r>
              <a:rPr lang="en-US" sz="14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kern="0" dirty="0" err="1" smtClean="0">
                <a:solidFill>
                  <a:srgbClr val="FF0000"/>
                </a:solidFill>
                <a:latin typeface="+mn-lt"/>
              </a:rPr>
              <a:t>bilgi</a:t>
            </a:r>
            <a:r>
              <a:rPr lang="en-US" sz="14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kern="0" dirty="0" err="1" smtClean="0">
                <a:solidFill>
                  <a:srgbClr val="FF0000"/>
                </a:solidFill>
                <a:latin typeface="+mn-lt"/>
              </a:rPr>
              <a:t>birikimini</a:t>
            </a:r>
            <a:r>
              <a:rPr lang="en-US" sz="14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1400" kern="0" dirty="0" smtClean="0">
                <a:latin typeface="+mn-lt"/>
              </a:rPr>
              <a:t>işletmeye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taşıyarak</a:t>
            </a:r>
            <a:r>
              <a:rPr lang="en-US" sz="1400" kern="0" dirty="0" smtClean="0">
                <a:latin typeface="+mn-lt"/>
              </a:rPr>
              <a:t>, </a:t>
            </a:r>
            <a:r>
              <a:rPr lang="en-US" sz="1400" kern="0" dirty="0" err="1" smtClean="0"/>
              <a:t>enerji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verimliliği</a:t>
            </a:r>
            <a:r>
              <a:rPr lang="en-US" sz="1400" kern="0" dirty="0" smtClean="0"/>
              <a:t>, </a:t>
            </a:r>
            <a:r>
              <a:rPr lang="en-US" sz="1400" kern="0" dirty="0" err="1" smtClean="0"/>
              <a:t>su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verimliliği</a:t>
            </a:r>
            <a:r>
              <a:rPr lang="en-US" sz="1400" kern="0" dirty="0" smtClean="0"/>
              <a:t>, </a:t>
            </a:r>
            <a:r>
              <a:rPr lang="en-US" sz="1400" kern="0" dirty="0" err="1" smtClean="0"/>
              <a:t>operasyonel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verimlilik</a:t>
            </a:r>
            <a:r>
              <a:rPr lang="en-US" sz="1400" kern="0" dirty="0" smtClean="0"/>
              <a:t> , </a:t>
            </a:r>
            <a:r>
              <a:rPr lang="en-US" sz="1400" kern="0" dirty="0" err="1" smtClean="0"/>
              <a:t>yenilenebilir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enerji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kaynakları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yada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enerji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üretimi</a:t>
            </a:r>
            <a:r>
              <a:rPr lang="en-US" sz="1400" kern="0" dirty="0" smtClean="0"/>
              <a:t> </a:t>
            </a:r>
            <a:r>
              <a:rPr lang="tr-TR" sz="1400" kern="0" dirty="0" smtClean="0"/>
              <a:t>vb.</a:t>
            </a:r>
            <a:r>
              <a:rPr lang="en-US" sz="1400" kern="0" dirty="0" smtClean="0"/>
              <a:t> </a:t>
            </a:r>
            <a:r>
              <a:rPr lang="en-US" sz="1400" kern="0" dirty="0" err="1" smtClean="0">
                <a:latin typeface="+mn-lt"/>
              </a:rPr>
              <a:t>projeleri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için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geniş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kapsamlı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bir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çözüm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sunar</a:t>
            </a:r>
            <a:r>
              <a:rPr lang="en-US" sz="1400" kern="0" dirty="0" smtClean="0">
                <a:latin typeface="+mn-lt"/>
              </a:rPr>
              <a:t>. </a:t>
            </a:r>
          </a:p>
          <a:p>
            <a:pPr marL="171450" lvl="1" indent="-11430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en-US" sz="1300" kern="0" dirty="0" smtClean="0">
              <a:solidFill>
                <a:schemeClr val="tx2"/>
              </a:solidFill>
              <a:latin typeface="+mn-lt"/>
            </a:endParaRPr>
          </a:p>
          <a:p>
            <a:pPr marL="171450" lvl="1" indent="-11430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sz="1400" kern="0" dirty="0" err="1" smtClean="0">
                <a:solidFill>
                  <a:srgbClr val="FF0000"/>
                </a:solidFill>
                <a:latin typeface="+mn-lt"/>
              </a:rPr>
              <a:t>Anahtar</a:t>
            </a:r>
            <a:r>
              <a:rPr lang="en-US" sz="14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kern="0" dirty="0" err="1" smtClean="0">
                <a:solidFill>
                  <a:srgbClr val="FF0000"/>
                </a:solidFill>
                <a:latin typeface="+mn-lt"/>
              </a:rPr>
              <a:t>teslimi</a:t>
            </a:r>
            <a:r>
              <a:rPr lang="en-US" sz="14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proje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sorumluluğu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alarak</a:t>
            </a:r>
            <a:r>
              <a:rPr lang="en-US" sz="1400" kern="0" dirty="0" smtClean="0">
                <a:latin typeface="+mn-lt"/>
              </a:rPr>
              <a:t>, </a:t>
            </a:r>
            <a:r>
              <a:rPr lang="en-US" sz="1400" kern="0" dirty="0" err="1" smtClean="0"/>
              <a:t>saha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etüdü</a:t>
            </a:r>
            <a:r>
              <a:rPr lang="en-US" sz="1400" kern="0" dirty="0" smtClean="0"/>
              <a:t>, </a:t>
            </a:r>
            <a:r>
              <a:rPr lang="en-US" sz="1400" kern="0" dirty="0" err="1" smtClean="0"/>
              <a:t>detaylı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dizayn</a:t>
            </a:r>
            <a:r>
              <a:rPr lang="en-US" sz="1400" kern="0" dirty="0" smtClean="0"/>
              <a:t>, </a:t>
            </a:r>
            <a:r>
              <a:rPr lang="en-US" sz="1400" kern="0" dirty="0" err="1" smtClean="0"/>
              <a:t>mühendislik</a:t>
            </a:r>
            <a:r>
              <a:rPr lang="en-US" sz="1400" kern="0" dirty="0" smtClean="0"/>
              <a:t>, </a:t>
            </a:r>
            <a:r>
              <a:rPr lang="en-US" sz="1400" kern="0" dirty="0" err="1" smtClean="0"/>
              <a:t>inşaat</a:t>
            </a:r>
            <a:r>
              <a:rPr lang="en-US" sz="1400" kern="0" dirty="0" smtClean="0"/>
              <a:t>, </a:t>
            </a:r>
            <a:r>
              <a:rPr lang="en-US" sz="1400" kern="0" dirty="0" err="1" smtClean="0"/>
              <a:t>devreye</a:t>
            </a:r>
            <a:r>
              <a:rPr lang="en-US" sz="1400" kern="0" dirty="0" smtClean="0"/>
              <a:t> alma </a:t>
            </a:r>
            <a:r>
              <a:rPr lang="en-US" sz="1400" kern="0" dirty="0" err="1" smtClean="0"/>
              <a:t>ve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dünya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standartlarındaki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ölçüm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değerlendirme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hizmetlerini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sağlar</a:t>
            </a:r>
            <a:r>
              <a:rPr lang="en-US" sz="1400" kern="0" dirty="0" smtClean="0"/>
              <a:t>. </a:t>
            </a:r>
            <a:endParaRPr lang="en-US" sz="1400" kern="0" dirty="0" smtClean="0">
              <a:latin typeface="+mn-lt"/>
            </a:endParaRPr>
          </a:p>
          <a:p>
            <a:pPr marL="171450" lvl="1" indent="-11430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en-US" sz="1300" kern="0" dirty="0" smtClean="0">
              <a:solidFill>
                <a:schemeClr val="tx2"/>
              </a:solidFill>
              <a:latin typeface="+mn-lt"/>
            </a:endParaRPr>
          </a:p>
          <a:p>
            <a:pPr marL="171450" lvl="1" indent="-11430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latin typeface="+mn-lt"/>
              </a:rPr>
              <a:t>Firma </a:t>
            </a:r>
            <a:r>
              <a:rPr lang="en-US" sz="1400" kern="0" dirty="0" err="1" smtClean="0">
                <a:latin typeface="+mn-lt"/>
              </a:rPr>
              <a:t>uzun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dönem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proje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risklerini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hesap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ederek</a:t>
            </a:r>
            <a:r>
              <a:rPr lang="en-US" sz="1400" kern="0" dirty="0" smtClean="0">
                <a:latin typeface="+mn-lt"/>
              </a:rPr>
              <a:t> , </a:t>
            </a:r>
            <a:r>
              <a:rPr lang="en-US" sz="1400" kern="0" dirty="0" err="1" smtClean="0">
                <a:latin typeface="+mn-lt"/>
              </a:rPr>
              <a:t>performans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kontratı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ile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müşterisinin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enerji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latin typeface="+mn-lt"/>
              </a:rPr>
              <a:t>kazançlarını</a:t>
            </a:r>
            <a:r>
              <a:rPr lang="en-US" sz="1400" kern="0" dirty="0" smtClean="0">
                <a:latin typeface="+mn-lt"/>
              </a:rPr>
              <a:t> </a:t>
            </a:r>
            <a:r>
              <a:rPr lang="en-US" sz="1400" kern="0" dirty="0" err="1" smtClean="0">
                <a:solidFill>
                  <a:srgbClr val="FF0000"/>
                </a:solidFill>
                <a:latin typeface="+mn-lt"/>
              </a:rPr>
              <a:t>garanti</a:t>
            </a:r>
            <a:r>
              <a:rPr lang="en-US" sz="14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kern="0" dirty="0" err="1" smtClean="0">
                <a:solidFill>
                  <a:srgbClr val="FF0000"/>
                </a:solidFill>
                <a:latin typeface="+mn-lt"/>
              </a:rPr>
              <a:t>eder</a:t>
            </a:r>
            <a:r>
              <a:rPr lang="en-US" sz="1400" kern="0" dirty="0" smtClean="0">
                <a:solidFill>
                  <a:srgbClr val="FF0000"/>
                </a:solidFill>
                <a:latin typeface="+mn-lt"/>
              </a:rPr>
              <a:t>. </a:t>
            </a:r>
            <a:endParaRPr kumimoji="0" lang="en-US" sz="160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8313" y="6416675"/>
            <a:ext cx="215900" cy="130175"/>
          </a:xfrm>
          <a:prstGeom prst="rect">
            <a:avLst/>
          </a:prstGeom>
          <a:noFill/>
        </p:spPr>
        <p:txBody>
          <a:bodyPr/>
          <a:lstStyle/>
          <a:p>
            <a:fld id="{209021DB-467A-41B8-B5F8-422E102D1D2D}" type="slidenum">
              <a:rPr lang="de-DE" smtClean="0">
                <a:ea typeface="ＭＳ Ｐゴシック" pitchFamily="34" charset="-128"/>
              </a:rPr>
              <a:pPr/>
              <a:t>3</a:t>
            </a:fld>
            <a:endParaRPr lang="de-DE" smtClean="0">
              <a:ea typeface="ＭＳ Ｐゴシック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 err="1" smtClean="0"/>
              <a:t>Enerji</a:t>
            </a:r>
            <a:r>
              <a:rPr lang="en-US" sz="2000" dirty="0" smtClean="0"/>
              <a:t> </a:t>
            </a:r>
            <a:r>
              <a:rPr lang="en-US" sz="2000" dirty="0" err="1" smtClean="0"/>
              <a:t>Servisleri</a:t>
            </a:r>
            <a:r>
              <a:rPr lang="en-US" sz="2000" dirty="0" smtClean="0"/>
              <a:t> </a:t>
            </a:r>
            <a:r>
              <a:rPr lang="en-US" sz="2000" dirty="0" err="1" smtClean="0"/>
              <a:t>Firması</a:t>
            </a:r>
            <a:r>
              <a:rPr lang="tr-TR" sz="2000" dirty="0" smtClean="0"/>
              <a:t> (ESCO)</a:t>
            </a:r>
            <a:endParaRPr lang="en-US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Johnson Controls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EA7ED3-B914-492C-8E3B-9F398907A507}" type="slidenum">
              <a:rPr lang="de-DE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pPr>
                <a:defRPr/>
              </a:pPr>
              <a:t>4</a:t>
            </a:fld>
            <a:endParaRPr lang="de-DE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77825" y="312738"/>
            <a:ext cx="6983413" cy="647700"/>
          </a:xfrm>
        </p:spPr>
        <p:txBody>
          <a:bodyPr lIns="91440" tIns="45720" rIns="91440" bIns="45720">
            <a:normAutofit fontScale="90000"/>
          </a:bodyPr>
          <a:lstStyle/>
          <a:p>
            <a:pPr>
              <a:defRPr/>
            </a:pPr>
            <a:r>
              <a:rPr lang="en-US" sz="2200" dirty="0" smtClean="0"/>
              <a:t>Empire State </a:t>
            </a:r>
            <a:r>
              <a:rPr lang="en-US" sz="2200" dirty="0" err="1" smtClean="0"/>
              <a:t>Binası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68313" y="5838825"/>
            <a:ext cx="24208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Kaynak</a:t>
            </a:r>
            <a:r>
              <a:rPr lang="en-US" sz="1100" dirty="0" smtClean="0"/>
              <a:t>: www.esbsustainability.com</a:t>
            </a:r>
            <a:endParaRPr lang="en-US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50"/>
            <a:ext cx="38290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77825" y="4176831"/>
            <a:ext cx="41941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b="1" dirty="0" err="1" smtClean="0"/>
              <a:t>Sonuç</a:t>
            </a:r>
            <a:r>
              <a:rPr lang="en-US" sz="2400" b="1" dirty="0" smtClean="0"/>
              <a:t>:  38% den </a:t>
            </a:r>
            <a:r>
              <a:rPr lang="en-US" sz="2400" b="1" dirty="0" err="1" smtClean="0"/>
              <a:t>fazla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yıllık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enerji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tasarrufu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77825" y="14287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tr-TR" dirty="0" smtClean="0"/>
              <a:t>USD</a:t>
            </a:r>
            <a:r>
              <a:rPr lang="en-US" dirty="0" smtClean="0"/>
              <a:t> </a:t>
            </a:r>
            <a:r>
              <a:rPr lang="tr-TR" dirty="0" smtClean="0"/>
              <a:t>yatırım </a:t>
            </a:r>
            <a:r>
              <a:rPr lang="en-US" dirty="0" err="1" smtClean="0"/>
              <a:t>maliyeti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Empire</a:t>
            </a:r>
          </a:p>
          <a:p>
            <a:r>
              <a:rPr lang="en-US" dirty="0" smtClean="0"/>
              <a:t>State </a:t>
            </a:r>
            <a:r>
              <a:rPr lang="en-US" dirty="0" err="1" smtClean="0"/>
              <a:t>Binası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harcamalarını</a:t>
            </a:r>
            <a:r>
              <a:rPr lang="en-US" dirty="0" smtClean="0"/>
              <a:t> %38 </a:t>
            </a:r>
            <a:r>
              <a:rPr lang="en-US" dirty="0" err="1" smtClean="0"/>
              <a:t>oranında</a:t>
            </a:r>
            <a:r>
              <a:rPr lang="en-US" dirty="0" smtClean="0"/>
              <a:t> </a:t>
            </a:r>
            <a:r>
              <a:rPr lang="en-US" dirty="0" err="1" smtClean="0"/>
              <a:t>azalttı</a:t>
            </a:r>
            <a:r>
              <a:rPr lang="en-US" dirty="0" smtClean="0"/>
              <a:t>.  </a:t>
            </a:r>
            <a:r>
              <a:rPr lang="en-US" dirty="0" err="1" smtClean="0"/>
              <a:t>Yıllık</a:t>
            </a:r>
            <a:r>
              <a:rPr lang="en-US" dirty="0" smtClean="0"/>
              <a:t> 4.4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tr-TR" dirty="0" smtClean="0"/>
              <a:t>USD</a:t>
            </a:r>
            <a:r>
              <a:rPr lang="en-US" dirty="0" smtClean="0"/>
              <a:t> </a:t>
            </a:r>
            <a:r>
              <a:rPr lang="en-US" dirty="0" err="1" smtClean="0"/>
              <a:t>kazanç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ediyor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en-US" dirty="0" smtClean="0"/>
          </a:p>
          <a:p>
            <a:r>
              <a:rPr lang="en-US" dirty="0" err="1" smtClean="0"/>
              <a:t>Gelecek</a:t>
            </a:r>
            <a:r>
              <a:rPr lang="en-US" dirty="0" smtClean="0"/>
              <a:t> 15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içerisinde</a:t>
            </a:r>
            <a:r>
              <a:rPr lang="tr-TR" dirty="0" smtClean="0"/>
              <a:t> </a:t>
            </a:r>
            <a:r>
              <a:rPr lang="en-US" dirty="0" smtClean="0"/>
              <a:t>105,000 ton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dioksit</a:t>
            </a:r>
            <a:r>
              <a:rPr lang="en-US" dirty="0" smtClean="0"/>
              <a:t> </a:t>
            </a:r>
            <a:r>
              <a:rPr lang="en-US" dirty="0" err="1" smtClean="0"/>
              <a:t>salınımını</a:t>
            </a:r>
            <a:r>
              <a:rPr lang="en-US" dirty="0" smtClean="0"/>
              <a:t> </a:t>
            </a:r>
            <a:r>
              <a:rPr lang="en-US" dirty="0" err="1" smtClean="0"/>
              <a:t>azaltacaktır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504975-7FA7-4F2F-9F50-ED9DBEF104D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14" name="Picture 4" descr="carousel-alisveris-merke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851525" cy="37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8313" y="5257800"/>
            <a:ext cx="814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</a:t>
            </a:r>
            <a:r>
              <a:rPr lang="en-US" sz="2400" dirty="0" err="1" smtClean="0"/>
              <a:t>yıllık</a:t>
            </a:r>
            <a:r>
              <a:rPr lang="en-US" sz="2400" dirty="0" smtClean="0"/>
              <a:t> </a:t>
            </a:r>
            <a:r>
              <a:rPr lang="en-US" sz="2400" dirty="0" err="1" smtClean="0"/>
              <a:t>geri</a:t>
            </a:r>
            <a:r>
              <a:rPr lang="en-US" sz="2400" dirty="0" smtClean="0"/>
              <a:t> </a:t>
            </a:r>
            <a:r>
              <a:rPr lang="en-US" sz="2400" dirty="0" err="1" smtClean="0"/>
              <a:t>ödeme</a:t>
            </a:r>
            <a:r>
              <a:rPr lang="en-US" sz="2400" dirty="0" smtClean="0"/>
              <a:t> </a:t>
            </a:r>
            <a:r>
              <a:rPr lang="en-US" sz="2400" dirty="0" err="1" smtClean="0"/>
              <a:t>süresi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yıllık</a:t>
            </a:r>
            <a:r>
              <a:rPr lang="en-US" sz="2400" dirty="0" smtClean="0"/>
              <a:t> %21lik </a:t>
            </a:r>
            <a:r>
              <a:rPr lang="en-US" sz="2400" dirty="0" err="1" smtClean="0"/>
              <a:t>tasarruf</a:t>
            </a:r>
            <a:r>
              <a:rPr lang="en-US" sz="2400" dirty="0" smtClean="0"/>
              <a:t> </a:t>
            </a:r>
            <a:r>
              <a:rPr lang="en-US" sz="2400" dirty="0" err="1" smtClean="0"/>
              <a:t>garantisi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983412" cy="647700"/>
          </a:xfrm>
        </p:spPr>
        <p:txBody>
          <a:bodyPr/>
          <a:lstStyle/>
          <a:p>
            <a:r>
              <a:rPr lang="en-US" sz="2000" dirty="0" smtClean="0"/>
              <a:t>Carousel </a:t>
            </a:r>
            <a:r>
              <a:rPr lang="en-US" sz="2000" dirty="0" err="1" smtClean="0"/>
              <a:t>Alışveriş</a:t>
            </a:r>
            <a:r>
              <a:rPr lang="en-US" sz="2000" dirty="0" smtClean="0"/>
              <a:t> </a:t>
            </a:r>
            <a:r>
              <a:rPr lang="en-US" sz="2000" dirty="0" err="1" smtClean="0"/>
              <a:t>Merkezi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4484687" cy="4681537"/>
          </a:xfrm>
        </p:spPr>
        <p:txBody>
          <a:bodyPr/>
          <a:lstStyle/>
          <a:p>
            <a:r>
              <a:rPr lang="en-US" sz="1400" b="1" dirty="0" err="1" smtClean="0"/>
              <a:t>Performans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Kontrat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uygulaması</a:t>
            </a:r>
            <a:r>
              <a:rPr lang="en-US" sz="1400" b="1" dirty="0" smtClean="0"/>
              <a:t> alt </a:t>
            </a:r>
            <a:r>
              <a:rPr lang="en-US" sz="1400" b="1" dirty="0" err="1" smtClean="0"/>
              <a:t>projeleri</a:t>
            </a:r>
            <a:r>
              <a:rPr lang="en-US" sz="1400" b="1" dirty="0" smtClean="0"/>
              <a:t>;</a:t>
            </a:r>
          </a:p>
          <a:p>
            <a:r>
              <a:rPr lang="en-US" sz="1400" b="1" dirty="0" smtClean="0"/>
              <a:t> </a:t>
            </a:r>
          </a:p>
          <a:p>
            <a:r>
              <a:rPr lang="en-US" sz="1400" b="1" dirty="0" smtClean="0"/>
              <a:t>● </a:t>
            </a:r>
            <a:r>
              <a:rPr lang="en-US" sz="1400" b="1" dirty="0" err="1" smtClean="0"/>
              <a:t>Soğutma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sistemi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optimizasyonu</a:t>
            </a:r>
            <a:endParaRPr lang="en-US" sz="1400" b="1" dirty="0" smtClean="0"/>
          </a:p>
          <a:p>
            <a:r>
              <a:rPr lang="en-US" sz="1400" b="1" dirty="0" smtClean="0"/>
              <a:t>● Is</a:t>
            </a:r>
            <a:r>
              <a:rPr lang="tr-TR" sz="1400" b="1" dirty="0" smtClean="0"/>
              <a:t>ı</a:t>
            </a:r>
            <a:r>
              <a:rPr lang="en-US" sz="1400" b="1" dirty="0" err="1" smtClean="0"/>
              <a:t>tma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soğutma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pompalarının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değişimi</a:t>
            </a:r>
            <a:endParaRPr lang="en-US" sz="1400" b="1" dirty="0" smtClean="0"/>
          </a:p>
          <a:p>
            <a:r>
              <a:rPr lang="en-US" sz="1400" b="1" dirty="0" smtClean="0"/>
              <a:t>● </a:t>
            </a:r>
            <a:r>
              <a:rPr lang="en-US" sz="1400" b="1" dirty="0" err="1" smtClean="0"/>
              <a:t>Klima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santralleri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egzost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fanlarının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değişimi</a:t>
            </a:r>
            <a:endParaRPr lang="en-US" sz="1400" b="1" dirty="0" smtClean="0"/>
          </a:p>
          <a:p>
            <a:r>
              <a:rPr lang="en-US" sz="1400" b="1" dirty="0" smtClean="0"/>
              <a:t>● </a:t>
            </a:r>
            <a:r>
              <a:rPr lang="en-US" sz="1400" b="1" dirty="0" err="1" smtClean="0"/>
              <a:t>Hava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kanal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sisteminin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değişimi</a:t>
            </a:r>
            <a:endParaRPr lang="en-US" sz="1400" b="1" dirty="0" smtClean="0"/>
          </a:p>
          <a:p>
            <a:r>
              <a:rPr lang="en-US" sz="1400" b="1" dirty="0" smtClean="0"/>
              <a:t>● </a:t>
            </a:r>
            <a:r>
              <a:rPr lang="en-US" sz="1400" b="1" dirty="0" err="1" smtClean="0"/>
              <a:t>Trafolar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Busbar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sisteminin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revizyonu</a:t>
            </a:r>
            <a:endParaRPr lang="en-US" sz="1400" b="1" dirty="0" smtClean="0"/>
          </a:p>
          <a:p>
            <a:r>
              <a:rPr lang="en-US" sz="1400" b="1" dirty="0" smtClean="0"/>
              <a:t>● </a:t>
            </a:r>
            <a:r>
              <a:rPr lang="en-US" sz="1400" b="1" dirty="0" err="1" smtClean="0"/>
              <a:t>İzolasyonların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yenilenmesi</a:t>
            </a:r>
            <a:endParaRPr lang="en-US" sz="1400" b="1" dirty="0" smtClean="0"/>
          </a:p>
          <a:p>
            <a:r>
              <a:rPr lang="en-US" sz="1400" b="1" dirty="0" smtClean="0"/>
              <a:t>● </a:t>
            </a:r>
            <a:r>
              <a:rPr lang="en-US" sz="1400" b="1" dirty="0" err="1" smtClean="0"/>
              <a:t>Boru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hatlarının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revizyonu</a:t>
            </a:r>
            <a:endParaRPr lang="en-US" sz="1400" b="1" dirty="0" smtClean="0"/>
          </a:p>
          <a:p>
            <a:r>
              <a:rPr lang="en-US" sz="1400" b="1" dirty="0" smtClean="0"/>
              <a:t>● Diesel </a:t>
            </a:r>
            <a:r>
              <a:rPr lang="en-US" sz="1400" b="1" dirty="0" err="1" smtClean="0"/>
              <a:t>yangın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pompalarının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revizyonu</a:t>
            </a:r>
            <a:endParaRPr lang="en-US" sz="1400" b="1" dirty="0" smtClean="0"/>
          </a:p>
          <a:p>
            <a:r>
              <a:rPr lang="en-US" sz="1400" b="1" dirty="0" smtClean="0"/>
              <a:t>● </a:t>
            </a:r>
            <a:r>
              <a:rPr lang="en-US" sz="1400" b="1" dirty="0" err="1" smtClean="0"/>
              <a:t>Otomasyon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altyapısının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değişimi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kablolama</a:t>
            </a:r>
            <a:endParaRPr lang="en-US" sz="1400" b="1" dirty="0" smtClean="0"/>
          </a:p>
          <a:p>
            <a:r>
              <a:rPr lang="en-US" sz="1400" b="1" dirty="0" smtClean="0"/>
              <a:t>● </a:t>
            </a:r>
            <a:r>
              <a:rPr lang="en-US" sz="1400" b="1" dirty="0" err="1" smtClean="0"/>
              <a:t>Enerji</a:t>
            </a:r>
            <a:r>
              <a:rPr lang="en-US" sz="1400" b="1" dirty="0" smtClean="0"/>
              <a:t> </a:t>
            </a:r>
            <a:r>
              <a:rPr lang="tr-TR" sz="1400" b="1" dirty="0" smtClean="0"/>
              <a:t>izleme ve </a:t>
            </a:r>
            <a:r>
              <a:rPr lang="en-US" sz="1400" b="1" dirty="0" err="1" smtClean="0"/>
              <a:t>yönetim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sistemi</a:t>
            </a:r>
            <a:r>
              <a:rPr lang="en-US" sz="1400" b="1" dirty="0" smtClean="0"/>
              <a:t> (remote)</a:t>
            </a:r>
          </a:p>
          <a:p>
            <a:r>
              <a:rPr lang="en-US" sz="1400" b="1" dirty="0" smtClean="0"/>
              <a:t>● LEED O&amp;M </a:t>
            </a:r>
            <a:r>
              <a:rPr lang="en-US" sz="1400" b="1" dirty="0" err="1" smtClean="0"/>
              <a:t>sertifikasyonu</a:t>
            </a:r>
            <a:endParaRPr lang="en-US" sz="1400" b="1" dirty="0" smtClean="0"/>
          </a:p>
          <a:p>
            <a:r>
              <a:rPr lang="en-US" sz="1400" b="1" dirty="0" smtClean="0"/>
              <a:t>● </a:t>
            </a:r>
            <a:r>
              <a:rPr lang="en-US" sz="1400" b="1" dirty="0" err="1" smtClean="0"/>
              <a:t>Teknik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yönetimi</a:t>
            </a:r>
            <a:endParaRPr lang="en-US" sz="1400" b="1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504975-7FA7-4F2F-9F50-ED9DBEF104D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Picture 5" descr="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1219200"/>
            <a:ext cx="3359149" cy="2262822"/>
          </a:xfrm>
          <a:prstGeom prst="rect">
            <a:avLst/>
          </a:prstGeom>
        </p:spPr>
      </p:pic>
      <p:pic>
        <p:nvPicPr>
          <p:cNvPr id="7" name="Content Placeholder 5" descr="1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1600" y="3670935"/>
            <a:ext cx="3359149" cy="234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Carousel </a:t>
            </a:r>
            <a:r>
              <a:rPr lang="en-US" sz="2000" dirty="0" err="1" smtClean="0"/>
              <a:t>Alışveriş</a:t>
            </a:r>
            <a:r>
              <a:rPr lang="en-US" sz="2000" dirty="0" smtClean="0"/>
              <a:t> </a:t>
            </a:r>
            <a:r>
              <a:rPr lang="en-US" sz="2000" dirty="0" err="1" smtClean="0"/>
              <a:t>Merkezi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Performans</a:t>
            </a:r>
            <a:r>
              <a:rPr lang="en-US" sz="2000" dirty="0" smtClean="0"/>
              <a:t> </a:t>
            </a:r>
            <a:r>
              <a:rPr lang="en-US" sz="2000" dirty="0" err="1" smtClean="0"/>
              <a:t>Kontratı</a:t>
            </a:r>
            <a:r>
              <a:rPr lang="en-US" sz="2000" dirty="0" smtClean="0"/>
              <a:t> </a:t>
            </a:r>
            <a:r>
              <a:rPr lang="en-US" sz="2000" dirty="0" err="1" smtClean="0"/>
              <a:t>Prosesi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504975-7FA7-4F2F-9F50-ED9DBEF104D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6" name="Diagram 5"/>
          <p:cNvGraphicFramePr/>
          <p:nvPr>
            <p:custDataLst>
              <p:tags r:id="rId1"/>
            </p:custDataLst>
          </p:nvPr>
        </p:nvGraphicFramePr>
        <p:xfrm>
          <a:off x="468313" y="1371600"/>
          <a:ext cx="3170483" cy="448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638796" y="2667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/>
              <a:t>Performans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Kontratı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Planlama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başlayan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Tasarrufun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gerçekleşmesi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eren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uzun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süreçli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yapısıdır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4953000" y="2286000"/>
            <a:ext cx="3886200" cy="2057400"/>
          </a:xfrm>
          <a:prstGeom prst="rect">
            <a:avLst/>
          </a:prstGeom>
          <a:solidFill>
            <a:srgbClr val="8AC240"/>
          </a:solidFill>
          <a:ln w="9525">
            <a:solidFill>
              <a:srgbClr val="00539E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lvl="1">
              <a:lnSpc>
                <a:spcPct val="21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tr-TR" sz="1600" b="1" dirty="0">
                <a:solidFill>
                  <a:schemeClr val="bg1"/>
                </a:solidFill>
              </a:rPr>
              <a:t>Tesis faturaları</a:t>
            </a:r>
            <a:endParaRPr lang="en-US" sz="1600" b="1" dirty="0">
              <a:solidFill>
                <a:schemeClr val="bg1"/>
              </a:solidFill>
            </a:endParaRPr>
          </a:p>
          <a:p>
            <a:pPr marL="1588" lvl="1" eaLnBrk="0" hangingPunct="0">
              <a:lnSpc>
                <a:spcPct val="21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tr-TR" sz="1600" b="1" dirty="0">
                <a:solidFill>
                  <a:schemeClr val="bg1"/>
                </a:solidFill>
              </a:rPr>
              <a:t>        Verimlilik iyileştirme masrafları</a:t>
            </a:r>
            <a:endParaRPr lang="en-US" sz="1600" b="1" dirty="0">
              <a:solidFill>
                <a:schemeClr val="bg1"/>
              </a:solidFill>
            </a:endParaRPr>
          </a:p>
          <a:p>
            <a:pPr lvl="1">
              <a:lnSpc>
                <a:spcPct val="21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tr-TR" sz="1600" b="1" dirty="0">
                <a:solidFill>
                  <a:schemeClr val="bg1"/>
                </a:solidFill>
              </a:rPr>
              <a:t>Müşteri tasarrufları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52600" y="52578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</a:pPr>
            <a:r>
              <a:rPr lang="tr-TR" b="1" i="1">
                <a:solidFill>
                  <a:srgbClr val="00539E"/>
                </a:solidFill>
              </a:rPr>
              <a:t>Önce</a:t>
            </a:r>
            <a:endParaRPr lang="en-US" b="1"/>
          </a:p>
        </p:txBody>
      </p:sp>
      <p:pic>
        <p:nvPicPr>
          <p:cNvPr id="39940" name="Picture 4" descr="energyperf_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479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energyperf_vert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95400"/>
            <a:ext cx="8159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energyperf_dur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188" y="1295400"/>
            <a:ext cx="4810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energyperf_af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4788" y="1295400"/>
            <a:ext cx="4810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536825" y="5257800"/>
            <a:ext cx="1477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</a:pPr>
            <a:r>
              <a:rPr lang="tr-TR" b="1" i="1">
                <a:solidFill>
                  <a:srgbClr val="00539E"/>
                </a:solidFill>
              </a:rPr>
              <a:t>Süresince</a:t>
            </a:r>
            <a:endParaRPr lang="en-US" b="1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886200" y="52578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</a:pPr>
            <a:r>
              <a:rPr lang="tr-TR" b="1" i="1">
                <a:solidFill>
                  <a:srgbClr val="00539E"/>
                </a:solidFill>
              </a:rPr>
              <a:t>Sonra</a:t>
            </a:r>
            <a:endParaRPr lang="en-US" b="1"/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5029200" y="37719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B3DB7E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5029200" y="31750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69EFF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>
            <a:off x="5029200" y="25527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FF8C5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381000" y="304800"/>
            <a:ext cx="6983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110000"/>
              </a:lnSpc>
            </a:pPr>
            <a:r>
              <a:rPr lang="en-US" sz="2000" b="1" dirty="0" err="1"/>
              <a:t>Performan</a:t>
            </a:r>
            <a:r>
              <a:rPr lang="tr-TR" sz="2000" b="1" dirty="0"/>
              <a:t>s sözleşmesi</a:t>
            </a:r>
            <a:r>
              <a:rPr lang="en-US" sz="2000" b="1" dirty="0"/>
              <a:t>– </a:t>
            </a:r>
            <a:r>
              <a:rPr lang="tr-TR" sz="2000" b="1" dirty="0"/>
              <a:t>Tüm tasarrufların tadını çıkarın</a:t>
            </a:r>
            <a:endParaRPr lang="en-US" sz="2000" b="1" dirty="0"/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4724400" y="1447800"/>
            <a:ext cx="1066800" cy="304800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791200" y="1385888"/>
            <a:ext cx="3048000" cy="396875"/>
          </a:xfrm>
          <a:prstGeom prst="rect">
            <a:avLst/>
          </a:prstGeom>
          <a:solidFill>
            <a:schemeClr val="folHlink">
              <a:alpha val="7803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/>
              <a:t>Tüm tasarruflar</a:t>
            </a:r>
            <a:endParaRPr lang="en-US" sz="2000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Johnson Controls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EA7ED3-B914-492C-8E3B-9F398907A507}" type="slidenum">
              <a:rPr lang="de-DE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pPr>
                <a:defRPr/>
              </a:pPr>
              <a:t>9</a:t>
            </a:fld>
            <a:endParaRPr lang="de-DE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77825" y="312738"/>
            <a:ext cx="6983413" cy="647700"/>
          </a:xfrm>
        </p:spPr>
        <p:txBody>
          <a:bodyPr lIns="91440" tIns="45720" rIns="91440" bIns="45720">
            <a:noAutofit/>
          </a:bodyPr>
          <a:lstStyle/>
          <a:p>
            <a:pPr>
              <a:defRPr/>
            </a:pPr>
            <a:r>
              <a:rPr lang="en-US" sz="2000" dirty="0" err="1" smtClean="0"/>
              <a:t>Kontrat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846563" y="2401615"/>
            <a:ext cx="1280160" cy="128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US" sz="1400" b="1" dirty="0" err="1" smtClean="0"/>
              <a:t>Müşteri</a:t>
            </a:r>
            <a:endParaRPr lang="en-US" sz="1400" b="1" dirty="0"/>
          </a:p>
        </p:txBody>
      </p:sp>
      <p:pic>
        <p:nvPicPr>
          <p:cNvPr id="9" name="Picture 8" descr="Wyandotte Public Schools.jpg"/>
          <p:cNvPicPr>
            <a:picLocks noChangeAspect="1"/>
          </p:cNvPicPr>
          <p:nvPr/>
        </p:nvPicPr>
        <p:blipFill>
          <a:blip r:embed="rId2" cstate="print"/>
          <a:srcRect b="14988"/>
          <a:stretch>
            <a:fillRect/>
          </a:stretch>
        </p:blipFill>
        <p:spPr>
          <a:xfrm>
            <a:off x="3987475" y="2837035"/>
            <a:ext cx="998336" cy="75216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65388" y="2401615"/>
            <a:ext cx="1280160" cy="12801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Finans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kuruluşu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Sign Contrac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5555" y="2924119"/>
            <a:ext cx="939826" cy="68137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90338" y="2401615"/>
            <a:ext cx="1280160" cy="128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Enerji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servis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firması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46" descr="H:\davidc\d_docs\Vendors\Johnson Controls\Corporate\JCI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989135"/>
            <a:ext cx="1240679" cy="60006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77825" y="3810000"/>
            <a:ext cx="82184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Verimliliği</a:t>
            </a:r>
            <a:r>
              <a:rPr lang="en-US" dirty="0" smtClean="0"/>
              <a:t> </a:t>
            </a:r>
            <a:r>
              <a:rPr lang="en-US" dirty="0" err="1" smtClean="0"/>
              <a:t>Çalışmaları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,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Aydınlatma</a:t>
            </a:r>
            <a:r>
              <a:rPr lang="en-US" dirty="0" smtClean="0"/>
              <a:t> </a:t>
            </a:r>
            <a:r>
              <a:rPr lang="en-US" dirty="0" err="1" smtClean="0"/>
              <a:t>Teknolojileri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Kontrolü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Bina</a:t>
            </a:r>
            <a:r>
              <a:rPr lang="en-US" dirty="0" smtClean="0"/>
              <a:t> </a:t>
            </a:r>
            <a:r>
              <a:rPr lang="en-US" dirty="0" err="1" smtClean="0"/>
              <a:t>yapısındaki</a:t>
            </a:r>
            <a:r>
              <a:rPr lang="en-US" dirty="0" smtClean="0"/>
              <a:t> </a:t>
            </a:r>
            <a:r>
              <a:rPr lang="en-US" dirty="0" err="1" smtClean="0"/>
              <a:t>değişiklikler</a:t>
            </a:r>
            <a:r>
              <a:rPr lang="en-US" dirty="0" smtClean="0"/>
              <a:t> (</a:t>
            </a:r>
            <a:r>
              <a:rPr lang="en-US" dirty="0" err="1" smtClean="0"/>
              <a:t>pencere</a:t>
            </a:r>
            <a:r>
              <a:rPr lang="en-US" dirty="0" smtClean="0"/>
              <a:t>, </a:t>
            </a:r>
            <a:r>
              <a:rPr lang="en-US" dirty="0" err="1" smtClean="0"/>
              <a:t>izolasyon</a:t>
            </a:r>
            <a:r>
              <a:rPr lang="en-US" dirty="0" smtClean="0"/>
              <a:t>, etc)</a:t>
            </a:r>
          </a:p>
          <a:p>
            <a:r>
              <a:rPr lang="en-US" dirty="0" smtClean="0"/>
              <a:t>• HVAC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ortam</a:t>
            </a:r>
            <a:r>
              <a:rPr lang="en-US" dirty="0" smtClean="0"/>
              <a:t> </a:t>
            </a:r>
            <a:r>
              <a:rPr lang="en-US" dirty="0" err="1" smtClean="0"/>
              <a:t>şartlandırma</a:t>
            </a:r>
            <a:r>
              <a:rPr lang="en-US" dirty="0" smtClean="0"/>
              <a:t> </a:t>
            </a:r>
            <a:r>
              <a:rPr lang="en-US" dirty="0" err="1" smtClean="0"/>
              <a:t>sistemleri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Yenilenebilir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uygulamaları</a:t>
            </a:r>
            <a:r>
              <a:rPr lang="en-US" dirty="0" smtClean="0"/>
              <a:t>(</a:t>
            </a:r>
            <a:r>
              <a:rPr lang="en-US" dirty="0" err="1" smtClean="0"/>
              <a:t>rüzgar,güneş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Ölçümleme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verimlilik</a:t>
            </a:r>
            <a:r>
              <a:rPr lang="en-US" dirty="0" smtClean="0"/>
              <a:t> </a:t>
            </a:r>
            <a:r>
              <a:rPr lang="en-US" dirty="0" err="1" smtClean="0"/>
              <a:t>arttırıcı</a:t>
            </a:r>
            <a:r>
              <a:rPr lang="en-US" dirty="0" smtClean="0"/>
              <a:t> </a:t>
            </a:r>
            <a:r>
              <a:rPr lang="en-US" dirty="0" err="1" smtClean="0"/>
              <a:t>otomasyon</a:t>
            </a:r>
            <a:r>
              <a:rPr lang="en-US" dirty="0" smtClean="0"/>
              <a:t> </a:t>
            </a:r>
            <a:r>
              <a:rPr lang="en-US" dirty="0" err="1" smtClean="0"/>
              <a:t>projeleri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Altyapı</a:t>
            </a:r>
            <a:r>
              <a:rPr lang="en-US" dirty="0" smtClean="0"/>
              <a:t> (</a:t>
            </a:r>
            <a:r>
              <a:rPr lang="tr-TR" dirty="0" err="1" smtClean="0"/>
              <a:t>Y</a:t>
            </a:r>
            <a:r>
              <a:rPr lang="en-US" dirty="0" err="1" smtClean="0"/>
              <a:t>angın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Güvenlik</a:t>
            </a:r>
            <a:r>
              <a:rPr lang="en-US" dirty="0" smtClean="0"/>
              <a:t>, IT </a:t>
            </a:r>
            <a:r>
              <a:rPr lang="en-US" dirty="0" err="1" smtClean="0"/>
              <a:t>altyapısı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7825" y="1219200"/>
            <a:ext cx="8294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Servis</a:t>
            </a:r>
            <a:r>
              <a:rPr lang="en-US" dirty="0" smtClean="0"/>
              <a:t> </a:t>
            </a:r>
            <a:r>
              <a:rPr lang="en-US" dirty="0" err="1" smtClean="0"/>
              <a:t>Firması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Finans</a:t>
            </a:r>
            <a:r>
              <a:rPr lang="en-US" dirty="0" smtClean="0"/>
              <a:t> </a:t>
            </a:r>
            <a:r>
              <a:rPr lang="en-US" dirty="0" err="1" smtClean="0"/>
              <a:t>Kuruluşlarının</a:t>
            </a:r>
            <a:r>
              <a:rPr lang="en-US" dirty="0" smtClean="0"/>
              <a:t> </a:t>
            </a:r>
            <a:r>
              <a:rPr lang="tr-TR" dirty="0" err="1" smtClean="0"/>
              <a:t>o</a:t>
            </a:r>
            <a:r>
              <a:rPr lang="en-US" dirty="0" err="1" smtClean="0"/>
              <a:t>rtak</a:t>
            </a:r>
            <a:r>
              <a:rPr lang="en-US" dirty="0" smtClean="0"/>
              <a:t> </a:t>
            </a:r>
            <a:r>
              <a:rPr lang="en-US" dirty="0" err="1" smtClean="0"/>
              <a:t>tecrübelerini</a:t>
            </a:r>
            <a:r>
              <a:rPr lang="en-US" dirty="0" smtClean="0"/>
              <a:t> </a:t>
            </a:r>
            <a:r>
              <a:rPr lang="en-US" dirty="0" err="1" smtClean="0"/>
              <a:t>birleştirdiği</a:t>
            </a:r>
            <a:endParaRPr lang="en-US" dirty="0" smtClean="0"/>
          </a:p>
          <a:p>
            <a:r>
              <a:rPr lang="en-US" dirty="0" err="1" smtClean="0"/>
              <a:t>Performans</a:t>
            </a:r>
            <a:r>
              <a:rPr lang="en-US" dirty="0" smtClean="0"/>
              <a:t> </a:t>
            </a:r>
            <a:r>
              <a:rPr lang="tr-TR" dirty="0" smtClean="0"/>
              <a:t>K</a:t>
            </a:r>
            <a:r>
              <a:rPr lang="en-US" dirty="0" err="1" smtClean="0"/>
              <a:t>ontrat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r>
              <a:rPr lang="en-US" dirty="0" smtClean="0"/>
              <a:t>, </a:t>
            </a:r>
            <a:r>
              <a:rPr lang="en-US" dirty="0" err="1" smtClean="0"/>
              <a:t>iş</a:t>
            </a:r>
            <a:r>
              <a:rPr lang="en-US" dirty="0" smtClean="0"/>
              <a:t> </a:t>
            </a:r>
            <a:r>
              <a:rPr lang="en-US" dirty="0" err="1" smtClean="0"/>
              <a:t>sahibine</a:t>
            </a:r>
            <a:r>
              <a:rPr lang="en-US" dirty="0" smtClean="0"/>
              <a:t>, </a:t>
            </a:r>
            <a:r>
              <a:rPr lang="tr-TR" dirty="0" smtClean="0"/>
              <a:t>minimum</a:t>
            </a:r>
            <a:r>
              <a:rPr lang="en-US" dirty="0" smtClean="0"/>
              <a:t> risk, </a:t>
            </a:r>
            <a:r>
              <a:rPr lang="tr-TR" dirty="0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tasarruf</a:t>
            </a:r>
            <a:r>
              <a:rPr lang="en-US" dirty="0" smtClean="0"/>
              <a:t> </a:t>
            </a:r>
            <a:r>
              <a:rPr lang="en-US" dirty="0" err="1" smtClean="0"/>
              <a:t>olanakları</a:t>
            </a:r>
            <a:r>
              <a:rPr lang="en-US" dirty="0" smtClean="0"/>
              <a:t> </a:t>
            </a:r>
            <a:r>
              <a:rPr lang="en-US" dirty="0" err="1" smtClean="0"/>
              <a:t>sunulur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QJWN4R80yl3opdB8KZRg"/>
</p:tagLst>
</file>

<file path=ppt/theme/theme1.xml><?xml version="1.0" encoding="utf-8"?>
<a:theme xmlns:a="http://schemas.openxmlformats.org/drawingml/2006/main" name="JC_PPT_Template">
  <a:themeElements>
    <a:clrScheme name="JC_PPT_Template 1">
      <a:dk1>
        <a:srgbClr val="000000"/>
      </a:dk1>
      <a:lt1>
        <a:srgbClr val="FFFFFF"/>
      </a:lt1>
      <a:dk2>
        <a:srgbClr val="08338F"/>
      </a:dk2>
      <a:lt2>
        <a:srgbClr val="878785"/>
      </a:lt2>
      <a:accent1>
        <a:srgbClr val="7DBA00"/>
      </a:accent1>
      <a:accent2>
        <a:srgbClr val="00B8E0"/>
      </a:accent2>
      <a:accent3>
        <a:srgbClr val="FFFFFF"/>
      </a:accent3>
      <a:accent4>
        <a:srgbClr val="000000"/>
      </a:accent4>
      <a:accent5>
        <a:srgbClr val="BFD9AA"/>
      </a:accent5>
      <a:accent6>
        <a:srgbClr val="00A6CB"/>
      </a:accent6>
      <a:hlink>
        <a:srgbClr val="DE3B21"/>
      </a:hlink>
      <a:folHlink>
        <a:srgbClr val="F7B512"/>
      </a:folHlink>
    </a:clrScheme>
    <a:fontScheme name="JC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C_PPT_Template 1">
        <a:dk1>
          <a:srgbClr val="000000"/>
        </a:dk1>
        <a:lt1>
          <a:srgbClr val="FFFFFF"/>
        </a:lt1>
        <a:dk2>
          <a:srgbClr val="08338F"/>
        </a:dk2>
        <a:lt2>
          <a:srgbClr val="878785"/>
        </a:lt2>
        <a:accent1>
          <a:srgbClr val="7DBA00"/>
        </a:accent1>
        <a:accent2>
          <a:srgbClr val="00B8E0"/>
        </a:accent2>
        <a:accent3>
          <a:srgbClr val="FFFFFF"/>
        </a:accent3>
        <a:accent4>
          <a:srgbClr val="000000"/>
        </a:accent4>
        <a:accent5>
          <a:srgbClr val="BFD9AA"/>
        </a:accent5>
        <a:accent6>
          <a:srgbClr val="00A6CB"/>
        </a:accent6>
        <a:hlink>
          <a:srgbClr val="DE3B21"/>
        </a:hlink>
        <a:folHlink>
          <a:srgbClr val="F7B5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103E75-9BC2-4985-A6C4-F0763DD2496E}"/>
</file>

<file path=customXml/itemProps2.xml><?xml version="1.0" encoding="utf-8"?>
<ds:datastoreItem xmlns:ds="http://schemas.openxmlformats.org/officeDocument/2006/customXml" ds:itemID="{35E542C1-394A-4055-9024-A0EA76A0C8DF}"/>
</file>

<file path=customXml/itemProps3.xml><?xml version="1.0" encoding="utf-8"?>
<ds:datastoreItem xmlns:ds="http://schemas.openxmlformats.org/officeDocument/2006/customXml" ds:itemID="{1D06DC34-34EC-4939-A605-FDD981CE59FA}"/>
</file>

<file path=docProps/app.xml><?xml version="1.0" encoding="utf-8"?>
<Properties xmlns="http://schemas.openxmlformats.org/officeDocument/2006/extended-properties" xmlns:vt="http://schemas.openxmlformats.org/officeDocument/2006/docPropsVTypes">
  <Template>JC_PPT_Template</Template>
  <TotalTime>21364</TotalTime>
  <Words>491</Words>
  <Application>Microsoft Office PowerPoint</Application>
  <PresentationFormat>On-screen Show (4:3)</PresentationFormat>
  <Paragraphs>115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JC_PPT_Template</vt:lpstr>
      <vt:lpstr>Slide 1</vt:lpstr>
      <vt:lpstr>Neden Performans Kontratı?</vt:lpstr>
      <vt:lpstr>Enerji Servisleri Firması (ESCO)</vt:lpstr>
      <vt:lpstr>Empire State Binası  </vt:lpstr>
      <vt:lpstr>Carousel Alışveriş Merkezi</vt:lpstr>
      <vt:lpstr>Carousel Alışveriş Merkezi</vt:lpstr>
      <vt:lpstr>Performans Kontratı Prosesi</vt:lpstr>
      <vt:lpstr>Slide 8</vt:lpstr>
      <vt:lpstr>Kontrat  </vt:lpstr>
      <vt:lpstr>Performans Kontratı Uygulamalarının Sektörlere göre Dağılımı (ABD) </vt:lpstr>
      <vt:lpstr>ABD Performans Kontrat Market Tahminleri  </vt:lpstr>
      <vt:lpstr>Johnson Controls  Etkin Yapı Sistemleri Onur KOCA</vt:lpstr>
    </vt:vector>
  </TitlesOfParts>
  <Company>Johnson Controls,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ccavanv</dc:creator>
  <cp:lastModifiedBy>ckuraks</cp:lastModifiedBy>
  <cp:revision>675</cp:revision>
  <dcterms:created xsi:type="dcterms:W3CDTF">2008-09-23T12:06:32Z</dcterms:created>
  <dcterms:modified xsi:type="dcterms:W3CDTF">2012-09-25T06:48:49Z</dcterms:modified>
</cp:coreProperties>
</file>