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4"/>
  </p:notesMasterIdLst>
  <p:handoutMasterIdLst>
    <p:handoutMasterId r:id="rId25"/>
  </p:handoutMasterIdLst>
  <p:sldIdLst>
    <p:sldId id="256" r:id="rId2"/>
    <p:sldId id="722" r:id="rId3"/>
    <p:sldId id="726" r:id="rId4"/>
    <p:sldId id="724" r:id="rId5"/>
    <p:sldId id="747" r:id="rId6"/>
    <p:sldId id="748" r:id="rId7"/>
    <p:sldId id="749" r:id="rId8"/>
    <p:sldId id="750" r:id="rId9"/>
    <p:sldId id="751" r:id="rId10"/>
    <p:sldId id="753" r:id="rId11"/>
    <p:sldId id="752" r:id="rId12"/>
    <p:sldId id="727" r:id="rId13"/>
    <p:sldId id="741" r:id="rId14"/>
    <p:sldId id="742" r:id="rId15"/>
    <p:sldId id="743" r:id="rId16"/>
    <p:sldId id="728" r:id="rId17"/>
    <p:sldId id="744" r:id="rId18"/>
    <p:sldId id="745" r:id="rId19"/>
    <p:sldId id="746" r:id="rId20"/>
    <p:sldId id="730" r:id="rId21"/>
    <p:sldId id="720" r:id="rId22"/>
    <p:sldId id="721" r:id="rId23"/>
  </p:sldIdLst>
  <p:sldSz cx="9144000" cy="6858000" type="screen4x3"/>
  <p:notesSz cx="6669088" cy="9928225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F7D"/>
    <a:srgbClr val="506059"/>
    <a:srgbClr val="33CC33"/>
    <a:srgbClr val="996633"/>
    <a:srgbClr val="CC9900"/>
    <a:srgbClr val="808080"/>
    <a:srgbClr val="5F5F5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4660"/>
  </p:normalViewPr>
  <p:slideViewPr>
    <p:cSldViewPr>
      <p:cViewPr>
        <p:scale>
          <a:sx n="70" d="100"/>
          <a:sy n="70" d="100"/>
        </p:scale>
        <p:origin x="-14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Financial allocation per priority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Priority 1</c:v>
                </c:pt>
                <c:pt idx="1">
                  <c:v>Priroity 2</c:v>
                </c:pt>
                <c:pt idx="2">
                  <c:v>Priority 3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0.65</c:v>
                </c:pt>
                <c:pt idx="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AEB57-67D1-49B4-B4FE-9930FB78E66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B28401E-716C-4409-B731-73B4E1D13CC5}">
      <dgm:prSet phldrT="[Text]" custT="1"/>
      <dgm:spPr/>
      <dgm:t>
        <a:bodyPr/>
        <a:lstStyle/>
        <a:p>
          <a:r>
            <a:rPr lang="hr-HR" sz="3200" b="1" dirty="0" smtClean="0">
              <a:solidFill>
                <a:srgbClr val="FF0000"/>
              </a:solidFill>
            </a:rPr>
            <a:t>144</a:t>
          </a:r>
        </a:p>
        <a:p>
          <a:r>
            <a:rPr lang="hr-HR" sz="3200" b="1" dirty="0" smtClean="0">
              <a:solidFill>
                <a:srgbClr val="FF0000"/>
              </a:solidFill>
            </a:rPr>
            <a:t>100%</a:t>
          </a:r>
          <a:endParaRPr lang="hr-HR" sz="3200" b="1" dirty="0">
            <a:solidFill>
              <a:srgbClr val="FF0000"/>
            </a:solidFill>
          </a:endParaRPr>
        </a:p>
      </dgm:t>
    </dgm:pt>
    <dgm:pt modelId="{D47D345A-DE07-4980-B8E7-DD26C31E89E9}" type="parTrans" cxnId="{84EB19E2-CA12-47E5-8BC6-CF70CE0EAD3B}">
      <dgm:prSet/>
      <dgm:spPr/>
      <dgm:t>
        <a:bodyPr/>
        <a:lstStyle/>
        <a:p>
          <a:endParaRPr lang="hr-HR"/>
        </a:p>
      </dgm:t>
    </dgm:pt>
    <dgm:pt modelId="{236D919A-6087-40DD-8EB9-F89030F4404B}" type="sibTrans" cxnId="{84EB19E2-CA12-47E5-8BC6-CF70CE0EAD3B}">
      <dgm:prSet/>
      <dgm:spPr/>
      <dgm:t>
        <a:bodyPr/>
        <a:lstStyle/>
        <a:p>
          <a:endParaRPr lang="hr-HR"/>
        </a:p>
      </dgm:t>
    </dgm:pt>
    <dgm:pt modelId="{44DB92EF-89B6-42B4-AB54-D8CE7A694507}">
      <dgm:prSet phldrT="[Text]" custT="1"/>
      <dgm:spPr/>
      <dgm:t>
        <a:bodyPr/>
        <a:lstStyle/>
        <a:p>
          <a:r>
            <a:rPr lang="en-GB" sz="2000" b="1" noProof="0" dirty="0" smtClean="0"/>
            <a:t>Total planned</a:t>
          </a:r>
          <a:endParaRPr lang="en-GB" sz="2000" b="1" noProof="0" dirty="0"/>
        </a:p>
      </dgm:t>
    </dgm:pt>
    <dgm:pt modelId="{7B51005B-5418-4524-B4EE-2109F08313E6}" type="parTrans" cxnId="{87E8F4D1-596A-489E-B139-90462B85097B}">
      <dgm:prSet/>
      <dgm:spPr/>
      <dgm:t>
        <a:bodyPr/>
        <a:lstStyle/>
        <a:p>
          <a:endParaRPr lang="hr-HR"/>
        </a:p>
      </dgm:t>
    </dgm:pt>
    <dgm:pt modelId="{F10D7DE4-5C6A-451B-A5C4-3087093EDE53}" type="sibTrans" cxnId="{87E8F4D1-596A-489E-B139-90462B85097B}">
      <dgm:prSet/>
      <dgm:spPr/>
      <dgm:t>
        <a:bodyPr/>
        <a:lstStyle/>
        <a:p>
          <a:endParaRPr lang="hr-HR"/>
        </a:p>
      </dgm:t>
    </dgm:pt>
    <dgm:pt modelId="{221FFCEE-B9B2-4E53-81D6-D5FECF3AE235}">
      <dgm:prSet phldrT="[Text]"/>
      <dgm:spPr/>
      <dgm:t>
        <a:bodyPr/>
        <a:lstStyle/>
        <a:p>
          <a:r>
            <a:rPr lang="hr-HR" b="1" dirty="0" smtClean="0"/>
            <a:t>128</a:t>
          </a:r>
        </a:p>
        <a:p>
          <a:r>
            <a:rPr lang="hr-HR" b="1" dirty="0" smtClean="0"/>
            <a:t>88.88%</a:t>
          </a:r>
          <a:endParaRPr lang="hr-HR" b="1" dirty="0"/>
        </a:p>
      </dgm:t>
    </dgm:pt>
    <dgm:pt modelId="{4C1B6319-4A73-49F1-8C90-3D5016F88B8F}" type="parTrans" cxnId="{80CEDA45-9EA7-45B7-AC39-C37CF47EDD3D}">
      <dgm:prSet/>
      <dgm:spPr/>
      <dgm:t>
        <a:bodyPr/>
        <a:lstStyle/>
        <a:p>
          <a:endParaRPr lang="hr-HR"/>
        </a:p>
      </dgm:t>
    </dgm:pt>
    <dgm:pt modelId="{90C764E6-936B-4ABF-B7FF-32C7968A900F}" type="sibTrans" cxnId="{80CEDA45-9EA7-45B7-AC39-C37CF47EDD3D}">
      <dgm:prSet/>
      <dgm:spPr/>
      <dgm:t>
        <a:bodyPr/>
        <a:lstStyle/>
        <a:p>
          <a:endParaRPr lang="hr-HR"/>
        </a:p>
      </dgm:t>
    </dgm:pt>
    <dgm:pt modelId="{6B6D8B49-06C0-481C-AF85-98758D9549CB}">
      <dgm:prSet phldrT="[Text]" custT="1"/>
      <dgm:spPr/>
      <dgm:t>
        <a:bodyPr/>
        <a:lstStyle/>
        <a:p>
          <a:r>
            <a:rPr lang="en-GB" sz="2000" b="1" noProof="0" dirty="0" smtClean="0"/>
            <a:t>Contracted</a:t>
          </a:r>
          <a:endParaRPr lang="en-GB" sz="2000" b="1" noProof="0" dirty="0"/>
        </a:p>
      </dgm:t>
    </dgm:pt>
    <dgm:pt modelId="{5FBF4988-4274-4E7B-9ABD-2105844278BE}" type="parTrans" cxnId="{9885F36B-E216-4025-867C-CEFD7D64F480}">
      <dgm:prSet/>
      <dgm:spPr/>
      <dgm:t>
        <a:bodyPr/>
        <a:lstStyle/>
        <a:p>
          <a:endParaRPr lang="hr-HR"/>
        </a:p>
      </dgm:t>
    </dgm:pt>
    <dgm:pt modelId="{2444FA33-B01C-4886-910F-CA788BA309B3}" type="sibTrans" cxnId="{9885F36B-E216-4025-867C-CEFD7D64F480}">
      <dgm:prSet/>
      <dgm:spPr/>
      <dgm:t>
        <a:bodyPr/>
        <a:lstStyle/>
        <a:p>
          <a:endParaRPr lang="hr-HR"/>
        </a:p>
      </dgm:t>
    </dgm:pt>
    <dgm:pt modelId="{AC8FCF8F-68A2-4806-9F9A-5ADA74773299}">
      <dgm:prSet phldrT="[Text]"/>
      <dgm:spPr/>
      <dgm:t>
        <a:bodyPr/>
        <a:lstStyle/>
        <a:p>
          <a:r>
            <a:rPr lang="hr-HR" b="1" dirty="0" smtClean="0"/>
            <a:t>11</a:t>
          </a:r>
        </a:p>
        <a:p>
          <a:r>
            <a:rPr lang="hr-HR" b="1" dirty="0" smtClean="0"/>
            <a:t>7.63%</a:t>
          </a:r>
          <a:endParaRPr lang="hr-HR" b="1" dirty="0"/>
        </a:p>
      </dgm:t>
    </dgm:pt>
    <dgm:pt modelId="{E92AF755-D50D-405E-A76E-804F322CBE07}" type="parTrans" cxnId="{5390735B-E208-478F-8C2C-261AA11E6927}">
      <dgm:prSet/>
      <dgm:spPr/>
      <dgm:t>
        <a:bodyPr/>
        <a:lstStyle/>
        <a:p>
          <a:endParaRPr lang="hr-HR"/>
        </a:p>
      </dgm:t>
    </dgm:pt>
    <dgm:pt modelId="{34AFE0D6-59CA-4FEA-957B-D2952C3BA52D}" type="sibTrans" cxnId="{5390735B-E208-478F-8C2C-261AA11E6927}">
      <dgm:prSet/>
      <dgm:spPr/>
      <dgm:t>
        <a:bodyPr/>
        <a:lstStyle/>
        <a:p>
          <a:endParaRPr lang="hr-HR"/>
        </a:p>
      </dgm:t>
    </dgm:pt>
    <dgm:pt modelId="{DF461057-F610-4341-A58F-DD62C6122D9E}">
      <dgm:prSet phldrT="[Text]" custT="1"/>
      <dgm:spPr/>
      <dgm:t>
        <a:bodyPr/>
        <a:lstStyle/>
        <a:p>
          <a:r>
            <a:rPr lang="en-GB" sz="2000" b="1" noProof="0" dirty="0" smtClean="0"/>
            <a:t>Under evaluation</a:t>
          </a:r>
          <a:endParaRPr lang="en-GB" sz="2000" b="1" noProof="0" dirty="0"/>
        </a:p>
      </dgm:t>
    </dgm:pt>
    <dgm:pt modelId="{C9BB5269-16EA-4DD3-9F4B-D981BA95D42F}" type="parTrans" cxnId="{12E2FD26-90B4-422F-8AA1-42CC8284576C}">
      <dgm:prSet/>
      <dgm:spPr/>
      <dgm:t>
        <a:bodyPr/>
        <a:lstStyle/>
        <a:p>
          <a:endParaRPr lang="hr-HR"/>
        </a:p>
      </dgm:t>
    </dgm:pt>
    <dgm:pt modelId="{E45E524C-6C26-4A93-8EA6-97362E911DD6}" type="sibTrans" cxnId="{12E2FD26-90B4-422F-8AA1-42CC8284576C}">
      <dgm:prSet/>
      <dgm:spPr/>
      <dgm:t>
        <a:bodyPr/>
        <a:lstStyle/>
        <a:p>
          <a:endParaRPr lang="hr-HR"/>
        </a:p>
      </dgm:t>
    </dgm:pt>
    <dgm:pt modelId="{D77298B0-0FBB-4149-B155-204F8374FF6D}">
      <dgm:prSet/>
      <dgm:spPr/>
      <dgm:t>
        <a:bodyPr/>
        <a:lstStyle/>
        <a:p>
          <a:r>
            <a:rPr lang="hr-HR" b="1" dirty="0" smtClean="0"/>
            <a:t>5 </a:t>
          </a:r>
        </a:p>
        <a:p>
          <a:r>
            <a:rPr lang="hr-HR" b="1" dirty="0" smtClean="0"/>
            <a:t>3,47%</a:t>
          </a:r>
          <a:endParaRPr lang="hr-HR" b="1" dirty="0"/>
        </a:p>
      </dgm:t>
    </dgm:pt>
    <dgm:pt modelId="{EFF3D3BB-7206-4F2A-A486-C83655E818B0}" type="parTrans" cxnId="{6494AD2F-5873-4DB0-93AA-5C8E06FA5155}">
      <dgm:prSet/>
      <dgm:spPr/>
      <dgm:t>
        <a:bodyPr/>
        <a:lstStyle/>
        <a:p>
          <a:endParaRPr lang="hr-HR"/>
        </a:p>
      </dgm:t>
    </dgm:pt>
    <dgm:pt modelId="{7AA567AB-A9A7-4CB8-A77B-A2B7EEF38E94}" type="sibTrans" cxnId="{6494AD2F-5873-4DB0-93AA-5C8E06FA5155}">
      <dgm:prSet/>
      <dgm:spPr/>
      <dgm:t>
        <a:bodyPr/>
        <a:lstStyle/>
        <a:p>
          <a:endParaRPr lang="hr-HR"/>
        </a:p>
      </dgm:t>
    </dgm:pt>
    <dgm:pt modelId="{4BAA2C10-6936-4B7D-AFE6-24329A0A8675}" type="pres">
      <dgm:prSet presAssocID="{329AEB57-67D1-49B4-B4FE-9930FB78E6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F9257420-0D2B-40A6-A9E0-080233D8CCCB}" type="pres">
      <dgm:prSet presAssocID="{3B28401E-716C-4409-B731-73B4E1D13CC5}" presName="composite" presStyleCnt="0"/>
      <dgm:spPr/>
    </dgm:pt>
    <dgm:pt modelId="{C9564082-3B87-41CD-88D0-AF75FFFDEDFC}" type="pres">
      <dgm:prSet presAssocID="{3B28401E-716C-4409-B731-73B4E1D13CC5}" presName="bentUpArrow1" presStyleLbl="alignImgPlace1" presStyleIdx="0" presStyleCnt="3"/>
      <dgm:spPr/>
    </dgm:pt>
    <dgm:pt modelId="{8992CA0B-F94C-41AE-AE83-1E9087E7ABEB}" type="pres">
      <dgm:prSet presAssocID="{3B28401E-716C-4409-B731-73B4E1D13CC5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8281ED5-A08B-4EB5-9AA3-D799D294C706}" type="pres">
      <dgm:prSet presAssocID="{3B28401E-716C-4409-B731-73B4E1D13CC5}" presName="ChildText" presStyleLbl="revTx" presStyleIdx="0" presStyleCnt="3" custScaleX="250658" custLinFactNeighborX="83387" custLinFactNeighborY="-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250459C-76F3-478C-AD66-F48188665274}" type="pres">
      <dgm:prSet presAssocID="{236D919A-6087-40DD-8EB9-F89030F4404B}" presName="sibTrans" presStyleCnt="0"/>
      <dgm:spPr/>
    </dgm:pt>
    <dgm:pt modelId="{E810B0E8-EB25-41DD-BDD0-C6076492D2F9}" type="pres">
      <dgm:prSet presAssocID="{221FFCEE-B9B2-4E53-81D6-D5FECF3AE235}" presName="composite" presStyleCnt="0"/>
      <dgm:spPr/>
    </dgm:pt>
    <dgm:pt modelId="{855B8795-AC54-4A4A-B765-D6D86E4C1C98}" type="pres">
      <dgm:prSet presAssocID="{221FFCEE-B9B2-4E53-81D6-D5FECF3AE235}" presName="bentUpArrow1" presStyleLbl="alignImgPlace1" presStyleIdx="1" presStyleCnt="3"/>
      <dgm:spPr/>
    </dgm:pt>
    <dgm:pt modelId="{66AD4A6D-0030-411A-B5EF-D491DF5C242C}" type="pres">
      <dgm:prSet presAssocID="{221FFCEE-B9B2-4E53-81D6-D5FECF3AE235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D81425D-5894-4F07-9BE7-E67B90C00CA5}" type="pres">
      <dgm:prSet presAssocID="{221FFCEE-B9B2-4E53-81D6-D5FECF3AE235}" presName="ChildText" presStyleLbl="revTx" presStyleIdx="1" presStyleCnt="3" custScaleX="198722" custLinFactNeighborX="47164" custLinFactNeighborY="33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8A5C6F4-4070-40C2-A522-E71CA1E6FEDF}" type="pres">
      <dgm:prSet presAssocID="{90C764E6-936B-4ABF-B7FF-32C7968A900F}" presName="sibTrans" presStyleCnt="0"/>
      <dgm:spPr/>
    </dgm:pt>
    <dgm:pt modelId="{708E72FB-50C8-4A2D-A47D-5B22554EFF6E}" type="pres">
      <dgm:prSet presAssocID="{AC8FCF8F-68A2-4806-9F9A-5ADA74773299}" presName="composite" presStyleCnt="0"/>
      <dgm:spPr/>
    </dgm:pt>
    <dgm:pt modelId="{C374A35D-E552-40BC-B4DC-33EB66B3336B}" type="pres">
      <dgm:prSet presAssocID="{AC8FCF8F-68A2-4806-9F9A-5ADA74773299}" presName="bentUpArrow1" presStyleLbl="alignImgPlace1" presStyleIdx="2" presStyleCnt="3"/>
      <dgm:spPr/>
    </dgm:pt>
    <dgm:pt modelId="{480BCD9A-DD43-48BF-B8DE-EA8BFFDDF8C6}" type="pres">
      <dgm:prSet presAssocID="{AC8FCF8F-68A2-4806-9F9A-5ADA74773299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5409669-B03F-4D04-9718-5D2F84CAED59}" type="pres">
      <dgm:prSet presAssocID="{AC8FCF8F-68A2-4806-9F9A-5ADA74773299}" presName="ChildText" presStyleLbl="revTx" presStyleIdx="2" presStyleCnt="3" custScaleX="201528" custLinFactNeighborX="52136" custLinFactNeighborY="6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E0398E1-5890-4AEA-AC64-6577EA32F0AA}" type="pres">
      <dgm:prSet presAssocID="{34AFE0D6-59CA-4FEA-957B-D2952C3BA52D}" presName="sibTrans" presStyleCnt="0"/>
      <dgm:spPr/>
    </dgm:pt>
    <dgm:pt modelId="{AC8864D8-7703-451B-A1E0-A38BEC54C131}" type="pres">
      <dgm:prSet presAssocID="{D77298B0-0FBB-4149-B155-204F8374FF6D}" presName="composite" presStyleCnt="0"/>
      <dgm:spPr/>
    </dgm:pt>
    <dgm:pt modelId="{E0042E65-597E-4C2C-8088-8C831D25C238}" type="pres">
      <dgm:prSet presAssocID="{D77298B0-0FBB-4149-B155-204F8374FF6D}" presName="ParentText" presStyleLbl="node1" presStyleIdx="3" presStyleCnt="4" custLinFactNeighborX="-18044" custLinFactNeighborY="36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494AD2F-5873-4DB0-93AA-5C8E06FA5155}" srcId="{329AEB57-67D1-49B4-B4FE-9930FB78E669}" destId="{D77298B0-0FBB-4149-B155-204F8374FF6D}" srcOrd="3" destOrd="0" parTransId="{EFF3D3BB-7206-4F2A-A486-C83655E818B0}" sibTransId="{7AA567AB-A9A7-4CB8-A77B-A2B7EEF38E94}"/>
    <dgm:cxn modelId="{B3287409-8810-40B8-885F-3233C6FAB8E1}" type="presOf" srcId="{AC8FCF8F-68A2-4806-9F9A-5ADA74773299}" destId="{480BCD9A-DD43-48BF-B8DE-EA8BFFDDF8C6}" srcOrd="0" destOrd="0" presId="urn:microsoft.com/office/officeart/2005/8/layout/StepDownProcess"/>
    <dgm:cxn modelId="{9885F36B-E216-4025-867C-CEFD7D64F480}" srcId="{221FFCEE-B9B2-4E53-81D6-D5FECF3AE235}" destId="{6B6D8B49-06C0-481C-AF85-98758D9549CB}" srcOrd="0" destOrd="0" parTransId="{5FBF4988-4274-4E7B-9ABD-2105844278BE}" sibTransId="{2444FA33-B01C-4886-910F-CA788BA309B3}"/>
    <dgm:cxn modelId="{84EB19E2-CA12-47E5-8BC6-CF70CE0EAD3B}" srcId="{329AEB57-67D1-49B4-B4FE-9930FB78E669}" destId="{3B28401E-716C-4409-B731-73B4E1D13CC5}" srcOrd="0" destOrd="0" parTransId="{D47D345A-DE07-4980-B8E7-DD26C31E89E9}" sibTransId="{236D919A-6087-40DD-8EB9-F89030F4404B}"/>
    <dgm:cxn modelId="{CF180658-CA88-4928-AA58-1F1F2DB1BF90}" type="presOf" srcId="{D77298B0-0FBB-4149-B155-204F8374FF6D}" destId="{E0042E65-597E-4C2C-8088-8C831D25C238}" srcOrd="0" destOrd="0" presId="urn:microsoft.com/office/officeart/2005/8/layout/StepDownProcess"/>
    <dgm:cxn modelId="{44857231-4415-4655-9532-34508658BA38}" type="presOf" srcId="{DF461057-F610-4341-A58F-DD62C6122D9E}" destId="{25409669-B03F-4D04-9718-5D2F84CAED59}" srcOrd="0" destOrd="0" presId="urn:microsoft.com/office/officeart/2005/8/layout/StepDownProcess"/>
    <dgm:cxn modelId="{6E7CC9FF-2B21-4146-9D22-5C0DBE9619A1}" type="presOf" srcId="{6B6D8B49-06C0-481C-AF85-98758D9549CB}" destId="{7D81425D-5894-4F07-9BE7-E67B90C00CA5}" srcOrd="0" destOrd="0" presId="urn:microsoft.com/office/officeart/2005/8/layout/StepDownProcess"/>
    <dgm:cxn modelId="{5390735B-E208-478F-8C2C-261AA11E6927}" srcId="{329AEB57-67D1-49B4-B4FE-9930FB78E669}" destId="{AC8FCF8F-68A2-4806-9F9A-5ADA74773299}" srcOrd="2" destOrd="0" parTransId="{E92AF755-D50D-405E-A76E-804F322CBE07}" sibTransId="{34AFE0D6-59CA-4FEA-957B-D2952C3BA52D}"/>
    <dgm:cxn modelId="{12E2FD26-90B4-422F-8AA1-42CC8284576C}" srcId="{AC8FCF8F-68A2-4806-9F9A-5ADA74773299}" destId="{DF461057-F610-4341-A58F-DD62C6122D9E}" srcOrd="0" destOrd="0" parTransId="{C9BB5269-16EA-4DD3-9F4B-D981BA95D42F}" sibTransId="{E45E524C-6C26-4A93-8EA6-97362E911DD6}"/>
    <dgm:cxn modelId="{80CEDA45-9EA7-45B7-AC39-C37CF47EDD3D}" srcId="{329AEB57-67D1-49B4-B4FE-9930FB78E669}" destId="{221FFCEE-B9B2-4E53-81D6-D5FECF3AE235}" srcOrd="1" destOrd="0" parTransId="{4C1B6319-4A73-49F1-8C90-3D5016F88B8F}" sibTransId="{90C764E6-936B-4ABF-B7FF-32C7968A900F}"/>
    <dgm:cxn modelId="{B7CD28F4-9730-4906-BE45-6826C4B7B073}" type="presOf" srcId="{329AEB57-67D1-49B4-B4FE-9930FB78E669}" destId="{4BAA2C10-6936-4B7D-AFE6-24329A0A8675}" srcOrd="0" destOrd="0" presId="urn:microsoft.com/office/officeart/2005/8/layout/StepDownProcess"/>
    <dgm:cxn modelId="{7627560B-0A48-4189-8330-E59A8C64F38C}" type="presOf" srcId="{44DB92EF-89B6-42B4-AB54-D8CE7A694507}" destId="{98281ED5-A08B-4EB5-9AA3-D799D294C706}" srcOrd="0" destOrd="0" presId="urn:microsoft.com/office/officeart/2005/8/layout/StepDownProcess"/>
    <dgm:cxn modelId="{87E8F4D1-596A-489E-B139-90462B85097B}" srcId="{3B28401E-716C-4409-B731-73B4E1D13CC5}" destId="{44DB92EF-89B6-42B4-AB54-D8CE7A694507}" srcOrd="0" destOrd="0" parTransId="{7B51005B-5418-4524-B4EE-2109F08313E6}" sibTransId="{F10D7DE4-5C6A-451B-A5C4-3087093EDE53}"/>
    <dgm:cxn modelId="{9C0335B4-EF65-40C7-9D70-8DC5F8CC7953}" type="presOf" srcId="{3B28401E-716C-4409-B731-73B4E1D13CC5}" destId="{8992CA0B-F94C-41AE-AE83-1E9087E7ABEB}" srcOrd="0" destOrd="0" presId="urn:microsoft.com/office/officeart/2005/8/layout/StepDownProcess"/>
    <dgm:cxn modelId="{3F92EE08-5374-4BA6-B10F-38CBE02950BB}" type="presOf" srcId="{221FFCEE-B9B2-4E53-81D6-D5FECF3AE235}" destId="{66AD4A6D-0030-411A-B5EF-D491DF5C242C}" srcOrd="0" destOrd="0" presId="urn:microsoft.com/office/officeart/2005/8/layout/StepDownProcess"/>
    <dgm:cxn modelId="{06FB8F9C-B00D-4465-9079-2AC21A913197}" type="presParOf" srcId="{4BAA2C10-6936-4B7D-AFE6-24329A0A8675}" destId="{F9257420-0D2B-40A6-A9E0-080233D8CCCB}" srcOrd="0" destOrd="0" presId="urn:microsoft.com/office/officeart/2005/8/layout/StepDownProcess"/>
    <dgm:cxn modelId="{2AE07BCF-D5C3-4DC3-A6C1-3161D7CCD561}" type="presParOf" srcId="{F9257420-0D2B-40A6-A9E0-080233D8CCCB}" destId="{C9564082-3B87-41CD-88D0-AF75FFFDEDFC}" srcOrd="0" destOrd="0" presId="urn:microsoft.com/office/officeart/2005/8/layout/StepDownProcess"/>
    <dgm:cxn modelId="{3C93CDC6-3883-4522-9CBA-F32D871509B6}" type="presParOf" srcId="{F9257420-0D2B-40A6-A9E0-080233D8CCCB}" destId="{8992CA0B-F94C-41AE-AE83-1E9087E7ABEB}" srcOrd="1" destOrd="0" presId="urn:microsoft.com/office/officeart/2005/8/layout/StepDownProcess"/>
    <dgm:cxn modelId="{4A84DB2D-3AA7-4FF4-9935-C2C0E3BB91B5}" type="presParOf" srcId="{F9257420-0D2B-40A6-A9E0-080233D8CCCB}" destId="{98281ED5-A08B-4EB5-9AA3-D799D294C706}" srcOrd="2" destOrd="0" presId="urn:microsoft.com/office/officeart/2005/8/layout/StepDownProcess"/>
    <dgm:cxn modelId="{093EE41C-A634-48A3-B13D-25702DD9FAE9}" type="presParOf" srcId="{4BAA2C10-6936-4B7D-AFE6-24329A0A8675}" destId="{A250459C-76F3-478C-AD66-F48188665274}" srcOrd="1" destOrd="0" presId="urn:microsoft.com/office/officeart/2005/8/layout/StepDownProcess"/>
    <dgm:cxn modelId="{F0758AB2-521E-44F4-AE84-040AF5F7AD75}" type="presParOf" srcId="{4BAA2C10-6936-4B7D-AFE6-24329A0A8675}" destId="{E810B0E8-EB25-41DD-BDD0-C6076492D2F9}" srcOrd="2" destOrd="0" presId="urn:microsoft.com/office/officeart/2005/8/layout/StepDownProcess"/>
    <dgm:cxn modelId="{B48D3DD0-4F26-4F5E-9921-412F3FECD7B8}" type="presParOf" srcId="{E810B0E8-EB25-41DD-BDD0-C6076492D2F9}" destId="{855B8795-AC54-4A4A-B765-D6D86E4C1C98}" srcOrd="0" destOrd="0" presId="urn:microsoft.com/office/officeart/2005/8/layout/StepDownProcess"/>
    <dgm:cxn modelId="{F8596F38-340F-4236-B1B9-66C2CF1DA408}" type="presParOf" srcId="{E810B0E8-EB25-41DD-BDD0-C6076492D2F9}" destId="{66AD4A6D-0030-411A-B5EF-D491DF5C242C}" srcOrd="1" destOrd="0" presId="urn:microsoft.com/office/officeart/2005/8/layout/StepDownProcess"/>
    <dgm:cxn modelId="{B12F5B41-0BBD-4D8A-B778-BDDB08B36593}" type="presParOf" srcId="{E810B0E8-EB25-41DD-BDD0-C6076492D2F9}" destId="{7D81425D-5894-4F07-9BE7-E67B90C00CA5}" srcOrd="2" destOrd="0" presId="urn:microsoft.com/office/officeart/2005/8/layout/StepDownProcess"/>
    <dgm:cxn modelId="{0F48774A-A18F-40F5-B92E-5AF55870F1F4}" type="presParOf" srcId="{4BAA2C10-6936-4B7D-AFE6-24329A0A8675}" destId="{28A5C6F4-4070-40C2-A522-E71CA1E6FEDF}" srcOrd="3" destOrd="0" presId="urn:microsoft.com/office/officeart/2005/8/layout/StepDownProcess"/>
    <dgm:cxn modelId="{C0EF8873-C74A-4F2E-A79C-7964304EC2CD}" type="presParOf" srcId="{4BAA2C10-6936-4B7D-AFE6-24329A0A8675}" destId="{708E72FB-50C8-4A2D-A47D-5B22554EFF6E}" srcOrd="4" destOrd="0" presId="urn:microsoft.com/office/officeart/2005/8/layout/StepDownProcess"/>
    <dgm:cxn modelId="{728BB61E-E0CE-407A-A2E9-875D530867F6}" type="presParOf" srcId="{708E72FB-50C8-4A2D-A47D-5B22554EFF6E}" destId="{C374A35D-E552-40BC-B4DC-33EB66B3336B}" srcOrd="0" destOrd="0" presId="urn:microsoft.com/office/officeart/2005/8/layout/StepDownProcess"/>
    <dgm:cxn modelId="{08427E09-2602-43FA-982C-CDC2E67C142B}" type="presParOf" srcId="{708E72FB-50C8-4A2D-A47D-5B22554EFF6E}" destId="{480BCD9A-DD43-48BF-B8DE-EA8BFFDDF8C6}" srcOrd="1" destOrd="0" presId="urn:microsoft.com/office/officeart/2005/8/layout/StepDownProcess"/>
    <dgm:cxn modelId="{4CE75D09-A635-4BA0-8632-FEFFA65DA28B}" type="presParOf" srcId="{708E72FB-50C8-4A2D-A47D-5B22554EFF6E}" destId="{25409669-B03F-4D04-9718-5D2F84CAED59}" srcOrd="2" destOrd="0" presId="urn:microsoft.com/office/officeart/2005/8/layout/StepDownProcess"/>
    <dgm:cxn modelId="{165DA922-0227-41DF-B47E-0FB2ED7C6795}" type="presParOf" srcId="{4BAA2C10-6936-4B7D-AFE6-24329A0A8675}" destId="{DE0398E1-5890-4AEA-AC64-6577EA32F0AA}" srcOrd="5" destOrd="0" presId="urn:microsoft.com/office/officeart/2005/8/layout/StepDownProcess"/>
    <dgm:cxn modelId="{529E7D67-A8C3-4BF3-A17F-20C3ABF1EA1B}" type="presParOf" srcId="{4BAA2C10-6936-4B7D-AFE6-24329A0A8675}" destId="{AC8864D8-7703-451B-A1E0-A38BEC54C131}" srcOrd="6" destOrd="0" presId="urn:microsoft.com/office/officeart/2005/8/layout/StepDownProcess"/>
    <dgm:cxn modelId="{F3C2A2F2-1335-4008-AEFD-E83B8093F52B}" type="presParOf" srcId="{AC8864D8-7703-451B-A1E0-A38BEC54C131}" destId="{E0042E65-597E-4C2C-8088-8C831D25C23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9AEB57-67D1-49B4-B4FE-9930FB78E66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B28401E-716C-4409-B731-73B4E1D13CC5}">
      <dgm:prSet phldrT="[Text]" custT="1"/>
      <dgm:spPr/>
      <dgm:t>
        <a:bodyPr/>
        <a:lstStyle/>
        <a:p>
          <a:r>
            <a:rPr lang="hr-HR" sz="3200" b="1" dirty="0" smtClean="0">
              <a:solidFill>
                <a:srgbClr val="FF0000"/>
              </a:solidFill>
            </a:rPr>
            <a:t>79.379.595,00</a:t>
          </a:r>
        </a:p>
        <a:p>
          <a:r>
            <a:rPr lang="hr-HR" sz="3200" b="1" dirty="0" smtClean="0">
              <a:solidFill>
                <a:srgbClr val="FF0000"/>
              </a:solidFill>
            </a:rPr>
            <a:t>100%</a:t>
          </a:r>
          <a:endParaRPr lang="hr-HR" sz="3200" b="1" dirty="0">
            <a:solidFill>
              <a:srgbClr val="FF0000"/>
            </a:solidFill>
          </a:endParaRPr>
        </a:p>
      </dgm:t>
    </dgm:pt>
    <dgm:pt modelId="{D47D345A-DE07-4980-B8E7-DD26C31E89E9}" type="parTrans" cxnId="{84EB19E2-CA12-47E5-8BC6-CF70CE0EAD3B}">
      <dgm:prSet/>
      <dgm:spPr/>
      <dgm:t>
        <a:bodyPr/>
        <a:lstStyle/>
        <a:p>
          <a:endParaRPr lang="hr-HR"/>
        </a:p>
      </dgm:t>
    </dgm:pt>
    <dgm:pt modelId="{236D919A-6087-40DD-8EB9-F89030F4404B}" type="sibTrans" cxnId="{84EB19E2-CA12-47E5-8BC6-CF70CE0EAD3B}">
      <dgm:prSet/>
      <dgm:spPr/>
      <dgm:t>
        <a:bodyPr/>
        <a:lstStyle/>
        <a:p>
          <a:endParaRPr lang="hr-HR"/>
        </a:p>
      </dgm:t>
    </dgm:pt>
    <dgm:pt modelId="{44DB92EF-89B6-42B4-AB54-D8CE7A694507}">
      <dgm:prSet phldrT="[Text]" custT="1"/>
      <dgm:spPr/>
      <dgm:t>
        <a:bodyPr/>
        <a:lstStyle/>
        <a:p>
          <a:r>
            <a:rPr lang="en-GB" sz="2000" b="1" noProof="0" dirty="0" smtClean="0"/>
            <a:t>Total available</a:t>
          </a:r>
          <a:endParaRPr lang="en-GB" sz="2000" b="1" noProof="0" dirty="0"/>
        </a:p>
      </dgm:t>
    </dgm:pt>
    <dgm:pt modelId="{7B51005B-5418-4524-B4EE-2109F08313E6}" type="parTrans" cxnId="{87E8F4D1-596A-489E-B139-90462B85097B}">
      <dgm:prSet/>
      <dgm:spPr/>
      <dgm:t>
        <a:bodyPr/>
        <a:lstStyle/>
        <a:p>
          <a:endParaRPr lang="hr-HR"/>
        </a:p>
      </dgm:t>
    </dgm:pt>
    <dgm:pt modelId="{F10D7DE4-5C6A-451B-A5C4-3087093EDE53}" type="sibTrans" cxnId="{87E8F4D1-596A-489E-B139-90462B85097B}">
      <dgm:prSet/>
      <dgm:spPr/>
      <dgm:t>
        <a:bodyPr/>
        <a:lstStyle/>
        <a:p>
          <a:endParaRPr lang="hr-HR"/>
        </a:p>
      </dgm:t>
    </dgm:pt>
    <dgm:pt modelId="{221FFCEE-B9B2-4E53-81D6-D5FECF3AE235}">
      <dgm:prSet phldrT="[Text]"/>
      <dgm:spPr/>
      <dgm:t>
        <a:bodyPr/>
        <a:lstStyle/>
        <a:p>
          <a:r>
            <a:rPr lang="hr-HR" b="1" dirty="0" smtClean="0"/>
            <a:t>65.817.346,34</a:t>
          </a:r>
        </a:p>
        <a:p>
          <a:r>
            <a:rPr lang="hr-HR" b="1" dirty="0" smtClean="0"/>
            <a:t>82.91%</a:t>
          </a:r>
          <a:endParaRPr lang="hr-HR" b="1" dirty="0"/>
        </a:p>
      </dgm:t>
    </dgm:pt>
    <dgm:pt modelId="{4C1B6319-4A73-49F1-8C90-3D5016F88B8F}" type="parTrans" cxnId="{80CEDA45-9EA7-45B7-AC39-C37CF47EDD3D}">
      <dgm:prSet/>
      <dgm:spPr/>
      <dgm:t>
        <a:bodyPr/>
        <a:lstStyle/>
        <a:p>
          <a:endParaRPr lang="hr-HR"/>
        </a:p>
      </dgm:t>
    </dgm:pt>
    <dgm:pt modelId="{90C764E6-936B-4ABF-B7FF-32C7968A900F}" type="sibTrans" cxnId="{80CEDA45-9EA7-45B7-AC39-C37CF47EDD3D}">
      <dgm:prSet/>
      <dgm:spPr/>
      <dgm:t>
        <a:bodyPr/>
        <a:lstStyle/>
        <a:p>
          <a:endParaRPr lang="hr-HR"/>
        </a:p>
      </dgm:t>
    </dgm:pt>
    <dgm:pt modelId="{6B6D8B49-06C0-481C-AF85-98758D9549CB}">
      <dgm:prSet phldrT="[Text]" custT="1"/>
      <dgm:spPr/>
      <dgm:t>
        <a:bodyPr/>
        <a:lstStyle/>
        <a:p>
          <a:r>
            <a:rPr lang="en-GB" sz="2000" b="1" noProof="0" dirty="0" smtClean="0"/>
            <a:t>Contracted</a:t>
          </a:r>
          <a:endParaRPr lang="en-GB" sz="2000" b="1" noProof="0" dirty="0"/>
        </a:p>
      </dgm:t>
    </dgm:pt>
    <dgm:pt modelId="{5FBF4988-4274-4E7B-9ABD-2105844278BE}" type="parTrans" cxnId="{9885F36B-E216-4025-867C-CEFD7D64F480}">
      <dgm:prSet/>
      <dgm:spPr/>
      <dgm:t>
        <a:bodyPr/>
        <a:lstStyle/>
        <a:p>
          <a:endParaRPr lang="hr-HR"/>
        </a:p>
      </dgm:t>
    </dgm:pt>
    <dgm:pt modelId="{2444FA33-B01C-4886-910F-CA788BA309B3}" type="sibTrans" cxnId="{9885F36B-E216-4025-867C-CEFD7D64F480}">
      <dgm:prSet/>
      <dgm:spPr/>
      <dgm:t>
        <a:bodyPr/>
        <a:lstStyle/>
        <a:p>
          <a:endParaRPr lang="hr-HR"/>
        </a:p>
      </dgm:t>
    </dgm:pt>
    <dgm:pt modelId="{AC8FCF8F-68A2-4806-9F9A-5ADA74773299}">
      <dgm:prSet phldrT="[Text]"/>
      <dgm:spPr/>
      <dgm:t>
        <a:bodyPr/>
        <a:lstStyle/>
        <a:p>
          <a:r>
            <a:rPr lang="hr-HR" b="1" dirty="0" smtClean="0"/>
            <a:t>12.137.508,45</a:t>
          </a:r>
        </a:p>
        <a:p>
          <a:r>
            <a:rPr lang="hr-HR" b="1" dirty="0" smtClean="0"/>
            <a:t>15.29%</a:t>
          </a:r>
          <a:endParaRPr lang="hr-HR" b="1" dirty="0"/>
        </a:p>
      </dgm:t>
    </dgm:pt>
    <dgm:pt modelId="{E92AF755-D50D-405E-A76E-804F322CBE07}" type="parTrans" cxnId="{5390735B-E208-478F-8C2C-261AA11E6927}">
      <dgm:prSet/>
      <dgm:spPr/>
      <dgm:t>
        <a:bodyPr/>
        <a:lstStyle/>
        <a:p>
          <a:endParaRPr lang="hr-HR"/>
        </a:p>
      </dgm:t>
    </dgm:pt>
    <dgm:pt modelId="{34AFE0D6-59CA-4FEA-957B-D2952C3BA52D}" type="sibTrans" cxnId="{5390735B-E208-478F-8C2C-261AA11E6927}">
      <dgm:prSet/>
      <dgm:spPr/>
      <dgm:t>
        <a:bodyPr/>
        <a:lstStyle/>
        <a:p>
          <a:endParaRPr lang="hr-HR"/>
        </a:p>
      </dgm:t>
    </dgm:pt>
    <dgm:pt modelId="{DF461057-F610-4341-A58F-DD62C6122D9E}">
      <dgm:prSet phldrT="[Text]" custT="1"/>
      <dgm:spPr/>
      <dgm:t>
        <a:bodyPr/>
        <a:lstStyle/>
        <a:p>
          <a:r>
            <a:rPr lang="en-GB" sz="2000" b="1" noProof="0" dirty="0" smtClean="0"/>
            <a:t>Under evaluation</a:t>
          </a:r>
          <a:endParaRPr lang="en-GB" sz="2000" b="1" noProof="0" dirty="0"/>
        </a:p>
      </dgm:t>
    </dgm:pt>
    <dgm:pt modelId="{C9BB5269-16EA-4DD3-9F4B-D981BA95D42F}" type="parTrans" cxnId="{12E2FD26-90B4-422F-8AA1-42CC8284576C}">
      <dgm:prSet/>
      <dgm:spPr/>
      <dgm:t>
        <a:bodyPr/>
        <a:lstStyle/>
        <a:p>
          <a:endParaRPr lang="hr-HR"/>
        </a:p>
      </dgm:t>
    </dgm:pt>
    <dgm:pt modelId="{E45E524C-6C26-4A93-8EA6-97362E911DD6}" type="sibTrans" cxnId="{12E2FD26-90B4-422F-8AA1-42CC8284576C}">
      <dgm:prSet/>
      <dgm:spPr/>
      <dgm:t>
        <a:bodyPr/>
        <a:lstStyle/>
        <a:p>
          <a:endParaRPr lang="hr-HR"/>
        </a:p>
      </dgm:t>
    </dgm:pt>
    <dgm:pt modelId="{D77298B0-0FBB-4149-B155-204F8374FF6D}">
      <dgm:prSet/>
      <dgm:spPr/>
      <dgm:t>
        <a:bodyPr/>
        <a:lstStyle/>
        <a:p>
          <a:r>
            <a:rPr lang="hr-HR" b="1" dirty="0" smtClean="0"/>
            <a:t>1.659.863,95</a:t>
          </a:r>
        </a:p>
        <a:p>
          <a:r>
            <a:rPr lang="hr-HR" b="1" dirty="0" smtClean="0"/>
            <a:t>2.09%</a:t>
          </a:r>
          <a:endParaRPr lang="hr-HR" b="1" dirty="0"/>
        </a:p>
      </dgm:t>
    </dgm:pt>
    <dgm:pt modelId="{EFF3D3BB-7206-4F2A-A486-C83655E818B0}" type="parTrans" cxnId="{6494AD2F-5873-4DB0-93AA-5C8E06FA5155}">
      <dgm:prSet/>
      <dgm:spPr/>
      <dgm:t>
        <a:bodyPr/>
        <a:lstStyle/>
        <a:p>
          <a:endParaRPr lang="hr-HR"/>
        </a:p>
      </dgm:t>
    </dgm:pt>
    <dgm:pt modelId="{7AA567AB-A9A7-4CB8-A77B-A2B7EEF38E94}" type="sibTrans" cxnId="{6494AD2F-5873-4DB0-93AA-5C8E06FA5155}">
      <dgm:prSet/>
      <dgm:spPr/>
      <dgm:t>
        <a:bodyPr/>
        <a:lstStyle/>
        <a:p>
          <a:endParaRPr lang="hr-HR"/>
        </a:p>
      </dgm:t>
    </dgm:pt>
    <dgm:pt modelId="{06454F1B-5CE9-44DB-8E72-F354B1B6ED29}">
      <dgm:prSet phldrT="[Text]" custT="1"/>
      <dgm:spPr/>
      <dgm:t>
        <a:bodyPr/>
        <a:lstStyle/>
        <a:p>
          <a:r>
            <a:rPr lang="en-GB" sz="2000" b="1" noProof="0" dirty="0" smtClean="0"/>
            <a:t>(2007-2013/06/30)</a:t>
          </a:r>
          <a:endParaRPr lang="en-GB" sz="2000" b="1" noProof="0" dirty="0"/>
        </a:p>
      </dgm:t>
    </dgm:pt>
    <dgm:pt modelId="{4FBF67CE-14AE-43EB-9113-E9291CFBB498}" type="parTrans" cxnId="{452B9C89-050B-4F24-897F-47FD0DD94A9C}">
      <dgm:prSet/>
      <dgm:spPr/>
      <dgm:t>
        <a:bodyPr/>
        <a:lstStyle/>
        <a:p>
          <a:endParaRPr lang="hr-HR"/>
        </a:p>
      </dgm:t>
    </dgm:pt>
    <dgm:pt modelId="{61AC810E-71F9-4CED-BA9F-E4898B1AAA31}" type="sibTrans" cxnId="{452B9C89-050B-4F24-897F-47FD0DD94A9C}">
      <dgm:prSet/>
      <dgm:spPr/>
      <dgm:t>
        <a:bodyPr/>
        <a:lstStyle/>
        <a:p>
          <a:endParaRPr lang="hr-HR"/>
        </a:p>
      </dgm:t>
    </dgm:pt>
    <dgm:pt modelId="{4BAA2C10-6936-4B7D-AFE6-24329A0A8675}" type="pres">
      <dgm:prSet presAssocID="{329AEB57-67D1-49B4-B4FE-9930FB78E6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F9257420-0D2B-40A6-A9E0-080233D8CCCB}" type="pres">
      <dgm:prSet presAssocID="{3B28401E-716C-4409-B731-73B4E1D13CC5}" presName="composite" presStyleCnt="0"/>
      <dgm:spPr/>
    </dgm:pt>
    <dgm:pt modelId="{C9564082-3B87-41CD-88D0-AF75FFFDEDFC}" type="pres">
      <dgm:prSet presAssocID="{3B28401E-716C-4409-B731-73B4E1D13CC5}" presName="bentUpArrow1" presStyleLbl="alignImgPlace1" presStyleIdx="0" presStyleCnt="3" custLinFactNeighborX="-54076" custLinFactNeighborY="18951"/>
      <dgm:spPr/>
    </dgm:pt>
    <dgm:pt modelId="{8992CA0B-F94C-41AE-AE83-1E9087E7ABEB}" type="pres">
      <dgm:prSet presAssocID="{3B28401E-716C-4409-B731-73B4E1D13CC5}" presName="ParentText" presStyleLbl="node1" presStyleIdx="0" presStyleCnt="4" custScaleX="182444" custScaleY="127128" custLinFactNeighborX="-18685" custLinFactNeighborY="-15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8281ED5-A08B-4EB5-9AA3-D799D294C706}" type="pres">
      <dgm:prSet presAssocID="{3B28401E-716C-4409-B731-73B4E1D13CC5}" presName="ChildText" presStyleLbl="revTx" presStyleIdx="0" presStyleCnt="3" custScaleX="250658" custLinFactX="38596" custLinFactNeighborX="100000" custLinFactNeighborY="4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250459C-76F3-478C-AD66-F48188665274}" type="pres">
      <dgm:prSet presAssocID="{236D919A-6087-40DD-8EB9-F89030F4404B}" presName="sibTrans" presStyleCnt="0"/>
      <dgm:spPr/>
    </dgm:pt>
    <dgm:pt modelId="{E810B0E8-EB25-41DD-BDD0-C6076492D2F9}" type="pres">
      <dgm:prSet presAssocID="{221FFCEE-B9B2-4E53-81D6-D5FECF3AE235}" presName="composite" presStyleCnt="0"/>
      <dgm:spPr/>
    </dgm:pt>
    <dgm:pt modelId="{855B8795-AC54-4A4A-B765-D6D86E4C1C98}" type="pres">
      <dgm:prSet presAssocID="{221FFCEE-B9B2-4E53-81D6-D5FECF3AE235}" presName="bentUpArrow1" presStyleLbl="alignImgPlace1" presStyleIdx="1" presStyleCnt="3" custLinFactNeighborX="-68306" custLinFactNeighborY="19012"/>
      <dgm:spPr/>
    </dgm:pt>
    <dgm:pt modelId="{66AD4A6D-0030-411A-B5EF-D491DF5C242C}" type="pres">
      <dgm:prSet presAssocID="{221FFCEE-B9B2-4E53-81D6-D5FECF3AE235}" presName="ParentText" presStyleLbl="node1" presStyleIdx="1" presStyleCnt="4" custScaleX="135996" custLinFactNeighborX="-42793" custLinFactNeighborY="1618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D81425D-5894-4F07-9BE7-E67B90C00CA5}" type="pres">
      <dgm:prSet presAssocID="{221FFCEE-B9B2-4E53-81D6-D5FECF3AE235}" presName="ChildText" presStyleLbl="revTx" presStyleIdx="1" presStyleCnt="3" custScaleX="198722" custLinFactNeighborX="30497" custLinFactNeighborY="146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8A5C6F4-4070-40C2-A522-E71CA1E6FEDF}" type="pres">
      <dgm:prSet presAssocID="{90C764E6-936B-4ABF-B7FF-32C7968A900F}" presName="sibTrans" presStyleCnt="0"/>
      <dgm:spPr/>
    </dgm:pt>
    <dgm:pt modelId="{708E72FB-50C8-4A2D-A47D-5B22554EFF6E}" type="pres">
      <dgm:prSet presAssocID="{AC8FCF8F-68A2-4806-9F9A-5ADA74773299}" presName="composite" presStyleCnt="0"/>
      <dgm:spPr/>
    </dgm:pt>
    <dgm:pt modelId="{C374A35D-E552-40BC-B4DC-33EB66B3336B}" type="pres">
      <dgm:prSet presAssocID="{AC8FCF8F-68A2-4806-9F9A-5ADA74773299}" presName="bentUpArrow1" presStyleLbl="alignImgPlace1" presStyleIdx="2" presStyleCnt="3" custLinFactX="-15125" custLinFactNeighborX="-100000" custLinFactNeighborY="14985"/>
      <dgm:spPr/>
    </dgm:pt>
    <dgm:pt modelId="{480BCD9A-DD43-48BF-B8DE-EA8BFFDDF8C6}" type="pres">
      <dgm:prSet presAssocID="{AC8FCF8F-68A2-4806-9F9A-5ADA74773299}" presName="ParentText" presStyleLbl="node1" presStyleIdx="2" presStyleCnt="4" custScaleX="124884" custLinFactNeighborX="-80011" custLinFactNeighborY="99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5409669-B03F-4D04-9718-5D2F84CAED59}" type="pres">
      <dgm:prSet presAssocID="{AC8FCF8F-68A2-4806-9F9A-5ADA74773299}" presName="ChildText" presStyleLbl="revTx" presStyleIdx="2" presStyleCnt="3" custScaleX="201528" custLinFactNeighborX="-35670" custLinFactNeighborY="69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E0398E1-5890-4AEA-AC64-6577EA32F0AA}" type="pres">
      <dgm:prSet presAssocID="{34AFE0D6-59CA-4FEA-957B-D2952C3BA52D}" presName="sibTrans" presStyleCnt="0"/>
      <dgm:spPr/>
    </dgm:pt>
    <dgm:pt modelId="{AC8864D8-7703-451B-A1E0-A38BEC54C131}" type="pres">
      <dgm:prSet presAssocID="{D77298B0-0FBB-4149-B155-204F8374FF6D}" presName="composite" presStyleCnt="0"/>
      <dgm:spPr/>
    </dgm:pt>
    <dgm:pt modelId="{E0042E65-597E-4C2C-8088-8C831D25C238}" type="pres">
      <dgm:prSet presAssocID="{D77298B0-0FBB-4149-B155-204F8374FF6D}" presName="ParentText" presStyleLbl="node1" presStyleIdx="3" presStyleCnt="4" custScaleX="135997" custLinFactX="-8489" custLinFactNeighborX="-100000" custLinFactNeighborY="32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52B9C89-050B-4F24-897F-47FD0DD94A9C}" srcId="{3B28401E-716C-4409-B731-73B4E1D13CC5}" destId="{06454F1B-5CE9-44DB-8E72-F354B1B6ED29}" srcOrd="1" destOrd="0" parTransId="{4FBF67CE-14AE-43EB-9113-E9291CFBB498}" sibTransId="{61AC810E-71F9-4CED-BA9F-E4898B1AAA31}"/>
    <dgm:cxn modelId="{1D03A2CD-ADF3-4958-A411-4C2E8F7A1A3A}" type="presOf" srcId="{06454F1B-5CE9-44DB-8E72-F354B1B6ED29}" destId="{98281ED5-A08B-4EB5-9AA3-D799D294C706}" srcOrd="0" destOrd="1" presId="urn:microsoft.com/office/officeart/2005/8/layout/StepDownProcess"/>
    <dgm:cxn modelId="{6494AD2F-5873-4DB0-93AA-5C8E06FA5155}" srcId="{329AEB57-67D1-49B4-B4FE-9930FB78E669}" destId="{D77298B0-0FBB-4149-B155-204F8374FF6D}" srcOrd="3" destOrd="0" parTransId="{EFF3D3BB-7206-4F2A-A486-C83655E818B0}" sibTransId="{7AA567AB-A9A7-4CB8-A77B-A2B7EEF38E94}"/>
    <dgm:cxn modelId="{9885F36B-E216-4025-867C-CEFD7D64F480}" srcId="{221FFCEE-B9B2-4E53-81D6-D5FECF3AE235}" destId="{6B6D8B49-06C0-481C-AF85-98758D9549CB}" srcOrd="0" destOrd="0" parTransId="{5FBF4988-4274-4E7B-9ABD-2105844278BE}" sibTransId="{2444FA33-B01C-4886-910F-CA788BA309B3}"/>
    <dgm:cxn modelId="{84EB19E2-CA12-47E5-8BC6-CF70CE0EAD3B}" srcId="{329AEB57-67D1-49B4-B4FE-9930FB78E669}" destId="{3B28401E-716C-4409-B731-73B4E1D13CC5}" srcOrd="0" destOrd="0" parTransId="{D47D345A-DE07-4980-B8E7-DD26C31E89E9}" sibTransId="{236D919A-6087-40DD-8EB9-F89030F4404B}"/>
    <dgm:cxn modelId="{6339DAA5-2F95-451C-B500-B72119E8DDA7}" type="presOf" srcId="{DF461057-F610-4341-A58F-DD62C6122D9E}" destId="{25409669-B03F-4D04-9718-5D2F84CAED59}" srcOrd="0" destOrd="0" presId="urn:microsoft.com/office/officeart/2005/8/layout/StepDownProcess"/>
    <dgm:cxn modelId="{A4E819CA-ED68-4BEF-8396-EE952CD4462C}" type="presOf" srcId="{221FFCEE-B9B2-4E53-81D6-D5FECF3AE235}" destId="{66AD4A6D-0030-411A-B5EF-D491DF5C242C}" srcOrd="0" destOrd="0" presId="urn:microsoft.com/office/officeart/2005/8/layout/StepDownProcess"/>
    <dgm:cxn modelId="{2A9556C6-6433-4CDD-86B7-7CE0BF3BC4C9}" type="presOf" srcId="{44DB92EF-89B6-42B4-AB54-D8CE7A694507}" destId="{98281ED5-A08B-4EB5-9AA3-D799D294C706}" srcOrd="0" destOrd="0" presId="urn:microsoft.com/office/officeart/2005/8/layout/StepDownProcess"/>
    <dgm:cxn modelId="{3F785EC5-C48B-4E78-8D98-FDFCF1224DF9}" type="presOf" srcId="{329AEB57-67D1-49B4-B4FE-9930FB78E669}" destId="{4BAA2C10-6936-4B7D-AFE6-24329A0A8675}" srcOrd="0" destOrd="0" presId="urn:microsoft.com/office/officeart/2005/8/layout/StepDownProcess"/>
    <dgm:cxn modelId="{5390735B-E208-478F-8C2C-261AA11E6927}" srcId="{329AEB57-67D1-49B4-B4FE-9930FB78E669}" destId="{AC8FCF8F-68A2-4806-9F9A-5ADA74773299}" srcOrd="2" destOrd="0" parTransId="{E92AF755-D50D-405E-A76E-804F322CBE07}" sibTransId="{34AFE0D6-59CA-4FEA-957B-D2952C3BA52D}"/>
    <dgm:cxn modelId="{08CAF173-2C9D-468E-854D-1B0E5B728BB4}" type="presOf" srcId="{6B6D8B49-06C0-481C-AF85-98758D9549CB}" destId="{7D81425D-5894-4F07-9BE7-E67B90C00CA5}" srcOrd="0" destOrd="0" presId="urn:microsoft.com/office/officeart/2005/8/layout/StepDownProcess"/>
    <dgm:cxn modelId="{12E2FD26-90B4-422F-8AA1-42CC8284576C}" srcId="{AC8FCF8F-68A2-4806-9F9A-5ADA74773299}" destId="{DF461057-F610-4341-A58F-DD62C6122D9E}" srcOrd="0" destOrd="0" parTransId="{C9BB5269-16EA-4DD3-9F4B-D981BA95D42F}" sibTransId="{E45E524C-6C26-4A93-8EA6-97362E911DD6}"/>
    <dgm:cxn modelId="{80CEDA45-9EA7-45B7-AC39-C37CF47EDD3D}" srcId="{329AEB57-67D1-49B4-B4FE-9930FB78E669}" destId="{221FFCEE-B9B2-4E53-81D6-D5FECF3AE235}" srcOrd="1" destOrd="0" parTransId="{4C1B6319-4A73-49F1-8C90-3D5016F88B8F}" sibTransId="{90C764E6-936B-4ABF-B7FF-32C7968A900F}"/>
    <dgm:cxn modelId="{93D08833-78C8-449C-9748-49C361ABAC58}" type="presOf" srcId="{AC8FCF8F-68A2-4806-9F9A-5ADA74773299}" destId="{480BCD9A-DD43-48BF-B8DE-EA8BFFDDF8C6}" srcOrd="0" destOrd="0" presId="urn:microsoft.com/office/officeart/2005/8/layout/StepDownProcess"/>
    <dgm:cxn modelId="{45012CF3-9639-443F-A3E9-E9BA3B8EE0AF}" type="presOf" srcId="{D77298B0-0FBB-4149-B155-204F8374FF6D}" destId="{E0042E65-597E-4C2C-8088-8C831D25C238}" srcOrd="0" destOrd="0" presId="urn:microsoft.com/office/officeart/2005/8/layout/StepDownProcess"/>
    <dgm:cxn modelId="{E8E983C2-DD74-4182-B0C4-7B230F4BF832}" type="presOf" srcId="{3B28401E-716C-4409-B731-73B4E1D13CC5}" destId="{8992CA0B-F94C-41AE-AE83-1E9087E7ABEB}" srcOrd="0" destOrd="0" presId="urn:microsoft.com/office/officeart/2005/8/layout/StepDownProcess"/>
    <dgm:cxn modelId="{87E8F4D1-596A-489E-B139-90462B85097B}" srcId="{3B28401E-716C-4409-B731-73B4E1D13CC5}" destId="{44DB92EF-89B6-42B4-AB54-D8CE7A694507}" srcOrd="0" destOrd="0" parTransId="{7B51005B-5418-4524-B4EE-2109F08313E6}" sibTransId="{F10D7DE4-5C6A-451B-A5C4-3087093EDE53}"/>
    <dgm:cxn modelId="{8F0380AC-BCFE-4D21-9AED-C4EBC8D57582}" type="presParOf" srcId="{4BAA2C10-6936-4B7D-AFE6-24329A0A8675}" destId="{F9257420-0D2B-40A6-A9E0-080233D8CCCB}" srcOrd="0" destOrd="0" presId="urn:microsoft.com/office/officeart/2005/8/layout/StepDownProcess"/>
    <dgm:cxn modelId="{44CD53B6-2554-4FCB-A29B-F035D9403852}" type="presParOf" srcId="{F9257420-0D2B-40A6-A9E0-080233D8CCCB}" destId="{C9564082-3B87-41CD-88D0-AF75FFFDEDFC}" srcOrd="0" destOrd="0" presId="urn:microsoft.com/office/officeart/2005/8/layout/StepDownProcess"/>
    <dgm:cxn modelId="{C6F0968D-E0D6-451C-8CD5-70C2EA432582}" type="presParOf" srcId="{F9257420-0D2B-40A6-A9E0-080233D8CCCB}" destId="{8992CA0B-F94C-41AE-AE83-1E9087E7ABEB}" srcOrd="1" destOrd="0" presId="urn:microsoft.com/office/officeart/2005/8/layout/StepDownProcess"/>
    <dgm:cxn modelId="{E2337BD9-E8B9-43DA-9A65-A07CA54DA935}" type="presParOf" srcId="{F9257420-0D2B-40A6-A9E0-080233D8CCCB}" destId="{98281ED5-A08B-4EB5-9AA3-D799D294C706}" srcOrd="2" destOrd="0" presId="urn:microsoft.com/office/officeart/2005/8/layout/StepDownProcess"/>
    <dgm:cxn modelId="{972FF354-56F5-4F15-A3E5-9B0A01B35C1F}" type="presParOf" srcId="{4BAA2C10-6936-4B7D-AFE6-24329A0A8675}" destId="{A250459C-76F3-478C-AD66-F48188665274}" srcOrd="1" destOrd="0" presId="urn:microsoft.com/office/officeart/2005/8/layout/StepDownProcess"/>
    <dgm:cxn modelId="{E2B2E6AD-C7A5-4E79-9AE9-A64E9D3E5904}" type="presParOf" srcId="{4BAA2C10-6936-4B7D-AFE6-24329A0A8675}" destId="{E810B0E8-EB25-41DD-BDD0-C6076492D2F9}" srcOrd="2" destOrd="0" presId="urn:microsoft.com/office/officeart/2005/8/layout/StepDownProcess"/>
    <dgm:cxn modelId="{8D90637C-301A-41ED-A1E6-F8C982FA0BBC}" type="presParOf" srcId="{E810B0E8-EB25-41DD-BDD0-C6076492D2F9}" destId="{855B8795-AC54-4A4A-B765-D6D86E4C1C98}" srcOrd="0" destOrd="0" presId="urn:microsoft.com/office/officeart/2005/8/layout/StepDownProcess"/>
    <dgm:cxn modelId="{CA4CDDEC-48DE-4706-B2F9-30F17BEE2573}" type="presParOf" srcId="{E810B0E8-EB25-41DD-BDD0-C6076492D2F9}" destId="{66AD4A6D-0030-411A-B5EF-D491DF5C242C}" srcOrd="1" destOrd="0" presId="urn:microsoft.com/office/officeart/2005/8/layout/StepDownProcess"/>
    <dgm:cxn modelId="{8CC9AC5B-BB6A-4CCD-8E0E-04AADB2C5E0E}" type="presParOf" srcId="{E810B0E8-EB25-41DD-BDD0-C6076492D2F9}" destId="{7D81425D-5894-4F07-9BE7-E67B90C00CA5}" srcOrd="2" destOrd="0" presId="urn:microsoft.com/office/officeart/2005/8/layout/StepDownProcess"/>
    <dgm:cxn modelId="{2A128DD0-0C34-426B-BDA8-4426FE1CEEE6}" type="presParOf" srcId="{4BAA2C10-6936-4B7D-AFE6-24329A0A8675}" destId="{28A5C6F4-4070-40C2-A522-E71CA1E6FEDF}" srcOrd="3" destOrd="0" presId="urn:microsoft.com/office/officeart/2005/8/layout/StepDownProcess"/>
    <dgm:cxn modelId="{D8CCD66A-A6E6-484A-8AB8-49E5180C41E2}" type="presParOf" srcId="{4BAA2C10-6936-4B7D-AFE6-24329A0A8675}" destId="{708E72FB-50C8-4A2D-A47D-5B22554EFF6E}" srcOrd="4" destOrd="0" presId="urn:microsoft.com/office/officeart/2005/8/layout/StepDownProcess"/>
    <dgm:cxn modelId="{61A463A2-B20D-4920-B369-47DFCE62C289}" type="presParOf" srcId="{708E72FB-50C8-4A2D-A47D-5B22554EFF6E}" destId="{C374A35D-E552-40BC-B4DC-33EB66B3336B}" srcOrd="0" destOrd="0" presId="urn:microsoft.com/office/officeart/2005/8/layout/StepDownProcess"/>
    <dgm:cxn modelId="{E1D33E2A-178A-4CE2-90A5-5E1B72AC95C8}" type="presParOf" srcId="{708E72FB-50C8-4A2D-A47D-5B22554EFF6E}" destId="{480BCD9A-DD43-48BF-B8DE-EA8BFFDDF8C6}" srcOrd="1" destOrd="0" presId="urn:microsoft.com/office/officeart/2005/8/layout/StepDownProcess"/>
    <dgm:cxn modelId="{12F485D6-8D61-44CB-B526-D017D310128A}" type="presParOf" srcId="{708E72FB-50C8-4A2D-A47D-5B22554EFF6E}" destId="{25409669-B03F-4D04-9718-5D2F84CAED59}" srcOrd="2" destOrd="0" presId="urn:microsoft.com/office/officeart/2005/8/layout/StepDownProcess"/>
    <dgm:cxn modelId="{44137058-3084-4C78-9B15-571243283A6D}" type="presParOf" srcId="{4BAA2C10-6936-4B7D-AFE6-24329A0A8675}" destId="{DE0398E1-5890-4AEA-AC64-6577EA32F0AA}" srcOrd="5" destOrd="0" presId="urn:microsoft.com/office/officeart/2005/8/layout/StepDownProcess"/>
    <dgm:cxn modelId="{A50DD1F1-9ED7-4809-8599-4FEFE64DEAE8}" type="presParOf" srcId="{4BAA2C10-6936-4B7D-AFE6-24329A0A8675}" destId="{AC8864D8-7703-451B-A1E0-A38BEC54C131}" srcOrd="6" destOrd="0" presId="urn:microsoft.com/office/officeart/2005/8/layout/StepDownProcess"/>
    <dgm:cxn modelId="{DB1A884A-421A-4DC3-8283-5726F333C00B}" type="presParOf" srcId="{AC8864D8-7703-451B-A1E0-A38BEC54C131}" destId="{E0042E65-597E-4C2C-8088-8C831D25C23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64082-3B87-41CD-88D0-AF75FFFDEDFC}">
      <dsp:nvSpPr>
        <dsp:cNvPr id="0" name=""/>
        <dsp:cNvSpPr/>
      </dsp:nvSpPr>
      <dsp:spPr>
        <a:xfrm rot="5400000">
          <a:off x="746800" y="1148857"/>
          <a:ext cx="1008946" cy="11486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2CA0B-F94C-41AE-AE83-1E9087E7ABEB}">
      <dsp:nvSpPr>
        <dsp:cNvPr id="0" name=""/>
        <dsp:cNvSpPr/>
      </dsp:nvSpPr>
      <dsp:spPr>
        <a:xfrm>
          <a:off x="479490" y="30419"/>
          <a:ext cx="1698471" cy="1188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b="1" kern="1200" dirty="0" smtClean="0">
              <a:solidFill>
                <a:srgbClr val="FF0000"/>
              </a:solidFill>
            </a:rPr>
            <a:t>144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b="1" kern="1200" dirty="0" smtClean="0">
              <a:solidFill>
                <a:srgbClr val="FF0000"/>
              </a:solidFill>
            </a:rPr>
            <a:t>100%</a:t>
          </a:r>
          <a:endParaRPr lang="hr-HR" sz="3200" b="1" kern="1200" dirty="0">
            <a:solidFill>
              <a:srgbClr val="FF0000"/>
            </a:solidFill>
          </a:endParaRPr>
        </a:p>
      </dsp:txBody>
      <dsp:txXfrm>
        <a:off x="537537" y="88466"/>
        <a:ext cx="1582377" cy="1072781"/>
      </dsp:txXfrm>
    </dsp:sp>
    <dsp:sp modelId="{98281ED5-A08B-4EB5-9AA3-D799D294C706}">
      <dsp:nvSpPr>
        <dsp:cNvPr id="0" name=""/>
        <dsp:cNvSpPr/>
      </dsp:nvSpPr>
      <dsp:spPr>
        <a:xfrm>
          <a:off x="2277503" y="143220"/>
          <a:ext cx="3096394" cy="9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noProof="0" dirty="0" smtClean="0"/>
            <a:t>Total planned</a:t>
          </a:r>
          <a:endParaRPr lang="en-GB" sz="2000" b="1" kern="1200" noProof="0" dirty="0"/>
        </a:p>
      </dsp:txBody>
      <dsp:txXfrm>
        <a:off x="2277503" y="143220"/>
        <a:ext cx="3096394" cy="960901"/>
      </dsp:txXfrm>
    </dsp:sp>
    <dsp:sp modelId="{855B8795-AC54-4A4A-B765-D6D86E4C1C98}">
      <dsp:nvSpPr>
        <dsp:cNvPr id="0" name=""/>
        <dsp:cNvSpPr/>
      </dsp:nvSpPr>
      <dsp:spPr>
        <a:xfrm rot="5400000">
          <a:off x="2601674" y="2484356"/>
          <a:ext cx="1008946" cy="11486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AD4A6D-0030-411A-B5EF-D491DF5C242C}">
      <dsp:nvSpPr>
        <dsp:cNvPr id="0" name=""/>
        <dsp:cNvSpPr/>
      </dsp:nvSpPr>
      <dsp:spPr>
        <a:xfrm>
          <a:off x="2334365" y="1365918"/>
          <a:ext cx="1698471" cy="1188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/>
            <a:t>128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/>
            <a:t>88.88%</a:t>
          </a:r>
          <a:endParaRPr lang="hr-HR" sz="2600" b="1" kern="1200" dirty="0"/>
        </a:p>
      </dsp:txBody>
      <dsp:txXfrm>
        <a:off x="2392412" y="1423965"/>
        <a:ext cx="1582377" cy="1072781"/>
      </dsp:txXfrm>
    </dsp:sp>
    <dsp:sp modelId="{7D81425D-5894-4F07-9BE7-E67B90C00CA5}">
      <dsp:nvSpPr>
        <dsp:cNvPr id="0" name=""/>
        <dsp:cNvSpPr/>
      </dsp:nvSpPr>
      <dsp:spPr>
        <a:xfrm>
          <a:off x="4005697" y="1511370"/>
          <a:ext cx="2454825" cy="9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noProof="0" dirty="0" smtClean="0"/>
            <a:t>Contracted</a:t>
          </a:r>
          <a:endParaRPr lang="en-GB" sz="2000" b="1" kern="1200" noProof="0" dirty="0"/>
        </a:p>
      </dsp:txBody>
      <dsp:txXfrm>
        <a:off x="4005697" y="1511370"/>
        <a:ext cx="2454825" cy="960901"/>
      </dsp:txXfrm>
    </dsp:sp>
    <dsp:sp modelId="{C374A35D-E552-40BC-B4DC-33EB66B3336B}">
      <dsp:nvSpPr>
        <dsp:cNvPr id="0" name=""/>
        <dsp:cNvSpPr/>
      </dsp:nvSpPr>
      <dsp:spPr>
        <a:xfrm rot="5400000">
          <a:off x="4456549" y="3819855"/>
          <a:ext cx="1008946" cy="11486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BCD9A-DD43-48BF-B8DE-EA8BFFDDF8C6}">
      <dsp:nvSpPr>
        <dsp:cNvPr id="0" name=""/>
        <dsp:cNvSpPr/>
      </dsp:nvSpPr>
      <dsp:spPr>
        <a:xfrm>
          <a:off x="4189240" y="2701417"/>
          <a:ext cx="1698471" cy="1188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/>
            <a:t>11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/>
            <a:t>7.63%</a:t>
          </a:r>
          <a:endParaRPr lang="hr-HR" sz="2600" b="1" kern="1200" dirty="0"/>
        </a:p>
      </dsp:txBody>
      <dsp:txXfrm>
        <a:off x="4247287" y="2759464"/>
        <a:ext cx="1582377" cy="1072781"/>
      </dsp:txXfrm>
    </dsp:sp>
    <dsp:sp modelId="{25409669-B03F-4D04-9718-5D2F84CAED59}">
      <dsp:nvSpPr>
        <dsp:cNvPr id="0" name=""/>
        <dsp:cNvSpPr/>
      </dsp:nvSpPr>
      <dsp:spPr>
        <a:xfrm>
          <a:off x="5740111" y="2820713"/>
          <a:ext cx="2489488" cy="9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noProof="0" dirty="0" smtClean="0"/>
            <a:t>Under evaluation</a:t>
          </a:r>
          <a:endParaRPr lang="en-GB" sz="2000" b="1" kern="1200" noProof="0" dirty="0"/>
        </a:p>
      </dsp:txBody>
      <dsp:txXfrm>
        <a:off x="5740111" y="2820713"/>
        <a:ext cx="2489488" cy="960901"/>
      </dsp:txXfrm>
    </dsp:sp>
    <dsp:sp modelId="{E0042E65-597E-4C2C-8088-8C831D25C238}">
      <dsp:nvSpPr>
        <dsp:cNvPr id="0" name=""/>
        <dsp:cNvSpPr/>
      </dsp:nvSpPr>
      <dsp:spPr>
        <a:xfrm>
          <a:off x="5737642" y="4067336"/>
          <a:ext cx="1698471" cy="1188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/>
            <a:t>5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/>
            <a:t>3,47%</a:t>
          </a:r>
          <a:endParaRPr lang="hr-HR" sz="2600" b="1" kern="1200" dirty="0"/>
        </a:p>
      </dsp:txBody>
      <dsp:txXfrm>
        <a:off x="5795689" y="4125383"/>
        <a:ext cx="1582377" cy="1072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64082-3B87-41CD-88D0-AF75FFFDEDFC}">
      <dsp:nvSpPr>
        <dsp:cNvPr id="0" name=""/>
        <dsp:cNvSpPr/>
      </dsp:nvSpPr>
      <dsp:spPr>
        <a:xfrm rot="5400000">
          <a:off x="419276" y="1456811"/>
          <a:ext cx="978764" cy="111428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2CA0B-F94C-41AE-AE83-1E9087E7ABEB}">
      <dsp:nvSpPr>
        <dsp:cNvPr id="0" name=""/>
        <dsp:cNvSpPr/>
      </dsp:nvSpPr>
      <dsp:spPr>
        <a:xfrm>
          <a:off x="0" y="12403"/>
          <a:ext cx="3006061" cy="146618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b="1" kern="1200" dirty="0" smtClean="0">
              <a:solidFill>
                <a:srgbClr val="FF0000"/>
              </a:solidFill>
            </a:rPr>
            <a:t>79.379.595,00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b="1" kern="1200" dirty="0" smtClean="0">
              <a:solidFill>
                <a:srgbClr val="FF0000"/>
              </a:solidFill>
            </a:rPr>
            <a:t>100%</a:t>
          </a:r>
          <a:endParaRPr lang="hr-HR" sz="3200" b="1" kern="1200" dirty="0">
            <a:solidFill>
              <a:srgbClr val="FF0000"/>
            </a:solidFill>
          </a:endParaRPr>
        </a:p>
      </dsp:txBody>
      <dsp:txXfrm>
        <a:off x="71586" y="83989"/>
        <a:ext cx="2862889" cy="1323008"/>
      </dsp:txXfrm>
    </dsp:sp>
    <dsp:sp modelId="{98281ED5-A08B-4EB5-9AA3-D799D294C706}">
      <dsp:nvSpPr>
        <dsp:cNvPr id="0" name=""/>
        <dsp:cNvSpPr/>
      </dsp:nvSpPr>
      <dsp:spPr>
        <a:xfrm>
          <a:off x="3168350" y="300432"/>
          <a:ext cx="3003767" cy="932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noProof="0" dirty="0" smtClean="0"/>
            <a:t>Total available</a:t>
          </a:r>
          <a:endParaRPr lang="en-GB" sz="2000" b="1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noProof="0" dirty="0" smtClean="0"/>
            <a:t>(2007-2013/06/30)</a:t>
          </a:r>
          <a:endParaRPr lang="en-GB" sz="2000" b="1" kern="1200" noProof="0" dirty="0"/>
        </a:p>
      </dsp:txBody>
      <dsp:txXfrm>
        <a:off x="3168350" y="300432"/>
        <a:ext cx="3003767" cy="932156"/>
      </dsp:txXfrm>
    </dsp:sp>
    <dsp:sp modelId="{855B8795-AC54-4A4A-B765-D6D86E4C1C98}">
      <dsp:nvSpPr>
        <dsp:cNvPr id="0" name=""/>
        <dsp:cNvSpPr/>
      </dsp:nvSpPr>
      <dsp:spPr>
        <a:xfrm rot="5400000">
          <a:off x="2003462" y="2752956"/>
          <a:ext cx="978764" cy="111428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AD4A6D-0030-411A-B5EF-D491DF5C242C}">
      <dsp:nvSpPr>
        <dsp:cNvPr id="0" name=""/>
        <dsp:cNvSpPr/>
      </dsp:nvSpPr>
      <dsp:spPr>
        <a:xfrm>
          <a:off x="1503644" y="1668592"/>
          <a:ext cx="2240755" cy="115331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b="1" kern="1200" dirty="0" smtClean="0"/>
            <a:t>65.817.346,34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b="1" kern="1200" dirty="0" smtClean="0"/>
            <a:t>82.91%</a:t>
          </a:r>
          <a:endParaRPr lang="hr-HR" sz="2300" b="1" kern="1200" dirty="0"/>
        </a:p>
      </dsp:txBody>
      <dsp:txXfrm>
        <a:off x="1559954" y="1724902"/>
        <a:ext cx="2128135" cy="1040690"/>
      </dsp:txXfrm>
    </dsp:sp>
    <dsp:sp modelId="{7D81425D-5894-4F07-9BE7-E67B90C00CA5}">
      <dsp:nvSpPr>
        <dsp:cNvPr id="0" name=""/>
        <dsp:cNvSpPr/>
      </dsp:nvSpPr>
      <dsp:spPr>
        <a:xfrm>
          <a:off x="3926880" y="1728188"/>
          <a:ext cx="2381390" cy="932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noProof="0" dirty="0" smtClean="0"/>
            <a:t>Contracted</a:t>
          </a:r>
          <a:endParaRPr lang="en-GB" sz="2000" b="1" kern="1200" noProof="0" dirty="0"/>
        </a:p>
      </dsp:txBody>
      <dsp:txXfrm>
        <a:off x="3926880" y="1728188"/>
        <a:ext cx="2381390" cy="932156"/>
      </dsp:txXfrm>
    </dsp:sp>
    <dsp:sp modelId="{C374A35D-E552-40BC-B4DC-33EB66B3336B}">
      <dsp:nvSpPr>
        <dsp:cNvPr id="0" name=""/>
        <dsp:cNvSpPr/>
      </dsp:nvSpPr>
      <dsp:spPr>
        <a:xfrm rot="5400000">
          <a:off x="3515622" y="4009089"/>
          <a:ext cx="978764" cy="111428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BCD9A-DD43-48BF-B8DE-EA8BFFDDF8C6}">
      <dsp:nvSpPr>
        <dsp:cNvPr id="0" name=""/>
        <dsp:cNvSpPr/>
      </dsp:nvSpPr>
      <dsp:spPr>
        <a:xfrm>
          <a:off x="3015820" y="2892727"/>
          <a:ext cx="2057667" cy="115331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b="1" kern="1200" dirty="0" smtClean="0"/>
            <a:t>12.137.508,45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b="1" kern="1200" dirty="0" smtClean="0"/>
            <a:t>15.29%</a:t>
          </a:r>
          <a:endParaRPr lang="hr-HR" sz="2300" b="1" kern="1200" dirty="0"/>
        </a:p>
      </dsp:txBody>
      <dsp:txXfrm>
        <a:off x="3072130" y="2949037"/>
        <a:ext cx="1945047" cy="1040690"/>
      </dsp:txXfrm>
    </dsp:sp>
    <dsp:sp modelId="{25409669-B03F-4D04-9718-5D2F84CAED59}">
      <dsp:nvSpPr>
        <dsp:cNvPr id="0" name=""/>
        <dsp:cNvSpPr/>
      </dsp:nvSpPr>
      <dsp:spPr>
        <a:xfrm>
          <a:off x="5151012" y="2952324"/>
          <a:ext cx="2415016" cy="932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noProof="0" dirty="0" smtClean="0"/>
            <a:t>Under evaluation</a:t>
          </a:r>
          <a:endParaRPr lang="en-GB" sz="2000" b="1" kern="1200" noProof="0" dirty="0"/>
        </a:p>
      </dsp:txBody>
      <dsp:txXfrm>
        <a:off x="5151012" y="2952324"/>
        <a:ext cx="2415016" cy="932156"/>
      </dsp:txXfrm>
    </dsp:sp>
    <dsp:sp modelId="{E0042E65-597E-4C2C-8088-8C831D25C238}">
      <dsp:nvSpPr>
        <dsp:cNvPr id="0" name=""/>
        <dsp:cNvSpPr/>
      </dsp:nvSpPr>
      <dsp:spPr>
        <a:xfrm>
          <a:off x="4672001" y="4102901"/>
          <a:ext cx="2240771" cy="115331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b="1" kern="1200" dirty="0" smtClean="0"/>
            <a:t>1.659.863,95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b="1" kern="1200" dirty="0" smtClean="0"/>
            <a:t>2.09%</a:t>
          </a:r>
          <a:endParaRPr lang="hr-HR" sz="2300" b="1" kern="1200" dirty="0"/>
        </a:p>
      </dsp:txBody>
      <dsp:txXfrm>
        <a:off x="4728311" y="4159211"/>
        <a:ext cx="2128151" cy="1040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</cdr:x>
      <cdr:y>0.49953</cdr:y>
    </cdr:from>
    <cdr:to>
      <cdr:x>0.29612</cdr:x>
      <cdr:y>0.70156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2512" y="22608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 dirty="0"/>
        </a:p>
      </cdr:txBody>
    </cdr:sp>
  </cdr:relSizeAnchor>
  <cdr:relSizeAnchor xmlns:cdr="http://schemas.openxmlformats.org/drawingml/2006/chartDrawing">
    <cdr:from>
      <cdr:x>0.325</cdr:x>
      <cdr:y>0.48362</cdr:y>
    </cdr:from>
    <cdr:to>
      <cdr:x>0.4125</cdr:x>
      <cdr:y>0.62681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74640" y="2188840"/>
          <a:ext cx="720080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 b="1" dirty="0" smtClean="0"/>
            <a:t>65%</a:t>
          </a:r>
          <a:endParaRPr lang="hr-HR" sz="1800" b="1" dirty="0"/>
        </a:p>
      </cdr:txBody>
    </cdr:sp>
  </cdr:relSizeAnchor>
  <cdr:relSizeAnchor xmlns:cdr="http://schemas.openxmlformats.org/drawingml/2006/chartDrawing">
    <cdr:from>
      <cdr:x>0.36</cdr:x>
      <cdr:y>0.16542</cdr:y>
    </cdr:from>
    <cdr:to>
      <cdr:x>0.43611</cdr:x>
      <cdr:y>0.2927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62672" y="748680"/>
          <a:ext cx="62636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 b="1" dirty="0" smtClean="0"/>
            <a:t>6%</a:t>
          </a:r>
          <a:endParaRPr lang="hr-HR" sz="1800" b="1" dirty="0"/>
        </a:p>
      </cdr:txBody>
    </cdr:sp>
  </cdr:relSizeAnchor>
  <cdr:relSizeAnchor xmlns:cdr="http://schemas.openxmlformats.org/drawingml/2006/chartDrawing">
    <cdr:from>
      <cdr:x>0.54375</cdr:x>
      <cdr:y>0.24497</cdr:y>
    </cdr:from>
    <cdr:to>
      <cdr:x>0.63736</cdr:x>
      <cdr:y>0.38816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74840" y="1108720"/>
          <a:ext cx="77038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 b="1" dirty="0" smtClean="0"/>
            <a:t>29%</a:t>
          </a:r>
          <a:endParaRPr lang="hr-HR" sz="18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515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hr-HR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001" y="1"/>
            <a:ext cx="2890514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hr-HR" dirty="0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817"/>
            <a:ext cx="2890515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hr-HR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001" y="9429817"/>
            <a:ext cx="2890514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E735077-A6AF-42FD-89F7-CF9BB7BC1212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1318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515" cy="496811"/>
          </a:xfrm>
          <a:prstGeom prst="rect">
            <a:avLst/>
          </a:prstGeom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001" y="1"/>
            <a:ext cx="2890514" cy="496811"/>
          </a:xfrm>
          <a:prstGeom prst="rect">
            <a:avLst/>
          </a:prstGeom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FCF9828-AE2E-4361-9B90-F3840B171D2F}" type="datetime1">
              <a:rPr lang="sr-Latn-CS"/>
              <a:pPr/>
              <a:t>23.3.2014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117" tIns="46058" rIns="92117" bIns="4605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r-HR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439" y="4715707"/>
            <a:ext cx="5336213" cy="4468101"/>
          </a:xfrm>
          <a:prstGeom prst="rect">
            <a:avLst/>
          </a:prstGeom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890515" cy="496810"/>
          </a:xfrm>
          <a:prstGeom prst="rect">
            <a:avLst/>
          </a:prstGeom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001" y="9429817"/>
            <a:ext cx="2890514" cy="496810"/>
          </a:xfrm>
          <a:prstGeom prst="rect">
            <a:avLst/>
          </a:prstGeom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AC55A90-E7B3-4615-8B93-5F4B77CF6129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5044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07CFE8-BED0-462E-B43E-3C411EEF9126}" type="slidenum">
              <a:rPr lang="hr-HR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95F8-26B8-4886-84D0-BE0518A559B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52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C9A2-02BF-4A24-BD04-FEA6DE55B4D3}" type="datetime1">
              <a:rPr lang="hr-HR" smtClean="0"/>
              <a:t>23.3.2014.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79EAF-9739-43AE-AFD5-8DA5AC6DBE7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74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BC17-5CC1-4280-8888-EC6FF5199AE6}" type="datetime1">
              <a:rPr lang="hr-HR" smtClean="0"/>
              <a:t>23.3.2014.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F162-6EB7-4D2C-881F-5D90CED7600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106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E4E4-D125-4DC3-A060-6224D6621C9E}" type="datetime1">
              <a:rPr lang="hr-HR" smtClean="0"/>
              <a:t>23.3.2014.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6B46-868B-43A1-9C4B-9DB5F92D23B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227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3B88-DC70-4450-94E3-219A13DA6C08}" type="datetime1">
              <a:rPr lang="hr-HR" smtClean="0"/>
              <a:t>23.3.2014.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FE35-7E04-4AAA-AB75-4B3CD1816B9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662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5BCE-C988-4C71-B0BA-B41B0E03DD3E}" type="datetime1">
              <a:rPr lang="hr-HR" smtClean="0"/>
              <a:t>23.3.2014.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635-E18E-4C38-9066-4C17E657F37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072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6F37-B0FF-4AA8-9FB8-4DCCA0E9888A}" type="datetime1">
              <a:rPr lang="hr-HR" smtClean="0"/>
              <a:t>23.3.2014.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7F4A-5A56-43EA-A0B1-90DE8A4C4BD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32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E8A-FF51-4484-98FC-0F69A86A618C}" type="datetime1">
              <a:rPr lang="hr-HR" smtClean="0"/>
              <a:t>23.3.2014.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538DA-9AE8-44A9-A807-3A459FBF7E3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308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E289-48E5-48F8-B255-DC0FD8D76B2F}" type="datetime1">
              <a:rPr lang="hr-HR" smtClean="0"/>
              <a:t>23.3.2014.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FCC2-112E-47C8-8D1A-0724F76B157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781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2630-10B7-49B0-95A1-705332B0AB03}" type="datetime1">
              <a:rPr lang="hr-HR" smtClean="0"/>
              <a:t>23.3.2014.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‹#›</a:t>
            </a:fld>
            <a:endParaRPr lang="hr-HR" dirty="0"/>
          </a:p>
        </p:txBody>
      </p:sp>
      <p:pic>
        <p:nvPicPr>
          <p:cNvPr id="5" name="Picture 9" descr="logo-za-ppt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6248400"/>
            <a:ext cx="27146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371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BB91-EAD2-4CFE-B575-5C96F1669BDF}" type="datetime1">
              <a:rPr lang="hr-HR" smtClean="0"/>
              <a:t>23.3.2014.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D825-AEFB-48A0-9BBB-0F8DE4DDB9EA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724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2F233-7485-4BC7-8A60-599EEBA0C92C}" type="datetime1">
              <a:rPr lang="hr-HR" smtClean="0"/>
              <a:t>23.3.2014.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360-E103-42A1-AC78-C18295B69F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209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07F0-54F2-4797-9513-3BC9538E4EDE}" type="datetime1">
              <a:rPr lang="hr-HR" smtClean="0"/>
              <a:t>23.3.2014.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C09E6-89B5-4ECB-9B25-4E3D84FAB91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154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ndrijana.AnicAntic@safu.h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85A-8A15-4D56-B398-69216DFDC4D0}" type="slidenum">
              <a:rPr lang="hr-HR"/>
              <a:pPr/>
              <a:t>1</a:t>
            </a:fld>
            <a:endParaRPr lang="hr-HR"/>
          </a:p>
        </p:txBody>
      </p:sp>
      <p:sp>
        <p:nvSpPr>
          <p:cNvPr id="15363" name="TextBox 15"/>
          <p:cNvSpPr txBox="1">
            <a:spLocks noChangeArrowheads="1"/>
          </p:cNvSpPr>
          <p:nvPr/>
        </p:nvSpPr>
        <p:spPr bwMode="auto">
          <a:xfrm>
            <a:off x="565099" y="980728"/>
            <a:ext cx="7993063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r-HR" sz="4000" b="1" dirty="0">
              <a:solidFill>
                <a:srgbClr val="FF3300"/>
              </a:solidFill>
              <a:latin typeface="+mj-lt"/>
            </a:endParaRPr>
          </a:p>
          <a:p>
            <a:pPr algn="ctr"/>
            <a:r>
              <a:rPr lang="hr-HR" sz="4400" b="1" dirty="0" smtClean="0">
                <a:latin typeface="+mj-lt"/>
              </a:rPr>
              <a:t>Regional Competitiveness Operational Programme in Croatia – Economic aspect</a:t>
            </a:r>
          </a:p>
          <a:p>
            <a:pPr algn="ctr"/>
            <a:endParaRPr lang="hr-HR" sz="4400" b="1" dirty="0">
              <a:solidFill>
                <a:srgbClr val="808080"/>
              </a:solidFill>
              <a:latin typeface="+mj-lt"/>
            </a:endParaRPr>
          </a:p>
          <a:p>
            <a:pPr algn="ctr"/>
            <a:r>
              <a:rPr lang="hr-HR" sz="2800" b="1" dirty="0" smtClean="0">
                <a:solidFill>
                  <a:srgbClr val="808080"/>
                </a:solidFill>
                <a:latin typeface="+mj-lt"/>
              </a:rPr>
              <a:t>25 March 2014</a:t>
            </a:r>
            <a:endParaRPr lang="hr-HR" sz="2800" b="1" dirty="0">
              <a:solidFill>
                <a:srgbClr val="808080"/>
              </a:solidFill>
              <a:latin typeface="+mj-lt"/>
            </a:endParaRPr>
          </a:p>
        </p:txBody>
      </p:sp>
      <p:pic>
        <p:nvPicPr>
          <p:cNvPr id="4" name="Picture 7" descr="logo-za-ppten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RCOP –</a:t>
            </a:r>
            <a:r>
              <a:rPr lang="hr-HR" dirty="0" smtClean="0"/>
              <a:t> 01/07/2013 - 31/12/2013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16216" y="6492249"/>
            <a:ext cx="2133600" cy="365125"/>
          </a:xfrm>
        </p:spPr>
        <p:txBody>
          <a:bodyPr/>
          <a:lstStyle/>
          <a:p>
            <a:fld id="{087789D4-3EE5-45FE-A993-739AAE7E60EB}" type="slidenum">
              <a:rPr lang="hr-HR" smtClean="0"/>
              <a:pPr/>
              <a:t>10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7133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052621"/>
              </p:ext>
            </p:extLst>
          </p:nvPr>
        </p:nvGraphicFramePr>
        <p:xfrm>
          <a:off x="325658" y="924226"/>
          <a:ext cx="8372776" cy="5523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644"/>
                <a:gridCol w="1233467"/>
                <a:gridCol w="1674555"/>
                <a:gridCol w="1674555"/>
                <a:gridCol w="1674555"/>
              </a:tblGrid>
              <a:tr h="85532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Published CfPs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IB1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Available amount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Thresholds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Type of Call</a:t>
                      </a:r>
                      <a:endParaRPr lang="en-GB" noProof="0" dirty="0"/>
                    </a:p>
                  </a:txBody>
                  <a:tcPr/>
                </a:tc>
              </a:tr>
              <a:tr h="1008397">
                <a:tc>
                  <a:txBody>
                    <a:bodyPr/>
                    <a:lstStyle/>
                    <a:p>
                      <a:r>
                        <a:rPr lang="en-GB" sz="2000" b="1" i="0" noProof="0" dirty="0" smtClean="0"/>
                        <a:t>Business-Related</a:t>
                      </a:r>
                      <a:r>
                        <a:rPr lang="en-GB" sz="2000" b="1" i="0" baseline="0" noProof="0" dirty="0" smtClean="0"/>
                        <a:t> Infrastructure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MRDEUF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26.950.000,00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1.000.000 –</a:t>
                      </a:r>
                    </a:p>
                    <a:p>
                      <a:pPr algn="ctr"/>
                      <a:r>
                        <a:rPr lang="en-GB" sz="2000" b="1" i="0" noProof="0" dirty="0" smtClean="0"/>
                        <a:t>10.500.000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Open</a:t>
                      </a:r>
                      <a:endParaRPr lang="en-GB" sz="2000" b="1" i="0" noProof="0" dirty="0"/>
                    </a:p>
                  </a:txBody>
                  <a:tcPr/>
                </a:tc>
              </a:tr>
              <a:tr h="12493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u="none" noProof="0" dirty="0" smtClean="0"/>
                        <a:t>Increasing SME’s economic activity and competitiveness</a:t>
                      </a:r>
                      <a:endParaRPr lang="en-GB" sz="2000" b="1" i="0" u="non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MEC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30.300.000,00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500.000 –</a:t>
                      </a:r>
                    </a:p>
                    <a:p>
                      <a:pPr algn="ctr"/>
                      <a:r>
                        <a:rPr lang="en-GB" sz="2000" b="1" i="0" noProof="0" dirty="0" smtClean="0"/>
                        <a:t>3.500.000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Open</a:t>
                      </a:r>
                      <a:endParaRPr lang="en-GB" sz="2000" b="1" i="0" noProof="0" dirty="0"/>
                    </a:p>
                  </a:txBody>
                  <a:tcPr/>
                </a:tc>
              </a:tr>
              <a:tr h="1249312">
                <a:tc>
                  <a:txBody>
                    <a:bodyPr/>
                    <a:lstStyle/>
                    <a:p>
                      <a:r>
                        <a:rPr lang="en-GB" sz="2000" b="1" i="0" noProof="0" dirty="0" smtClean="0"/>
                        <a:t>Applying ICT solutions to improve business processes 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MEC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3.166.000,00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/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Open </a:t>
                      </a:r>
                    </a:p>
                    <a:p>
                      <a:pPr algn="ctr"/>
                      <a:r>
                        <a:rPr lang="en-GB" sz="2000" b="1" i="0" noProof="0" dirty="0" smtClean="0"/>
                        <a:t>(on-going)</a:t>
                      </a:r>
                      <a:endParaRPr lang="en-GB" sz="2000" b="1" i="0" noProof="0" dirty="0"/>
                    </a:p>
                  </a:txBody>
                  <a:tcPr/>
                </a:tc>
              </a:tr>
              <a:tr h="1038260">
                <a:tc>
                  <a:txBody>
                    <a:bodyPr/>
                    <a:lstStyle/>
                    <a:p>
                      <a:r>
                        <a:rPr lang="en-GB" sz="2000" b="1" i="0" noProof="0" dirty="0" smtClean="0"/>
                        <a:t>Assistance in managing OP and capacity building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ME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6.402.117,55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Defined per each OP body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Restricted</a:t>
                      </a:r>
                      <a:endParaRPr lang="en-GB" sz="2000" b="1" i="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10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RCOP –</a:t>
            </a:r>
            <a:r>
              <a:rPr lang="hr-HR" dirty="0" smtClean="0"/>
              <a:t> 01/07/2013 - 31/12/2013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16216" y="6492249"/>
            <a:ext cx="2133600" cy="365125"/>
          </a:xfrm>
        </p:spPr>
        <p:txBody>
          <a:bodyPr/>
          <a:lstStyle/>
          <a:p>
            <a:fld id="{087789D4-3EE5-45FE-A993-739AAE7E60EB}" type="slidenum">
              <a:rPr lang="hr-HR" smtClean="0"/>
              <a:pPr/>
              <a:t>11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7133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9625"/>
              </p:ext>
            </p:extLst>
          </p:nvPr>
        </p:nvGraphicFramePr>
        <p:xfrm>
          <a:off x="318638" y="1052736"/>
          <a:ext cx="8372776" cy="542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644"/>
                <a:gridCol w="1233467"/>
                <a:gridCol w="1674555"/>
                <a:gridCol w="1674555"/>
                <a:gridCol w="1674555"/>
              </a:tblGrid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 smtClean="0"/>
                        <a:t>Published CfPs</a:t>
                      </a:r>
                      <a:endParaRPr lang="en-GB" sz="20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 smtClean="0"/>
                        <a:t>IB1</a:t>
                      </a:r>
                      <a:endParaRPr lang="en-GB" sz="20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 smtClean="0"/>
                        <a:t>Available amount</a:t>
                      </a:r>
                      <a:endParaRPr lang="en-GB" sz="20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 smtClean="0"/>
                        <a:t>Thresholds</a:t>
                      </a:r>
                      <a:endParaRPr lang="en-GB" sz="20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 smtClean="0"/>
                        <a:t>Type of Call</a:t>
                      </a:r>
                      <a:endParaRPr lang="en-GB" sz="2000" b="1" noProof="0" dirty="0"/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noProof="0" dirty="0" smtClean="0"/>
                        <a:t>Development of Research Infrastructure on University of Rijeka Campus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MSES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23.622.687,50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baseline="0" noProof="0" dirty="0" smtClean="0"/>
                        <a:t> n/a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Restricted</a:t>
                      </a:r>
                      <a:endParaRPr lang="en-GB" sz="2000" b="1" i="0" noProof="0" dirty="0"/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noProof="0" dirty="0" smtClean="0"/>
                        <a:t>Infrastructure Project pipeline preparation for ERDF 2014 – 2020 </a:t>
                      </a:r>
                      <a:endParaRPr lang="en-GB" sz="2000" b="1" i="0" u="non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MSES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6.000.000,00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0 – 6.000.000,00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Restricted</a:t>
                      </a:r>
                      <a:endParaRPr lang="en-GB" sz="2000" b="1" i="0" noProof="0" dirty="0"/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r>
                        <a:rPr lang="en-GB" sz="2000" b="1" i="0" noProof="0" dirty="0" smtClean="0"/>
                        <a:t>Strengthening capacities for research &amp; development &amp; innovation 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MSES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11.311.839,45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noProof="0" dirty="0" smtClean="0"/>
                        <a:t>200.000,00</a:t>
                      </a:r>
                      <a:r>
                        <a:rPr lang="en-GB" sz="2000" b="1" i="0" baseline="0" noProof="0" dirty="0" smtClean="0"/>
                        <a:t> –</a:t>
                      </a:r>
                    </a:p>
                    <a:p>
                      <a:pPr algn="ctr"/>
                      <a:r>
                        <a:rPr lang="en-GB" sz="2000" b="1" i="0" baseline="0" noProof="0" dirty="0" smtClean="0"/>
                        <a:t>1.000.000,00</a:t>
                      </a:r>
                      <a:endParaRPr lang="en-GB" sz="2000" b="1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i="0" noProof="0" dirty="0" smtClean="0"/>
                        <a:t>Open</a:t>
                      </a:r>
                      <a:endParaRPr lang="en-GB" sz="2000" b="1" i="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18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Challenges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12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8720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0087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Avoiding risk of decommitment</a:t>
            </a:r>
          </a:p>
          <a:p>
            <a:r>
              <a:rPr lang="en-GB" dirty="0" smtClean="0"/>
              <a:t>Timely contracting  to allow better absorption </a:t>
            </a:r>
          </a:p>
          <a:p>
            <a:r>
              <a:rPr lang="en-GB" dirty="0" smtClean="0"/>
              <a:t>Implementing grant schemes – allocated vs contracted vs spent funds (increases risk of de-commitment)</a:t>
            </a:r>
          </a:p>
          <a:p>
            <a:r>
              <a:rPr lang="en-GB" dirty="0" smtClean="0"/>
              <a:t>Timely and continuous guidance to contractors and grant beneficiaries</a:t>
            </a:r>
          </a:p>
          <a:p>
            <a:r>
              <a:rPr lang="en-GB" dirty="0" smtClean="0"/>
              <a:t>Recoveries </a:t>
            </a:r>
            <a:endParaRPr lang="en-GB" dirty="0"/>
          </a:p>
        </p:txBody>
      </p:sp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4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Positive impact (I)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13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8720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0087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Positive impact very difficult to assess at the level of the Programme in terms of </a:t>
            </a:r>
            <a:r>
              <a:rPr lang="hr-HR" b="1" dirty="0" smtClean="0"/>
              <a:t>its overall results</a:t>
            </a:r>
            <a:r>
              <a:rPr lang="hr-HR" dirty="0" smtClean="0"/>
              <a:t>; </a:t>
            </a:r>
          </a:p>
          <a:p>
            <a:pPr marL="0" indent="0">
              <a:buNone/>
            </a:pPr>
            <a:r>
              <a:rPr lang="en-GB" dirty="0" smtClean="0"/>
              <a:t>A great number of project still under implementation and evaluation</a:t>
            </a:r>
          </a:p>
          <a:p>
            <a:pPr marL="0" indent="0">
              <a:buNone/>
            </a:pPr>
            <a:r>
              <a:rPr lang="en-GB" dirty="0" smtClean="0"/>
              <a:t>Only achievements of outputs and specific project results available for analysis (some projects more successful and focused than others)</a:t>
            </a:r>
          </a:p>
          <a:p>
            <a:pPr>
              <a:buFontTx/>
              <a:buChar char="-"/>
            </a:pPr>
            <a:endParaRPr lang="hr-HR" dirty="0"/>
          </a:p>
        </p:txBody>
      </p:sp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84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Positive impact (II)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14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8720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0087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Increased capacities within business sector; however more investments required (grants)</a:t>
            </a:r>
          </a:p>
          <a:p>
            <a:pPr marL="0" indent="0">
              <a:buNone/>
            </a:pPr>
            <a:r>
              <a:rPr lang="hr-HR" dirty="0" smtClean="0"/>
              <a:t>Increased capacities of grant beneficiaries to implement grant schemes </a:t>
            </a:r>
          </a:p>
          <a:p>
            <a:pPr marL="0" indent="0">
              <a:buNone/>
            </a:pPr>
            <a:r>
              <a:rPr lang="hr-HR" dirty="0" smtClean="0"/>
              <a:t>Inreased capacities of Operating structure in implementation of Ops – procedures for continuation of operation in place</a:t>
            </a:r>
          </a:p>
        </p:txBody>
      </p:sp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96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Positive impact (II)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15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8720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0087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Tourism related projects – attractive, but local character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Major Project, BIOcentre – attractive and ambitious, needs to provide results yet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Business incubators – required, but still need to attract more  business</a:t>
            </a:r>
            <a:endParaRPr lang="hr-HR" dirty="0"/>
          </a:p>
        </p:txBody>
      </p:sp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7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hr-HR" sz="3800" dirty="0" smtClean="0"/>
              <a:t>Its never too early to start preparing for management and implementation of Structural funds</a:t>
            </a:r>
          </a:p>
          <a:p>
            <a:r>
              <a:rPr lang="hr-HR" sz="3800" dirty="0" smtClean="0"/>
              <a:t>Big inflow of funds that needs to be awarded in a way to produce results and spent in line regulation</a:t>
            </a:r>
          </a:p>
          <a:p>
            <a:pPr marL="0" indent="0">
              <a:buNone/>
            </a:pPr>
            <a:r>
              <a:rPr lang="hr-HR" sz="3800" b="1" dirty="0" smtClean="0"/>
              <a:t>Understanding</a:t>
            </a:r>
            <a:r>
              <a:rPr lang="hr-HR" sz="3800" dirty="0"/>
              <a:t>:</a:t>
            </a:r>
          </a:p>
          <a:p>
            <a:r>
              <a:rPr lang="hr-HR" sz="3800" dirty="0"/>
              <a:t>Strategies – EU and national</a:t>
            </a:r>
          </a:p>
          <a:p>
            <a:r>
              <a:rPr lang="hr-HR" sz="3800" dirty="0"/>
              <a:t>Legal context </a:t>
            </a:r>
          </a:p>
          <a:p>
            <a:r>
              <a:rPr lang="hr-HR" sz="3800" dirty="0"/>
              <a:t>Processes and procedures</a:t>
            </a:r>
          </a:p>
          <a:p>
            <a:endParaRPr lang="hr-HR" dirty="0" smtClean="0"/>
          </a:p>
          <a:p>
            <a:endParaRPr lang="en-GB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23528" y="58468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hr-HR" dirty="0" smtClean="0"/>
              <a:t>Lessons learned</a:t>
            </a:r>
            <a:endParaRPr lang="en-GB" dirty="0"/>
          </a:p>
        </p:txBody>
      </p:sp>
      <p:pic>
        <p:nvPicPr>
          <p:cNvPr id="5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893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4644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dirty="0" smtClean="0"/>
              <a:t>All good practices (PRAG) and lessons learned should be used to prepare a good legal framework for awarding grants</a:t>
            </a:r>
          </a:p>
          <a:p>
            <a:pPr>
              <a:buFontTx/>
              <a:buChar char="-"/>
            </a:pPr>
            <a:r>
              <a:rPr lang="hr-HR" dirty="0" smtClean="0"/>
              <a:t>Managing projects under SI requires good understanding of differences – during duration of one single contract two different legal frameworks are in place (imposing certain rules)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23528" y="58468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hr-HR" dirty="0" smtClean="0"/>
              <a:t>Lessons learned</a:t>
            </a:r>
            <a:endParaRPr lang="en-GB" dirty="0"/>
          </a:p>
        </p:txBody>
      </p:sp>
      <p:pic>
        <p:nvPicPr>
          <p:cNvPr id="5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4541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464496"/>
          </a:xfrm>
        </p:spPr>
        <p:txBody>
          <a:bodyPr>
            <a:normAutofit/>
          </a:bodyPr>
          <a:lstStyle/>
          <a:p>
            <a:r>
              <a:rPr lang="hr-HR" dirty="0" smtClean="0"/>
              <a:t>New structures require new Manuals – previous knowledge and practice very important (however, sometimes it hinders from seeing requirements from different perspective)</a:t>
            </a:r>
          </a:p>
          <a:p>
            <a:r>
              <a:rPr lang="hr-HR" dirty="0" smtClean="0"/>
              <a:t>Staff retention is crucual</a:t>
            </a:r>
          </a:p>
          <a:p>
            <a:r>
              <a:rPr lang="hr-HR" dirty="0" smtClean="0"/>
              <a:t>Additional staff required – „old” staff become mentors (additional workload)</a:t>
            </a:r>
          </a:p>
          <a:p>
            <a:endParaRPr lang="en-GB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23528" y="58468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hr-HR" dirty="0" smtClean="0"/>
              <a:t>Lessons learned</a:t>
            </a:r>
            <a:endParaRPr lang="en-GB" dirty="0"/>
          </a:p>
        </p:txBody>
      </p:sp>
      <p:pic>
        <p:nvPicPr>
          <p:cNvPr id="5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115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464496"/>
          </a:xfrm>
        </p:spPr>
        <p:txBody>
          <a:bodyPr>
            <a:normAutofit/>
          </a:bodyPr>
          <a:lstStyle/>
          <a:p>
            <a:r>
              <a:rPr lang="hr-HR" dirty="0" smtClean="0"/>
              <a:t>National legislation instead of PRAG </a:t>
            </a:r>
          </a:p>
          <a:p>
            <a:pPr lvl="1"/>
            <a:r>
              <a:rPr lang="hr-HR" dirty="0" smtClean="0"/>
              <a:t>Takes time to adapat (on the level of insitution, segregation)</a:t>
            </a:r>
          </a:p>
          <a:p>
            <a:pPr lvl="1"/>
            <a:r>
              <a:rPr lang="hr-HR" dirty="0" smtClean="0"/>
              <a:t>Takes time to learn</a:t>
            </a:r>
            <a:endParaRPr lang="hr-HR" dirty="0"/>
          </a:p>
          <a:p>
            <a:pPr marL="514350" indent="-457200"/>
            <a:r>
              <a:rPr lang="hr-HR" dirty="0" smtClean="0"/>
              <a:t>New complex legislation – bigger investments – State Aid – Revenues – Durability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23528" y="58468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hr-HR" dirty="0" smtClean="0"/>
              <a:t>Lessons learned</a:t>
            </a:r>
            <a:endParaRPr lang="en-GB" dirty="0"/>
          </a:p>
        </p:txBody>
      </p:sp>
      <p:pic>
        <p:nvPicPr>
          <p:cNvPr id="5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84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RCOP - allocation</a:t>
            </a:r>
            <a:endParaRPr lang="en-GB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415446"/>
              </p:ext>
            </p:extLst>
          </p:nvPr>
        </p:nvGraphicFramePr>
        <p:xfrm>
          <a:off x="490087" y="1052736"/>
          <a:ext cx="8229600" cy="49072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14800"/>
                <a:gridCol w="4114800"/>
              </a:tblGrid>
              <a:tr h="750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Year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Total </a:t>
                      </a:r>
                      <a:r>
                        <a:rPr lang="en-GB" sz="2800" dirty="0" smtClean="0">
                          <a:effectLst/>
                        </a:rPr>
                        <a:t>IPA</a:t>
                      </a:r>
                      <a:r>
                        <a:rPr lang="hr-HR" sz="2800" dirty="0" smtClean="0">
                          <a:effectLst/>
                        </a:rPr>
                        <a:t>/ERDF</a:t>
                      </a:r>
                      <a:r>
                        <a:rPr lang="hr-HR" sz="2800" baseline="0" dirty="0" smtClean="0">
                          <a:effectLst/>
                        </a:rPr>
                        <a:t> </a:t>
                      </a:r>
                      <a:r>
                        <a:rPr lang="en-GB" sz="2800" dirty="0" smtClean="0">
                          <a:effectLst/>
                        </a:rPr>
                        <a:t>allocation </a:t>
                      </a:r>
                      <a:endParaRPr lang="hr-HR" sz="2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(EUR, EU contribution)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2007</a:t>
                      </a:r>
                      <a:endParaRPr lang="hr-HR" sz="280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11.050.250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2008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11.</a:t>
                      </a:r>
                      <a:r>
                        <a:rPr lang="hr-HR" sz="2800" dirty="0" smtClean="0">
                          <a:effectLst/>
                        </a:rPr>
                        <a:t>503,323</a:t>
                      </a:r>
                    </a:p>
                  </a:txBody>
                  <a:tcPr marL="68580" marR="68580" marT="0" marB="0"/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2009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1</a:t>
                      </a:r>
                      <a:r>
                        <a:rPr lang="hr-HR" sz="2800" dirty="0" smtClean="0">
                          <a:effectLst/>
                        </a:rPr>
                        <a:t>0.092,382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2010</a:t>
                      </a:r>
                      <a:endParaRPr lang="hr-HR" sz="280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14.200.000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2011</a:t>
                      </a:r>
                      <a:endParaRPr lang="hr-HR" sz="280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14.400.000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  <a:latin typeface="Calibri"/>
                          <a:ea typeface="SimSun"/>
                          <a:cs typeface="Calibri"/>
                        </a:rPr>
                        <a:t>2012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  <a:latin typeface="Calibri"/>
                          <a:ea typeface="SimSun"/>
                          <a:cs typeface="Calibri"/>
                        </a:rPr>
                        <a:t>10.348,000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2013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1</a:t>
                      </a:r>
                      <a:r>
                        <a:rPr lang="hr-HR" sz="2800" dirty="0" smtClean="0">
                          <a:effectLst/>
                        </a:rPr>
                        <a:t>16.185,640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Total 2007 – 2013 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</a:rPr>
                        <a:t>1</a:t>
                      </a:r>
                      <a:r>
                        <a:rPr lang="en-GB" sz="2800" dirty="0" smtClean="0">
                          <a:effectLst/>
                        </a:rPr>
                        <a:t>8</a:t>
                      </a:r>
                      <a:r>
                        <a:rPr lang="hr-HR" sz="2800" dirty="0" smtClean="0">
                          <a:effectLst/>
                        </a:rPr>
                        <a:t>7</a:t>
                      </a:r>
                      <a:r>
                        <a:rPr lang="en-GB" sz="2800" dirty="0" smtClean="0">
                          <a:effectLst/>
                        </a:rPr>
                        <a:t>.</a:t>
                      </a:r>
                      <a:r>
                        <a:rPr lang="hr-HR" sz="2800" dirty="0" smtClean="0">
                          <a:effectLst/>
                        </a:rPr>
                        <a:t>779</a:t>
                      </a:r>
                      <a:r>
                        <a:rPr lang="en-GB" sz="2800" dirty="0" smtClean="0">
                          <a:effectLst/>
                        </a:rPr>
                        <a:t>.</a:t>
                      </a:r>
                      <a:r>
                        <a:rPr lang="hr-HR" sz="2800" dirty="0" smtClean="0">
                          <a:effectLst/>
                        </a:rPr>
                        <a:t>594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2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8720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7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Lessons learned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0324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b="1" dirty="0" smtClean="0"/>
              <a:t>Sharing</a:t>
            </a:r>
            <a:r>
              <a:rPr lang="en-GB" dirty="0" smtClean="0"/>
              <a:t>:</a:t>
            </a:r>
          </a:p>
          <a:p>
            <a:pPr algn="just"/>
            <a:r>
              <a:rPr lang="en-GB" dirty="0" smtClean="0"/>
              <a:t>Information                                       Trainings</a:t>
            </a:r>
          </a:p>
          <a:p>
            <a:pPr algn="just"/>
            <a:r>
              <a:rPr lang="en-GB" dirty="0" smtClean="0"/>
              <a:t>Knowledge                                 Meetings, Networks                      </a:t>
            </a:r>
          </a:p>
          <a:p>
            <a:pPr algn="just"/>
            <a:r>
              <a:rPr lang="en-GB" dirty="0" smtClean="0"/>
              <a:t>Lessons learned                       Important messages</a:t>
            </a:r>
          </a:p>
          <a:p>
            <a:pPr algn="just"/>
            <a:r>
              <a:rPr lang="en-GB" dirty="0" smtClean="0"/>
              <a:t>Good practice                                     Manulas</a:t>
            </a:r>
          </a:p>
          <a:p>
            <a:pPr marL="0" indent="0" algn="just">
              <a:buNone/>
            </a:pPr>
            <a:r>
              <a:rPr lang="en-GB" dirty="0" smtClean="0"/>
              <a:t>At the level of office, department, institution, operational structure, public events, other countries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276430" y="2348880"/>
            <a:ext cx="288032" cy="1872208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pic>
        <p:nvPicPr>
          <p:cNvPr id="6" name="Picture 7" descr="logo-za-ppten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7475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Questions?</a:t>
            </a:r>
            <a:endParaRPr lang="en-GB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05471"/>
              </p:ext>
            </p:extLst>
          </p:nvPr>
        </p:nvGraphicFramePr>
        <p:xfrm>
          <a:off x="3851920" y="2132856"/>
          <a:ext cx="1488409" cy="320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ClipArt" r:id="rId3" imgW="1857375" imgH="3995738" progId="">
                  <p:embed/>
                </p:oleObj>
              </mc:Choice>
              <mc:Fallback>
                <p:oleObj name="ClipArt" r:id="rId3" imgW="1857375" imgH="3995738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132856"/>
                        <a:ext cx="1488409" cy="320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6F68D-5A13-48F9-9251-1429669A370C}" type="slidenum">
              <a:rPr lang="de-DE" smtClean="0"/>
              <a:pPr/>
              <a:t>21</a:t>
            </a:fld>
            <a:endParaRPr lang="de-DE"/>
          </a:p>
        </p:txBody>
      </p:sp>
      <p:pic>
        <p:nvPicPr>
          <p:cNvPr id="5" name="Picture 7" descr="logo-za-ppten.gi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8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for your attention!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 smtClean="0"/>
              <a:t>Andrijana Anić-Antić,</a:t>
            </a:r>
          </a:p>
          <a:p>
            <a:pPr marL="0" indent="0" algn="ctr">
              <a:buNone/>
            </a:pPr>
            <a:r>
              <a:rPr lang="hr-HR" dirty="0" smtClean="0"/>
              <a:t>CFCA, Croatia</a:t>
            </a:r>
          </a:p>
          <a:p>
            <a:pPr marL="0" indent="0" algn="ctr">
              <a:buNone/>
            </a:pPr>
            <a:r>
              <a:rPr lang="hr-HR" dirty="0" smtClean="0">
                <a:hlinkClick r:id="rId2"/>
              </a:rPr>
              <a:t>Andrijana.AnicAntic@</a:t>
            </a:r>
            <a:r>
              <a:rPr lang="hr-HR" dirty="0" err="1" smtClean="0">
                <a:hlinkClick r:id="rId2"/>
              </a:rPr>
              <a:t>safu.hr</a:t>
            </a:r>
            <a:endParaRPr lang="hr-HR" dirty="0" smtClean="0"/>
          </a:p>
          <a:p>
            <a:pPr marL="0" indent="0" algn="ctr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6F68D-5A13-48F9-9251-1429669A370C}" type="slidenum">
              <a:rPr lang="de-DE" smtClean="0"/>
              <a:pPr/>
              <a:t>22</a:t>
            </a:fld>
            <a:endParaRPr lang="de-DE"/>
          </a:p>
        </p:txBody>
      </p:sp>
      <p:pic>
        <p:nvPicPr>
          <p:cNvPr id="5" name="Picture 7" descr="logo-za-ppten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2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RCOP </a:t>
            </a:r>
            <a:r>
              <a:rPr lang="en-GB" dirty="0" smtClean="0"/>
              <a:t>– allocation per Priority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3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8720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494358"/>
              </p:ext>
            </p:extLst>
          </p:nvPr>
        </p:nvGraphicFramePr>
        <p:xfrm>
          <a:off x="467545" y="1412776"/>
          <a:ext cx="8125505" cy="4763526"/>
        </p:xfrm>
        <a:graphic>
          <a:graphicData uri="http://schemas.openxmlformats.org/drawingml/2006/table">
            <a:tbl>
              <a:tblPr/>
              <a:tblGrid>
                <a:gridCol w="1738133"/>
                <a:gridCol w="511843"/>
                <a:gridCol w="1172973"/>
                <a:gridCol w="1107752"/>
                <a:gridCol w="1243526"/>
                <a:gridCol w="1175639"/>
                <a:gridCol w="1175639"/>
              </a:tblGrid>
              <a:tr h="487705"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Priority Axis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Fund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Community funding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National counterpart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Breakdown of the national counterpart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funding</a:t>
                      </a:r>
                      <a:endParaRPr lang="en-GB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0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National public funding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National private funding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576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(a)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(b)=(c)+(d)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(c)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(d)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(e)=(a)+(b)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9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Priority axis 1: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Development and upgrading of the regional infrastructure and enhancement of the attractiveness of regions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ERDF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62.163.242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3.500.000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3.5000.000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65.663.242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Priority axis 2: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Enhancing the competitiveness of the Croatian economy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ERDF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113.796.167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30.249.615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6.500.000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23.749.615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144.045.782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1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Priority axis 3: </a:t>
                      </a:r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Technical Assistance</a:t>
                      </a:r>
                      <a:endParaRPr lang="hr-H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ERDF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11.820.186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2.085.916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2.085.916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13.906.102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04"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ERDF</a:t>
                      </a: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187.779.595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35.835.531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12.085.916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23.749.615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223.615.126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09" marR="7509" marT="7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733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RCOP – allocation per Priority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4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8720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4499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76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RCOP – D</a:t>
            </a:r>
            <a:r>
              <a:rPr lang="hr-HR" dirty="0" smtClean="0"/>
              <a:t>e-</a:t>
            </a:r>
            <a:r>
              <a:rPr lang="en-GB" dirty="0" smtClean="0"/>
              <a:t>commitment</a:t>
            </a:r>
            <a:endParaRPr lang="en-GB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772280"/>
              </p:ext>
            </p:extLst>
          </p:nvPr>
        </p:nvGraphicFramePr>
        <p:xfrm>
          <a:off x="655717" y="910307"/>
          <a:ext cx="8235419" cy="565799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863849"/>
                <a:gridCol w="2814684"/>
                <a:gridCol w="2556886"/>
              </a:tblGrid>
              <a:tr h="750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Year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Total </a:t>
                      </a:r>
                      <a:r>
                        <a:rPr lang="en-GB" sz="2800" dirty="0" smtClean="0">
                          <a:effectLst/>
                        </a:rPr>
                        <a:t>IPA</a:t>
                      </a:r>
                      <a:r>
                        <a:rPr lang="hr-HR" sz="2800" dirty="0" smtClean="0">
                          <a:effectLst/>
                        </a:rPr>
                        <a:t>/ERDF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noProof="0" dirty="0" smtClean="0">
                          <a:effectLst/>
                          <a:latin typeface="Calibri"/>
                          <a:ea typeface="SimSun"/>
                          <a:cs typeface="Calibri"/>
                        </a:rPr>
                        <a:t>De-commitment</a:t>
                      </a:r>
                      <a:endParaRPr lang="en-GB" sz="2800" noProof="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2007</a:t>
                      </a:r>
                      <a:endParaRPr lang="hr-HR" sz="280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11.050.250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  <a:latin typeface="Calibri"/>
                          <a:ea typeface="SimSun"/>
                          <a:cs typeface="Calibri"/>
                          <a:sym typeface="Wingdings 2"/>
                        </a:rPr>
                        <a:t>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</a:rPr>
                        <a:t>2008</a:t>
                      </a:r>
                      <a:endParaRPr lang="hr-HR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</a:rPr>
                        <a:t>11.600.000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11.</a:t>
                      </a:r>
                      <a:r>
                        <a:rPr lang="hr-HR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503.323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</a:rPr>
                        <a:t>- 96.677,00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</a:rPr>
                        <a:t>2009</a:t>
                      </a:r>
                      <a:endParaRPr lang="hr-HR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</a:rPr>
                        <a:t>12.699.500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hr-HR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0.092.382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  <a:latin typeface="Calibri"/>
                          <a:ea typeface="SimSun"/>
                          <a:cs typeface="Calibri"/>
                        </a:rPr>
                        <a:t>-2.607.118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2010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14.200.000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dirty="0" smtClean="0">
                          <a:effectLst/>
                          <a:latin typeface="+mn-lt"/>
                          <a:ea typeface="SimSun"/>
                          <a:cs typeface="Calibri"/>
                          <a:sym typeface="Wingdings 2"/>
                        </a:rPr>
                        <a:t></a:t>
                      </a:r>
                      <a:endParaRPr lang="hr-HR" sz="2800" dirty="0" smtClean="0">
                        <a:effectLst/>
                        <a:latin typeface="+mn-lt"/>
                        <a:ea typeface="SimSu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2011</a:t>
                      </a:r>
                      <a:endParaRPr lang="hr-HR" sz="280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14.400.000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noProof="0" dirty="0" smtClean="0">
                          <a:effectLst/>
                          <a:latin typeface="Calibri"/>
                          <a:ea typeface="SimSun"/>
                          <a:cs typeface="Calibri"/>
                        </a:rPr>
                        <a:t>Hope for the best</a:t>
                      </a:r>
                      <a:r>
                        <a:rPr lang="en-GB" sz="2800" noProof="0" dirty="0" smtClean="0">
                          <a:effectLst/>
                          <a:latin typeface="Calibri"/>
                          <a:ea typeface="SimSun"/>
                          <a:cs typeface="Calibri"/>
                          <a:sym typeface="Wingdings" panose="05000000000000000000" pitchFamily="2" charset="2"/>
                        </a:rPr>
                        <a:t>,</a:t>
                      </a:r>
                      <a:r>
                        <a:rPr lang="en-GB" sz="2800" baseline="0" noProof="0" dirty="0" smtClean="0">
                          <a:effectLst/>
                          <a:latin typeface="Calibri"/>
                          <a:ea typeface="SimSun"/>
                          <a:cs typeface="Calibri"/>
                          <a:sym typeface="Wingdings" panose="05000000000000000000" pitchFamily="2" charset="2"/>
                        </a:rPr>
                        <a:t> work in progress</a:t>
                      </a:r>
                      <a:endParaRPr lang="en-GB" sz="2800" noProof="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  <a:latin typeface="Calibri"/>
                          <a:ea typeface="SimSun"/>
                          <a:cs typeface="Calibri"/>
                        </a:rPr>
                        <a:t>2012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  <a:latin typeface="Calibri"/>
                          <a:ea typeface="SimSun"/>
                          <a:cs typeface="Calibri"/>
                        </a:rPr>
                        <a:t>10.348,000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2013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1</a:t>
                      </a:r>
                      <a:r>
                        <a:rPr lang="hr-HR" sz="2800" dirty="0" smtClean="0">
                          <a:effectLst/>
                        </a:rPr>
                        <a:t>16.185,640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0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Total 2007 – 2013 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>
                          <a:effectLst/>
                        </a:rPr>
                        <a:t>1</a:t>
                      </a:r>
                      <a:r>
                        <a:rPr lang="en-GB" sz="2800" dirty="0" smtClean="0">
                          <a:effectLst/>
                        </a:rPr>
                        <a:t>8</a:t>
                      </a:r>
                      <a:r>
                        <a:rPr lang="hr-HR" sz="2800" dirty="0" smtClean="0">
                          <a:effectLst/>
                        </a:rPr>
                        <a:t>7</a:t>
                      </a:r>
                      <a:r>
                        <a:rPr lang="en-GB" sz="2800" dirty="0" smtClean="0">
                          <a:effectLst/>
                        </a:rPr>
                        <a:t>.</a:t>
                      </a:r>
                      <a:r>
                        <a:rPr lang="hr-HR" sz="2800" dirty="0" smtClean="0">
                          <a:effectLst/>
                        </a:rPr>
                        <a:t>779</a:t>
                      </a:r>
                      <a:r>
                        <a:rPr lang="en-GB" sz="2800" dirty="0" smtClean="0">
                          <a:effectLst/>
                        </a:rPr>
                        <a:t>.</a:t>
                      </a:r>
                      <a:r>
                        <a:rPr lang="hr-HR" sz="2800" dirty="0" smtClean="0">
                          <a:effectLst/>
                        </a:rPr>
                        <a:t>594</a:t>
                      </a: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80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5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7133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635434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0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RCOP – Projects</a:t>
            </a:r>
            <a:r>
              <a:rPr lang="hr-HR" dirty="0" smtClean="0"/>
              <a:t> prepared (I)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6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7133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0087" y="1124744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Period: 01/01/2007 – 30/06/2013</a:t>
            </a:r>
          </a:p>
          <a:p>
            <a:r>
              <a:rPr lang="en-GB" dirty="0" smtClean="0"/>
              <a:t>Total contracts: </a:t>
            </a:r>
            <a:r>
              <a:rPr lang="en-GB" b="1" dirty="0" smtClean="0"/>
              <a:t>144</a:t>
            </a:r>
          </a:p>
          <a:p>
            <a:pPr lvl="1"/>
            <a:r>
              <a:rPr lang="en-GB" sz="3200" dirty="0" smtClean="0"/>
              <a:t>112 grant contracts</a:t>
            </a:r>
          </a:p>
          <a:p>
            <a:pPr lvl="2"/>
            <a:r>
              <a:rPr lang="en-GB" sz="3200" dirty="0" smtClean="0"/>
              <a:t>102 contracted</a:t>
            </a:r>
          </a:p>
          <a:p>
            <a:pPr lvl="2"/>
            <a:r>
              <a:rPr lang="en-GB" sz="3200" dirty="0" smtClean="0"/>
              <a:t>Approx</a:t>
            </a:r>
            <a:r>
              <a:rPr lang="hr-HR" sz="3200" dirty="0" smtClean="0"/>
              <a:t>.</a:t>
            </a:r>
            <a:r>
              <a:rPr lang="en-GB" sz="3200" dirty="0" smtClean="0"/>
              <a:t> 10 under evaluation</a:t>
            </a:r>
          </a:p>
          <a:p>
            <a:pPr lvl="1"/>
            <a:r>
              <a:rPr lang="en-GB" sz="3200" dirty="0" smtClean="0"/>
              <a:t>20 service contracts (of which 2 single tenders)</a:t>
            </a:r>
          </a:p>
          <a:p>
            <a:pPr lvl="2"/>
            <a:r>
              <a:rPr lang="en-GB" sz="3200" dirty="0" smtClean="0"/>
              <a:t>17 contracted</a:t>
            </a:r>
          </a:p>
          <a:p>
            <a:pPr lvl="2"/>
            <a:r>
              <a:rPr lang="en-GB" sz="3200" dirty="0" smtClean="0"/>
              <a:t>3 under preparation (of which 2 single tenders)</a:t>
            </a:r>
          </a:p>
          <a:p>
            <a:pPr marL="914400" lvl="2" indent="0">
              <a:buNone/>
            </a:pPr>
            <a:endParaRPr lang="hr-HR" sz="2800" dirty="0" smtClean="0"/>
          </a:p>
          <a:p>
            <a:pPr lvl="2"/>
            <a:endParaRPr lang="hr-HR" dirty="0"/>
          </a:p>
        </p:txBody>
      </p:sp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83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RCOP – Projects </a:t>
            </a:r>
            <a:r>
              <a:rPr lang="hr-HR" dirty="0" smtClean="0"/>
              <a:t>prepared (II)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7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7133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0087" y="1124744"/>
            <a:ext cx="8229600" cy="5256584"/>
          </a:xfrm>
        </p:spPr>
        <p:txBody>
          <a:bodyPr/>
          <a:lstStyle/>
          <a:p>
            <a:pPr lvl="1"/>
            <a:r>
              <a:rPr lang="en-GB" sz="3200" dirty="0" smtClean="0"/>
              <a:t>5 FW contracts</a:t>
            </a:r>
          </a:p>
          <a:p>
            <a:pPr lvl="2"/>
            <a:r>
              <a:rPr lang="en-GB" sz="3200" dirty="0" smtClean="0"/>
              <a:t>All contracted</a:t>
            </a:r>
          </a:p>
          <a:p>
            <a:pPr lvl="1"/>
            <a:r>
              <a:rPr lang="en-GB" sz="3200" dirty="0" smtClean="0"/>
              <a:t>6 supply contracts</a:t>
            </a:r>
          </a:p>
          <a:p>
            <a:pPr lvl="2"/>
            <a:r>
              <a:rPr lang="en-GB" sz="3200" dirty="0" smtClean="0"/>
              <a:t>3 contracted</a:t>
            </a:r>
          </a:p>
          <a:p>
            <a:pPr lvl="2"/>
            <a:r>
              <a:rPr lang="en-GB" sz="3200" dirty="0" smtClean="0"/>
              <a:t>1 under evaluation</a:t>
            </a:r>
          </a:p>
          <a:p>
            <a:pPr lvl="2"/>
            <a:r>
              <a:rPr lang="en-GB" sz="3200" dirty="0" smtClean="0"/>
              <a:t>2 under preparation</a:t>
            </a:r>
          </a:p>
          <a:p>
            <a:pPr lvl="1"/>
            <a:r>
              <a:rPr lang="en-GB" sz="3200" dirty="0" smtClean="0"/>
              <a:t>1 works contract</a:t>
            </a:r>
          </a:p>
          <a:p>
            <a:pPr lvl="2"/>
            <a:r>
              <a:rPr lang="en-GB" sz="3200" dirty="0" smtClean="0"/>
              <a:t>contracted</a:t>
            </a:r>
          </a:p>
          <a:p>
            <a:pPr lvl="2"/>
            <a:endParaRPr lang="hr-HR" dirty="0" smtClean="0"/>
          </a:p>
          <a:p>
            <a:pPr lvl="2"/>
            <a:endParaRPr lang="hr-HR" dirty="0"/>
          </a:p>
        </p:txBody>
      </p:sp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763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RCOP – Projects </a:t>
            </a:r>
            <a:r>
              <a:rPr lang="hr-HR" dirty="0" smtClean="0"/>
              <a:t>prepared (III)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8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7133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820284"/>
              </p:ext>
            </p:extLst>
          </p:nvPr>
        </p:nvGraphicFramePr>
        <p:xfrm>
          <a:off x="107504" y="1184350"/>
          <a:ext cx="8229600" cy="5256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96336" y="5517232"/>
            <a:ext cx="1547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n-lt"/>
              </a:rPr>
              <a:t>Under preparation</a:t>
            </a:r>
            <a:endParaRPr lang="en-GB" sz="2000" b="1" dirty="0">
              <a:latin typeface="+mn-lt"/>
            </a:endParaRPr>
          </a:p>
        </p:txBody>
      </p:sp>
      <p:pic>
        <p:nvPicPr>
          <p:cNvPr id="10" name="Picture 7" descr="logo-za-ppten.gif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26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RCOP – Projects </a:t>
            </a:r>
            <a:r>
              <a:rPr lang="hr-HR" dirty="0" smtClean="0"/>
              <a:t>prepared (IV)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89D4-3EE5-45FE-A993-739AAE7E60EB}" type="slidenum">
              <a:rPr lang="hr-HR" smtClean="0"/>
              <a:pPr/>
              <a:t>9</a:t>
            </a:fld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8637" y="907133"/>
            <a:ext cx="85725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231323"/>
              </p:ext>
            </p:extLst>
          </p:nvPr>
        </p:nvGraphicFramePr>
        <p:xfrm>
          <a:off x="213070" y="1196752"/>
          <a:ext cx="8783633" cy="5256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64287" y="5517232"/>
            <a:ext cx="1979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+mn-lt"/>
              </a:rPr>
              <a:t>Under preparation</a:t>
            </a:r>
            <a:endParaRPr lang="en-GB" sz="2000" b="1" dirty="0">
              <a:latin typeface="+mn-lt"/>
            </a:endParaRPr>
          </a:p>
        </p:txBody>
      </p:sp>
      <p:pic>
        <p:nvPicPr>
          <p:cNvPr id="7" name="Picture 7" descr="logo-za-ppten.gif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288088"/>
            <a:ext cx="27305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44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9671</TotalTime>
  <Words>908</Words>
  <Application>Microsoft Office PowerPoint</Application>
  <PresentationFormat>On-screen Show (4:3)</PresentationFormat>
  <Paragraphs>264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ClipArt</vt:lpstr>
      <vt:lpstr>PowerPoint Presentation</vt:lpstr>
      <vt:lpstr>RCOP - allocation</vt:lpstr>
      <vt:lpstr>RCOP – allocation per Priority</vt:lpstr>
      <vt:lpstr>RCOP – allocation per Priority</vt:lpstr>
      <vt:lpstr>RCOP – De-commitment</vt:lpstr>
      <vt:lpstr>RCOP – Projects prepared (I)</vt:lpstr>
      <vt:lpstr>RCOP – Projects prepared (II)</vt:lpstr>
      <vt:lpstr>RCOP – Projects prepared (III)</vt:lpstr>
      <vt:lpstr>RCOP – Projects prepared (IV)</vt:lpstr>
      <vt:lpstr>RCOP – 01/07/2013 - 31/12/2013</vt:lpstr>
      <vt:lpstr>RCOP – 01/07/2013 - 31/12/2013</vt:lpstr>
      <vt:lpstr>Challenges</vt:lpstr>
      <vt:lpstr>Positive impact (I)</vt:lpstr>
      <vt:lpstr>Positive impact (II)</vt:lpstr>
      <vt:lpstr>Positive impact (II)</vt:lpstr>
      <vt:lpstr>PowerPoint Presentation</vt:lpstr>
      <vt:lpstr>PowerPoint Presentation</vt:lpstr>
      <vt:lpstr>PowerPoint Presentation</vt:lpstr>
      <vt:lpstr>PowerPoint Presentation</vt:lpstr>
      <vt:lpstr>Lessons learned</vt:lpstr>
      <vt:lpstr>Questions?</vt:lpstr>
      <vt:lpstr>Thank you for your attention!</vt:lpstr>
    </vt:vector>
  </TitlesOfParts>
  <Company>Nivas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cfca</dc:title>
  <dc:creator>Daemon</dc:creator>
  <cp:lastModifiedBy>Didi</cp:lastModifiedBy>
  <cp:revision>771</cp:revision>
  <cp:lastPrinted>2014-03-21T15:17:32Z</cp:lastPrinted>
  <dcterms:created xsi:type="dcterms:W3CDTF">2010-07-20T19:14:58Z</dcterms:created>
  <dcterms:modified xsi:type="dcterms:W3CDTF">2014-03-23T17:12:25Z</dcterms:modified>
</cp:coreProperties>
</file>