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9" r:id="rId4"/>
    <p:sldId id="258" r:id="rId5"/>
    <p:sldId id="287" r:id="rId6"/>
    <p:sldId id="260" r:id="rId7"/>
    <p:sldId id="264" r:id="rId8"/>
    <p:sldId id="265" r:id="rId9"/>
    <p:sldId id="262" r:id="rId10"/>
    <p:sldId id="263" r:id="rId11"/>
    <p:sldId id="266" r:id="rId12"/>
    <p:sldId id="267" r:id="rId13"/>
    <p:sldId id="268" r:id="rId14"/>
    <p:sldId id="269" r:id="rId15"/>
    <p:sldId id="270" r:id="rId16"/>
    <p:sldId id="271" r:id="rId17"/>
    <p:sldId id="280" r:id="rId18"/>
    <p:sldId id="272" r:id="rId19"/>
    <p:sldId id="273" r:id="rId20"/>
    <p:sldId id="274" r:id="rId21"/>
    <p:sldId id="275" r:id="rId22"/>
    <p:sldId id="285" r:id="rId23"/>
    <p:sldId id="286" r:id="rId24"/>
    <p:sldId id="292" r:id="rId25"/>
    <p:sldId id="293" r:id="rId26"/>
    <p:sldId id="276" r:id="rId27"/>
    <p:sldId id="277" r:id="rId28"/>
    <p:sldId id="281" r:id="rId29"/>
    <p:sldId id="282" r:id="rId30"/>
    <p:sldId id="291" r:id="rId31"/>
    <p:sldId id="290" r:id="rId32"/>
    <p:sldId id="283" r:id="rId33"/>
    <p:sldId id="284" r:id="rId34"/>
    <p:sldId id="288"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2AFE5-ACA1-44DB-B832-4E7F8C47DDCA}" type="datetimeFigureOut">
              <a:rPr lang="en-US" smtClean="0"/>
              <a:t>3/21/2014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51050-C2E7-47D9-9AC1-CF3C72BE8D3A}" type="slidenum">
              <a:rPr lang="en-US" smtClean="0"/>
              <a:t>‹#›</a:t>
            </a:fld>
            <a:endParaRPr lang="en-US"/>
          </a:p>
        </p:txBody>
      </p:sp>
    </p:spTree>
    <p:extLst>
      <p:ext uri="{BB962C8B-B14F-4D97-AF65-F5344CB8AC3E}">
        <p14:creationId xmlns:p14="http://schemas.microsoft.com/office/powerpoint/2010/main" val="379298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EF7862A-5E88-4EFB-8BE9-B5827BEFB2AC}" type="datetime1">
              <a:rPr lang="en-US" smtClean="0"/>
              <a:t>3/21/2014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EB66D6D-68C5-4651-93AD-BA462D6D74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F30ADE-1075-465F-8D68-3FE5B3296DA8}" type="datetime1">
              <a:rPr lang="en-US" smtClean="0"/>
              <a:t>3/21/2014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B66D6D-68C5-4651-93AD-BA462D6D74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8DB35E-5048-40AE-B37D-09A364E13275}" type="datetime1">
              <a:rPr lang="en-US" smtClean="0"/>
              <a:t>3/21/2014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B66D6D-68C5-4651-93AD-BA462D6D74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DF7F7B-5AC5-480A-9A8E-0E6C3E7ABC4B}" type="datetime1">
              <a:rPr lang="en-US" smtClean="0"/>
              <a:t>3/21/2014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B66D6D-68C5-4651-93AD-BA462D6D748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974BFF6-CBEC-4438-AC52-DD1BAFDEDF88}" type="datetime1">
              <a:rPr lang="en-US" smtClean="0"/>
              <a:t>3/21/2014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B66D6D-68C5-4651-93AD-BA462D6D748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FD5C3A-779D-4C58-8F7B-A2C37756E551}" type="datetime1">
              <a:rPr lang="en-US" smtClean="0"/>
              <a:t>3/21/2014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EB66D6D-68C5-4651-93AD-BA462D6D748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D5F6BF-8207-4B4C-805A-D104FE57A973}" type="datetime1">
              <a:rPr lang="en-US" smtClean="0"/>
              <a:t>3/21/2014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EB66D6D-68C5-4651-93AD-BA462D6D748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A836AD5-0177-4734-BD80-1A90BCDA555A}" type="datetime1">
              <a:rPr lang="en-US" smtClean="0"/>
              <a:t>3/21/2014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EB66D6D-68C5-4651-93AD-BA462D6D748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04B5721-F36C-4490-BE95-90F822A7CD41}" type="datetime1">
              <a:rPr lang="en-US" smtClean="0"/>
              <a:t>3/21/2014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EB66D6D-68C5-4651-93AD-BA462D6D74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70694CD-5379-4290-9C41-D3781DE269CD}" type="datetime1">
              <a:rPr lang="en-US" smtClean="0"/>
              <a:t>3/21/2014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EB66D6D-68C5-4651-93AD-BA462D6D748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5E688F9-5236-45C9-8BAE-3B5926E356E8}" type="datetime1">
              <a:rPr lang="en-US" smtClean="0"/>
              <a:t>3/21/2014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EB66D6D-68C5-4651-93AD-BA462D6D748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E819C79-C65E-4E4A-9256-53CF773D956E}" type="datetime1">
              <a:rPr lang="en-US" smtClean="0"/>
              <a:t>3/21/2014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B66D6D-68C5-4651-93AD-BA462D6D74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ctrTitle"/>
          </p:nvPr>
        </p:nvSpPr>
        <p:spPr bwMode="auto">
          <a:xfrm>
            <a:off x="685800" y="2726938"/>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ubtitle 2"/>
          <p:cNvSpPr>
            <a:spLocks noGrp="1"/>
          </p:cNvSpPr>
          <p:nvPr>
            <p:ph type="subTitle" idx="1"/>
          </p:nvPr>
        </p:nvSpPr>
        <p:spPr>
          <a:xfrm>
            <a:off x="2411760" y="5013176"/>
            <a:ext cx="6400800" cy="697632"/>
          </a:xfrm>
        </p:spPr>
        <p:txBody>
          <a:bodyPr>
            <a:normAutofit fontScale="25000" lnSpcReduction="20000"/>
          </a:bodyPr>
          <a:lstStyle/>
          <a:p>
            <a:endParaRPr lang="hr-HR" dirty="0" smtClean="0"/>
          </a:p>
          <a:p>
            <a:endParaRPr lang="hr-HR" dirty="0"/>
          </a:p>
          <a:p>
            <a:r>
              <a:rPr lang="hr-HR" sz="9600" dirty="0" smtClean="0">
                <a:solidFill>
                  <a:schemeClr val="bg1"/>
                </a:solidFill>
              </a:rPr>
              <a:t>Ankara, 25 </a:t>
            </a:r>
            <a:r>
              <a:rPr lang="hr-HR" sz="9600" dirty="0" err="1" smtClean="0">
                <a:solidFill>
                  <a:schemeClr val="bg1"/>
                </a:solidFill>
              </a:rPr>
              <a:t>March</a:t>
            </a:r>
            <a:r>
              <a:rPr lang="hr-HR" sz="9600" dirty="0" smtClean="0">
                <a:solidFill>
                  <a:schemeClr val="bg1"/>
                </a:solidFill>
              </a:rPr>
              <a:t> 2014</a:t>
            </a:r>
          </a:p>
          <a:p>
            <a:r>
              <a:rPr lang="hr-HR" sz="7600" dirty="0" smtClean="0">
                <a:solidFill>
                  <a:schemeClr val="bg1"/>
                </a:solidFill>
              </a:rPr>
              <a:t>Vlatka Kos, </a:t>
            </a:r>
            <a:r>
              <a:rPr lang="hr-HR" sz="7600" dirty="0" err="1" smtClean="0">
                <a:solidFill>
                  <a:schemeClr val="bg1"/>
                </a:solidFill>
              </a:rPr>
              <a:t>Quality</a:t>
            </a:r>
            <a:r>
              <a:rPr lang="hr-HR" sz="7600" dirty="0" smtClean="0">
                <a:solidFill>
                  <a:schemeClr val="bg1"/>
                </a:solidFill>
              </a:rPr>
              <a:t> </a:t>
            </a:r>
            <a:r>
              <a:rPr lang="hr-HR" sz="7600" dirty="0" err="1" smtClean="0">
                <a:solidFill>
                  <a:schemeClr val="bg1"/>
                </a:solidFill>
              </a:rPr>
              <a:t>Assurance</a:t>
            </a:r>
            <a:r>
              <a:rPr lang="hr-HR" sz="7600" dirty="0" smtClean="0">
                <a:solidFill>
                  <a:schemeClr val="bg1"/>
                </a:solidFill>
              </a:rPr>
              <a:t> Department, CFCA, Croatia</a:t>
            </a:r>
            <a:endParaRPr lang="en-US" sz="76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59892005"/>
              </p:ext>
            </p:extLst>
          </p:nvPr>
        </p:nvGraphicFramePr>
        <p:xfrm>
          <a:off x="467544" y="1124744"/>
          <a:ext cx="8229600" cy="3200400"/>
        </p:xfrm>
        <a:graphic>
          <a:graphicData uri="http://schemas.openxmlformats.org/drawingml/2006/table">
            <a:tbl>
              <a:tblPr>
                <a:tableStyleId>{5C22544A-7EE6-4342-B048-85BDC9FD1C3A}</a:tableStyleId>
              </a:tblPr>
              <a:tblGrid>
                <a:gridCol w="8229600"/>
              </a:tblGrid>
              <a:tr h="1728192">
                <a:tc>
                  <a:txBody>
                    <a:bodyPr/>
                    <a:lstStyle/>
                    <a:p>
                      <a:pPr algn="ctr">
                        <a:lnSpc>
                          <a:spcPct val="150000"/>
                        </a:lnSpc>
                        <a:spcAft>
                          <a:spcPts val="0"/>
                        </a:spcAft>
                      </a:pPr>
                      <a:r>
                        <a:rPr lang="en-GB" sz="4800" b="0" noProof="0" dirty="0" smtClean="0">
                          <a:solidFill>
                            <a:schemeClr val="accent4">
                              <a:lumMod val="75000"/>
                            </a:schemeClr>
                          </a:solidFill>
                          <a:effectLst>
                            <a:outerShdw blurRad="38100" dist="38100" dir="2700000" algn="tl">
                              <a:srgbClr val="000000">
                                <a:alpha val="43137"/>
                              </a:srgbClr>
                            </a:outerShdw>
                          </a:effectLst>
                        </a:rPr>
                        <a:t>Best practices from the RCOP Projects in the Republic of Croatia</a:t>
                      </a:r>
                      <a:endParaRPr lang="en-GB" sz="4800" b="0" noProof="0" dirty="0">
                        <a:solidFill>
                          <a:schemeClr val="accent4">
                            <a:lumMod val="75000"/>
                          </a:schemeClr>
                        </a:solidFill>
                        <a:effectLst>
                          <a:outerShdw blurRad="38100" dist="38100" dir="2700000" algn="tl">
                            <a:srgbClr val="000000">
                              <a:alpha val="43137"/>
                            </a:srgbClr>
                          </a:outerShdw>
                        </a:effectLst>
                        <a:latin typeface="Arial"/>
                        <a:ea typeface="Times New Roman"/>
                      </a:endParaRPr>
                    </a:p>
                  </a:txBody>
                  <a:tcPr marL="114300" marR="114300" marT="0" marB="0"/>
                </a:tc>
              </a:tr>
            </a:tbl>
          </a:graphicData>
        </a:graphic>
      </p:graphicFrame>
      <p:sp>
        <p:nvSpPr>
          <p:cNvPr id="7" name="Slide Number Placeholder 6"/>
          <p:cNvSpPr>
            <a:spLocks noGrp="1"/>
          </p:cNvSpPr>
          <p:nvPr>
            <p:ph type="sldNum" sz="quarter" idx="12"/>
          </p:nvPr>
        </p:nvSpPr>
        <p:spPr/>
        <p:txBody>
          <a:bodyPr/>
          <a:lstStyle/>
          <a:p>
            <a:fld id="{1EB66D6D-68C5-4651-93AD-BA462D6D748A}" type="slidenum">
              <a:rPr lang="en-US" smtClean="0"/>
              <a:t>1</a:t>
            </a:fld>
            <a:endParaRPr lang="en-US"/>
          </a:p>
        </p:txBody>
      </p:sp>
      <p:pic>
        <p:nvPicPr>
          <p:cNvPr id="6"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102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Value 19.8 mil</a:t>
            </a:r>
          </a:p>
          <a:p>
            <a:r>
              <a:rPr lang="en-GB" dirty="0" smtClean="0"/>
              <a:t>Responsible Authority – MRDEUF</a:t>
            </a:r>
          </a:p>
          <a:p>
            <a:r>
              <a:rPr lang="en-GB" dirty="0" smtClean="0"/>
              <a:t>Implemented by CFCA</a:t>
            </a:r>
          </a:p>
          <a:p>
            <a:r>
              <a:rPr lang="en-GB" dirty="0" smtClean="0"/>
              <a:t>Involving 10 undeveloped counties</a:t>
            </a:r>
          </a:p>
          <a:p>
            <a:r>
              <a:rPr lang="en-GB" dirty="0" smtClean="0">
                <a:solidFill>
                  <a:schemeClr val="bg2">
                    <a:lumMod val="50000"/>
                  </a:schemeClr>
                </a:solidFill>
              </a:rPr>
              <a:t>Goals </a:t>
            </a:r>
            <a:r>
              <a:rPr lang="en-GB" dirty="0" smtClean="0"/>
              <a:t>– development and strengthening of the SMEs and creation of new jobs</a:t>
            </a:r>
          </a:p>
          <a:p>
            <a:r>
              <a:rPr lang="en-GB" dirty="0" smtClean="0">
                <a:solidFill>
                  <a:schemeClr val="bg2">
                    <a:lumMod val="50000"/>
                  </a:schemeClr>
                </a:solidFill>
              </a:rPr>
              <a:t>Primary activities </a:t>
            </a:r>
            <a:r>
              <a:rPr lang="en-GB" dirty="0" smtClean="0"/>
              <a:t>– investing into infrastructure, development in the existing business zones, development of new and existing business incubators and other entities for offering support to small and medium business, investing into the development of the public tourism infrastructure</a:t>
            </a:r>
          </a:p>
          <a:p>
            <a:endParaRPr lang="en-US" dirty="0"/>
          </a:p>
        </p:txBody>
      </p:sp>
      <p:sp>
        <p:nvSpPr>
          <p:cNvPr id="2" name="Title 1"/>
          <p:cNvSpPr>
            <a:spLocks noGrp="1"/>
          </p:cNvSpPr>
          <p:nvPr>
            <p:ph type="title"/>
          </p:nvPr>
        </p:nvSpPr>
        <p:spPr/>
        <p:txBody>
          <a:bodyPr/>
          <a:lstStyle/>
          <a:p>
            <a:r>
              <a:rPr lang="hr-HR" dirty="0" err="1" smtClean="0"/>
              <a:t>Business</a:t>
            </a:r>
            <a:r>
              <a:rPr lang="hr-HR" dirty="0" smtClean="0"/>
              <a:t> </a:t>
            </a:r>
            <a:r>
              <a:rPr lang="hr-HR" dirty="0" err="1" smtClean="0"/>
              <a:t>Related</a:t>
            </a:r>
            <a:r>
              <a:rPr lang="hr-HR" dirty="0" smtClean="0"/>
              <a:t> </a:t>
            </a:r>
            <a:r>
              <a:rPr lang="hr-HR" dirty="0" err="1" smtClean="0"/>
              <a:t>Infrastructure</a:t>
            </a: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10</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863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End recipients – units of local self-government, local tourist board offices, communal companies and various agencies</a:t>
            </a:r>
          </a:p>
          <a:p>
            <a:r>
              <a:rPr lang="en-GB" dirty="0" smtClean="0"/>
              <a:t>3rd call published in 2013</a:t>
            </a:r>
          </a:p>
          <a:p>
            <a:endParaRPr lang="en-US" dirty="0"/>
          </a:p>
        </p:txBody>
      </p:sp>
      <p:sp>
        <p:nvSpPr>
          <p:cNvPr id="3" name="Title 2"/>
          <p:cNvSpPr>
            <a:spLocks noGrp="1"/>
          </p:cNvSpPr>
          <p:nvPr>
            <p:ph type="title"/>
          </p:nvPr>
        </p:nvSpPr>
        <p:spPr/>
        <p:txBody>
          <a:bodyPr/>
          <a:lstStyle/>
          <a:p>
            <a:r>
              <a:rPr lang="hr-HR" dirty="0" smtClean="0"/>
              <a:t>BRI</a:t>
            </a: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11</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901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sz="2400" dirty="0" smtClean="0"/>
              <a:t>Value 1.306.477,95 EUR</a:t>
            </a:r>
          </a:p>
          <a:p>
            <a:r>
              <a:rPr lang="en-GB" sz="2400" dirty="0" smtClean="0"/>
              <a:t>Beneficiary - Town of Vodice, Šibenik-Knin County</a:t>
            </a:r>
          </a:p>
          <a:p>
            <a:r>
              <a:rPr lang="en-GB" sz="2400" dirty="0" smtClean="0">
                <a:solidFill>
                  <a:schemeClr val="bg2">
                    <a:lumMod val="50000"/>
                  </a:schemeClr>
                </a:solidFill>
              </a:rPr>
              <a:t>Goals</a:t>
            </a:r>
            <a:r>
              <a:rPr lang="en-GB" sz="2400" dirty="0" smtClean="0"/>
              <a:t>: overall development of cultural tourism on the Island of Prvić and increase in the number of the employed</a:t>
            </a:r>
          </a:p>
          <a:p>
            <a:r>
              <a:rPr lang="en-GB" sz="2400" dirty="0" smtClean="0">
                <a:solidFill>
                  <a:schemeClr val="bg2">
                    <a:lumMod val="50000"/>
                  </a:schemeClr>
                </a:solidFill>
              </a:rPr>
              <a:t>Results</a:t>
            </a:r>
            <a:r>
              <a:rPr lang="en-GB" sz="2400" dirty="0" smtClean="0"/>
              <a:t> – expanded cultural tourism offer, provision of education and training related to the development of cultural tourism to the local management, tourist workers, prolonged tourist season, new jobs</a:t>
            </a:r>
          </a:p>
          <a:p>
            <a:r>
              <a:rPr lang="en-GB" sz="2400" dirty="0" smtClean="0">
                <a:solidFill>
                  <a:schemeClr val="bg2">
                    <a:lumMod val="50000"/>
                  </a:schemeClr>
                </a:solidFill>
              </a:rPr>
              <a:t>Key activities</a:t>
            </a:r>
            <a:r>
              <a:rPr lang="en-GB" sz="2400" dirty="0" smtClean="0"/>
              <a:t>: exhibit design and opening of the museum</a:t>
            </a:r>
          </a:p>
          <a:p>
            <a:r>
              <a:rPr lang="en-GB" sz="2400" dirty="0" smtClean="0">
                <a:solidFill>
                  <a:schemeClr val="bg2">
                    <a:lumMod val="50000"/>
                  </a:schemeClr>
                </a:solidFill>
              </a:rPr>
              <a:t>End recipients</a:t>
            </a:r>
            <a:r>
              <a:rPr lang="en-GB" sz="2400" dirty="0" smtClean="0"/>
              <a:t>: tourists and SMEs </a:t>
            </a:r>
          </a:p>
          <a:p>
            <a:endParaRPr lang="en-US" dirty="0"/>
          </a:p>
        </p:txBody>
      </p:sp>
      <p:sp>
        <p:nvSpPr>
          <p:cNvPr id="3" name="Title 2"/>
          <p:cNvSpPr>
            <a:spLocks noGrp="1"/>
          </p:cNvSpPr>
          <p:nvPr>
            <p:ph type="title"/>
          </p:nvPr>
        </p:nvSpPr>
        <p:spPr/>
        <p:txBody>
          <a:bodyPr>
            <a:normAutofit fontScale="90000"/>
          </a:bodyPr>
          <a:lstStyle/>
          <a:p>
            <a:r>
              <a:rPr lang="hr-HR" dirty="0" err="1"/>
              <a:t>Completion</a:t>
            </a:r>
            <a:r>
              <a:rPr lang="hr-HR" dirty="0"/>
              <a:t> </a:t>
            </a:r>
            <a:r>
              <a:rPr lang="hr-HR" dirty="0" err="1"/>
              <a:t>of</a:t>
            </a:r>
            <a:r>
              <a:rPr lang="hr-HR" dirty="0"/>
              <a:t> </a:t>
            </a:r>
            <a:r>
              <a:rPr lang="hr-HR" dirty="0" err="1"/>
              <a:t>the</a:t>
            </a:r>
            <a:r>
              <a:rPr lang="hr-HR" dirty="0"/>
              <a:t> Faust Vrančić </a:t>
            </a:r>
            <a:r>
              <a:rPr lang="hr-HR" dirty="0" err="1"/>
              <a:t>Memorial</a:t>
            </a:r>
            <a:r>
              <a:rPr lang="hr-HR" dirty="0"/>
              <a:t> </a:t>
            </a:r>
            <a:r>
              <a:rPr lang="hr-HR" dirty="0" smtClean="0"/>
              <a:t>Centre  </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598" y="4293096"/>
            <a:ext cx="1578937" cy="2546239"/>
          </a:xfrm>
          <a:prstGeom prst="rect">
            <a:avLst/>
          </a:prstGeom>
        </p:spPr>
      </p:pic>
      <p:sp>
        <p:nvSpPr>
          <p:cNvPr id="7" name="Slide Number Placeholder 6"/>
          <p:cNvSpPr>
            <a:spLocks noGrp="1"/>
          </p:cNvSpPr>
          <p:nvPr>
            <p:ph type="sldNum" sz="quarter" idx="12"/>
          </p:nvPr>
        </p:nvSpPr>
        <p:spPr/>
        <p:txBody>
          <a:bodyPr/>
          <a:lstStyle/>
          <a:p>
            <a:fld id="{1EB66D6D-68C5-4651-93AD-BA462D6D748A}" type="slidenum">
              <a:rPr lang="en-US" smtClean="0"/>
              <a:t>12</a:t>
            </a:fld>
            <a:endParaRPr lang="en-US"/>
          </a:p>
        </p:txBody>
      </p:sp>
      <p:pic>
        <p:nvPicPr>
          <p:cNvPr id="6" name="Picture 7" descr="logo-za-ppt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017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3910" y="1481138"/>
            <a:ext cx="4616180" cy="4525962"/>
          </a:xfrm>
        </p:spPr>
      </p:pic>
      <p:sp>
        <p:nvSpPr>
          <p:cNvPr id="3" name="Title 2"/>
          <p:cNvSpPr>
            <a:spLocks noGrp="1"/>
          </p:cNvSpPr>
          <p:nvPr>
            <p:ph type="title"/>
          </p:nvPr>
        </p:nvSpPr>
        <p:spPr/>
        <p:txBody>
          <a:bodyPr/>
          <a:lstStyle/>
          <a:p>
            <a:r>
              <a:rPr lang="hr-HR" dirty="0" err="1" smtClean="0"/>
              <a:t>Memorial</a:t>
            </a:r>
            <a:r>
              <a:rPr lang="hr-HR" dirty="0" smtClean="0"/>
              <a:t> centre Faust Vrančić</a:t>
            </a:r>
            <a:endParaRPr lang="en-US" dirty="0"/>
          </a:p>
        </p:txBody>
      </p:sp>
      <p:sp>
        <p:nvSpPr>
          <p:cNvPr id="7" name="Slide Number Placeholder 6"/>
          <p:cNvSpPr>
            <a:spLocks noGrp="1"/>
          </p:cNvSpPr>
          <p:nvPr>
            <p:ph type="sldNum" sz="quarter" idx="12"/>
          </p:nvPr>
        </p:nvSpPr>
        <p:spPr/>
        <p:txBody>
          <a:bodyPr/>
          <a:lstStyle/>
          <a:p>
            <a:fld id="{1EB66D6D-68C5-4651-93AD-BA462D6D748A}" type="slidenum">
              <a:rPr lang="en-US" smtClean="0"/>
              <a:t>13</a:t>
            </a:fld>
            <a:endParaRPr lang="en-US"/>
          </a:p>
        </p:txBody>
      </p:sp>
      <p:pic>
        <p:nvPicPr>
          <p:cNvPr id="5" name="Picture 7" descr="logo-za-ppt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703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t>Value - EUR 781,777,50</a:t>
            </a:r>
          </a:p>
          <a:p>
            <a:r>
              <a:rPr lang="en-GB" dirty="0" smtClean="0"/>
              <a:t>City of Vukovar</a:t>
            </a:r>
          </a:p>
          <a:p>
            <a:r>
              <a:rPr lang="en-GB" dirty="0" smtClean="0">
                <a:solidFill>
                  <a:schemeClr val="bg2">
                    <a:lumMod val="50000"/>
                  </a:schemeClr>
                </a:solidFill>
              </a:rPr>
              <a:t>Goals</a:t>
            </a:r>
            <a:r>
              <a:rPr lang="en-GB" dirty="0" smtClean="0"/>
              <a:t>: contribute to the sustainable socio-economic development of the county by expanding tourist offer, development of public infrastructure</a:t>
            </a:r>
          </a:p>
          <a:p>
            <a:r>
              <a:rPr lang="en-GB" dirty="0" smtClean="0">
                <a:solidFill>
                  <a:schemeClr val="bg2">
                    <a:lumMod val="50000"/>
                  </a:schemeClr>
                </a:solidFill>
              </a:rPr>
              <a:t>Results</a:t>
            </a:r>
            <a:r>
              <a:rPr lang="en-GB" dirty="0" smtClean="0"/>
              <a:t>: new tourism related infrastructure, capacities of the local authorities, integration of local citizens and enterprises, visibility of new tourism products, inclusion of women in entrepreneurship</a:t>
            </a:r>
          </a:p>
          <a:p>
            <a:r>
              <a:rPr lang="en-GB" dirty="0" smtClean="0">
                <a:solidFill>
                  <a:schemeClr val="bg2">
                    <a:lumMod val="50000"/>
                  </a:schemeClr>
                </a:solidFill>
              </a:rPr>
              <a:t>Activities:</a:t>
            </a:r>
            <a:r>
              <a:rPr lang="en-GB" dirty="0" smtClean="0"/>
              <a:t> construction of infrastructure, organisation of education and ethno fair</a:t>
            </a:r>
          </a:p>
          <a:p>
            <a:endParaRPr lang="en-US" dirty="0"/>
          </a:p>
        </p:txBody>
      </p:sp>
      <p:sp>
        <p:nvSpPr>
          <p:cNvPr id="3" name="Title 2"/>
          <p:cNvSpPr>
            <a:spLocks noGrp="1"/>
          </p:cNvSpPr>
          <p:nvPr>
            <p:ph type="title"/>
          </p:nvPr>
        </p:nvSpPr>
        <p:spPr/>
        <p:txBody>
          <a:bodyPr>
            <a:normAutofit fontScale="90000"/>
          </a:bodyPr>
          <a:lstStyle/>
          <a:p>
            <a:r>
              <a:rPr lang="hr-HR" sz="3100" dirty="0" smtClean="0"/>
              <a:t/>
            </a:r>
            <a:br>
              <a:rPr lang="hr-HR" sz="3100" dirty="0" smtClean="0"/>
            </a:br>
            <a:r>
              <a:rPr lang="hr-HR" sz="3100" dirty="0"/>
              <a:t/>
            </a:r>
            <a:br>
              <a:rPr lang="hr-HR" sz="3100" dirty="0"/>
            </a:br>
            <a:r>
              <a:rPr lang="en-GB" sz="3100" dirty="0" smtClean="0"/>
              <a:t>Developing new tourist products eco-ethno centre </a:t>
            </a:r>
            <a:r>
              <a:rPr lang="en-GB" sz="3100" dirty="0" err="1" smtClean="0"/>
              <a:t>Adica</a:t>
            </a:r>
            <a:r>
              <a:rPr lang="en-GB" sz="3100" dirty="0" smtClean="0"/>
              <a:t> – Vukovar golden embroidery</a:t>
            </a:r>
            <a:r>
              <a:rPr lang="hr-HR" dirty="0" smtClean="0"/>
              <a:t/>
            </a:r>
            <a:br>
              <a:rPr lang="hr-HR" dirty="0" smtClean="0"/>
            </a:br>
            <a:r>
              <a:rPr lang="en-US" dirty="0"/>
              <a:t/>
            </a:r>
            <a:br>
              <a:rPr lang="en-US" dirty="0"/>
            </a:b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14</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519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3032625"/>
            <a:ext cx="4752528" cy="275559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0"/>
            <a:ext cx="4495800" cy="2667000"/>
          </a:xfrm>
          <a:prstGeom prst="rect">
            <a:avLst/>
          </a:prstGeom>
        </p:spPr>
      </p:pic>
      <p:sp>
        <p:nvSpPr>
          <p:cNvPr id="8" name="Slide Number Placeholder 7"/>
          <p:cNvSpPr>
            <a:spLocks noGrp="1"/>
          </p:cNvSpPr>
          <p:nvPr>
            <p:ph type="sldNum" sz="quarter" idx="12"/>
          </p:nvPr>
        </p:nvSpPr>
        <p:spPr/>
        <p:txBody>
          <a:bodyPr/>
          <a:lstStyle/>
          <a:p>
            <a:fld id="{1EB66D6D-68C5-4651-93AD-BA462D6D748A}" type="slidenum">
              <a:rPr lang="en-US" smtClean="0"/>
              <a:t>15</a:t>
            </a:fld>
            <a:endParaRPr lang="en-US"/>
          </a:p>
        </p:txBody>
      </p:sp>
      <p:pic>
        <p:nvPicPr>
          <p:cNvPr id="6" name="Picture 7" descr="logo-za-ppte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75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GB" b="1" dirty="0" smtClean="0"/>
              <a:t>VALUE </a:t>
            </a:r>
            <a:r>
              <a:rPr lang="en-GB" dirty="0" smtClean="0"/>
              <a:t>1,250,482.85 EUR</a:t>
            </a:r>
          </a:p>
          <a:p>
            <a:r>
              <a:rPr lang="en-GB" b="1" dirty="0" smtClean="0"/>
              <a:t>BENEFICIARY </a:t>
            </a:r>
            <a:r>
              <a:rPr lang="en-GB" dirty="0" smtClean="0"/>
              <a:t>Osijek-</a:t>
            </a:r>
            <a:r>
              <a:rPr lang="en-GB" dirty="0" err="1" smtClean="0"/>
              <a:t>Baranja</a:t>
            </a:r>
            <a:r>
              <a:rPr lang="en-GB" dirty="0" smtClean="0"/>
              <a:t> County</a:t>
            </a:r>
          </a:p>
          <a:p>
            <a:r>
              <a:rPr lang="en-GB" b="1" dirty="0" smtClean="0">
                <a:solidFill>
                  <a:schemeClr val="bg2">
                    <a:lumMod val="50000"/>
                  </a:schemeClr>
                </a:solidFill>
              </a:rPr>
              <a:t>GOALS</a:t>
            </a:r>
            <a:endParaRPr lang="en-GB" dirty="0" smtClean="0">
              <a:solidFill>
                <a:schemeClr val="bg2">
                  <a:lumMod val="50000"/>
                </a:schemeClr>
              </a:solidFill>
            </a:endParaRPr>
          </a:p>
          <a:p>
            <a:r>
              <a:rPr lang="en-GB" dirty="0" smtClean="0"/>
              <a:t>Creating new jobs and foster economic growth in parts of the region that are particularly lagging behind in development, by encouraging the development of sustainable tourism based on cultural heritage and wine making tradition</a:t>
            </a:r>
          </a:p>
          <a:p>
            <a:r>
              <a:rPr lang="en-GB" b="1" dirty="0" smtClean="0">
                <a:solidFill>
                  <a:schemeClr val="bg2">
                    <a:lumMod val="50000"/>
                  </a:schemeClr>
                </a:solidFill>
              </a:rPr>
              <a:t>EXPECTED RESULTS</a:t>
            </a:r>
            <a:endParaRPr lang="en-GB" dirty="0" smtClean="0">
              <a:solidFill>
                <a:schemeClr val="bg2">
                  <a:lumMod val="50000"/>
                </a:schemeClr>
              </a:solidFill>
            </a:endParaRPr>
          </a:p>
          <a:p>
            <a:pPr lvl="0"/>
            <a:r>
              <a:rPr lang="en-GB" dirty="0" smtClean="0"/>
              <a:t>Upgraded quality and diversity of the tourism offer in Osijek-</a:t>
            </a:r>
            <a:r>
              <a:rPr lang="en-GB" dirty="0" err="1" smtClean="0"/>
              <a:t>Baranja</a:t>
            </a:r>
            <a:r>
              <a:rPr lang="en-GB" dirty="0" smtClean="0"/>
              <a:t> County by building new and reconstructing existing tourist attractions</a:t>
            </a:r>
          </a:p>
          <a:p>
            <a:pPr lvl="0"/>
            <a:r>
              <a:rPr lang="en-GB" dirty="0" smtClean="0"/>
              <a:t>Staff trained in various segments of the tourism offer</a:t>
            </a:r>
          </a:p>
          <a:p>
            <a:pPr lvl="0"/>
            <a:r>
              <a:rPr lang="en-GB" dirty="0" smtClean="0"/>
              <a:t>General public informed of new tourism offer</a:t>
            </a:r>
          </a:p>
          <a:p>
            <a:pPr lvl="0"/>
            <a:r>
              <a:rPr lang="en-GB" dirty="0" smtClean="0"/>
              <a:t>Increased competitiveness of local wine producers and creation of cross-border and transnational producer networks</a:t>
            </a:r>
          </a:p>
          <a:p>
            <a:r>
              <a:rPr lang="en-GB" b="1" dirty="0" smtClean="0">
                <a:solidFill>
                  <a:schemeClr val="bg2">
                    <a:lumMod val="50000"/>
                  </a:schemeClr>
                </a:solidFill>
              </a:rPr>
              <a:t>PRIMARY ACTIVITIES</a:t>
            </a:r>
            <a:endParaRPr lang="en-GB" dirty="0" smtClean="0">
              <a:solidFill>
                <a:schemeClr val="bg2">
                  <a:lumMod val="50000"/>
                </a:schemeClr>
              </a:solidFill>
            </a:endParaRPr>
          </a:p>
          <a:p>
            <a:pPr lvl="0"/>
            <a:r>
              <a:rPr lang="en-GB" dirty="0" smtClean="0"/>
              <a:t>Reconstruction of existing and construction of new tourist attractions -wine road and wine museum</a:t>
            </a:r>
          </a:p>
          <a:p>
            <a:pPr lvl="0"/>
            <a:r>
              <a:rPr lang="en-GB" dirty="0" smtClean="0"/>
              <a:t>Education and training of tourism services providers</a:t>
            </a:r>
          </a:p>
          <a:p>
            <a:pPr lvl="0"/>
            <a:r>
              <a:rPr lang="en-GB" dirty="0" smtClean="0"/>
              <a:t>Promotion of tourist destination</a:t>
            </a:r>
          </a:p>
          <a:p>
            <a:r>
              <a:rPr lang="en-GB" b="1" dirty="0" smtClean="0">
                <a:solidFill>
                  <a:schemeClr val="bg2">
                    <a:lumMod val="50000"/>
                  </a:schemeClr>
                </a:solidFill>
              </a:rPr>
              <a:t>END RECIPIENTS</a:t>
            </a:r>
            <a:endParaRPr lang="en-GB" dirty="0" smtClean="0">
              <a:solidFill>
                <a:schemeClr val="bg2">
                  <a:lumMod val="50000"/>
                </a:schemeClr>
              </a:solidFill>
            </a:endParaRPr>
          </a:p>
          <a:p>
            <a:r>
              <a:rPr lang="en-GB" dirty="0" smtClean="0"/>
              <a:t>Local communities in Osijek-</a:t>
            </a:r>
            <a:r>
              <a:rPr lang="en-GB" dirty="0" err="1" smtClean="0"/>
              <a:t>Baranja</a:t>
            </a:r>
            <a:r>
              <a:rPr lang="en-GB" dirty="0" smtClean="0"/>
              <a:t> County, SMEs, agricultural cooperatives, hotel owners, tourists</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effectLst/>
              </a:rPr>
              <a:t/>
            </a:r>
            <a:br>
              <a:rPr lang="en-US" dirty="0">
                <a:effectLst/>
              </a:rPr>
            </a:br>
            <a:r>
              <a:rPr lang="en-US" dirty="0" smtClean="0">
                <a:effectLst/>
              </a:rPr>
              <a:t>Museums </a:t>
            </a:r>
            <a:r>
              <a:rPr lang="en-US" dirty="0">
                <a:effectLst/>
              </a:rPr>
              <a:t>on wine roads </a:t>
            </a: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16</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291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3356992"/>
            <a:ext cx="5944316" cy="282628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6631"/>
            <a:ext cx="4248472" cy="3182253"/>
          </a:xfrm>
          <a:prstGeom prst="rect">
            <a:avLst/>
          </a:prstGeom>
        </p:spPr>
      </p:pic>
      <p:sp>
        <p:nvSpPr>
          <p:cNvPr id="8" name="Slide Number Placeholder 7"/>
          <p:cNvSpPr>
            <a:spLocks noGrp="1"/>
          </p:cNvSpPr>
          <p:nvPr>
            <p:ph type="sldNum" sz="quarter" idx="12"/>
          </p:nvPr>
        </p:nvSpPr>
        <p:spPr/>
        <p:txBody>
          <a:bodyPr/>
          <a:lstStyle/>
          <a:p>
            <a:fld id="{1EB66D6D-68C5-4651-93AD-BA462D6D748A}" type="slidenum">
              <a:rPr lang="en-US" smtClean="0"/>
              <a:t>17</a:t>
            </a:fld>
            <a:endParaRPr lang="en-US"/>
          </a:p>
        </p:txBody>
      </p:sp>
      <p:pic>
        <p:nvPicPr>
          <p:cNvPr id="6" name="Picture 7" descr="logo-za-ppte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424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20688"/>
            <a:ext cx="8229600" cy="1143000"/>
          </a:xfrm>
        </p:spPr>
        <p:txBody>
          <a:bodyPr>
            <a:normAutofit fontScale="90000"/>
          </a:bodyPr>
          <a:lstStyle/>
          <a:p>
            <a:r>
              <a:rPr lang="en-GB" dirty="0" smtClean="0">
                <a:effectLst/>
              </a:rPr>
              <a:t>Tourism valorisation of the cultural and historical heritage and public infrastructure of </a:t>
            </a:r>
            <a:r>
              <a:rPr lang="en-GB" dirty="0" err="1" smtClean="0">
                <a:effectLst/>
              </a:rPr>
              <a:t>Nehaj</a:t>
            </a:r>
            <a:r>
              <a:rPr lang="en-GB" dirty="0" smtClean="0">
                <a:effectLst/>
              </a:rPr>
              <a:t> Park</a:t>
            </a:r>
            <a:r>
              <a:rPr lang="en-US" dirty="0">
                <a:effectLst/>
              </a:rPr>
              <a:t/>
            </a:r>
            <a:br>
              <a:rPr lang="en-US" dirty="0">
                <a:effectLst/>
              </a:rPr>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0602" y="2214785"/>
            <a:ext cx="4082796" cy="3058668"/>
          </a:xfrm>
          <a:prstGeom prst="rect">
            <a:avLst/>
          </a:prstGeom>
          <a:noFill/>
          <a:ln>
            <a:noFill/>
          </a:ln>
        </p:spPr>
      </p:pic>
      <p:sp>
        <p:nvSpPr>
          <p:cNvPr id="7" name="Slide Number Placeholder 6"/>
          <p:cNvSpPr>
            <a:spLocks noGrp="1"/>
          </p:cNvSpPr>
          <p:nvPr>
            <p:ph type="sldNum" sz="quarter" idx="12"/>
          </p:nvPr>
        </p:nvSpPr>
        <p:spPr/>
        <p:txBody>
          <a:bodyPr/>
          <a:lstStyle/>
          <a:p>
            <a:fld id="{1EB66D6D-68C5-4651-93AD-BA462D6D748A}" type="slidenum">
              <a:rPr lang="en-US" smtClean="0"/>
              <a:t>18</a:t>
            </a:fld>
            <a:endParaRPr lang="en-US"/>
          </a:p>
        </p:txBody>
      </p:sp>
      <p:pic>
        <p:nvPicPr>
          <p:cNvPr id="5" name="Picture 7" descr="logo-za-ppt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790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GB" b="1" dirty="0" smtClean="0"/>
              <a:t>VALUE </a:t>
            </a:r>
            <a:r>
              <a:rPr lang="en-GB" dirty="0" smtClean="0"/>
              <a:t>989,682.85 EUR</a:t>
            </a:r>
          </a:p>
          <a:p>
            <a:r>
              <a:rPr lang="en-GB" b="1" dirty="0" smtClean="0"/>
              <a:t>BENEFICIARY </a:t>
            </a:r>
            <a:r>
              <a:rPr lang="en-GB" dirty="0" smtClean="0"/>
              <a:t>City of </a:t>
            </a:r>
            <a:r>
              <a:rPr lang="en-GB" dirty="0" err="1" smtClean="0"/>
              <a:t>Senj</a:t>
            </a:r>
            <a:endParaRPr lang="en-GB" dirty="0" smtClean="0"/>
          </a:p>
          <a:p>
            <a:r>
              <a:rPr lang="en-GB" b="1" dirty="0" smtClean="0">
                <a:solidFill>
                  <a:schemeClr val="bg2">
                    <a:lumMod val="50000"/>
                  </a:schemeClr>
                </a:solidFill>
              </a:rPr>
              <a:t>GOALS</a:t>
            </a:r>
            <a:endParaRPr lang="en-GB" dirty="0" smtClean="0">
              <a:solidFill>
                <a:schemeClr val="bg2">
                  <a:lumMod val="50000"/>
                </a:schemeClr>
              </a:solidFill>
            </a:endParaRPr>
          </a:p>
          <a:p>
            <a:r>
              <a:rPr lang="en-GB" dirty="0" smtClean="0"/>
              <a:t>To develop tourism and small and medium-sized enterprises in </a:t>
            </a:r>
            <a:r>
              <a:rPr lang="en-GB" dirty="0" err="1" smtClean="0"/>
              <a:t>Lika-Senj</a:t>
            </a:r>
            <a:r>
              <a:rPr lang="en-GB" dirty="0" smtClean="0"/>
              <a:t> County through the economic valorisation of the cultural and historical potential of the region</a:t>
            </a:r>
          </a:p>
          <a:p>
            <a:r>
              <a:rPr lang="en-GB" b="1" dirty="0" smtClean="0">
                <a:solidFill>
                  <a:schemeClr val="bg2">
                    <a:lumMod val="50000"/>
                  </a:schemeClr>
                </a:solidFill>
              </a:rPr>
              <a:t>EXPECTED RESULTS</a:t>
            </a:r>
            <a:endParaRPr lang="en-GB" dirty="0" smtClean="0">
              <a:solidFill>
                <a:schemeClr val="bg2">
                  <a:lumMod val="50000"/>
                </a:schemeClr>
              </a:solidFill>
            </a:endParaRPr>
          </a:p>
          <a:p>
            <a:pPr lvl="0"/>
            <a:r>
              <a:rPr lang="en-GB" dirty="0" smtClean="0"/>
              <a:t>Improved tourism infrastructure</a:t>
            </a:r>
          </a:p>
          <a:p>
            <a:pPr lvl="0"/>
            <a:r>
              <a:rPr lang="en-GB" dirty="0" smtClean="0"/>
              <a:t>Enabling environment for SME development</a:t>
            </a:r>
          </a:p>
          <a:p>
            <a:pPr lvl="0"/>
            <a:r>
              <a:rPr lang="en-GB" dirty="0" smtClean="0"/>
              <a:t>System of cultural and historical resources planning and management, developed</a:t>
            </a:r>
          </a:p>
          <a:p>
            <a:pPr lvl="0"/>
            <a:r>
              <a:rPr lang="en-GB" dirty="0" smtClean="0"/>
              <a:t>Improved capacity and competitiveness of tourism sector</a:t>
            </a:r>
          </a:p>
          <a:p>
            <a:pPr lvl="0"/>
            <a:r>
              <a:rPr lang="en-GB" dirty="0" smtClean="0"/>
              <a:t>A recognisable cultural tourism destination promoted through the project</a:t>
            </a:r>
          </a:p>
          <a:p>
            <a:r>
              <a:rPr lang="en-GB" b="1" dirty="0" smtClean="0">
                <a:solidFill>
                  <a:schemeClr val="bg2">
                    <a:lumMod val="50000"/>
                  </a:schemeClr>
                </a:solidFill>
              </a:rPr>
              <a:t>PRIMARY ACTIVITIES</a:t>
            </a:r>
            <a:endParaRPr lang="en-GB" dirty="0" smtClean="0">
              <a:solidFill>
                <a:schemeClr val="bg2">
                  <a:lumMod val="50000"/>
                </a:schemeClr>
              </a:solidFill>
            </a:endParaRPr>
          </a:p>
          <a:p>
            <a:pPr lvl="0"/>
            <a:r>
              <a:rPr lang="en-GB" dirty="0" smtClean="0"/>
              <a:t>Construction of infrastructure</a:t>
            </a:r>
          </a:p>
          <a:p>
            <a:pPr lvl="0"/>
            <a:r>
              <a:rPr lang="en-GB" dirty="0" smtClean="0"/>
              <a:t>Development of </a:t>
            </a:r>
            <a:r>
              <a:rPr lang="en-GB" dirty="0" err="1" smtClean="0"/>
              <a:t>Nehaj</a:t>
            </a:r>
            <a:r>
              <a:rPr lang="en-GB" dirty="0" smtClean="0"/>
              <a:t> Fort and </a:t>
            </a:r>
            <a:r>
              <a:rPr lang="en-GB" dirty="0" err="1" smtClean="0"/>
              <a:t>Nehaj</a:t>
            </a:r>
            <a:r>
              <a:rPr lang="en-GB" dirty="0" smtClean="0"/>
              <a:t> Park</a:t>
            </a:r>
          </a:p>
          <a:p>
            <a:pPr lvl="0"/>
            <a:r>
              <a:rPr lang="en-GB" dirty="0" smtClean="0"/>
              <a:t>Organisation of training and education</a:t>
            </a:r>
          </a:p>
          <a:p>
            <a:pPr lvl="0"/>
            <a:r>
              <a:rPr lang="en-GB" dirty="0" smtClean="0"/>
              <a:t>Marketing plan and promotional activities</a:t>
            </a:r>
          </a:p>
          <a:p>
            <a:r>
              <a:rPr lang="en-GB" b="1" dirty="0" smtClean="0">
                <a:solidFill>
                  <a:schemeClr val="bg2">
                    <a:lumMod val="50000"/>
                  </a:schemeClr>
                </a:solidFill>
              </a:rPr>
              <a:t>END RECIPIENTS</a:t>
            </a:r>
            <a:endParaRPr lang="en-GB" dirty="0" smtClean="0">
              <a:solidFill>
                <a:schemeClr val="bg2">
                  <a:lumMod val="50000"/>
                </a:schemeClr>
              </a:solidFill>
            </a:endParaRPr>
          </a:p>
          <a:p>
            <a:pPr lvl="0"/>
            <a:r>
              <a:rPr lang="en-GB" dirty="0" smtClean="0"/>
              <a:t>City of </a:t>
            </a:r>
            <a:r>
              <a:rPr lang="en-GB" dirty="0" err="1" smtClean="0"/>
              <a:t>Senj</a:t>
            </a:r>
            <a:r>
              <a:rPr lang="en-GB" dirty="0" smtClean="0"/>
              <a:t>, City of </a:t>
            </a:r>
            <a:r>
              <a:rPr lang="en-GB" dirty="0" err="1" smtClean="0"/>
              <a:t>Senj</a:t>
            </a:r>
            <a:r>
              <a:rPr lang="en-GB" dirty="0" smtClean="0"/>
              <a:t> Development Agency, City of </a:t>
            </a:r>
            <a:r>
              <a:rPr lang="en-GB" dirty="0" err="1" smtClean="0"/>
              <a:t>Senj</a:t>
            </a:r>
            <a:r>
              <a:rPr lang="en-GB" dirty="0" smtClean="0"/>
              <a:t> Tourism Board, Municipal museum, </a:t>
            </a:r>
            <a:r>
              <a:rPr lang="en-GB" dirty="0" err="1" smtClean="0"/>
              <a:t>Lika-Senj</a:t>
            </a:r>
            <a:r>
              <a:rPr lang="en-GB" dirty="0" smtClean="0"/>
              <a:t> County, Local </a:t>
            </a:r>
            <a:r>
              <a:rPr lang="en-GB" dirty="0" err="1" smtClean="0"/>
              <a:t>populationUnemployed</a:t>
            </a:r>
            <a:r>
              <a:rPr lang="en-GB" dirty="0" smtClean="0"/>
              <a:t> persons, Students</a:t>
            </a:r>
          </a:p>
          <a:p>
            <a:endParaRPr lang="en-US" dirty="0"/>
          </a:p>
          <a:p>
            <a:endParaRPr lang="en-US" dirty="0"/>
          </a:p>
        </p:txBody>
      </p:sp>
      <p:sp>
        <p:nvSpPr>
          <p:cNvPr id="3" name="Title 2"/>
          <p:cNvSpPr>
            <a:spLocks noGrp="1"/>
          </p:cNvSpPr>
          <p:nvPr>
            <p:ph type="title"/>
          </p:nvPr>
        </p:nvSpPr>
        <p:spPr/>
        <p:txBody>
          <a:bodyPr/>
          <a:lstStyle/>
          <a:p>
            <a:r>
              <a:rPr lang="hr-HR" dirty="0" smtClean="0"/>
              <a:t>Nehaj </a:t>
            </a:r>
            <a:r>
              <a:rPr lang="hr-HR" dirty="0" err="1" smtClean="0"/>
              <a:t>fortress</a:t>
            </a: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19</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853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hr-HR" dirty="0" smtClean="0"/>
          </a:p>
          <a:p>
            <a:pPr marL="0" indent="0">
              <a:buNone/>
            </a:pPr>
            <a:r>
              <a:rPr lang="en-GB" b="1" dirty="0" smtClean="0"/>
              <a:t>General hints &amp; experiences related to management</a:t>
            </a:r>
          </a:p>
          <a:p>
            <a:r>
              <a:rPr lang="en-GB" dirty="0" smtClean="0"/>
              <a:t>Human resources management and workload resolving</a:t>
            </a:r>
          </a:p>
          <a:p>
            <a:r>
              <a:rPr lang="en-GB" dirty="0" smtClean="0"/>
              <a:t>Importance of awareness raising, education and visibility</a:t>
            </a:r>
          </a:p>
          <a:p>
            <a:r>
              <a:rPr lang="en-GB" dirty="0" smtClean="0"/>
              <a:t>Project preparation and QA &amp; proper implementation mechanisms/tools</a:t>
            </a:r>
          </a:p>
          <a:p>
            <a:r>
              <a:rPr lang="en-GB" dirty="0" smtClean="0"/>
              <a:t>Procurement issues- problems encountered and novelties applied</a:t>
            </a:r>
          </a:p>
          <a:p>
            <a:pPr marL="0" indent="0">
              <a:buNone/>
            </a:pPr>
            <a:r>
              <a:rPr lang="en-GB" b="1" dirty="0" smtClean="0"/>
              <a:t>Examples of successful RCOP projects</a:t>
            </a:r>
            <a:endParaRPr lang="en-GB" b="1" dirty="0"/>
          </a:p>
        </p:txBody>
      </p:sp>
      <p:sp>
        <p:nvSpPr>
          <p:cNvPr id="2" name="Title 1"/>
          <p:cNvSpPr>
            <a:spLocks noGrp="1"/>
          </p:cNvSpPr>
          <p:nvPr>
            <p:ph type="title"/>
          </p:nvPr>
        </p:nvSpPr>
        <p:spPr>
          <a:xfrm>
            <a:off x="395536" y="332656"/>
            <a:ext cx="8229600" cy="1143000"/>
          </a:xfrm>
        </p:spPr>
        <p:txBody>
          <a:bodyPr/>
          <a:lstStyle/>
          <a:p>
            <a:r>
              <a:rPr lang="en-GB" dirty="0" smtClean="0"/>
              <a:t>Introduction &amp; overview</a:t>
            </a:r>
            <a:endParaRPr lang="en-GB" dirty="0"/>
          </a:p>
        </p:txBody>
      </p:sp>
      <p:sp>
        <p:nvSpPr>
          <p:cNvPr id="6" name="Slide Number Placeholder 5"/>
          <p:cNvSpPr>
            <a:spLocks noGrp="1"/>
          </p:cNvSpPr>
          <p:nvPr>
            <p:ph type="sldNum" sz="quarter" idx="12"/>
          </p:nvPr>
        </p:nvSpPr>
        <p:spPr/>
        <p:txBody>
          <a:bodyPr/>
          <a:lstStyle/>
          <a:p>
            <a:fld id="{1EB66D6D-68C5-4651-93AD-BA462D6D748A}" type="slidenum">
              <a:rPr lang="en-US" smtClean="0"/>
              <a:t>2</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422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b="1" dirty="0" smtClean="0"/>
              <a:t>VALUE</a:t>
            </a:r>
            <a:r>
              <a:rPr lang="hr-HR" b="1" dirty="0" smtClean="0"/>
              <a:t> </a:t>
            </a:r>
            <a:r>
              <a:rPr lang="en-US" dirty="0" smtClean="0"/>
              <a:t>1,359,424.11 </a:t>
            </a:r>
            <a:r>
              <a:rPr lang="en-US" dirty="0"/>
              <a:t>EUR</a:t>
            </a:r>
          </a:p>
          <a:p>
            <a:r>
              <a:rPr lang="en-US" b="1" dirty="0" smtClean="0"/>
              <a:t>BENEFICIARY</a:t>
            </a:r>
            <a:r>
              <a:rPr lang="hr-HR" b="1" dirty="0" smtClean="0"/>
              <a:t> </a:t>
            </a:r>
            <a:r>
              <a:rPr lang="en-US" dirty="0" smtClean="0"/>
              <a:t>Tourism </a:t>
            </a:r>
            <a:r>
              <a:rPr lang="en-US" dirty="0"/>
              <a:t>Board City of </a:t>
            </a:r>
            <a:r>
              <a:rPr lang="en-US" dirty="0" err="1"/>
              <a:t>Ogulin</a:t>
            </a:r>
            <a:endParaRPr lang="en-US" dirty="0"/>
          </a:p>
          <a:p>
            <a:r>
              <a:rPr lang="en-US" b="1" dirty="0" smtClean="0"/>
              <a:t>PLACE </a:t>
            </a:r>
            <a:r>
              <a:rPr lang="en-US" b="1" dirty="0"/>
              <a:t>OF </a:t>
            </a:r>
            <a:r>
              <a:rPr lang="en-US" b="1" dirty="0" smtClean="0"/>
              <a:t>IMPLEMENTATION</a:t>
            </a:r>
            <a:r>
              <a:rPr lang="hr-HR" b="1" dirty="0" smtClean="0"/>
              <a:t> </a:t>
            </a:r>
            <a:r>
              <a:rPr lang="en-US" dirty="0" smtClean="0"/>
              <a:t>City </a:t>
            </a:r>
            <a:r>
              <a:rPr lang="en-US" dirty="0"/>
              <a:t>of </a:t>
            </a:r>
            <a:r>
              <a:rPr lang="en-US" dirty="0" err="1"/>
              <a:t>Ogulin</a:t>
            </a:r>
            <a:r>
              <a:rPr lang="en-US" dirty="0"/>
              <a:t>, </a:t>
            </a:r>
            <a:r>
              <a:rPr lang="en-US" dirty="0" err="1"/>
              <a:t>Karlovac</a:t>
            </a:r>
            <a:r>
              <a:rPr lang="en-US" dirty="0"/>
              <a:t> County</a:t>
            </a:r>
          </a:p>
          <a:p>
            <a:r>
              <a:rPr lang="en-US" b="1" dirty="0">
                <a:solidFill>
                  <a:schemeClr val="bg2">
                    <a:lumMod val="50000"/>
                  </a:schemeClr>
                </a:solidFill>
              </a:rPr>
              <a:t>GOALS</a:t>
            </a:r>
            <a:endParaRPr lang="en-US" dirty="0">
              <a:solidFill>
                <a:schemeClr val="bg2">
                  <a:lumMod val="50000"/>
                </a:schemeClr>
              </a:solidFill>
            </a:endParaRPr>
          </a:p>
          <a:p>
            <a:pPr lvl="0"/>
            <a:r>
              <a:rPr lang="en-US" dirty="0"/>
              <a:t>To develop infrastructure for cultural and history tourism that will stimulate the creation of new small and medium enterprises, and provide additional employment</a:t>
            </a:r>
          </a:p>
          <a:p>
            <a:pPr lvl="0"/>
            <a:r>
              <a:rPr lang="en-US" dirty="0"/>
              <a:t>To make the City of </a:t>
            </a:r>
            <a:r>
              <a:rPr lang="en-US" dirty="0" err="1"/>
              <a:t>Ogulin</a:t>
            </a:r>
            <a:r>
              <a:rPr lang="en-US" dirty="0"/>
              <a:t> a </a:t>
            </a:r>
            <a:r>
              <a:rPr lang="en-US" dirty="0" err="1"/>
              <a:t>recognisable</a:t>
            </a:r>
            <a:r>
              <a:rPr lang="en-US" dirty="0"/>
              <a:t> destination - ''</a:t>
            </a:r>
            <a:r>
              <a:rPr lang="en-US" dirty="0" err="1"/>
              <a:t>Ogulin</a:t>
            </a:r>
            <a:r>
              <a:rPr lang="en-US" dirty="0"/>
              <a:t> -City of Fairytales''</a:t>
            </a:r>
          </a:p>
          <a:p>
            <a:r>
              <a:rPr lang="en-US" b="1" dirty="0" smtClean="0">
                <a:solidFill>
                  <a:schemeClr val="bg2">
                    <a:lumMod val="50000"/>
                  </a:schemeClr>
                </a:solidFill>
              </a:rPr>
              <a:t>EXPECTED </a:t>
            </a:r>
            <a:r>
              <a:rPr lang="en-US" b="1" dirty="0">
                <a:solidFill>
                  <a:schemeClr val="bg2">
                    <a:lumMod val="50000"/>
                  </a:schemeClr>
                </a:solidFill>
              </a:rPr>
              <a:t>RESULTS</a:t>
            </a:r>
            <a:endParaRPr lang="en-US" dirty="0">
              <a:solidFill>
                <a:schemeClr val="bg2">
                  <a:lumMod val="50000"/>
                </a:schemeClr>
              </a:solidFill>
            </a:endParaRPr>
          </a:p>
          <a:p>
            <a:pPr lvl="0"/>
            <a:r>
              <a:rPr lang="en-US" dirty="0"/>
              <a:t>Ivana's House of Fairytales promoted as tourist attraction based on the wealth of cultural heritage</a:t>
            </a:r>
          </a:p>
          <a:p>
            <a:pPr lvl="0"/>
            <a:r>
              <a:rPr lang="en-US" dirty="0"/>
              <a:t>Upgraded knowledge and skills among local tourism professionals</a:t>
            </a:r>
          </a:p>
          <a:p>
            <a:r>
              <a:rPr lang="en-US" b="1" dirty="0" smtClean="0">
                <a:solidFill>
                  <a:schemeClr val="bg2">
                    <a:lumMod val="50000"/>
                  </a:schemeClr>
                </a:solidFill>
              </a:rPr>
              <a:t>PRIMARY </a:t>
            </a:r>
            <a:r>
              <a:rPr lang="en-US" b="1" dirty="0">
                <a:solidFill>
                  <a:schemeClr val="bg2">
                    <a:lumMod val="50000"/>
                  </a:schemeClr>
                </a:solidFill>
              </a:rPr>
              <a:t>ACTIVITIES</a:t>
            </a:r>
            <a:endParaRPr lang="en-US" dirty="0">
              <a:solidFill>
                <a:schemeClr val="bg2">
                  <a:lumMod val="50000"/>
                </a:schemeClr>
              </a:solidFill>
            </a:endParaRPr>
          </a:p>
          <a:p>
            <a:pPr lvl="0"/>
            <a:r>
              <a:rPr lang="en-US" dirty="0"/>
              <a:t>Construction works and development of cultural monument Ivana's House of Fairytales</a:t>
            </a:r>
          </a:p>
          <a:p>
            <a:pPr lvl="0"/>
            <a:r>
              <a:rPr lang="en-US" dirty="0"/>
              <a:t>Production of audio and video material, including possibility to select and hear 75 international fairytales in five languages</a:t>
            </a:r>
          </a:p>
          <a:p>
            <a:r>
              <a:rPr lang="en-US" b="1" dirty="0" smtClean="0">
                <a:solidFill>
                  <a:schemeClr val="bg2">
                    <a:lumMod val="50000"/>
                  </a:schemeClr>
                </a:solidFill>
              </a:rPr>
              <a:t>END </a:t>
            </a:r>
            <a:r>
              <a:rPr lang="en-US" b="1" dirty="0">
                <a:solidFill>
                  <a:schemeClr val="bg2">
                    <a:lumMod val="50000"/>
                  </a:schemeClr>
                </a:solidFill>
              </a:rPr>
              <a:t>RECIPIENTS</a:t>
            </a:r>
            <a:endParaRPr lang="en-US" dirty="0">
              <a:solidFill>
                <a:schemeClr val="bg2">
                  <a:lumMod val="50000"/>
                </a:schemeClr>
              </a:solidFill>
            </a:endParaRPr>
          </a:p>
          <a:p>
            <a:pPr lvl="0"/>
            <a:r>
              <a:rPr lang="en-US" dirty="0"/>
              <a:t>City of </a:t>
            </a:r>
            <a:r>
              <a:rPr lang="en-US" dirty="0" err="1" smtClean="0"/>
              <a:t>Ogulin</a:t>
            </a:r>
            <a:r>
              <a:rPr lang="hr-HR" dirty="0" smtClean="0"/>
              <a:t>, </a:t>
            </a:r>
            <a:r>
              <a:rPr lang="en-US" dirty="0" err="1" smtClean="0"/>
              <a:t>Ogulin's</a:t>
            </a:r>
            <a:r>
              <a:rPr lang="en-US" dirty="0" smtClean="0"/>
              <a:t> </a:t>
            </a:r>
            <a:r>
              <a:rPr lang="en-US" dirty="0"/>
              <a:t>Tourism </a:t>
            </a:r>
            <a:r>
              <a:rPr lang="en-US" dirty="0" err="1" smtClean="0"/>
              <a:t>Bord</a:t>
            </a:r>
            <a:r>
              <a:rPr lang="hr-HR" dirty="0" smtClean="0"/>
              <a:t>,</a:t>
            </a:r>
            <a:r>
              <a:rPr lang="en-US" dirty="0" smtClean="0"/>
              <a:t>Conservation </a:t>
            </a:r>
            <a:r>
              <a:rPr lang="en-US" dirty="0"/>
              <a:t>Department, Ministry of Culture, </a:t>
            </a:r>
            <a:r>
              <a:rPr lang="en-US" dirty="0" err="1"/>
              <a:t>Karlovac</a:t>
            </a:r>
            <a:r>
              <a:rPr lang="en-US" dirty="0"/>
              <a:t> </a:t>
            </a:r>
            <a:r>
              <a:rPr lang="en-US" dirty="0" smtClean="0"/>
              <a:t>County</a:t>
            </a:r>
            <a:r>
              <a:rPr lang="hr-HR" dirty="0" smtClean="0"/>
              <a:t>, </a:t>
            </a:r>
            <a:r>
              <a:rPr lang="en-US" dirty="0" err="1" smtClean="0"/>
              <a:t>Karlovac's</a:t>
            </a:r>
            <a:r>
              <a:rPr lang="en-US" dirty="0" smtClean="0"/>
              <a:t> </a:t>
            </a:r>
            <a:r>
              <a:rPr lang="en-US" dirty="0"/>
              <a:t>Tourism Board</a:t>
            </a:r>
          </a:p>
        </p:txBody>
      </p:sp>
      <p:sp>
        <p:nvSpPr>
          <p:cNvPr id="3" name="Title 2"/>
          <p:cNvSpPr>
            <a:spLocks noGrp="1"/>
          </p:cNvSpPr>
          <p:nvPr>
            <p:ph type="title"/>
          </p:nvPr>
        </p:nvSpPr>
        <p:spPr>
          <a:xfrm>
            <a:off x="467544" y="404664"/>
            <a:ext cx="8229600" cy="1143000"/>
          </a:xfrm>
        </p:spPr>
        <p:txBody>
          <a:bodyPr>
            <a:normAutofit fontScale="90000"/>
          </a:bodyPr>
          <a:lstStyle/>
          <a:p>
            <a:r>
              <a:rPr lang="en-US" dirty="0">
                <a:effectLst/>
              </a:rPr>
              <a:t>Ivana's House of Fairytales Visitor Centre</a:t>
            </a:r>
            <a:br>
              <a:rPr lang="en-US" dirty="0">
                <a:effectLst/>
              </a:rPr>
            </a:b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20</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737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0112" y="2202498"/>
            <a:ext cx="3395816" cy="465156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260648"/>
            <a:ext cx="5410436" cy="3600400"/>
          </a:xfrm>
          <a:prstGeom prst="rect">
            <a:avLst/>
          </a:prstGeom>
        </p:spPr>
      </p:pic>
      <p:sp>
        <p:nvSpPr>
          <p:cNvPr id="8" name="Slide Number Placeholder 7"/>
          <p:cNvSpPr>
            <a:spLocks noGrp="1"/>
          </p:cNvSpPr>
          <p:nvPr>
            <p:ph type="sldNum" sz="quarter" idx="12"/>
          </p:nvPr>
        </p:nvSpPr>
        <p:spPr/>
        <p:txBody>
          <a:bodyPr/>
          <a:lstStyle/>
          <a:p>
            <a:fld id="{1EB66D6D-68C5-4651-93AD-BA462D6D748A}" type="slidenum">
              <a:rPr lang="en-US" smtClean="0"/>
              <a:t>21</a:t>
            </a:fld>
            <a:endParaRPr lang="en-US"/>
          </a:p>
        </p:txBody>
      </p:sp>
      <p:pic>
        <p:nvPicPr>
          <p:cNvPr id="6" name="Picture 7" descr="logo-za-ppte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786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060848"/>
            <a:ext cx="8229600" cy="4525963"/>
          </a:xfrm>
        </p:spPr>
        <p:txBody>
          <a:bodyPr>
            <a:normAutofit fontScale="40000" lnSpcReduction="20000"/>
          </a:bodyPr>
          <a:lstStyle/>
          <a:p>
            <a:r>
              <a:rPr lang="hr-HR" dirty="0" err="1" smtClean="0"/>
              <a:t>Value</a:t>
            </a:r>
            <a:r>
              <a:rPr lang="hr-HR" dirty="0" smtClean="0"/>
              <a:t> </a:t>
            </a:r>
            <a:r>
              <a:rPr lang="en-US" dirty="0" smtClean="0"/>
              <a:t>515,397.83 </a:t>
            </a:r>
            <a:r>
              <a:rPr lang="en-US" dirty="0"/>
              <a:t>EUR</a:t>
            </a:r>
          </a:p>
          <a:p>
            <a:r>
              <a:rPr lang="en-US" b="1" dirty="0" smtClean="0"/>
              <a:t>BENEFICIARY</a:t>
            </a:r>
            <a:r>
              <a:rPr lang="hr-HR" b="1" dirty="0" smtClean="0"/>
              <a:t> </a:t>
            </a:r>
            <a:r>
              <a:rPr lang="en-US" dirty="0" smtClean="0"/>
              <a:t>City </a:t>
            </a:r>
            <a:r>
              <a:rPr lang="en-US" dirty="0"/>
              <a:t>of </a:t>
            </a:r>
            <a:r>
              <a:rPr lang="en-US" dirty="0" err="1"/>
              <a:t>Lipik</a:t>
            </a:r>
            <a:endParaRPr lang="en-US" dirty="0"/>
          </a:p>
          <a:p>
            <a:r>
              <a:rPr lang="en-US" b="1" dirty="0" smtClean="0"/>
              <a:t>PLACE </a:t>
            </a:r>
            <a:r>
              <a:rPr lang="en-US" b="1" dirty="0"/>
              <a:t>OF </a:t>
            </a:r>
            <a:r>
              <a:rPr lang="en-US" b="1" dirty="0" smtClean="0"/>
              <a:t>IMPLEMENTATION</a:t>
            </a:r>
            <a:r>
              <a:rPr lang="hr-HR" b="1" dirty="0" smtClean="0"/>
              <a:t> </a:t>
            </a:r>
            <a:r>
              <a:rPr lang="en-US" dirty="0" err="1" smtClean="0"/>
              <a:t>Lipik</a:t>
            </a:r>
            <a:r>
              <a:rPr lang="en-US" dirty="0" smtClean="0"/>
              <a:t> </a:t>
            </a:r>
            <a:r>
              <a:rPr lang="en-US" dirty="0"/>
              <a:t>and </a:t>
            </a:r>
            <a:r>
              <a:rPr lang="en-US" dirty="0" err="1"/>
              <a:t>Pakrac</a:t>
            </a:r>
            <a:r>
              <a:rPr lang="en-US" dirty="0"/>
              <a:t>, </a:t>
            </a:r>
            <a:r>
              <a:rPr lang="en-US" dirty="0" err="1"/>
              <a:t>Pozega</a:t>
            </a:r>
            <a:r>
              <a:rPr lang="en-US" dirty="0"/>
              <a:t>-Slavonia County</a:t>
            </a:r>
          </a:p>
          <a:p>
            <a:r>
              <a:rPr lang="en-US" b="1" dirty="0">
                <a:solidFill>
                  <a:schemeClr val="bg2">
                    <a:lumMod val="50000"/>
                  </a:schemeClr>
                </a:solidFill>
              </a:rPr>
              <a:t>GOALS</a:t>
            </a:r>
            <a:endParaRPr lang="en-US" dirty="0">
              <a:solidFill>
                <a:schemeClr val="bg2">
                  <a:lumMod val="50000"/>
                </a:schemeClr>
              </a:solidFill>
            </a:endParaRPr>
          </a:p>
          <a:p>
            <a:pPr lvl="0"/>
            <a:r>
              <a:rPr lang="en-US" dirty="0"/>
              <a:t>To assist in the revival of local tourism potential through the development and improvement of public tourism infrastructure in the cities of </a:t>
            </a:r>
            <a:r>
              <a:rPr lang="en-US" dirty="0" err="1"/>
              <a:t>Lipik</a:t>
            </a:r>
            <a:r>
              <a:rPr lang="en-US" dirty="0"/>
              <a:t> and </a:t>
            </a:r>
            <a:r>
              <a:rPr lang="en-US" dirty="0" err="1"/>
              <a:t>Pakrac</a:t>
            </a:r>
            <a:endParaRPr lang="en-US" dirty="0"/>
          </a:p>
          <a:p>
            <a:pPr lvl="0"/>
            <a:r>
              <a:rPr lang="en-US" dirty="0"/>
              <a:t>To attract a greater number of local and foreign visitors</a:t>
            </a:r>
          </a:p>
          <a:p>
            <a:r>
              <a:rPr lang="en-US" b="1" dirty="0">
                <a:solidFill>
                  <a:schemeClr val="bg2">
                    <a:lumMod val="50000"/>
                  </a:schemeClr>
                </a:solidFill>
              </a:rPr>
              <a:t>EXPECTED RESULTS</a:t>
            </a:r>
            <a:endParaRPr lang="en-US" dirty="0">
              <a:solidFill>
                <a:schemeClr val="bg2">
                  <a:lumMod val="50000"/>
                </a:schemeClr>
              </a:solidFill>
            </a:endParaRPr>
          </a:p>
          <a:p>
            <a:pPr lvl="0"/>
            <a:r>
              <a:rPr lang="en-US" dirty="0"/>
              <a:t>Five public and eight private properly marked and equipped thematic destinations</a:t>
            </a:r>
          </a:p>
          <a:p>
            <a:pPr lvl="0"/>
            <a:r>
              <a:rPr lang="en-US" dirty="0"/>
              <a:t>Development of a cross country cycling trail</a:t>
            </a:r>
          </a:p>
          <a:p>
            <a:pPr lvl="0"/>
            <a:r>
              <a:rPr lang="en-US" dirty="0"/>
              <a:t>Renovated </a:t>
            </a:r>
            <a:r>
              <a:rPr lang="fr-FR" dirty="0"/>
              <a:t>façade </a:t>
            </a:r>
            <a:r>
              <a:rPr lang="en-US" dirty="0"/>
              <a:t>of the </a:t>
            </a:r>
            <a:r>
              <a:rPr lang="en-US" dirty="0" err="1"/>
              <a:t>Omanovac</a:t>
            </a:r>
            <a:r>
              <a:rPr lang="en-US" dirty="0"/>
              <a:t> hiking lodge</a:t>
            </a:r>
          </a:p>
          <a:p>
            <a:pPr lvl="0"/>
            <a:r>
              <a:rPr lang="en-US" dirty="0"/>
              <a:t>Developed landscape around Lake </a:t>
            </a:r>
            <a:r>
              <a:rPr lang="en-US" dirty="0" err="1"/>
              <a:t>Raminac</a:t>
            </a:r>
            <a:endParaRPr lang="en-US" dirty="0"/>
          </a:p>
          <a:p>
            <a:pPr lvl="0"/>
            <a:r>
              <a:rPr lang="en-US" dirty="0"/>
              <a:t>Education for family farms and members of associations</a:t>
            </a:r>
          </a:p>
          <a:p>
            <a:pPr lvl="0"/>
            <a:r>
              <a:rPr lang="en-US" dirty="0"/>
              <a:t>Trained tourism managers</a:t>
            </a:r>
          </a:p>
          <a:p>
            <a:pPr lvl="0"/>
            <a:r>
              <a:rPr lang="en-US" dirty="0"/>
              <a:t>Effective promotion of the trails</a:t>
            </a:r>
          </a:p>
          <a:p>
            <a:r>
              <a:rPr lang="en-US" b="1" dirty="0">
                <a:solidFill>
                  <a:schemeClr val="bg2">
                    <a:lumMod val="50000"/>
                  </a:schemeClr>
                </a:solidFill>
              </a:rPr>
              <a:t>PRIMARY ACTIVITIES</a:t>
            </a:r>
            <a:endParaRPr lang="en-US" dirty="0">
              <a:solidFill>
                <a:schemeClr val="bg2">
                  <a:lumMod val="50000"/>
                </a:schemeClr>
              </a:solidFill>
            </a:endParaRPr>
          </a:p>
          <a:p>
            <a:pPr lvl="0"/>
            <a:r>
              <a:rPr lang="en-US" dirty="0"/>
              <a:t>Presentations to members of interested </a:t>
            </a:r>
            <a:r>
              <a:rPr lang="en-US" dirty="0" smtClean="0"/>
              <a:t>groups</a:t>
            </a:r>
            <a:r>
              <a:rPr lang="hr-HR" dirty="0" smtClean="0"/>
              <a:t>, </a:t>
            </a:r>
            <a:r>
              <a:rPr lang="en-US" dirty="0" smtClean="0"/>
              <a:t>Tender </a:t>
            </a:r>
            <a:r>
              <a:rPr lang="en-US" dirty="0"/>
              <a:t>procedure for construction </a:t>
            </a:r>
            <a:r>
              <a:rPr lang="en-US" dirty="0" smtClean="0"/>
              <a:t>works</a:t>
            </a:r>
            <a:r>
              <a:rPr lang="hr-HR" dirty="0" smtClean="0"/>
              <a:t>, </a:t>
            </a:r>
            <a:r>
              <a:rPr lang="en-US" dirty="0" smtClean="0"/>
              <a:t>Procurement </a:t>
            </a:r>
            <a:r>
              <a:rPr lang="en-US" dirty="0"/>
              <a:t>and installation of equipment</a:t>
            </a:r>
          </a:p>
          <a:p>
            <a:pPr lvl="0"/>
            <a:r>
              <a:rPr lang="en-US" dirty="0"/>
              <a:t>Construction </a:t>
            </a:r>
            <a:r>
              <a:rPr lang="en-US" dirty="0" smtClean="0"/>
              <a:t>works</a:t>
            </a:r>
            <a:r>
              <a:rPr lang="hr-HR" dirty="0" smtClean="0"/>
              <a:t>, </a:t>
            </a:r>
            <a:r>
              <a:rPr lang="en-US" dirty="0" smtClean="0"/>
              <a:t>Supervision </a:t>
            </a:r>
            <a:r>
              <a:rPr lang="en-US" dirty="0"/>
              <a:t>of construction </a:t>
            </a:r>
            <a:r>
              <a:rPr lang="en-US" dirty="0" smtClean="0"/>
              <a:t>works</a:t>
            </a:r>
            <a:r>
              <a:rPr lang="hr-HR" dirty="0" smtClean="0"/>
              <a:t>, </a:t>
            </a:r>
            <a:r>
              <a:rPr lang="en-US" dirty="0" smtClean="0"/>
              <a:t>Education </a:t>
            </a:r>
            <a:r>
              <a:rPr lang="en-US" dirty="0"/>
              <a:t>and training for all those active in the tourism industry</a:t>
            </a:r>
          </a:p>
          <a:p>
            <a:pPr lvl="0"/>
            <a:r>
              <a:rPr lang="en-US" dirty="0"/>
              <a:t>Development of tourism </a:t>
            </a:r>
            <a:r>
              <a:rPr lang="en-US" dirty="0" smtClean="0"/>
              <a:t>soft-infrastructure</a:t>
            </a:r>
            <a:r>
              <a:rPr lang="hr-HR" dirty="0" smtClean="0"/>
              <a:t>, </a:t>
            </a:r>
            <a:r>
              <a:rPr lang="en-US" dirty="0" smtClean="0"/>
              <a:t>Project management</a:t>
            </a:r>
            <a:r>
              <a:rPr lang="hr-HR" dirty="0" smtClean="0"/>
              <a:t>, </a:t>
            </a:r>
            <a:r>
              <a:rPr lang="en-US" dirty="0" smtClean="0"/>
              <a:t>Activities </a:t>
            </a:r>
            <a:r>
              <a:rPr lang="en-US" dirty="0"/>
              <a:t>related to visibility</a:t>
            </a:r>
          </a:p>
          <a:p>
            <a:r>
              <a:rPr lang="en-US" b="1" dirty="0">
                <a:solidFill>
                  <a:schemeClr val="bg2">
                    <a:lumMod val="50000"/>
                  </a:schemeClr>
                </a:solidFill>
              </a:rPr>
              <a:t>END RECIPIENTS</a:t>
            </a:r>
            <a:endParaRPr lang="en-US" dirty="0">
              <a:solidFill>
                <a:schemeClr val="bg2">
                  <a:lumMod val="50000"/>
                </a:schemeClr>
              </a:solidFill>
            </a:endParaRPr>
          </a:p>
          <a:p>
            <a:pPr lvl="0"/>
            <a:r>
              <a:rPr lang="en-US" dirty="0"/>
              <a:t>The local </a:t>
            </a:r>
            <a:r>
              <a:rPr lang="en-US" dirty="0" smtClean="0"/>
              <a:t>communities</a:t>
            </a:r>
            <a:r>
              <a:rPr lang="hr-HR" dirty="0" smtClean="0"/>
              <a:t> </a:t>
            </a:r>
            <a:r>
              <a:rPr lang="hr-HR" dirty="0" err="1" smtClean="0"/>
              <a:t>and</a:t>
            </a:r>
            <a:r>
              <a:rPr lang="hr-HR" dirty="0" smtClean="0"/>
              <a:t> t</a:t>
            </a:r>
            <a:r>
              <a:rPr lang="en-US" dirty="0" smtClean="0"/>
              <a:t>he </a:t>
            </a:r>
            <a:r>
              <a:rPr lang="en-US" dirty="0"/>
              <a:t>inhabitants of </a:t>
            </a:r>
            <a:r>
              <a:rPr lang="en-US" dirty="0" err="1"/>
              <a:t>Pozega</a:t>
            </a:r>
            <a:r>
              <a:rPr lang="en-US" dirty="0"/>
              <a:t>-Slavonia County</a:t>
            </a:r>
          </a:p>
          <a:p>
            <a:endParaRPr lang="en-US" dirty="0"/>
          </a:p>
        </p:txBody>
      </p:sp>
      <p:sp>
        <p:nvSpPr>
          <p:cNvPr id="3" name="Title 2"/>
          <p:cNvSpPr>
            <a:spLocks noGrp="1"/>
          </p:cNvSpPr>
          <p:nvPr>
            <p:ph type="title"/>
          </p:nvPr>
        </p:nvSpPr>
        <p:spPr>
          <a:xfrm>
            <a:off x="323528" y="188640"/>
            <a:ext cx="8229600" cy="1143000"/>
          </a:xfrm>
        </p:spPr>
        <p:txBody>
          <a:bodyPr>
            <a:normAutofit fontScale="90000"/>
          </a:bodyPr>
          <a:lstStyle/>
          <a:p>
            <a:r>
              <a:rPr lang="en-US" dirty="0">
                <a:effectLst/>
              </a:rPr>
              <a:t/>
            </a:r>
            <a:br>
              <a:rPr lang="en-US" dirty="0">
                <a:effectLst/>
              </a:rPr>
            </a:br>
            <a:r>
              <a:rPr lang="en-US" dirty="0">
                <a:effectLst/>
              </a:rPr>
              <a:t/>
            </a:r>
            <a:br>
              <a:rPr lang="en-US" dirty="0">
                <a:effectLst/>
              </a:rPr>
            </a:br>
            <a:r>
              <a:rPr lang="en-US" dirty="0">
                <a:effectLst/>
              </a:rPr>
              <a:t>Lipizzaner horses promoting Slavonia </a:t>
            </a: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22</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8" y="6384926"/>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250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0072" y="3865849"/>
            <a:ext cx="2739752" cy="2009151"/>
          </a:xfrm>
        </p:spPr>
      </p:pic>
      <p:sp>
        <p:nvSpPr>
          <p:cNvPr id="3" name="Title 2"/>
          <p:cNvSpPr>
            <a:spLocks noGrp="1"/>
          </p:cNvSpPr>
          <p:nvPr>
            <p:ph type="title"/>
          </p:nvPr>
        </p:nvSpPr>
        <p:spPr/>
        <p:txBody>
          <a:bodyPr/>
          <a:lstStyle/>
          <a:p>
            <a:r>
              <a:rPr lang="hr-HR" dirty="0" err="1" smtClean="0"/>
              <a:t>Lipizzaner</a:t>
            </a:r>
            <a:r>
              <a:rPr lang="hr-HR" dirty="0" smtClean="0"/>
              <a:t> </a:t>
            </a:r>
            <a:r>
              <a:rPr lang="hr-HR" dirty="0" err="1" smtClean="0"/>
              <a:t>horses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340768"/>
            <a:ext cx="4191000" cy="3063240"/>
          </a:xfrm>
          <a:prstGeom prst="rect">
            <a:avLst/>
          </a:prstGeom>
        </p:spPr>
      </p:pic>
      <p:sp>
        <p:nvSpPr>
          <p:cNvPr id="8" name="Slide Number Placeholder 7"/>
          <p:cNvSpPr>
            <a:spLocks noGrp="1"/>
          </p:cNvSpPr>
          <p:nvPr>
            <p:ph type="sldNum" sz="quarter" idx="12"/>
          </p:nvPr>
        </p:nvSpPr>
        <p:spPr/>
        <p:txBody>
          <a:bodyPr/>
          <a:lstStyle/>
          <a:p>
            <a:fld id="{1EB66D6D-68C5-4651-93AD-BA462D6D748A}" type="slidenum">
              <a:rPr lang="en-US" smtClean="0"/>
              <a:t>23</a:t>
            </a:fld>
            <a:endParaRPr lang="en-US"/>
          </a:p>
        </p:txBody>
      </p:sp>
      <p:pic>
        <p:nvPicPr>
          <p:cNvPr id="6" name="Picture 7" descr="logo-za-ppte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448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US" b="1" dirty="0" smtClean="0"/>
              <a:t>VALUE</a:t>
            </a:r>
            <a:r>
              <a:rPr lang="hr-HR" b="1" dirty="0" smtClean="0"/>
              <a:t> </a:t>
            </a:r>
            <a:r>
              <a:rPr lang="hr-HR" dirty="0" smtClean="0"/>
              <a:t>1,479,612.99 </a:t>
            </a:r>
            <a:r>
              <a:rPr lang="en-US" dirty="0"/>
              <a:t>EUR </a:t>
            </a:r>
            <a:endParaRPr lang="hr-HR" dirty="0" smtClean="0"/>
          </a:p>
          <a:p>
            <a:r>
              <a:rPr lang="en-US" b="1" dirty="0" smtClean="0"/>
              <a:t>BENEFICIARY</a:t>
            </a:r>
            <a:endParaRPr lang="en-US" dirty="0"/>
          </a:p>
          <a:p>
            <a:r>
              <a:rPr lang="en-US" dirty="0" err="1"/>
              <a:t>Matija</a:t>
            </a:r>
            <a:r>
              <a:rPr lang="en-US" dirty="0"/>
              <a:t> </a:t>
            </a:r>
            <a:r>
              <a:rPr lang="en-US" dirty="0" err="1"/>
              <a:t>Antun</a:t>
            </a:r>
            <a:r>
              <a:rPr lang="en-US" dirty="0"/>
              <a:t> </a:t>
            </a:r>
            <a:r>
              <a:rPr lang="hr-HR" dirty="0" err="1"/>
              <a:t>Reljković</a:t>
            </a:r>
            <a:r>
              <a:rPr lang="hr-HR" dirty="0"/>
              <a:t> </a:t>
            </a:r>
            <a:r>
              <a:rPr lang="en-US" dirty="0"/>
              <a:t>Secondary School, </a:t>
            </a:r>
            <a:r>
              <a:rPr lang="hr-HR" dirty="0"/>
              <a:t>Slavonski Brod</a:t>
            </a:r>
            <a:endParaRPr lang="en-US" dirty="0"/>
          </a:p>
          <a:p>
            <a:r>
              <a:rPr lang="en-US" b="1" dirty="0"/>
              <a:t>RESPONSIBLE AUTHORITY</a:t>
            </a:r>
            <a:endParaRPr lang="en-US" dirty="0"/>
          </a:p>
          <a:p>
            <a:r>
              <a:rPr lang="en-US" dirty="0"/>
              <a:t>Ministry of Regional Development and EU funds</a:t>
            </a:r>
          </a:p>
          <a:p>
            <a:r>
              <a:rPr lang="en-US" b="1" dirty="0"/>
              <a:t>IMPLEMENTED BY</a:t>
            </a:r>
            <a:endParaRPr lang="en-US" dirty="0"/>
          </a:p>
          <a:p>
            <a:r>
              <a:rPr lang="en-US" dirty="0"/>
              <a:t>Central Finance and Contracting Agency</a:t>
            </a:r>
          </a:p>
          <a:p>
            <a:r>
              <a:rPr lang="hr-HR" dirty="0"/>
              <a:t> </a:t>
            </a:r>
            <a:r>
              <a:rPr lang="en-US" b="1" dirty="0" smtClean="0"/>
              <a:t>PLACE </a:t>
            </a:r>
            <a:r>
              <a:rPr lang="en-US" b="1" dirty="0"/>
              <a:t>OF IMPLEMENTATION</a:t>
            </a:r>
            <a:endParaRPr lang="en-US" dirty="0"/>
          </a:p>
          <a:p>
            <a:r>
              <a:rPr lang="hr-HR" dirty="0"/>
              <a:t>Slavonski Brod, </a:t>
            </a:r>
            <a:r>
              <a:rPr lang="en-US" dirty="0" err="1"/>
              <a:t>Brod-Posavina</a:t>
            </a:r>
            <a:r>
              <a:rPr lang="en-US" dirty="0"/>
              <a:t> County</a:t>
            </a:r>
          </a:p>
          <a:p>
            <a:r>
              <a:rPr lang="en-US" b="1" dirty="0">
                <a:solidFill>
                  <a:schemeClr val="bg2">
                    <a:lumMod val="50000"/>
                  </a:schemeClr>
                </a:solidFill>
              </a:rPr>
              <a:t>GOALS</a:t>
            </a:r>
            <a:endParaRPr lang="en-US" dirty="0">
              <a:solidFill>
                <a:schemeClr val="bg2">
                  <a:lumMod val="50000"/>
                </a:schemeClr>
              </a:solidFill>
            </a:endParaRPr>
          </a:p>
          <a:p>
            <a:r>
              <a:rPr lang="en-US" dirty="0" smtClean="0"/>
              <a:t>Using </a:t>
            </a:r>
            <a:r>
              <a:rPr lang="en-US" dirty="0"/>
              <a:t>existing agricultural potential and resources, and applying research </a:t>
            </a:r>
            <a:r>
              <a:rPr lang="hr-HR" dirty="0"/>
              <a:t>&amp; </a:t>
            </a:r>
            <a:r>
              <a:rPr lang="en-US" dirty="0"/>
              <a:t>development activities and new technologies in the agricultural sector, to foster economic growth in </a:t>
            </a:r>
            <a:r>
              <a:rPr lang="en-US" dirty="0" err="1"/>
              <a:t>Brod-Posavina</a:t>
            </a:r>
            <a:r>
              <a:rPr lang="en-US" dirty="0"/>
              <a:t> County</a:t>
            </a:r>
          </a:p>
          <a:p>
            <a:r>
              <a:rPr lang="en-US" b="1" dirty="0">
                <a:solidFill>
                  <a:schemeClr val="bg2">
                    <a:lumMod val="50000"/>
                  </a:schemeClr>
                </a:solidFill>
              </a:rPr>
              <a:t>EXPECTED RESULTS</a:t>
            </a:r>
            <a:endParaRPr lang="en-US" dirty="0">
              <a:solidFill>
                <a:schemeClr val="bg2">
                  <a:lumMod val="50000"/>
                </a:schemeClr>
              </a:solidFill>
            </a:endParaRPr>
          </a:p>
          <a:p>
            <a:r>
              <a:rPr lang="en-US" dirty="0" smtClean="0"/>
              <a:t>Centre </a:t>
            </a:r>
            <a:r>
              <a:rPr lang="en-US" dirty="0"/>
              <a:t>for the production of seedlings, biotechnological research, development and advisory support to agricultural producers, family farms and SMEs</a:t>
            </a:r>
          </a:p>
          <a:p>
            <a:r>
              <a:rPr lang="hr-HR" dirty="0"/>
              <a:t> </a:t>
            </a:r>
            <a:endParaRPr lang="en-US" dirty="0"/>
          </a:p>
          <a:p>
            <a:r>
              <a:rPr lang="en-US" b="1" dirty="0">
                <a:solidFill>
                  <a:schemeClr val="bg2">
                    <a:lumMod val="50000"/>
                  </a:schemeClr>
                </a:solidFill>
              </a:rPr>
              <a:t>PRIMARY ACTIVITIES</a:t>
            </a:r>
            <a:endParaRPr lang="en-US" dirty="0">
              <a:solidFill>
                <a:schemeClr val="bg2">
                  <a:lumMod val="50000"/>
                </a:schemeClr>
              </a:solidFill>
            </a:endParaRPr>
          </a:p>
          <a:p>
            <a:pPr lvl="0"/>
            <a:r>
              <a:rPr lang="en-US" dirty="0"/>
              <a:t>Construction and equipping of a modern building</a:t>
            </a:r>
          </a:p>
          <a:p>
            <a:pPr lvl="0"/>
            <a:r>
              <a:rPr lang="en-US" dirty="0"/>
              <a:t>Education and advisory services for agricultural producers</a:t>
            </a:r>
          </a:p>
          <a:p>
            <a:r>
              <a:rPr lang="en-US" b="1" dirty="0">
                <a:solidFill>
                  <a:schemeClr val="bg2">
                    <a:lumMod val="50000"/>
                  </a:schemeClr>
                </a:solidFill>
              </a:rPr>
              <a:t>END RECIPIENTS</a:t>
            </a:r>
            <a:endParaRPr lang="en-US" dirty="0">
              <a:solidFill>
                <a:schemeClr val="bg2">
                  <a:lumMod val="50000"/>
                </a:schemeClr>
              </a:solidFill>
            </a:endParaRPr>
          </a:p>
          <a:p>
            <a:pPr lvl="0"/>
            <a:r>
              <a:rPr lang="en-US" dirty="0"/>
              <a:t>Local communities in </a:t>
            </a:r>
            <a:r>
              <a:rPr lang="en-US" dirty="0" err="1"/>
              <a:t>Brod-Posavina</a:t>
            </a:r>
            <a:r>
              <a:rPr lang="en-US" dirty="0"/>
              <a:t> County, County Development Agency</a:t>
            </a:r>
          </a:p>
          <a:p>
            <a:pPr lvl="0"/>
            <a:r>
              <a:rPr lang="en-US" dirty="0"/>
              <a:t>Croatian Agricultural Advisory Service, Faculty of Agriculture in Zagreb, </a:t>
            </a:r>
            <a:r>
              <a:rPr lang="hr-HR" dirty="0"/>
              <a:t>"Posavina </a:t>
            </a:r>
            <a:r>
              <a:rPr lang="en-US" dirty="0"/>
              <a:t>vegetables" cluster in </a:t>
            </a:r>
            <a:r>
              <a:rPr lang="hr-HR" dirty="0"/>
              <a:t>Slavonski Brod, "Slavonija voće" </a:t>
            </a:r>
            <a:r>
              <a:rPr lang="en-US" dirty="0"/>
              <a:t>association of fruit producers, family farms,</a:t>
            </a:r>
          </a:p>
          <a:p>
            <a:pPr lvl="0"/>
            <a:r>
              <a:rPr lang="en-US" dirty="0"/>
              <a:t>secondary school students</a:t>
            </a:r>
          </a:p>
          <a:p>
            <a:endParaRPr lang="en-US" dirty="0"/>
          </a:p>
        </p:txBody>
      </p:sp>
      <p:sp>
        <p:nvSpPr>
          <p:cNvPr id="3" name="Slide Number Placeholder 2"/>
          <p:cNvSpPr>
            <a:spLocks noGrp="1"/>
          </p:cNvSpPr>
          <p:nvPr>
            <p:ph type="sldNum" sz="quarter" idx="12"/>
          </p:nvPr>
        </p:nvSpPr>
        <p:spPr/>
        <p:txBody>
          <a:bodyPr/>
          <a:lstStyle/>
          <a:p>
            <a:fld id="{1EB66D6D-68C5-4651-93AD-BA462D6D748A}" type="slidenum">
              <a:rPr lang="en-US" smtClean="0"/>
              <a:t>24</a:t>
            </a:fld>
            <a:endParaRPr lang="en-US"/>
          </a:p>
        </p:txBody>
      </p:sp>
      <p:sp>
        <p:nvSpPr>
          <p:cNvPr id="4" name="Title 3"/>
          <p:cNvSpPr>
            <a:spLocks noGrp="1"/>
          </p:cNvSpPr>
          <p:nvPr>
            <p:ph type="title"/>
          </p:nvPr>
        </p:nvSpPr>
        <p:spPr/>
        <p:txBody>
          <a:bodyPr>
            <a:normAutofit fontScale="90000"/>
          </a:bodyPr>
          <a:lstStyle/>
          <a:p>
            <a:r>
              <a:rPr lang="hr-HR" sz="2700" dirty="0" smtClean="0">
                <a:effectLst/>
              </a:rPr>
              <a:t/>
            </a:r>
            <a:br>
              <a:rPr lang="hr-HR" sz="2700" dirty="0" smtClean="0">
                <a:effectLst/>
              </a:rPr>
            </a:br>
            <a:r>
              <a:rPr lang="hr-HR" sz="2700" dirty="0" smtClean="0">
                <a:effectLst/>
              </a:rPr>
              <a:t>A</a:t>
            </a:r>
            <a:r>
              <a:rPr lang="en-US" sz="2700" dirty="0" err="1" smtClean="0">
                <a:effectLst/>
              </a:rPr>
              <a:t>gricultural</a:t>
            </a:r>
            <a:r>
              <a:rPr lang="en-US" sz="2700" dirty="0" smtClean="0">
                <a:effectLst/>
              </a:rPr>
              <a:t> </a:t>
            </a:r>
            <a:r>
              <a:rPr lang="en-US" sz="2700" dirty="0">
                <a:effectLst/>
              </a:rPr>
              <a:t>success through the use of new </a:t>
            </a:r>
            <a:r>
              <a:rPr lang="en-US" sz="2700" dirty="0" smtClean="0">
                <a:effectLst/>
              </a:rPr>
              <a:t>technologies</a:t>
            </a:r>
            <a:r>
              <a:rPr lang="hr-HR" sz="2700" dirty="0" smtClean="0">
                <a:effectLst/>
              </a:rPr>
              <a:t> -</a:t>
            </a:r>
            <a:r>
              <a:rPr lang="en-US" sz="2700" dirty="0" err="1">
                <a:effectLst/>
              </a:rPr>
              <a:t>Brod-Posavina</a:t>
            </a:r>
            <a:r>
              <a:rPr lang="en-US" sz="2700" dirty="0">
                <a:effectLst/>
              </a:rPr>
              <a:t> County regional research </a:t>
            </a:r>
            <a:r>
              <a:rPr lang="hr-HR" sz="2700" dirty="0">
                <a:effectLst/>
              </a:rPr>
              <a:t>&amp; </a:t>
            </a:r>
            <a:r>
              <a:rPr lang="en-US" sz="2700" dirty="0">
                <a:effectLst/>
              </a:rPr>
              <a:t>development biotechnology </a:t>
            </a:r>
            <a:r>
              <a:rPr lang="en-US" sz="2200" dirty="0" err="1">
                <a:effectLst/>
              </a:rPr>
              <a:t>centre</a:t>
            </a:r>
            <a:r>
              <a:rPr lang="en-US" dirty="0">
                <a:effectLst/>
              </a:rPr>
              <a:t/>
            </a:r>
            <a:br>
              <a:rPr lang="en-US" dirty="0">
                <a:effectLst/>
              </a:rPr>
            </a:br>
            <a:endParaRPr lang="en-US" dirty="0"/>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690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EB66D6D-68C5-4651-93AD-BA462D6D748A}" type="slidenum">
              <a:rPr lang="en-US" smtClean="0"/>
              <a:t>25</a:t>
            </a:fld>
            <a:endParaRPr lang="en-US"/>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2780928"/>
            <a:ext cx="5112568" cy="3528392"/>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4067175" cy="2495550"/>
          </a:xfrm>
          <a:prstGeom prst="rect">
            <a:avLst/>
          </a:prstGeom>
          <a:noFill/>
          <a:ln>
            <a:noFill/>
          </a:ln>
        </p:spPr>
      </p:pic>
      <p:pic>
        <p:nvPicPr>
          <p:cNvPr id="7" name="Picture 7" descr="logo-za-ppte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117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US" b="1" dirty="0" smtClean="0"/>
              <a:t>VALUE</a:t>
            </a:r>
            <a:endParaRPr lang="en-US" dirty="0"/>
          </a:p>
          <a:p>
            <a:r>
              <a:rPr lang="en-US" dirty="0"/>
              <a:t>9.3 million EUR (SIIF I: 2.6 million EUR; SIIF II: 6.7 million EUR)</a:t>
            </a:r>
          </a:p>
          <a:p>
            <a:r>
              <a:rPr lang="en-US" b="1" dirty="0"/>
              <a:t>BENEFICIARY</a:t>
            </a:r>
            <a:endParaRPr lang="en-US" dirty="0"/>
          </a:p>
          <a:p>
            <a:r>
              <a:rPr lang="en-US" dirty="0"/>
              <a:t>Institutions of higher education and scientific institutions</a:t>
            </a:r>
          </a:p>
          <a:p>
            <a:r>
              <a:rPr lang="en-US" b="1" dirty="0"/>
              <a:t>RESPONSIBLE AUTHORITY</a:t>
            </a:r>
            <a:endParaRPr lang="en-US" dirty="0"/>
          </a:p>
          <a:p>
            <a:r>
              <a:rPr lang="en-US" dirty="0"/>
              <a:t>Ministry of Science, Education and Sports</a:t>
            </a:r>
          </a:p>
          <a:p>
            <a:r>
              <a:rPr lang="en-US" b="1" dirty="0"/>
              <a:t>IMPLEMENTED BY</a:t>
            </a:r>
            <a:endParaRPr lang="en-US" dirty="0"/>
          </a:p>
          <a:p>
            <a:r>
              <a:rPr lang="en-US" dirty="0"/>
              <a:t>Central Finance and Contracting Agency</a:t>
            </a:r>
          </a:p>
          <a:p>
            <a:r>
              <a:rPr lang="hr-HR" dirty="0"/>
              <a:t> </a:t>
            </a:r>
            <a:endParaRPr lang="en-US" dirty="0"/>
          </a:p>
          <a:p>
            <a:r>
              <a:rPr lang="en-US" b="1" dirty="0"/>
              <a:t>PLACE OF IMPLEMENTATION</a:t>
            </a:r>
            <a:endParaRPr lang="en-US" dirty="0"/>
          </a:p>
          <a:p>
            <a:r>
              <a:rPr lang="en-US" dirty="0"/>
              <a:t>Republic of Croatia </a:t>
            </a:r>
            <a:endParaRPr lang="hr-HR" dirty="0" smtClean="0"/>
          </a:p>
          <a:p>
            <a:r>
              <a:rPr lang="en-US" b="1" dirty="0" smtClean="0">
                <a:solidFill>
                  <a:schemeClr val="bg2">
                    <a:lumMod val="50000"/>
                  </a:schemeClr>
                </a:solidFill>
              </a:rPr>
              <a:t>GOALS</a:t>
            </a:r>
            <a:endParaRPr lang="en-US" dirty="0">
              <a:solidFill>
                <a:schemeClr val="bg2">
                  <a:lumMod val="50000"/>
                </a:schemeClr>
              </a:solidFill>
            </a:endParaRPr>
          </a:p>
          <a:p>
            <a:r>
              <a:rPr lang="en-US" dirty="0" smtClean="0"/>
              <a:t>Better </a:t>
            </a:r>
            <a:r>
              <a:rPr lang="en-US" dirty="0"/>
              <a:t>interconnectivity between the scientific community and economy with the goal of general economic growth</a:t>
            </a:r>
          </a:p>
          <a:p>
            <a:r>
              <a:rPr lang="en-US" b="1" dirty="0">
                <a:solidFill>
                  <a:schemeClr val="bg2">
                    <a:lumMod val="50000"/>
                  </a:schemeClr>
                </a:solidFill>
              </a:rPr>
              <a:t>EXPECTED RESULTS</a:t>
            </a:r>
            <a:endParaRPr lang="en-US" dirty="0">
              <a:solidFill>
                <a:schemeClr val="bg2">
                  <a:lumMod val="50000"/>
                </a:schemeClr>
              </a:solidFill>
            </a:endParaRPr>
          </a:p>
          <a:p>
            <a:pPr lvl="0"/>
            <a:r>
              <a:rPr lang="en-US" dirty="0"/>
              <a:t>Results from scientific research that is applicable in industry</a:t>
            </a:r>
          </a:p>
          <a:p>
            <a:pPr lvl="0"/>
            <a:r>
              <a:rPr lang="en-US" dirty="0"/>
              <a:t>Strengthened capacities at Croatian scientific institutions for cooperating with industry</a:t>
            </a:r>
          </a:p>
          <a:p>
            <a:r>
              <a:rPr lang="en-US" b="1" dirty="0" smtClean="0">
                <a:solidFill>
                  <a:schemeClr val="bg2">
                    <a:lumMod val="50000"/>
                  </a:schemeClr>
                </a:solidFill>
              </a:rPr>
              <a:t>PRIMARY </a:t>
            </a:r>
            <a:r>
              <a:rPr lang="en-US" b="1" dirty="0">
                <a:solidFill>
                  <a:schemeClr val="bg2">
                    <a:lumMod val="50000"/>
                  </a:schemeClr>
                </a:solidFill>
              </a:rPr>
              <a:t>ACTIVITIES</a:t>
            </a:r>
            <a:endParaRPr lang="en-US" dirty="0">
              <a:solidFill>
                <a:schemeClr val="bg2">
                  <a:lumMod val="50000"/>
                </a:schemeClr>
              </a:solidFill>
            </a:endParaRPr>
          </a:p>
          <a:p>
            <a:r>
              <a:rPr lang="en-US" dirty="0" smtClean="0"/>
              <a:t>Transfer </a:t>
            </a:r>
            <a:r>
              <a:rPr lang="en-US" dirty="0"/>
              <a:t>of findings from scientific research from the science community to the economic sector</a:t>
            </a:r>
          </a:p>
          <a:p>
            <a:r>
              <a:rPr lang="en-US" b="1" dirty="0">
                <a:solidFill>
                  <a:schemeClr val="bg2">
                    <a:lumMod val="50000"/>
                  </a:schemeClr>
                </a:solidFill>
              </a:rPr>
              <a:t>END RECIPIENTS</a:t>
            </a:r>
            <a:endParaRPr lang="en-US" dirty="0">
              <a:solidFill>
                <a:schemeClr val="bg2">
                  <a:lumMod val="50000"/>
                </a:schemeClr>
              </a:solidFill>
            </a:endParaRPr>
          </a:p>
          <a:p>
            <a:pPr lvl="0"/>
            <a:r>
              <a:rPr lang="en-US" dirty="0"/>
              <a:t>Public higher education institutions</a:t>
            </a:r>
          </a:p>
          <a:p>
            <a:pPr lvl="0"/>
            <a:r>
              <a:rPr lang="en-US" dirty="0"/>
              <a:t>Public research institutes</a:t>
            </a:r>
          </a:p>
          <a:p>
            <a:endParaRPr lang="en-US" dirty="0"/>
          </a:p>
        </p:txBody>
      </p:sp>
      <p:sp>
        <p:nvSpPr>
          <p:cNvPr id="3" name="Title 2"/>
          <p:cNvSpPr>
            <a:spLocks noGrp="1"/>
          </p:cNvSpPr>
          <p:nvPr>
            <p:ph type="title"/>
          </p:nvPr>
        </p:nvSpPr>
        <p:spPr>
          <a:xfrm>
            <a:off x="467544" y="332656"/>
            <a:ext cx="8229600" cy="1143000"/>
          </a:xfrm>
        </p:spPr>
        <p:txBody>
          <a:bodyPr>
            <a:normAutofit fontScale="90000"/>
          </a:bodyPr>
          <a:lstStyle/>
          <a:p>
            <a:r>
              <a:rPr lang="en-US" dirty="0"/>
              <a:t>SCIENCE AND INNOVATION INVESTMENT FUND (SIIF)</a:t>
            </a:r>
            <a:br>
              <a:rPr lang="en-US" dirty="0"/>
            </a:b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26</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725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US" b="1" dirty="0" smtClean="0"/>
              <a:t>VALUE</a:t>
            </a:r>
            <a:r>
              <a:rPr lang="hr-HR" b="1" dirty="0" smtClean="0"/>
              <a:t> </a:t>
            </a:r>
            <a:r>
              <a:rPr lang="en-US" dirty="0" smtClean="0"/>
              <a:t>496,800.00 </a:t>
            </a:r>
            <a:r>
              <a:rPr lang="en-US" dirty="0"/>
              <a:t>EUR </a:t>
            </a:r>
            <a:endParaRPr lang="hr-HR" dirty="0" smtClean="0"/>
          </a:p>
          <a:p>
            <a:r>
              <a:rPr lang="en-US" b="1" dirty="0" smtClean="0"/>
              <a:t>BENEFICIARY</a:t>
            </a:r>
            <a:r>
              <a:rPr lang="hr-HR" b="1" dirty="0" smtClean="0"/>
              <a:t> </a:t>
            </a:r>
            <a:r>
              <a:rPr lang="en-US" dirty="0" smtClean="0"/>
              <a:t>The </a:t>
            </a:r>
            <a:r>
              <a:rPr lang="en-US" dirty="0"/>
              <a:t>Faculty of Food Technology and Biotechnology - Centre </a:t>
            </a:r>
            <a:r>
              <a:rPr lang="en-US" dirty="0" err="1"/>
              <a:t>Zadar</a:t>
            </a:r>
            <a:endParaRPr lang="en-US" dirty="0"/>
          </a:p>
          <a:p>
            <a:r>
              <a:rPr lang="en-US" b="1" dirty="0"/>
              <a:t>RESPONSIBLE AUTHORITY</a:t>
            </a:r>
            <a:endParaRPr lang="en-US" dirty="0"/>
          </a:p>
          <a:p>
            <a:r>
              <a:rPr lang="en-US" dirty="0"/>
              <a:t>Ministry of Science, Education and Sports</a:t>
            </a:r>
          </a:p>
          <a:p>
            <a:r>
              <a:rPr lang="en-US" b="1" dirty="0"/>
              <a:t>IMPLEMENTED </a:t>
            </a:r>
            <a:r>
              <a:rPr lang="en-US" b="1" dirty="0" smtClean="0"/>
              <a:t>BY</a:t>
            </a:r>
            <a:r>
              <a:rPr lang="hr-HR" b="1" dirty="0" smtClean="0"/>
              <a:t> </a:t>
            </a:r>
            <a:r>
              <a:rPr lang="en-US" dirty="0" smtClean="0"/>
              <a:t>Central </a:t>
            </a:r>
            <a:r>
              <a:rPr lang="en-US" dirty="0"/>
              <a:t>Finance and Contracting Agency</a:t>
            </a:r>
          </a:p>
          <a:p>
            <a:r>
              <a:rPr lang="en-US" b="1" dirty="0"/>
              <a:t>PLACE OF </a:t>
            </a:r>
            <a:r>
              <a:rPr lang="en-US" b="1" dirty="0" smtClean="0"/>
              <a:t>IMPLEMENTATION</a:t>
            </a:r>
            <a:r>
              <a:rPr lang="hr-HR" b="1" dirty="0" smtClean="0"/>
              <a:t> </a:t>
            </a:r>
            <a:r>
              <a:rPr lang="en-US" dirty="0" err="1" smtClean="0"/>
              <a:t>Zadar</a:t>
            </a:r>
            <a:endParaRPr lang="en-US" dirty="0"/>
          </a:p>
          <a:p>
            <a:r>
              <a:rPr lang="en-US" b="1" dirty="0">
                <a:solidFill>
                  <a:schemeClr val="bg2">
                    <a:lumMod val="50000"/>
                  </a:schemeClr>
                </a:solidFill>
              </a:rPr>
              <a:t>GOALS</a:t>
            </a:r>
            <a:endParaRPr lang="en-US" dirty="0">
              <a:solidFill>
                <a:schemeClr val="bg2">
                  <a:lumMod val="50000"/>
                </a:schemeClr>
              </a:solidFill>
            </a:endParaRPr>
          </a:p>
          <a:p>
            <a:r>
              <a:rPr lang="en-US" dirty="0" smtClean="0"/>
              <a:t>Development </a:t>
            </a:r>
            <a:r>
              <a:rPr lang="en-US" dirty="0"/>
              <a:t>and application of sophisticated technologies in the production of functional ingredients or finished food goods based on the </a:t>
            </a:r>
            <a:r>
              <a:rPr lang="en-US" dirty="0" err="1"/>
              <a:t>Marasca</a:t>
            </a:r>
            <a:r>
              <a:rPr lang="en-US" dirty="0"/>
              <a:t> sour cherry</a:t>
            </a:r>
          </a:p>
          <a:p>
            <a:r>
              <a:rPr lang="en-US" b="1" dirty="0">
                <a:solidFill>
                  <a:schemeClr val="bg2">
                    <a:lumMod val="50000"/>
                  </a:schemeClr>
                </a:solidFill>
              </a:rPr>
              <a:t>EXPECTED RESULTS</a:t>
            </a:r>
            <a:endParaRPr lang="en-US" dirty="0">
              <a:solidFill>
                <a:schemeClr val="bg2">
                  <a:lumMod val="50000"/>
                </a:schemeClr>
              </a:solidFill>
            </a:endParaRPr>
          </a:p>
          <a:p>
            <a:r>
              <a:rPr lang="en-US" dirty="0" smtClean="0"/>
              <a:t>Production </a:t>
            </a:r>
            <a:r>
              <a:rPr lang="en-US" dirty="0"/>
              <a:t>of two new products on the basis of the </a:t>
            </a:r>
            <a:r>
              <a:rPr lang="en-US" dirty="0" err="1"/>
              <a:t>Marasca</a:t>
            </a:r>
            <a:r>
              <a:rPr lang="en-US" dirty="0"/>
              <a:t> sour cherry</a:t>
            </a:r>
          </a:p>
          <a:p>
            <a:r>
              <a:rPr lang="en-US" dirty="0"/>
              <a:t>( lyophilized and dehydrated </a:t>
            </a:r>
            <a:r>
              <a:rPr lang="en-US" dirty="0" err="1"/>
              <a:t>Marasca</a:t>
            </a:r>
            <a:r>
              <a:rPr lang="en-US" dirty="0"/>
              <a:t> sour cherries )</a:t>
            </a:r>
          </a:p>
          <a:p>
            <a:r>
              <a:rPr lang="en-US" dirty="0" smtClean="0"/>
              <a:t>Establishing </a:t>
            </a:r>
            <a:r>
              <a:rPr lang="en-US" dirty="0"/>
              <a:t>a laboratory for determining the biological activities of the afore mentioned products</a:t>
            </a:r>
          </a:p>
          <a:p>
            <a:r>
              <a:rPr lang="en-US" b="1" dirty="0">
                <a:solidFill>
                  <a:schemeClr val="bg2">
                    <a:lumMod val="50000"/>
                  </a:schemeClr>
                </a:solidFill>
              </a:rPr>
              <a:t>PRIMARY ACTIVITIES</a:t>
            </a:r>
            <a:endParaRPr lang="en-US" dirty="0">
              <a:solidFill>
                <a:schemeClr val="bg2">
                  <a:lumMod val="50000"/>
                </a:schemeClr>
              </a:solidFill>
            </a:endParaRPr>
          </a:p>
          <a:p>
            <a:pPr lvl="0"/>
            <a:r>
              <a:rPr lang="en-US" dirty="0"/>
              <a:t>Equipping the laboratory</a:t>
            </a:r>
          </a:p>
          <a:p>
            <a:pPr lvl="0"/>
            <a:r>
              <a:rPr lang="en-US" dirty="0"/>
              <a:t>Pilot production plant producing lyophilized and dehydrated </a:t>
            </a:r>
            <a:r>
              <a:rPr lang="en-US" dirty="0" err="1"/>
              <a:t>Marasca</a:t>
            </a:r>
            <a:r>
              <a:rPr lang="en-US" dirty="0"/>
              <a:t> sour cherry products</a:t>
            </a:r>
          </a:p>
          <a:p>
            <a:pPr lvl="0"/>
            <a:r>
              <a:rPr lang="en-US" dirty="0"/>
              <a:t>Educating local producers and processors and the wider community as to the opportunities in producing and processing the </a:t>
            </a:r>
            <a:r>
              <a:rPr lang="en-US" dirty="0" err="1"/>
              <a:t>Marasca</a:t>
            </a:r>
            <a:r>
              <a:rPr lang="en-US" dirty="0"/>
              <a:t> sour cherry</a:t>
            </a:r>
          </a:p>
          <a:p>
            <a:r>
              <a:rPr lang="en-US" b="1" dirty="0">
                <a:solidFill>
                  <a:schemeClr val="bg2">
                    <a:lumMod val="50000"/>
                  </a:schemeClr>
                </a:solidFill>
              </a:rPr>
              <a:t>END RECIPIENTS</a:t>
            </a:r>
            <a:endParaRPr lang="en-US" dirty="0">
              <a:solidFill>
                <a:schemeClr val="bg2">
                  <a:lumMod val="50000"/>
                </a:schemeClr>
              </a:solidFill>
            </a:endParaRPr>
          </a:p>
          <a:p>
            <a:pPr lvl="0"/>
            <a:r>
              <a:rPr lang="en-US" dirty="0"/>
              <a:t>Scientists</a:t>
            </a:r>
          </a:p>
          <a:p>
            <a:pPr lvl="0"/>
            <a:r>
              <a:rPr lang="en-US" dirty="0"/>
              <a:t>Local producers of </a:t>
            </a:r>
            <a:r>
              <a:rPr lang="en-US" dirty="0" err="1"/>
              <a:t>Marasca</a:t>
            </a:r>
            <a:r>
              <a:rPr lang="en-US" dirty="0"/>
              <a:t> sour cherries</a:t>
            </a:r>
          </a:p>
          <a:p>
            <a:pPr lvl="0"/>
            <a:r>
              <a:rPr lang="en-US" dirty="0"/>
              <a:t>Local population</a:t>
            </a:r>
          </a:p>
          <a:p>
            <a:endParaRPr lang="en-US" dirty="0"/>
          </a:p>
        </p:txBody>
      </p:sp>
      <p:sp>
        <p:nvSpPr>
          <p:cNvPr id="3" name="Title 2"/>
          <p:cNvSpPr>
            <a:spLocks noGrp="1"/>
          </p:cNvSpPr>
          <p:nvPr>
            <p:ph type="title"/>
          </p:nvPr>
        </p:nvSpPr>
        <p:spPr/>
        <p:txBody>
          <a:bodyPr>
            <a:normAutofit fontScale="90000"/>
          </a:bodyPr>
          <a:lstStyle/>
          <a:p>
            <a:r>
              <a:rPr lang="en-US" dirty="0" err="1">
                <a:effectLst/>
              </a:rPr>
              <a:t>Marasca</a:t>
            </a:r>
            <a:r>
              <a:rPr lang="en-US" dirty="0">
                <a:effectLst/>
              </a:rPr>
              <a:t> sour cherry as ingredients for functional foods </a:t>
            </a: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27</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443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86"/>
            <a:ext cx="8229600" cy="4525963"/>
          </a:xfrm>
        </p:spPr>
        <p:txBody>
          <a:bodyPr>
            <a:normAutofit fontScale="55000" lnSpcReduction="20000"/>
          </a:bodyPr>
          <a:lstStyle/>
          <a:p>
            <a:r>
              <a:rPr lang="en-US" b="1" dirty="0" smtClean="0"/>
              <a:t>VALUE</a:t>
            </a:r>
            <a:r>
              <a:rPr lang="en-US" dirty="0" smtClean="0"/>
              <a:t>240.964,00 </a:t>
            </a:r>
            <a:r>
              <a:rPr lang="en-US" dirty="0"/>
              <a:t>EUR</a:t>
            </a:r>
          </a:p>
          <a:p>
            <a:r>
              <a:rPr lang="en-US" b="1" dirty="0" smtClean="0"/>
              <a:t>BENEFICIARY</a:t>
            </a:r>
            <a:r>
              <a:rPr lang="hr-HR" b="1" dirty="0" smtClean="0"/>
              <a:t> </a:t>
            </a:r>
            <a:r>
              <a:rPr lang="en-US" dirty="0" smtClean="0"/>
              <a:t>University </a:t>
            </a:r>
            <a:r>
              <a:rPr lang="en-US" dirty="0"/>
              <a:t>of Zagreb, Centre for Research, Development and Technology Transfer</a:t>
            </a:r>
          </a:p>
          <a:p>
            <a:r>
              <a:rPr lang="en-US" b="1" dirty="0"/>
              <a:t>RESPONSIBLE </a:t>
            </a:r>
            <a:r>
              <a:rPr lang="en-US" b="1" dirty="0" smtClean="0"/>
              <a:t>AUTHORITY</a:t>
            </a:r>
            <a:r>
              <a:rPr lang="hr-HR" b="1" dirty="0" smtClean="0"/>
              <a:t> </a:t>
            </a:r>
            <a:r>
              <a:rPr lang="en-US" dirty="0" smtClean="0"/>
              <a:t>Ministry </a:t>
            </a:r>
            <a:r>
              <a:rPr lang="en-US" dirty="0"/>
              <a:t>of Science, Education and Sports</a:t>
            </a:r>
          </a:p>
          <a:p>
            <a:r>
              <a:rPr lang="en-US" b="1" dirty="0" smtClean="0"/>
              <a:t>PLACE </a:t>
            </a:r>
            <a:r>
              <a:rPr lang="en-US" b="1" dirty="0"/>
              <a:t>OF </a:t>
            </a:r>
            <a:r>
              <a:rPr lang="en-US" b="1" dirty="0" smtClean="0"/>
              <a:t>IMPLEMENTATION</a:t>
            </a:r>
            <a:r>
              <a:rPr lang="hr-HR" b="1" dirty="0" smtClean="0"/>
              <a:t> </a:t>
            </a:r>
            <a:r>
              <a:rPr lang="en-US" dirty="0" smtClean="0"/>
              <a:t>Zagreb</a:t>
            </a:r>
            <a:endParaRPr lang="en-US" dirty="0"/>
          </a:p>
          <a:p>
            <a:r>
              <a:rPr lang="en-US" b="1" dirty="0">
                <a:solidFill>
                  <a:schemeClr val="bg2">
                    <a:lumMod val="50000"/>
                  </a:schemeClr>
                </a:solidFill>
              </a:rPr>
              <a:t>SPECIFIC </a:t>
            </a:r>
            <a:r>
              <a:rPr lang="en-US" b="1" dirty="0" smtClean="0">
                <a:solidFill>
                  <a:schemeClr val="bg2">
                    <a:lumMod val="50000"/>
                  </a:schemeClr>
                </a:solidFill>
              </a:rPr>
              <a:t>OBJECTIVES</a:t>
            </a:r>
            <a:r>
              <a:rPr lang="en-US" dirty="0"/>
              <a:t>	Build technology transfer and commercialization capacities of the University of Zagreb in order to contribute to sustainable regional development and industry competitiveness of high value-added sectors of the economy and knowledge-based SMEs</a:t>
            </a:r>
          </a:p>
          <a:p>
            <a:r>
              <a:rPr lang="en-US" b="1" dirty="0">
                <a:solidFill>
                  <a:schemeClr val="bg2">
                    <a:lumMod val="50000"/>
                  </a:schemeClr>
                </a:solidFill>
              </a:rPr>
              <a:t>EXPECTED </a:t>
            </a:r>
            <a:r>
              <a:rPr lang="en-US" b="1" dirty="0" smtClean="0">
                <a:solidFill>
                  <a:schemeClr val="bg2">
                    <a:lumMod val="50000"/>
                  </a:schemeClr>
                </a:solidFill>
              </a:rPr>
              <a:t>RESULTS</a:t>
            </a:r>
            <a:r>
              <a:rPr lang="hr-HR" b="1" dirty="0" smtClean="0">
                <a:solidFill>
                  <a:schemeClr val="bg2">
                    <a:lumMod val="50000"/>
                  </a:schemeClr>
                </a:solidFill>
              </a:rPr>
              <a:t> </a:t>
            </a:r>
          </a:p>
          <a:p>
            <a:r>
              <a:rPr lang="en-US" dirty="0" smtClean="0"/>
              <a:t>Mapped </a:t>
            </a:r>
            <a:r>
              <a:rPr lang="en-US" dirty="0"/>
              <a:t>technology potential and expertise at the University of Zagreb</a:t>
            </a:r>
          </a:p>
          <a:p>
            <a:pPr lvl="0"/>
            <a:r>
              <a:rPr lang="en-US" dirty="0"/>
              <a:t>Technology potential and expertise translated into industry through various technology transfer activities</a:t>
            </a:r>
          </a:p>
          <a:p>
            <a:pPr lvl="0"/>
            <a:r>
              <a:rPr lang="en-US" dirty="0"/>
              <a:t>Strengthened human resources for the above transfer</a:t>
            </a:r>
          </a:p>
          <a:p>
            <a:r>
              <a:rPr lang="en-US" b="1" dirty="0">
                <a:solidFill>
                  <a:schemeClr val="bg2">
                    <a:lumMod val="50000"/>
                  </a:schemeClr>
                </a:solidFill>
              </a:rPr>
              <a:t>KEY </a:t>
            </a:r>
            <a:r>
              <a:rPr lang="en-US" b="1" dirty="0" smtClean="0">
                <a:solidFill>
                  <a:schemeClr val="bg2">
                    <a:lumMod val="50000"/>
                  </a:schemeClr>
                </a:solidFill>
              </a:rPr>
              <a:t>ACTIVITIES</a:t>
            </a:r>
            <a:r>
              <a:rPr lang="hr-HR" b="1" dirty="0" smtClean="0">
                <a:solidFill>
                  <a:schemeClr val="bg2">
                    <a:lumMod val="50000"/>
                  </a:schemeClr>
                </a:solidFill>
              </a:rPr>
              <a:t> </a:t>
            </a:r>
          </a:p>
          <a:p>
            <a:r>
              <a:rPr lang="en-US" dirty="0" smtClean="0"/>
              <a:t>Strategic </a:t>
            </a:r>
            <a:r>
              <a:rPr lang="en-US" dirty="0"/>
              <a:t>coordination of the development of technology transfer</a:t>
            </a:r>
          </a:p>
          <a:p>
            <a:pPr lvl="0"/>
            <a:r>
              <a:rPr lang="en-US" dirty="0"/>
              <a:t>Training of scientists</a:t>
            </a:r>
          </a:p>
          <a:p>
            <a:pPr lvl="0"/>
            <a:r>
              <a:rPr lang="en-US" dirty="0"/>
              <a:t>Preparation and implementation of technology mapping</a:t>
            </a:r>
          </a:p>
          <a:p>
            <a:pPr lvl="0"/>
            <a:r>
              <a:rPr lang="en-US" dirty="0"/>
              <a:t>Organization of networking activities</a:t>
            </a:r>
          </a:p>
          <a:p>
            <a:r>
              <a:rPr lang="en-US" b="1" dirty="0"/>
              <a:t>FINAL </a:t>
            </a:r>
            <a:r>
              <a:rPr lang="en-US" b="1" dirty="0" smtClean="0"/>
              <a:t>BENEFICIARIES</a:t>
            </a:r>
            <a:r>
              <a:rPr lang="hr-HR" b="1" dirty="0" smtClean="0"/>
              <a:t> </a:t>
            </a:r>
            <a:r>
              <a:rPr lang="en-US" dirty="0" smtClean="0"/>
              <a:t>Researchers</a:t>
            </a:r>
            <a:r>
              <a:rPr lang="hr-HR" dirty="0" smtClean="0"/>
              <a:t>, </a:t>
            </a:r>
            <a:r>
              <a:rPr lang="en-US" dirty="0" smtClean="0"/>
              <a:t>Entrepreneurs</a:t>
            </a:r>
            <a:endParaRPr lang="en-US" dirty="0"/>
          </a:p>
          <a:p>
            <a:endParaRPr lang="en-US" dirty="0"/>
          </a:p>
        </p:txBody>
      </p:sp>
      <p:sp>
        <p:nvSpPr>
          <p:cNvPr id="3" name="Title 2"/>
          <p:cNvSpPr>
            <a:spLocks noGrp="1"/>
          </p:cNvSpPr>
          <p:nvPr>
            <p:ph type="title"/>
          </p:nvPr>
        </p:nvSpPr>
        <p:spPr>
          <a:xfrm>
            <a:off x="467544" y="332656"/>
            <a:ext cx="8229600" cy="1143000"/>
          </a:xfrm>
        </p:spPr>
        <p:txBody>
          <a:bodyPr>
            <a:normAutofit fontScale="90000"/>
          </a:bodyPr>
          <a:lstStyle/>
          <a:p>
            <a:r>
              <a:rPr lang="en-US" dirty="0">
                <a:effectLst/>
              </a:rPr>
              <a:t>Technology mapping at the University of Zagreb</a:t>
            </a:r>
            <a:br>
              <a:rPr lang="en-US" dirty="0">
                <a:effectLst/>
              </a:rPr>
            </a:br>
            <a:endParaRPr lang="en-US" dirty="0"/>
          </a:p>
        </p:txBody>
      </p:sp>
      <p:sp>
        <p:nvSpPr>
          <p:cNvPr id="7" name="Slide Number Placeholder 6"/>
          <p:cNvSpPr>
            <a:spLocks noGrp="1"/>
          </p:cNvSpPr>
          <p:nvPr>
            <p:ph type="sldNum" sz="quarter" idx="12"/>
          </p:nvPr>
        </p:nvSpPr>
        <p:spPr/>
        <p:txBody>
          <a:bodyPr/>
          <a:lstStyle/>
          <a:p>
            <a:fld id="{1EB66D6D-68C5-4651-93AD-BA462D6D748A}" type="slidenum">
              <a:rPr lang="en-US" smtClean="0"/>
              <a:t>28</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322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smtClean="0"/>
              <a:t>University</a:t>
            </a:r>
            <a:r>
              <a:rPr lang="hr-HR" dirty="0" smtClean="0"/>
              <a:t> </a:t>
            </a:r>
            <a:r>
              <a:rPr lang="hr-HR" dirty="0" err="1" smtClean="0"/>
              <a:t>of</a:t>
            </a:r>
            <a:r>
              <a:rPr lang="hr-HR" dirty="0" smtClean="0"/>
              <a:t> Zagreb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70697"/>
            <a:ext cx="8229600" cy="2546844"/>
          </a:xfrm>
          <a:prstGeom prst="rect">
            <a:avLst/>
          </a:prstGeom>
        </p:spPr>
      </p:pic>
      <p:sp>
        <p:nvSpPr>
          <p:cNvPr id="7" name="Slide Number Placeholder 6"/>
          <p:cNvSpPr>
            <a:spLocks noGrp="1"/>
          </p:cNvSpPr>
          <p:nvPr>
            <p:ph type="sldNum" sz="quarter" idx="12"/>
          </p:nvPr>
        </p:nvSpPr>
        <p:spPr/>
        <p:txBody>
          <a:bodyPr/>
          <a:lstStyle/>
          <a:p>
            <a:fld id="{1EB66D6D-68C5-4651-93AD-BA462D6D748A}" type="slidenum">
              <a:rPr lang="en-US" smtClean="0"/>
              <a:t>29</a:t>
            </a:fld>
            <a:endParaRPr lang="en-US"/>
          </a:p>
        </p:txBody>
      </p:sp>
      <p:pic>
        <p:nvPicPr>
          <p:cNvPr id="5" name="Picture 7" descr="logo-za-ppt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973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00200"/>
            <a:ext cx="8291264" cy="4925144"/>
          </a:xfrm>
        </p:spPr>
        <p:txBody>
          <a:bodyPr>
            <a:normAutofit fontScale="85000" lnSpcReduction="20000"/>
          </a:bodyPr>
          <a:lstStyle/>
          <a:p>
            <a:endParaRPr lang="hr-HR" dirty="0" smtClean="0"/>
          </a:p>
          <a:p>
            <a:endParaRPr lang="hr-HR" dirty="0" smtClean="0"/>
          </a:p>
          <a:p>
            <a:endParaRPr lang="hr-HR" dirty="0"/>
          </a:p>
          <a:p>
            <a:r>
              <a:rPr lang="en-US" dirty="0" smtClean="0"/>
              <a:t>Informing public and various target groups about possibilities to either participate in tender procedures as tenderers (service, supply, works) or receive grants</a:t>
            </a:r>
          </a:p>
          <a:p>
            <a:r>
              <a:rPr lang="en-US" dirty="0" smtClean="0"/>
              <a:t>Stress should be given to potential grant applicants</a:t>
            </a:r>
          </a:p>
          <a:p>
            <a:r>
              <a:rPr lang="en-US" dirty="0" smtClean="0"/>
              <a:t>Being informed on grant schemes</a:t>
            </a:r>
          </a:p>
          <a:p>
            <a:r>
              <a:rPr lang="en-US" dirty="0" err="1" smtClean="0"/>
              <a:t>Organi</a:t>
            </a:r>
            <a:r>
              <a:rPr lang="hr-HR" dirty="0" smtClean="0"/>
              <a:t>z</a:t>
            </a:r>
            <a:r>
              <a:rPr lang="en-US" dirty="0" smtClean="0"/>
              <a:t>e education – what is a grant contract, how to prepare project proposals, budgets, implementation issues, sustainability of projects…</a:t>
            </a:r>
          </a:p>
          <a:p>
            <a:r>
              <a:rPr lang="en-US" dirty="0" smtClean="0"/>
              <a:t>Visibility – education and communication purpose, not only  coverage of EU visual identity</a:t>
            </a:r>
          </a:p>
          <a:p>
            <a:r>
              <a:rPr lang="en-US" dirty="0" smtClean="0"/>
              <a:t>Brochures, leaflets, workshops on all levels especially regional/local, media coverage, web sites </a:t>
            </a:r>
            <a:endParaRPr lang="en-US" dirty="0"/>
          </a:p>
        </p:txBody>
      </p:sp>
      <p:sp>
        <p:nvSpPr>
          <p:cNvPr id="2" name="Title 1"/>
          <p:cNvSpPr>
            <a:spLocks noGrp="1"/>
          </p:cNvSpPr>
          <p:nvPr>
            <p:ph type="title"/>
          </p:nvPr>
        </p:nvSpPr>
        <p:spPr/>
        <p:txBody>
          <a:bodyPr>
            <a:normAutofit fontScale="90000"/>
          </a:bodyPr>
          <a:lstStyle/>
          <a:p>
            <a:r>
              <a:rPr lang="en-GB" dirty="0" smtClean="0"/>
              <a:t>Awareness raising and education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196752"/>
            <a:ext cx="1512168" cy="12377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24744"/>
            <a:ext cx="1495654" cy="1258403"/>
          </a:xfrm>
          <a:prstGeom prst="rect">
            <a:avLst/>
          </a:prstGeom>
        </p:spPr>
      </p:pic>
      <p:sp>
        <p:nvSpPr>
          <p:cNvPr id="8" name="Slide Number Placeholder 7"/>
          <p:cNvSpPr>
            <a:spLocks noGrp="1"/>
          </p:cNvSpPr>
          <p:nvPr>
            <p:ph type="sldNum" sz="quarter" idx="12"/>
          </p:nvPr>
        </p:nvSpPr>
        <p:spPr/>
        <p:txBody>
          <a:bodyPr/>
          <a:lstStyle/>
          <a:p>
            <a:fld id="{1EB66D6D-68C5-4651-93AD-BA462D6D748A}" type="slidenum">
              <a:rPr lang="en-US" smtClean="0"/>
              <a:t>3</a:t>
            </a:fld>
            <a:endParaRPr lang="en-US"/>
          </a:p>
        </p:txBody>
      </p:sp>
      <p:pic>
        <p:nvPicPr>
          <p:cNvPr id="7" name="Picture 7" descr="logo-za-ppte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7098" y="6413501"/>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944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b="1" dirty="0" smtClean="0"/>
              <a:t>VALUE</a:t>
            </a:r>
            <a:r>
              <a:rPr lang="hr-HR" b="1" dirty="0" smtClean="0"/>
              <a:t>  </a:t>
            </a:r>
            <a:r>
              <a:rPr lang="en-US" dirty="0" smtClean="0"/>
              <a:t>413,027.67 </a:t>
            </a:r>
            <a:r>
              <a:rPr lang="en-US" dirty="0"/>
              <a:t>EUR</a:t>
            </a:r>
          </a:p>
          <a:p>
            <a:r>
              <a:rPr lang="en-US" b="1" dirty="0" smtClean="0"/>
              <a:t>BENEFICIARY</a:t>
            </a:r>
            <a:r>
              <a:rPr lang="hr-HR" b="1" dirty="0" smtClean="0"/>
              <a:t>  </a:t>
            </a:r>
            <a:r>
              <a:rPr lang="en-US" dirty="0" smtClean="0"/>
              <a:t>Ruder </a:t>
            </a:r>
            <a:r>
              <a:rPr lang="en-US" dirty="0"/>
              <a:t>Boskovic Institute</a:t>
            </a:r>
          </a:p>
          <a:p>
            <a:r>
              <a:rPr lang="en-US" b="1" dirty="0"/>
              <a:t>RESPONSIBLE </a:t>
            </a:r>
            <a:r>
              <a:rPr lang="en-US" b="1" dirty="0" smtClean="0"/>
              <a:t>AUTHORITY</a:t>
            </a:r>
            <a:r>
              <a:rPr lang="hr-HR" b="1" dirty="0" smtClean="0"/>
              <a:t> </a:t>
            </a:r>
            <a:r>
              <a:rPr lang="en-US" dirty="0" smtClean="0"/>
              <a:t>Ministry </a:t>
            </a:r>
            <a:r>
              <a:rPr lang="en-US" dirty="0"/>
              <a:t>of Science, Education and Sports</a:t>
            </a:r>
          </a:p>
          <a:p>
            <a:r>
              <a:rPr lang="en-US" b="1" dirty="0"/>
              <a:t>IMPLEMENTED </a:t>
            </a:r>
            <a:r>
              <a:rPr lang="en-US" b="1" dirty="0" smtClean="0"/>
              <a:t>BY</a:t>
            </a:r>
            <a:r>
              <a:rPr lang="hr-HR" b="1" dirty="0" smtClean="0"/>
              <a:t> </a:t>
            </a:r>
            <a:r>
              <a:rPr lang="en-US" dirty="0" smtClean="0"/>
              <a:t>Central </a:t>
            </a:r>
            <a:r>
              <a:rPr lang="en-US" dirty="0"/>
              <a:t>Finance and Contracting Agency</a:t>
            </a:r>
          </a:p>
          <a:p>
            <a:r>
              <a:rPr lang="en-US" b="1" dirty="0" smtClean="0"/>
              <a:t>PLACE </a:t>
            </a:r>
            <a:r>
              <a:rPr lang="en-US" b="1" dirty="0"/>
              <a:t>OF </a:t>
            </a:r>
            <a:r>
              <a:rPr lang="en-US" b="1" dirty="0" smtClean="0"/>
              <a:t>IMPLEMENTATION</a:t>
            </a:r>
            <a:r>
              <a:rPr lang="hr-HR" b="1" dirty="0" smtClean="0"/>
              <a:t> </a:t>
            </a:r>
            <a:r>
              <a:rPr lang="en-US" dirty="0" smtClean="0"/>
              <a:t>Zagreb</a:t>
            </a:r>
            <a:r>
              <a:rPr lang="en-US" dirty="0"/>
              <a:t>, Rijeka</a:t>
            </a:r>
          </a:p>
          <a:p>
            <a:r>
              <a:rPr lang="en-US" b="1" dirty="0" smtClean="0">
                <a:solidFill>
                  <a:schemeClr val="bg2">
                    <a:lumMod val="50000"/>
                  </a:schemeClr>
                </a:solidFill>
              </a:rPr>
              <a:t>GOALS</a:t>
            </a:r>
            <a:r>
              <a:rPr lang="hr-HR" b="1" dirty="0" smtClean="0"/>
              <a:t> </a:t>
            </a:r>
            <a:r>
              <a:rPr lang="hr-HR" dirty="0"/>
              <a:t> </a:t>
            </a:r>
            <a:r>
              <a:rPr lang="en-US" dirty="0" smtClean="0"/>
              <a:t>Contribute </a:t>
            </a:r>
            <a:r>
              <a:rPr lang="en-US" dirty="0"/>
              <a:t>to increasing the competitiveness of the Croatian economy through the introduction of a more efficient system for the transfer of knowledge from the research and development sector to the business sector</a:t>
            </a:r>
          </a:p>
          <a:p>
            <a:r>
              <a:rPr lang="en-US" b="1" dirty="0">
                <a:solidFill>
                  <a:schemeClr val="bg2">
                    <a:lumMod val="50000"/>
                  </a:schemeClr>
                </a:solidFill>
              </a:rPr>
              <a:t>EXPECTED RESULTS</a:t>
            </a:r>
            <a:endParaRPr lang="en-US" dirty="0">
              <a:solidFill>
                <a:schemeClr val="bg2">
                  <a:lumMod val="50000"/>
                </a:schemeClr>
              </a:solidFill>
            </a:endParaRPr>
          </a:p>
          <a:p>
            <a:pPr lvl="0"/>
            <a:r>
              <a:rPr lang="en-US" dirty="0"/>
              <a:t>A fully designed innovation system at the Ruder Boskovic Institute and the Rijeka University</a:t>
            </a:r>
          </a:p>
          <a:p>
            <a:pPr lvl="0"/>
            <a:r>
              <a:rPr lang="en-US" dirty="0"/>
              <a:t>Establishment of a joint database of knowledge</a:t>
            </a:r>
          </a:p>
          <a:p>
            <a:pPr lvl="0"/>
            <a:r>
              <a:rPr lang="en-US" dirty="0"/>
              <a:t>Opening the aforementioned database to entrepreneurs</a:t>
            </a:r>
          </a:p>
          <a:p>
            <a:r>
              <a:rPr lang="en-US" b="1" dirty="0" smtClean="0">
                <a:solidFill>
                  <a:schemeClr val="bg2">
                    <a:lumMod val="50000"/>
                  </a:schemeClr>
                </a:solidFill>
              </a:rPr>
              <a:t>PRIMARY </a:t>
            </a:r>
            <a:r>
              <a:rPr lang="en-US" b="1" dirty="0">
                <a:solidFill>
                  <a:schemeClr val="bg2">
                    <a:lumMod val="50000"/>
                  </a:schemeClr>
                </a:solidFill>
              </a:rPr>
              <a:t>ACTIVITIES</a:t>
            </a:r>
            <a:endParaRPr lang="en-US" dirty="0">
              <a:solidFill>
                <a:schemeClr val="bg2">
                  <a:lumMod val="50000"/>
                </a:schemeClr>
              </a:solidFill>
            </a:endParaRPr>
          </a:p>
          <a:p>
            <a:pPr lvl="0"/>
            <a:r>
              <a:rPr lang="en-US" dirty="0"/>
              <a:t>Mapping of research and innovation capacities</a:t>
            </a:r>
          </a:p>
          <a:p>
            <a:pPr lvl="0"/>
            <a:r>
              <a:rPr lang="en-US" dirty="0"/>
              <a:t>Forming a joint knowledge database</a:t>
            </a:r>
          </a:p>
          <a:p>
            <a:pPr lvl="0"/>
            <a:r>
              <a:rPr lang="en-US" dirty="0"/>
              <a:t>Education of scientists in the field of intellectual property and enterprise</a:t>
            </a:r>
          </a:p>
          <a:p>
            <a:pPr lvl="0"/>
            <a:r>
              <a:rPr lang="en-US" dirty="0"/>
              <a:t>Presentation of the research potential of the business community</a:t>
            </a:r>
          </a:p>
          <a:p>
            <a:r>
              <a:rPr lang="en-US" b="1" dirty="0">
                <a:solidFill>
                  <a:schemeClr val="bg2">
                    <a:lumMod val="50000"/>
                  </a:schemeClr>
                </a:solidFill>
              </a:rPr>
              <a:t>END RECIPIENTS</a:t>
            </a:r>
            <a:endParaRPr lang="en-US" dirty="0">
              <a:solidFill>
                <a:schemeClr val="bg2">
                  <a:lumMod val="50000"/>
                </a:schemeClr>
              </a:solidFill>
            </a:endParaRPr>
          </a:p>
          <a:p>
            <a:pPr lvl="0"/>
            <a:r>
              <a:rPr lang="en-US" dirty="0"/>
              <a:t>Scientists</a:t>
            </a:r>
          </a:p>
          <a:p>
            <a:pPr lvl="0"/>
            <a:r>
              <a:rPr lang="en-US" dirty="0"/>
              <a:t>Entrepreneurs</a:t>
            </a:r>
          </a:p>
          <a:p>
            <a:endParaRPr lang="en-US" dirty="0"/>
          </a:p>
        </p:txBody>
      </p:sp>
      <p:sp>
        <p:nvSpPr>
          <p:cNvPr id="3" name="Slide Number Placeholder 2"/>
          <p:cNvSpPr>
            <a:spLocks noGrp="1"/>
          </p:cNvSpPr>
          <p:nvPr>
            <p:ph type="sldNum" sz="quarter" idx="12"/>
          </p:nvPr>
        </p:nvSpPr>
        <p:spPr/>
        <p:txBody>
          <a:bodyPr/>
          <a:lstStyle/>
          <a:p>
            <a:fld id="{1EB66D6D-68C5-4651-93AD-BA462D6D748A}" type="slidenum">
              <a:rPr lang="en-US" smtClean="0"/>
              <a:t>30</a:t>
            </a:fld>
            <a:endParaRPr lang="en-US"/>
          </a:p>
        </p:txBody>
      </p:sp>
      <p:sp>
        <p:nvSpPr>
          <p:cNvPr id="4" name="Title 3"/>
          <p:cNvSpPr>
            <a:spLocks noGrp="1"/>
          </p:cNvSpPr>
          <p:nvPr>
            <p:ph type="title"/>
          </p:nvPr>
        </p:nvSpPr>
        <p:spPr/>
        <p:txBody>
          <a:bodyPr>
            <a:normAutofit fontScale="90000"/>
          </a:bodyPr>
          <a:lstStyle/>
          <a:p>
            <a:r>
              <a:rPr lang="hr-HR" sz="3600" dirty="0" smtClean="0">
                <a:effectLst/>
              </a:rPr>
              <a:t/>
            </a:r>
            <a:br>
              <a:rPr lang="hr-HR" sz="3600" dirty="0" smtClean="0">
                <a:effectLst/>
              </a:rPr>
            </a:br>
            <a:r>
              <a:rPr lang="en-US" sz="3600" dirty="0" smtClean="0">
                <a:effectLst/>
              </a:rPr>
              <a:t>Development </a:t>
            </a:r>
            <a:r>
              <a:rPr lang="en-US" sz="3600" dirty="0">
                <a:effectLst/>
              </a:rPr>
              <a:t>of innovation system at the Ruder Boskovic Institute and the University of Rijeka</a:t>
            </a:r>
            <a:r>
              <a:rPr lang="en-US" dirty="0">
                <a:effectLst/>
              </a:rPr>
              <a:t/>
            </a:r>
            <a:br>
              <a:rPr lang="en-US" dirty="0">
                <a:effectLst/>
              </a:rPr>
            </a:br>
            <a:endParaRPr lang="en-US" dirty="0"/>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289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r>
              <a:rPr lang="en-US" b="1" dirty="0"/>
              <a:t>VALUE</a:t>
            </a:r>
            <a:endParaRPr lang="en-US" dirty="0"/>
          </a:p>
          <a:p>
            <a:r>
              <a:rPr lang="en-US" dirty="0"/>
              <a:t>Project 1) 1,344,900 EUR Project 2) 2,788,240 EUR</a:t>
            </a:r>
          </a:p>
          <a:p>
            <a:r>
              <a:rPr lang="en-US" b="1" dirty="0"/>
              <a:t>BENEFICIARY</a:t>
            </a:r>
            <a:endParaRPr lang="en-US" dirty="0"/>
          </a:p>
          <a:p>
            <a:r>
              <a:rPr lang="en-US" dirty="0"/>
              <a:t>Ministry of Entrepreneurship and Crafts; network of the Croatian business support institutions, SMEs, consultants</a:t>
            </a:r>
          </a:p>
          <a:p>
            <a:r>
              <a:rPr lang="en-US" b="1" dirty="0"/>
              <a:t>RESPONSIBLE AUTHORITY</a:t>
            </a:r>
            <a:endParaRPr lang="en-US" dirty="0"/>
          </a:p>
          <a:p>
            <a:r>
              <a:rPr lang="en-US" dirty="0"/>
              <a:t>Ministry of Entrepreneurship and Crafts</a:t>
            </a:r>
          </a:p>
          <a:p>
            <a:r>
              <a:rPr lang="en-US" b="1" dirty="0"/>
              <a:t>IMPLEMENTED BY</a:t>
            </a:r>
            <a:endParaRPr lang="en-US" dirty="0"/>
          </a:p>
          <a:p>
            <a:r>
              <a:rPr lang="en-US" dirty="0"/>
              <a:t>Central Finance and Contracting Agency</a:t>
            </a:r>
          </a:p>
          <a:p>
            <a:r>
              <a:rPr lang="en-US" b="1" dirty="0"/>
              <a:t>PLACE OF IMPLEMENTATION</a:t>
            </a:r>
            <a:endParaRPr lang="en-US" dirty="0"/>
          </a:p>
          <a:p>
            <a:r>
              <a:rPr lang="en-US" dirty="0"/>
              <a:t>Republic of Croatia </a:t>
            </a:r>
            <a:endParaRPr lang="hr-HR" dirty="0" smtClean="0"/>
          </a:p>
          <a:p>
            <a:r>
              <a:rPr lang="en-US" b="1" dirty="0" smtClean="0"/>
              <a:t>GOALS</a:t>
            </a:r>
            <a:endParaRPr lang="en-US" dirty="0"/>
          </a:p>
          <a:p>
            <a:r>
              <a:rPr lang="en-US" dirty="0" smtClean="0"/>
              <a:t>Advance </a:t>
            </a:r>
            <a:r>
              <a:rPr lang="en-US" dirty="0"/>
              <a:t>the quality and accessibility of consulting services, and stimulate small businesses to use the singular network of consultants</a:t>
            </a:r>
          </a:p>
          <a:p>
            <a:r>
              <a:rPr lang="en-US" b="1" dirty="0"/>
              <a:t>EXPECTED RESULTS</a:t>
            </a:r>
            <a:endParaRPr lang="en-US" dirty="0"/>
          </a:p>
          <a:p>
            <a:r>
              <a:rPr lang="en-US" dirty="0" smtClean="0"/>
              <a:t>Increased </a:t>
            </a:r>
            <a:r>
              <a:rPr lang="en-US" dirty="0"/>
              <a:t>quality of business consulting services through the establishment of a national network for providers of business consulting services, and free consulting services for at least 200 micro, small and medium-sized businesses</a:t>
            </a:r>
          </a:p>
          <a:p>
            <a:r>
              <a:rPr lang="en-US" b="1" dirty="0"/>
              <a:t>PRIMARY ACTIVITIES</a:t>
            </a:r>
            <a:endParaRPr lang="en-US" dirty="0"/>
          </a:p>
          <a:p>
            <a:pPr lvl="0"/>
            <a:r>
              <a:rPr lang="en-US" dirty="0"/>
              <a:t>Assessment of national network of consultants</a:t>
            </a:r>
          </a:p>
          <a:p>
            <a:pPr lvl="0"/>
            <a:r>
              <a:rPr lang="en-US" dirty="0"/>
              <a:t>Strengthening the capacities of institutions tasked with offering business support on the national and local level -Offering consulting services</a:t>
            </a:r>
          </a:p>
          <a:p>
            <a:r>
              <a:rPr lang="en-US" b="1" dirty="0"/>
              <a:t>END RECIPIENTS</a:t>
            </a:r>
            <a:endParaRPr lang="en-US" dirty="0"/>
          </a:p>
          <a:p>
            <a:pPr lvl="0"/>
            <a:r>
              <a:rPr lang="en-US" dirty="0"/>
              <a:t>Small business entities</a:t>
            </a:r>
          </a:p>
          <a:p>
            <a:pPr lvl="0"/>
            <a:r>
              <a:rPr lang="en-US" dirty="0"/>
              <a:t>Network of Croatian entrepreneurial support institutions</a:t>
            </a:r>
          </a:p>
          <a:p>
            <a:pPr lvl="0"/>
            <a:r>
              <a:rPr lang="en-US" dirty="0"/>
              <a:t>Small and medium business entities</a:t>
            </a:r>
          </a:p>
          <a:p>
            <a:pPr lvl="0"/>
            <a:r>
              <a:rPr lang="en-US" dirty="0"/>
              <a:t>Consultants</a:t>
            </a:r>
          </a:p>
          <a:p>
            <a:endParaRPr lang="en-US" dirty="0"/>
          </a:p>
        </p:txBody>
      </p:sp>
      <p:sp>
        <p:nvSpPr>
          <p:cNvPr id="3" name="Slide Number Placeholder 2"/>
          <p:cNvSpPr>
            <a:spLocks noGrp="1"/>
          </p:cNvSpPr>
          <p:nvPr>
            <p:ph type="sldNum" sz="quarter" idx="12"/>
          </p:nvPr>
        </p:nvSpPr>
        <p:spPr/>
        <p:txBody>
          <a:bodyPr/>
          <a:lstStyle/>
          <a:p>
            <a:fld id="{1EB66D6D-68C5-4651-93AD-BA462D6D748A}" type="slidenum">
              <a:rPr lang="en-US" smtClean="0"/>
              <a:t>31</a:t>
            </a:fld>
            <a:endParaRPr lang="en-US"/>
          </a:p>
        </p:txBody>
      </p:sp>
      <p:sp>
        <p:nvSpPr>
          <p:cNvPr id="4" name="Title 3"/>
          <p:cNvSpPr>
            <a:spLocks noGrp="1"/>
          </p:cNvSpPr>
          <p:nvPr>
            <p:ph type="title"/>
          </p:nvPr>
        </p:nvSpPr>
        <p:spPr/>
        <p:txBody>
          <a:bodyPr>
            <a:normAutofit fontScale="90000"/>
          </a:bodyPr>
          <a:lstStyle/>
          <a:p>
            <a:r>
              <a:rPr lang="hr-HR" sz="2200" dirty="0" smtClean="0">
                <a:effectLst/>
              </a:rPr>
              <a:t/>
            </a:r>
            <a:br>
              <a:rPr lang="hr-HR" sz="2200" dirty="0" smtClean="0">
                <a:effectLst/>
              </a:rPr>
            </a:br>
            <a:r>
              <a:rPr lang="hr-HR" sz="2200" dirty="0" smtClean="0">
                <a:effectLst/>
              </a:rPr>
              <a:t/>
            </a:r>
            <a:br>
              <a:rPr lang="hr-HR" sz="2200" dirty="0" smtClean="0">
                <a:effectLst/>
              </a:rPr>
            </a:br>
            <a:r>
              <a:rPr lang="en-US" sz="2200" dirty="0" smtClean="0">
                <a:effectLst/>
              </a:rPr>
              <a:t>Project 1) Capacity Building for Business Support - CABBS Project 2) Promotion and Provision of Advisory Services to SMEs" - SMEPASS</a:t>
            </a:r>
            <a:r>
              <a:rPr lang="en-US" dirty="0" smtClean="0">
                <a:effectLst/>
              </a:rPr>
              <a:t/>
            </a:r>
            <a:br>
              <a:rPr lang="en-US" dirty="0" smtClean="0">
                <a:effectLst/>
              </a:rPr>
            </a:br>
            <a:endParaRPr lang="en-US" dirty="0"/>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68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US" b="1" dirty="0" smtClean="0"/>
              <a:t>VALUE</a:t>
            </a:r>
            <a:r>
              <a:rPr lang="hr-HR" b="1" dirty="0" smtClean="0"/>
              <a:t> </a:t>
            </a:r>
            <a:r>
              <a:rPr lang="en-US" dirty="0" smtClean="0"/>
              <a:t>4,457,000 </a:t>
            </a:r>
            <a:r>
              <a:rPr lang="en-US" dirty="0"/>
              <a:t>EUR</a:t>
            </a:r>
          </a:p>
          <a:p>
            <a:r>
              <a:rPr lang="en-US" b="1" dirty="0" smtClean="0"/>
              <a:t>RESPONSIBLE AUTHORITY</a:t>
            </a:r>
            <a:r>
              <a:rPr lang="hr-HR" b="1" dirty="0" smtClean="0"/>
              <a:t> </a:t>
            </a:r>
            <a:r>
              <a:rPr lang="en-US" dirty="0" smtClean="0"/>
              <a:t>Ministry </a:t>
            </a:r>
            <a:r>
              <a:rPr lang="en-US" dirty="0"/>
              <a:t>of Entrepreneurship and Crafts</a:t>
            </a:r>
          </a:p>
          <a:p>
            <a:r>
              <a:rPr lang="en-US" b="1" dirty="0"/>
              <a:t>IMPLEMENTED </a:t>
            </a:r>
            <a:r>
              <a:rPr lang="en-US" b="1" dirty="0" smtClean="0"/>
              <a:t>BY</a:t>
            </a:r>
            <a:r>
              <a:rPr lang="hr-HR" b="1" dirty="0" smtClean="0"/>
              <a:t> </a:t>
            </a:r>
            <a:r>
              <a:rPr lang="en-US" dirty="0" smtClean="0"/>
              <a:t>Central </a:t>
            </a:r>
            <a:r>
              <a:rPr lang="en-US" dirty="0"/>
              <a:t>Finance and Contracting Agency</a:t>
            </a:r>
          </a:p>
          <a:p>
            <a:r>
              <a:rPr lang="en-US" b="1" dirty="0" smtClean="0"/>
              <a:t>PLACE </a:t>
            </a:r>
            <a:r>
              <a:rPr lang="en-US" b="1" dirty="0"/>
              <a:t>OF </a:t>
            </a:r>
            <a:r>
              <a:rPr lang="en-US" b="1" dirty="0" smtClean="0"/>
              <a:t>IMPLEMENTATION</a:t>
            </a:r>
            <a:r>
              <a:rPr lang="hr-HR" b="1" dirty="0" smtClean="0"/>
              <a:t> </a:t>
            </a:r>
            <a:r>
              <a:rPr lang="en-US" dirty="0" smtClean="0"/>
              <a:t>Republic </a:t>
            </a:r>
            <a:r>
              <a:rPr lang="en-US" dirty="0"/>
              <a:t>of Croatia</a:t>
            </a:r>
          </a:p>
          <a:p>
            <a:r>
              <a:rPr lang="en-US" b="1" dirty="0">
                <a:solidFill>
                  <a:schemeClr val="bg2">
                    <a:lumMod val="50000"/>
                  </a:schemeClr>
                </a:solidFill>
              </a:rPr>
              <a:t>GOALS</a:t>
            </a:r>
            <a:endParaRPr lang="en-US" dirty="0">
              <a:solidFill>
                <a:schemeClr val="bg2">
                  <a:lumMod val="50000"/>
                </a:schemeClr>
              </a:solidFill>
            </a:endParaRPr>
          </a:p>
          <a:p>
            <a:r>
              <a:rPr lang="en-US" dirty="0"/>
              <a:t>Increase SME competitiveness</a:t>
            </a:r>
          </a:p>
          <a:p>
            <a:r>
              <a:rPr lang="en-US" b="1" dirty="0">
                <a:solidFill>
                  <a:schemeClr val="bg2">
                    <a:lumMod val="50000"/>
                  </a:schemeClr>
                </a:solidFill>
              </a:rPr>
              <a:t>EXPECTED RESULTS</a:t>
            </a:r>
            <a:endParaRPr lang="en-US" dirty="0">
              <a:solidFill>
                <a:schemeClr val="bg2">
                  <a:lumMod val="50000"/>
                </a:schemeClr>
              </a:solidFill>
            </a:endParaRPr>
          </a:p>
          <a:p>
            <a:pPr lvl="0"/>
            <a:r>
              <a:rPr lang="en-US" dirty="0"/>
              <a:t>increased SME investment in energy efficiency and products meeting higher ecological standards</a:t>
            </a:r>
          </a:p>
          <a:p>
            <a:pPr lvl="0"/>
            <a:r>
              <a:rPr lang="en-US" dirty="0"/>
              <a:t>increased quality of products and services</a:t>
            </a:r>
          </a:p>
          <a:p>
            <a:r>
              <a:rPr lang="en-US" b="1" dirty="0" smtClean="0">
                <a:solidFill>
                  <a:schemeClr val="bg2">
                    <a:lumMod val="50000"/>
                  </a:schemeClr>
                </a:solidFill>
              </a:rPr>
              <a:t>PRIMARY </a:t>
            </a:r>
            <a:r>
              <a:rPr lang="en-US" b="1" dirty="0">
                <a:solidFill>
                  <a:schemeClr val="bg2">
                    <a:lumMod val="50000"/>
                  </a:schemeClr>
                </a:solidFill>
              </a:rPr>
              <a:t>ACTIVITIES</a:t>
            </a:r>
            <a:endParaRPr lang="en-US" dirty="0">
              <a:solidFill>
                <a:schemeClr val="bg2">
                  <a:lumMod val="50000"/>
                </a:schemeClr>
              </a:solidFill>
            </a:endParaRPr>
          </a:p>
          <a:p>
            <a:pPr lvl="0"/>
            <a:r>
              <a:rPr lang="en-US" dirty="0"/>
              <a:t>investments into tangible assets related to energy efficiency measures</a:t>
            </a:r>
          </a:p>
          <a:p>
            <a:pPr lvl="0"/>
            <a:r>
              <a:rPr lang="en-US" dirty="0"/>
              <a:t>investments into tangible assets aimed to achieve a higher degree of environmental protection</a:t>
            </a:r>
          </a:p>
          <a:p>
            <a:pPr lvl="0"/>
            <a:r>
              <a:rPr lang="en-US" dirty="0"/>
              <a:t>investment into tangible assets for production related analyses, testing and automation</a:t>
            </a:r>
          </a:p>
          <a:p>
            <a:pPr lvl="0"/>
            <a:r>
              <a:rPr lang="en-US" dirty="0" err="1"/>
              <a:t>specialised</a:t>
            </a:r>
            <a:r>
              <a:rPr lang="en-US" dirty="0"/>
              <a:t> training related to the above investment, such as e.g. training on using new technology or operating new equipment</a:t>
            </a:r>
          </a:p>
          <a:p>
            <a:pPr lvl="0"/>
            <a:r>
              <a:rPr lang="en-US" dirty="0"/>
              <a:t>company certification</a:t>
            </a:r>
          </a:p>
          <a:p>
            <a:pPr lvl="0"/>
            <a:r>
              <a:rPr lang="en-US" dirty="0"/>
              <a:t>product eco-standard(s) certification</a:t>
            </a:r>
          </a:p>
          <a:p>
            <a:pPr lvl="0"/>
            <a:r>
              <a:rPr lang="en-US" dirty="0"/>
              <a:t>accreditation of laboratories for processes and product analyses and testing</a:t>
            </a:r>
          </a:p>
          <a:p>
            <a:pPr lvl="0"/>
            <a:r>
              <a:rPr lang="en-US" dirty="0"/>
              <a:t>communication /marketing activities to promote the investment and the overall project to potential and actual customers</a:t>
            </a:r>
          </a:p>
          <a:p>
            <a:r>
              <a:rPr lang="en-US" b="1" dirty="0">
                <a:solidFill>
                  <a:schemeClr val="bg2">
                    <a:lumMod val="50000"/>
                  </a:schemeClr>
                </a:solidFill>
              </a:rPr>
              <a:t>END RECIPIENTS</a:t>
            </a:r>
            <a:endParaRPr lang="en-US" dirty="0">
              <a:solidFill>
                <a:schemeClr val="bg2">
                  <a:lumMod val="50000"/>
                </a:schemeClr>
              </a:solidFill>
            </a:endParaRPr>
          </a:p>
          <a:p>
            <a:r>
              <a:rPr lang="en-US" dirty="0"/>
              <a:t>Small and medium sized enterprises</a:t>
            </a:r>
          </a:p>
        </p:txBody>
      </p:sp>
      <p:sp>
        <p:nvSpPr>
          <p:cNvPr id="3" name="Title 2"/>
          <p:cNvSpPr>
            <a:spLocks noGrp="1"/>
          </p:cNvSpPr>
          <p:nvPr>
            <p:ph type="title"/>
          </p:nvPr>
        </p:nvSpPr>
        <p:spPr>
          <a:xfrm>
            <a:off x="251520" y="332656"/>
            <a:ext cx="8435280" cy="864096"/>
          </a:xfrm>
        </p:spPr>
        <p:txBody>
          <a:bodyPr>
            <a:normAutofit fontScale="90000"/>
          </a:bodyPr>
          <a:lstStyle/>
          <a:p>
            <a:r>
              <a:rPr lang="en-US" dirty="0" smtClean="0">
                <a:effectLst/>
              </a:rPr>
              <a:t/>
            </a:r>
            <a:br>
              <a:rPr lang="en-US" dirty="0" smtClean="0">
                <a:effectLst/>
              </a:rPr>
            </a:br>
            <a:r>
              <a:rPr lang="en-US" dirty="0" smtClean="0">
                <a:effectLst/>
              </a:rPr>
              <a:t/>
            </a:r>
            <a:br>
              <a:rPr lang="en-US" dirty="0" smtClean="0">
                <a:effectLst/>
              </a:rPr>
            </a:br>
            <a:r>
              <a:rPr lang="en-US" sz="3600" dirty="0" smtClean="0">
                <a:effectLst/>
              </a:rPr>
              <a:t>Grants for Entrepreneurs </a:t>
            </a:r>
            <a:r>
              <a:rPr lang="hr-HR" sz="3600" dirty="0" smtClean="0">
                <a:effectLst/>
              </a:rPr>
              <a:t>- </a:t>
            </a:r>
            <a:r>
              <a:rPr lang="en-US" sz="3600" dirty="0" smtClean="0">
                <a:effectLst/>
              </a:rPr>
              <a:t>Support for Increasing the Competitiveness of SMEs</a:t>
            </a:r>
            <a:br>
              <a:rPr lang="en-US" sz="3600" dirty="0" smtClean="0">
                <a:effectLst/>
              </a:rPr>
            </a:br>
            <a:r>
              <a:rPr lang="hr-HR" dirty="0" smtClean="0">
                <a:effectLst/>
              </a:rPr>
              <a:t> </a:t>
            </a:r>
            <a:r>
              <a:rPr lang="en-US" dirty="0" smtClean="0">
                <a:effectLst/>
              </a:rPr>
              <a:t/>
            </a:r>
            <a:br>
              <a:rPr lang="en-US" dirty="0" smtClean="0">
                <a:effectLst/>
              </a:rPr>
            </a:b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32</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591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Grants awarded under Calls for Proposals:</a:t>
            </a:r>
          </a:p>
          <a:p>
            <a:pPr marL="109728" indent="0">
              <a:buNone/>
            </a:pPr>
            <a:r>
              <a:rPr lang="en-GB" dirty="0" smtClean="0"/>
              <a:t>Controlling quality and health compliance of the food we eat, Biomass drying of pumpkin seeds, Wine as healthy as it tastes, Greening business for sustainable development, Turning waste into Fashionable Eco-Apparel, Investment of Geotechnical and Chemical Laboratory, Living Free of Harmful Gases, Metal reuse,</a:t>
            </a:r>
            <a:r>
              <a:rPr lang="hr-HR" dirty="0" smtClean="0"/>
              <a:t> </a:t>
            </a:r>
            <a:r>
              <a:rPr lang="en-GB" dirty="0" smtClean="0"/>
              <a:t>Eco salt production, Air quality monitoring, Croatian dental laboratory, Wood waste…</a:t>
            </a:r>
            <a:endParaRPr lang="en-GB" dirty="0"/>
          </a:p>
        </p:txBody>
      </p:sp>
      <p:sp>
        <p:nvSpPr>
          <p:cNvPr id="3" name="Title 2"/>
          <p:cNvSpPr>
            <a:spLocks noGrp="1"/>
          </p:cNvSpPr>
          <p:nvPr>
            <p:ph type="title"/>
          </p:nvPr>
        </p:nvSpPr>
        <p:spPr/>
        <p:txBody>
          <a:bodyPr/>
          <a:lstStyle/>
          <a:p>
            <a:r>
              <a:rPr lang="hr-HR" dirty="0" err="1" smtClean="0"/>
              <a:t>SMEs</a:t>
            </a: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33</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403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38825572"/>
              </p:ext>
            </p:extLst>
          </p:nvPr>
        </p:nvGraphicFramePr>
        <p:xfrm>
          <a:off x="1475656" y="1556792"/>
          <a:ext cx="6298451" cy="4566166"/>
        </p:xfrm>
        <a:graphic>
          <a:graphicData uri="http://schemas.openxmlformats.org/drawingml/2006/table">
            <a:tbl>
              <a:tblPr>
                <a:tableStyleId>{5C22544A-7EE6-4342-B048-85BDC9FD1C3A}</a:tableStyleId>
              </a:tblPr>
              <a:tblGrid>
                <a:gridCol w="5040560"/>
                <a:gridCol w="1257891"/>
              </a:tblGrid>
              <a:tr h="358595">
                <a:tc>
                  <a:txBody>
                    <a:bodyPr/>
                    <a:lstStyle/>
                    <a:p>
                      <a:pPr algn="ctr" fontAlgn="b"/>
                      <a:r>
                        <a:rPr lang="en-GB" sz="1050" u="none" strike="noStrike" noProof="0" dirty="0" smtClean="0">
                          <a:effectLst/>
                        </a:rPr>
                        <a:t>Business</a:t>
                      </a:r>
                      <a:r>
                        <a:rPr lang="en-GB" sz="1050" u="none" strike="noStrike" baseline="0" noProof="0" dirty="0" smtClean="0">
                          <a:effectLst/>
                        </a:rPr>
                        <a:t> Related Infrastructure</a:t>
                      </a:r>
                      <a:r>
                        <a:rPr lang="en-GB" sz="1050" u="none" strike="noStrike" noProof="0" dirty="0" smtClean="0">
                          <a:effectLst/>
                        </a:rPr>
                        <a:t>, 3. Call</a:t>
                      </a:r>
                      <a:endParaRPr lang="en-GB" sz="1050" b="0" i="1" u="none" strike="noStrike" noProof="0" dirty="0">
                        <a:solidFill>
                          <a:srgbClr val="000000"/>
                        </a:solidFill>
                        <a:effectLst/>
                        <a:latin typeface="Calibri"/>
                      </a:endParaRPr>
                    </a:p>
                  </a:txBody>
                  <a:tcPr marL="0" marR="0" marT="0" marB="0" anchor="ctr"/>
                </a:tc>
                <a:tc>
                  <a:txBody>
                    <a:bodyPr/>
                    <a:lstStyle/>
                    <a:p>
                      <a:pPr algn="ctr" fontAlgn="b"/>
                      <a:r>
                        <a:rPr lang="en-GB" sz="1000" u="none" strike="noStrike" noProof="0" dirty="0" smtClean="0">
                          <a:effectLst/>
                        </a:rPr>
                        <a:t>8.000.000,00   </a:t>
                      </a:r>
                      <a:endParaRPr lang="en-GB" sz="1000" b="0" i="0" u="none" strike="noStrike" noProof="0" dirty="0" smtClean="0">
                        <a:solidFill>
                          <a:srgbClr val="000000"/>
                        </a:solidFill>
                        <a:effectLst/>
                        <a:latin typeface="Calibri"/>
                      </a:endParaRPr>
                    </a:p>
                    <a:p>
                      <a:pPr algn="ctr" fontAlgn="b"/>
                      <a:r>
                        <a:rPr lang="en-GB" sz="1000" u="none" strike="noStrike" noProof="0" dirty="0" smtClean="0">
                          <a:effectLst/>
                        </a:rPr>
                        <a:t> </a:t>
                      </a:r>
                      <a:endParaRPr lang="en-GB" sz="1000" b="0" i="0" u="none" strike="noStrike" noProof="0" dirty="0">
                        <a:solidFill>
                          <a:srgbClr val="000000"/>
                        </a:solidFill>
                        <a:effectLst/>
                        <a:latin typeface="Calibri"/>
                      </a:endParaRPr>
                    </a:p>
                  </a:txBody>
                  <a:tcPr marL="0" marR="0" marT="0" marB="0" anchor="ctr"/>
                </a:tc>
              </a:tr>
              <a:tr h="445633">
                <a:tc>
                  <a:txBody>
                    <a:bodyPr/>
                    <a:lstStyle/>
                    <a:p>
                      <a:pPr algn="ctr" fontAlgn="b"/>
                      <a:r>
                        <a:rPr lang="en-GB" sz="1050" u="none" strike="noStrike" noProof="0" dirty="0" smtClean="0">
                          <a:effectLst/>
                        </a:rPr>
                        <a:t>Business Related Infrastructure, 4. Call</a:t>
                      </a:r>
                      <a:endParaRPr lang="en-GB" sz="1050" b="0" i="1" u="none" strike="noStrike" noProof="0" dirty="0">
                        <a:solidFill>
                          <a:srgbClr val="000000"/>
                        </a:solidFill>
                        <a:effectLst/>
                        <a:latin typeface="Calibri"/>
                      </a:endParaRPr>
                    </a:p>
                  </a:txBody>
                  <a:tcPr marL="0" marR="0" marT="0" marB="0" anchor="ctr"/>
                </a:tc>
                <a:tc>
                  <a:txBody>
                    <a:bodyPr/>
                    <a:lstStyle/>
                    <a:p>
                      <a:pPr algn="ctr" fontAlgn="b"/>
                      <a:r>
                        <a:rPr lang="en-GB" sz="1000" u="none" strike="noStrike" noProof="0" dirty="0" smtClean="0">
                          <a:effectLst/>
                        </a:rPr>
                        <a:t>26.950.000,00   </a:t>
                      </a:r>
                      <a:endParaRPr lang="en-GB" sz="1000" b="0" i="0" u="none" strike="noStrike" noProof="0" dirty="0" smtClean="0">
                        <a:solidFill>
                          <a:srgbClr val="000000"/>
                        </a:solidFill>
                        <a:effectLst/>
                        <a:latin typeface="Calibri"/>
                      </a:endParaRPr>
                    </a:p>
                    <a:p>
                      <a:pPr algn="ctr" fontAlgn="b"/>
                      <a:r>
                        <a:rPr lang="en-GB" sz="1000" u="none" strike="noStrike" noProof="0" dirty="0" smtClean="0">
                          <a:effectLst/>
                        </a:rPr>
                        <a:t> </a:t>
                      </a:r>
                      <a:endParaRPr lang="en-GB" sz="1000" b="0" i="0" u="none" strike="noStrike" noProof="0" dirty="0">
                        <a:solidFill>
                          <a:srgbClr val="000000"/>
                        </a:solidFill>
                        <a:effectLst/>
                        <a:latin typeface="Calibri"/>
                      </a:endParaRPr>
                    </a:p>
                  </a:txBody>
                  <a:tcPr marL="0" marR="0" marT="0" marB="0" anchor="ctr"/>
                </a:tc>
              </a:tr>
              <a:tr h="264594">
                <a:tc>
                  <a:txBody>
                    <a:bodyPr/>
                    <a:lstStyle/>
                    <a:p>
                      <a:pPr algn="ctr" fontAlgn="b"/>
                      <a:r>
                        <a:rPr lang="en-GB" sz="1050" u="none" strike="noStrike" noProof="0" dirty="0" smtClean="0">
                          <a:effectLst/>
                        </a:rPr>
                        <a:t>Regional Project Preparation</a:t>
                      </a:r>
                      <a:endParaRPr lang="en-GB" sz="1050" b="0" i="1" u="none" strike="noStrike" noProof="0" dirty="0">
                        <a:solidFill>
                          <a:srgbClr val="000000"/>
                        </a:solidFill>
                        <a:effectLst/>
                        <a:latin typeface="Calibri"/>
                      </a:endParaRPr>
                    </a:p>
                  </a:txBody>
                  <a:tcPr marL="0" marR="0" marT="0" marB="0" anchor="ctr"/>
                </a:tc>
                <a:tc>
                  <a:txBody>
                    <a:bodyPr/>
                    <a:lstStyle/>
                    <a:p>
                      <a:pPr algn="ctr" fontAlgn="b"/>
                      <a:r>
                        <a:rPr lang="en-GB" sz="1000" u="none" strike="noStrike" noProof="0" dirty="0" smtClean="0">
                          <a:effectLst/>
                        </a:rPr>
                        <a:t>9.500.000,00   </a:t>
                      </a:r>
                      <a:endParaRPr lang="en-GB" sz="1000" b="0" i="0" u="none" strike="noStrike" noProof="0" dirty="0" smtClean="0">
                        <a:solidFill>
                          <a:srgbClr val="000000"/>
                        </a:solidFill>
                        <a:effectLst/>
                        <a:latin typeface="Calibri"/>
                      </a:endParaRPr>
                    </a:p>
                    <a:p>
                      <a:pPr algn="ctr" fontAlgn="b"/>
                      <a:r>
                        <a:rPr lang="en-GB" sz="1000" u="none" strike="noStrike" noProof="0" dirty="0" smtClean="0">
                          <a:effectLst/>
                        </a:rPr>
                        <a:t> </a:t>
                      </a:r>
                      <a:endParaRPr lang="en-GB" sz="1000" b="0" i="0" u="none" strike="noStrike" noProof="0" dirty="0">
                        <a:solidFill>
                          <a:srgbClr val="000000"/>
                        </a:solidFill>
                        <a:effectLst/>
                        <a:latin typeface="Calibri"/>
                      </a:endParaRPr>
                    </a:p>
                  </a:txBody>
                  <a:tcPr marL="0" marR="0" marT="0" marB="0" anchor="ctr"/>
                </a:tc>
              </a:tr>
              <a:tr h="358596">
                <a:tc>
                  <a:txBody>
                    <a:bodyPr/>
                    <a:lstStyle/>
                    <a:p>
                      <a:pPr algn="ctr" fontAlgn="b"/>
                      <a:r>
                        <a:rPr lang="en-GB" sz="1050" u="none" strike="noStrike" noProof="0" dirty="0" smtClean="0">
                          <a:effectLst/>
                        </a:rPr>
                        <a:t>Support to efficient implementation of the scheme for preparation</a:t>
                      </a:r>
                      <a:r>
                        <a:rPr lang="en-GB" sz="1050" u="none" strike="noStrike" baseline="0" noProof="0" dirty="0" smtClean="0">
                          <a:effectLst/>
                        </a:rPr>
                        <a:t> of regional projects</a:t>
                      </a:r>
                      <a:endParaRPr lang="en-GB" sz="1050" b="0" i="1" u="none" strike="noStrike" noProof="0" dirty="0">
                        <a:solidFill>
                          <a:srgbClr val="000000"/>
                        </a:solidFill>
                        <a:effectLst/>
                        <a:latin typeface="Calibri"/>
                      </a:endParaRPr>
                    </a:p>
                  </a:txBody>
                  <a:tcPr marL="0" marR="0" marT="0" marB="0" anchor="ctr"/>
                </a:tc>
                <a:tc>
                  <a:txBody>
                    <a:bodyPr/>
                    <a:lstStyle/>
                    <a:p>
                      <a:pPr algn="ctr" fontAlgn="b"/>
                      <a:r>
                        <a:rPr lang="en-GB" sz="1000" u="none" strike="noStrike" noProof="0" dirty="0" smtClean="0">
                          <a:effectLst/>
                        </a:rPr>
                        <a:t>416.000,00   </a:t>
                      </a:r>
                      <a:endParaRPr lang="en-GB" sz="1000" b="0" i="0" u="none" strike="noStrike" noProof="0" dirty="0" smtClean="0">
                        <a:solidFill>
                          <a:srgbClr val="000000"/>
                        </a:solidFill>
                        <a:effectLst/>
                        <a:latin typeface="Calibri"/>
                      </a:endParaRPr>
                    </a:p>
                    <a:p>
                      <a:pPr algn="ctr" fontAlgn="b"/>
                      <a:r>
                        <a:rPr lang="en-GB" sz="1000" u="none" strike="noStrike" noProof="0" dirty="0" smtClean="0">
                          <a:effectLst/>
                        </a:rPr>
                        <a:t> </a:t>
                      </a:r>
                      <a:endParaRPr lang="en-GB" sz="1000" b="0" i="0" u="none" strike="noStrike" noProof="0" dirty="0">
                        <a:solidFill>
                          <a:srgbClr val="000000"/>
                        </a:solidFill>
                        <a:effectLst/>
                        <a:latin typeface="Calibri"/>
                      </a:endParaRPr>
                    </a:p>
                  </a:txBody>
                  <a:tcPr marL="0" marR="0" marT="0" marB="0" anchor="ctr"/>
                </a:tc>
              </a:tr>
              <a:tr h="543116">
                <a:tc>
                  <a:txBody>
                    <a:bodyPr/>
                    <a:lstStyle/>
                    <a:p>
                      <a:pPr algn="ctr" fontAlgn="b"/>
                      <a:r>
                        <a:rPr lang="en-GB" sz="1050" u="none" strike="noStrike" noProof="0" dirty="0" smtClean="0">
                          <a:effectLst/>
                        </a:rPr>
                        <a:t>Increasing economic activity and competitiveness of SMEs</a:t>
                      </a:r>
                      <a:endParaRPr lang="en-GB" sz="1050" b="0" i="1" u="none" strike="noStrike" noProof="0" dirty="0">
                        <a:solidFill>
                          <a:srgbClr val="000000"/>
                        </a:solidFill>
                        <a:effectLst/>
                        <a:latin typeface="Calibri"/>
                      </a:endParaRPr>
                    </a:p>
                  </a:txBody>
                  <a:tcPr marL="0" marR="0" marT="0" marB="0" anchor="ctr"/>
                </a:tc>
                <a:tc>
                  <a:txBody>
                    <a:bodyPr/>
                    <a:lstStyle/>
                    <a:p>
                      <a:pPr algn="ctr" fontAlgn="b"/>
                      <a:r>
                        <a:rPr lang="en-GB" sz="1000" u="none" strike="noStrike" noProof="0" dirty="0" smtClean="0">
                          <a:effectLst/>
                        </a:rPr>
                        <a:t>30.300.000,00   </a:t>
                      </a:r>
                      <a:endParaRPr lang="en-GB" sz="1000" b="0" i="0" u="none" strike="noStrike" noProof="0" dirty="0" smtClean="0">
                        <a:solidFill>
                          <a:srgbClr val="000000"/>
                        </a:solidFill>
                        <a:effectLst/>
                        <a:latin typeface="Calibri"/>
                      </a:endParaRPr>
                    </a:p>
                    <a:p>
                      <a:pPr algn="ctr" fontAlgn="b"/>
                      <a:r>
                        <a:rPr lang="en-GB" sz="1000" u="none" strike="noStrike" noProof="0" dirty="0" smtClean="0">
                          <a:effectLst/>
                        </a:rPr>
                        <a:t> </a:t>
                      </a:r>
                      <a:endParaRPr lang="en-GB" sz="1000" b="0" i="0" u="none" strike="noStrike" noProof="0" dirty="0">
                        <a:solidFill>
                          <a:srgbClr val="000000"/>
                        </a:solidFill>
                        <a:effectLst/>
                        <a:latin typeface="Calibri"/>
                      </a:endParaRPr>
                    </a:p>
                  </a:txBody>
                  <a:tcPr marL="0" marR="0" marT="0" marB="0" anchor="ctr"/>
                </a:tc>
              </a:tr>
              <a:tr h="396892">
                <a:tc>
                  <a:txBody>
                    <a:bodyPr/>
                    <a:lstStyle/>
                    <a:p>
                      <a:pPr algn="ctr" fontAlgn="b"/>
                      <a:r>
                        <a:rPr lang="en-GB" sz="1050" u="none" strike="noStrike" noProof="0" dirty="0" smtClean="0">
                          <a:effectLst/>
                        </a:rPr>
                        <a:t>Application of IT for improvement of business</a:t>
                      </a:r>
                      <a:r>
                        <a:rPr lang="en-GB" sz="1050" u="none" strike="noStrike" baseline="0" noProof="0" dirty="0" smtClean="0">
                          <a:effectLst/>
                        </a:rPr>
                        <a:t> processes</a:t>
                      </a:r>
                      <a:endParaRPr lang="en-GB" sz="1050" b="0" i="1" u="none" strike="noStrike" noProof="0" dirty="0">
                        <a:solidFill>
                          <a:srgbClr val="000000"/>
                        </a:solidFill>
                        <a:effectLst/>
                        <a:latin typeface="Calibri"/>
                      </a:endParaRPr>
                    </a:p>
                  </a:txBody>
                  <a:tcPr marL="0" marR="0" marT="0" marB="0" anchor="ctr"/>
                </a:tc>
                <a:tc>
                  <a:txBody>
                    <a:bodyPr/>
                    <a:lstStyle/>
                    <a:p>
                      <a:pPr algn="ctr" fontAlgn="b"/>
                      <a:r>
                        <a:rPr lang="en-GB" sz="1000" u="none" strike="noStrike" noProof="0" dirty="0" smtClean="0">
                          <a:effectLst/>
                        </a:rPr>
                        <a:t>3.166.000,00   </a:t>
                      </a:r>
                      <a:endParaRPr lang="en-GB" sz="1000" b="0" i="0" u="none" strike="noStrike" noProof="0" dirty="0" smtClean="0">
                        <a:solidFill>
                          <a:srgbClr val="000000"/>
                        </a:solidFill>
                        <a:effectLst/>
                        <a:latin typeface="Calibri"/>
                      </a:endParaRPr>
                    </a:p>
                    <a:p>
                      <a:pPr algn="ctr" fontAlgn="b"/>
                      <a:r>
                        <a:rPr lang="en-GB" sz="1000" u="none" strike="noStrike" noProof="0" dirty="0" smtClean="0">
                          <a:effectLst/>
                        </a:rPr>
                        <a:t> </a:t>
                      </a:r>
                      <a:endParaRPr lang="en-GB" sz="1000" b="0" i="0" u="none" strike="noStrike" noProof="0" dirty="0">
                        <a:solidFill>
                          <a:srgbClr val="000000"/>
                        </a:solidFill>
                        <a:effectLst/>
                        <a:latin typeface="Calibri"/>
                      </a:endParaRPr>
                    </a:p>
                  </a:txBody>
                  <a:tcPr marL="0" marR="0" marT="0" marB="0" anchor="ctr"/>
                </a:tc>
              </a:tr>
              <a:tr h="762450">
                <a:tc>
                  <a:txBody>
                    <a:bodyPr/>
                    <a:lstStyle/>
                    <a:p>
                      <a:pPr algn="ctr" fontAlgn="b"/>
                      <a:r>
                        <a:rPr lang="en-GB" sz="1050" u="none" strike="noStrike" noProof="0" dirty="0" smtClean="0">
                          <a:effectLst/>
                        </a:rPr>
                        <a:t>Building capacity for research, development and innovations in the</a:t>
                      </a:r>
                      <a:r>
                        <a:rPr lang="en-GB" sz="1050" u="none" strike="noStrike" baseline="0" noProof="0" dirty="0" smtClean="0">
                          <a:effectLst/>
                        </a:rPr>
                        <a:t> public sector </a:t>
                      </a:r>
                      <a:r>
                        <a:rPr lang="en-GB" sz="1050" u="none" strike="noStrike" noProof="0" dirty="0" smtClean="0">
                          <a:effectLst/>
                        </a:rPr>
                        <a:t>STRIP</a:t>
                      </a:r>
                      <a:endParaRPr lang="en-GB" sz="1050" b="0" i="1" u="none" strike="noStrike" noProof="0" dirty="0">
                        <a:solidFill>
                          <a:srgbClr val="000000"/>
                        </a:solidFill>
                        <a:effectLst/>
                        <a:latin typeface="Calibri"/>
                      </a:endParaRPr>
                    </a:p>
                  </a:txBody>
                  <a:tcPr marL="0" marR="0" marT="0" marB="0" anchor="ctr"/>
                </a:tc>
                <a:tc>
                  <a:txBody>
                    <a:bodyPr/>
                    <a:lstStyle/>
                    <a:p>
                      <a:pPr algn="ctr" fontAlgn="b"/>
                      <a:r>
                        <a:rPr lang="en-GB" sz="1000" u="none" strike="noStrike" noProof="0" dirty="0" smtClean="0">
                          <a:effectLst/>
                        </a:rPr>
                        <a:t>11.311.839,45   </a:t>
                      </a:r>
                      <a:endParaRPr lang="en-GB" sz="1000" b="0" i="0" u="none" strike="noStrike" noProof="0" dirty="0" smtClean="0">
                        <a:solidFill>
                          <a:srgbClr val="000000"/>
                        </a:solidFill>
                        <a:effectLst/>
                        <a:latin typeface="Calibri"/>
                      </a:endParaRPr>
                    </a:p>
                    <a:p>
                      <a:pPr algn="ctr" fontAlgn="b"/>
                      <a:r>
                        <a:rPr lang="en-GB" sz="1000" u="none" strike="noStrike" noProof="0" dirty="0" smtClean="0">
                          <a:effectLst/>
                        </a:rPr>
                        <a:t> </a:t>
                      </a:r>
                      <a:endParaRPr lang="en-GB" sz="1000" b="0" i="0" u="none" strike="noStrike" noProof="0" dirty="0">
                        <a:solidFill>
                          <a:srgbClr val="000000"/>
                        </a:solidFill>
                        <a:effectLst/>
                        <a:latin typeface="Calibri"/>
                      </a:endParaRPr>
                    </a:p>
                  </a:txBody>
                  <a:tcPr marL="0" marR="0" marT="0" marB="0" anchor="ctr"/>
                </a:tc>
              </a:tr>
              <a:tr h="483929">
                <a:tc>
                  <a:txBody>
                    <a:bodyPr/>
                    <a:lstStyle/>
                    <a:p>
                      <a:pPr algn="ctr" fontAlgn="b"/>
                      <a:r>
                        <a:rPr lang="en-GB" sz="1050" u="none" strike="noStrike" noProof="0" dirty="0" smtClean="0">
                          <a:effectLst/>
                        </a:rPr>
                        <a:t>Development of research infrastructure</a:t>
                      </a:r>
                      <a:r>
                        <a:rPr lang="en-GB" sz="1050" u="none" strike="noStrike" baseline="0" noProof="0" dirty="0" smtClean="0">
                          <a:effectLst/>
                        </a:rPr>
                        <a:t> at the University of Rijeka</a:t>
                      </a:r>
                      <a:endParaRPr lang="en-GB" sz="1050" b="0" i="1" u="none" strike="noStrike" noProof="0" dirty="0">
                        <a:solidFill>
                          <a:srgbClr val="000000"/>
                        </a:solidFill>
                        <a:effectLst/>
                        <a:latin typeface="Calibri"/>
                      </a:endParaRPr>
                    </a:p>
                  </a:txBody>
                  <a:tcPr marL="0" marR="0" marT="0" marB="0" anchor="ctr"/>
                </a:tc>
                <a:tc>
                  <a:txBody>
                    <a:bodyPr/>
                    <a:lstStyle/>
                    <a:p>
                      <a:pPr algn="ctr" fontAlgn="b"/>
                      <a:r>
                        <a:rPr lang="en-GB" sz="1000" u="none" strike="noStrike" noProof="0" dirty="0" smtClean="0">
                          <a:effectLst/>
                        </a:rPr>
                        <a:t>23.622.687,50   </a:t>
                      </a:r>
                      <a:endParaRPr lang="en-GB" sz="1000" b="0" i="0" u="none" strike="noStrike" noProof="0" dirty="0" smtClean="0">
                        <a:solidFill>
                          <a:srgbClr val="000000"/>
                        </a:solidFill>
                        <a:effectLst/>
                        <a:latin typeface="Calibri"/>
                      </a:endParaRPr>
                    </a:p>
                    <a:p>
                      <a:pPr algn="ctr" fontAlgn="b"/>
                      <a:r>
                        <a:rPr lang="en-GB" sz="1000" u="none" strike="noStrike" noProof="0" dirty="0" smtClean="0">
                          <a:effectLst/>
                        </a:rPr>
                        <a:t> </a:t>
                      </a:r>
                      <a:endParaRPr lang="en-GB" sz="1000" b="0" i="0" u="none" strike="noStrike" noProof="0" dirty="0">
                        <a:solidFill>
                          <a:srgbClr val="000000"/>
                        </a:solidFill>
                        <a:effectLst/>
                        <a:latin typeface="Calibri"/>
                      </a:endParaRPr>
                    </a:p>
                  </a:txBody>
                  <a:tcPr marL="0" marR="0" marT="0" marB="0" anchor="ctr"/>
                </a:tc>
              </a:tr>
              <a:tr h="417781">
                <a:tc>
                  <a:txBody>
                    <a:bodyPr/>
                    <a:lstStyle/>
                    <a:p>
                      <a:pPr algn="ctr" fontAlgn="b"/>
                      <a:r>
                        <a:rPr lang="en-GB" sz="1050" u="none" strike="noStrike" noProof="0" dirty="0" smtClean="0">
                          <a:effectLst/>
                        </a:rPr>
                        <a:t>Infrastructure projects for EFRR 2014-2020 </a:t>
                      </a:r>
                      <a:endParaRPr lang="en-GB" sz="1050" b="0" i="1" u="none" strike="noStrike" noProof="0" dirty="0">
                        <a:solidFill>
                          <a:srgbClr val="000000"/>
                        </a:solidFill>
                        <a:effectLst/>
                        <a:latin typeface="Calibri"/>
                      </a:endParaRPr>
                    </a:p>
                  </a:txBody>
                  <a:tcPr marL="0" marR="0" marT="0" marB="0" anchor="ctr"/>
                </a:tc>
                <a:tc>
                  <a:txBody>
                    <a:bodyPr/>
                    <a:lstStyle/>
                    <a:p>
                      <a:pPr algn="ctr" fontAlgn="b"/>
                      <a:r>
                        <a:rPr lang="en-GB" sz="1000" u="none" strike="noStrike" noProof="0" dirty="0" smtClean="0">
                          <a:effectLst/>
                        </a:rPr>
                        <a:t>6.000.000,00   </a:t>
                      </a:r>
                      <a:endParaRPr lang="en-GB" sz="1000" b="0" i="0" u="none" strike="noStrike" noProof="0" dirty="0" smtClean="0">
                        <a:solidFill>
                          <a:srgbClr val="000000"/>
                        </a:solidFill>
                        <a:effectLst/>
                        <a:latin typeface="Calibri"/>
                      </a:endParaRPr>
                    </a:p>
                    <a:p>
                      <a:pPr algn="ctr" fontAlgn="b"/>
                      <a:r>
                        <a:rPr lang="en-GB" sz="1000" u="none" strike="noStrike" noProof="0" dirty="0" smtClean="0">
                          <a:effectLst/>
                        </a:rPr>
                        <a:t> </a:t>
                      </a:r>
                      <a:endParaRPr lang="en-GB" sz="1000" b="0" i="0" u="none" strike="noStrike" noProof="0" dirty="0">
                        <a:solidFill>
                          <a:srgbClr val="000000"/>
                        </a:solidFill>
                        <a:effectLst/>
                        <a:latin typeface="Calibri"/>
                      </a:endParaRPr>
                    </a:p>
                  </a:txBody>
                  <a:tcPr marL="0" marR="0" marT="0" marB="0" anchor="ctr"/>
                </a:tc>
              </a:tr>
              <a:tr h="494374">
                <a:tc>
                  <a:txBody>
                    <a:bodyPr/>
                    <a:lstStyle/>
                    <a:p>
                      <a:pPr algn="ctr" fontAlgn="b"/>
                      <a:r>
                        <a:rPr lang="en-GB" sz="1050" u="none" strike="noStrike" noProof="0" dirty="0" smtClean="0">
                          <a:effectLst/>
                        </a:rPr>
                        <a:t>Support to OP management and capacity building</a:t>
                      </a:r>
                      <a:endParaRPr lang="en-GB" sz="1050" b="0" i="1" u="none" strike="noStrike" noProof="0" dirty="0">
                        <a:solidFill>
                          <a:srgbClr val="000000"/>
                        </a:solidFill>
                        <a:effectLst/>
                        <a:latin typeface="Calibri"/>
                      </a:endParaRPr>
                    </a:p>
                  </a:txBody>
                  <a:tcPr marL="0" marR="0" marT="0" marB="0" anchor="ctr"/>
                </a:tc>
                <a:tc>
                  <a:txBody>
                    <a:bodyPr/>
                    <a:lstStyle/>
                    <a:p>
                      <a:pPr algn="ctr" fontAlgn="b"/>
                      <a:r>
                        <a:rPr kumimoji="0" lang="en-GB" sz="1000" u="none" strike="noStrike" kern="1200" noProof="0" dirty="0" smtClean="0">
                          <a:solidFill>
                            <a:schemeClr val="dk1"/>
                          </a:solidFill>
                          <a:effectLst/>
                          <a:latin typeface="+mn-lt"/>
                          <a:ea typeface="+mn-ea"/>
                          <a:cs typeface="+mn-cs"/>
                        </a:rPr>
                        <a:t>6.402.117,55   </a:t>
                      </a:r>
                    </a:p>
                    <a:p>
                      <a:pPr algn="ctr" fontAlgn="b"/>
                      <a:r>
                        <a:rPr lang="en-GB" sz="400" u="none" strike="noStrike" noProof="0" dirty="0" smtClean="0">
                          <a:effectLst/>
                        </a:rPr>
                        <a:t> </a:t>
                      </a:r>
                      <a:endParaRPr lang="en-GB" sz="400" b="0" i="0" u="none" strike="noStrike" noProof="0" dirty="0">
                        <a:solidFill>
                          <a:srgbClr val="000000"/>
                        </a:solidFill>
                        <a:effectLst/>
                        <a:latin typeface="Calibri"/>
                      </a:endParaRPr>
                    </a:p>
                  </a:txBody>
                  <a:tcPr marL="0" marR="0" marT="0" marB="0" anchor="ctr"/>
                </a:tc>
              </a:tr>
            </a:tbl>
          </a:graphicData>
        </a:graphic>
      </p:graphicFrame>
      <p:sp>
        <p:nvSpPr>
          <p:cNvPr id="3" name="Slide Number Placeholder 2"/>
          <p:cNvSpPr>
            <a:spLocks noGrp="1"/>
          </p:cNvSpPr>
          <p:nvPr>
            <p:ph type="sldNum" sz="quarter" idx="12"/>
          </p:nvPr>
        </p:nvSpPr>
        <p:spPr/>
        <p:txBody>
          <a:bodyPr/>
          <a:lstStyle/>
          <a:p>
            <a:fld id="{1EB66D6D-68C5-4651-93AD-BA462D6D748A}" type="slidenum">
              <a:rPr lang="en-US" smtClean="0"/>
              <a:t>34</a:t>
            </a:fld>
            <a:endParaRPr lang="en-US"/>
          </a:p>
        </p:txBody>
      </p:sp>
      <p:sp>
        <p:nvSpPr>
          <p:cNvPr id="4" name="Title 3"/>
          <p:cNvSpPr>
            <a:spLocks noGrp="1"/>
          </p:cNvSpPr>
          <p:nvPr>
            <p:ph type="title"/>
          </p:nvPr>
        </p:nvSpPr>
        <p:spPr/>
        <p:txBody>
          <a:bodyPr>
            <a:normAutofit fontScale="90000"/>
          </a:bodyPr>
          <a:lstStyle/>
          <a:p>
            <a:r>
              <a:rPr lang="en-GB" dirty="0" smtClean="0"/>
              <a:t>Current grant schemes- contracts to be signed in 2014</a:t>
            </a:r>
            <a:endParaRPr lang="en-GB" dirty="0"/>
          </a:p>
        </p:txBody>
      </p:sp>
      <p:pic>
        <p:nvPicPr>
          <p:cNvPr id="6"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290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hr-HR" sz="4000" dirty="0" err="1">
                <a:solidFill>
                  <a:schemeClr val="bg2">
                    <a:lumMod val="50000"/>
                  </a:schemeClr>
                </a:solidFill>
              </a:rPr>
              <a:t>Thank</a:t>
            </a:r>
            <a:r>
              <a:rPr lang="hr-HR" sz="4000" dirty="0">
                <a:solidFill>
                  <a:schemeClr val="bg2">
                    <a:lumMod val="50000"/>
                  </a:schemeClr>
                </a:solidFill>
              </a:rPr>
              <a:t> </a:t>
            </a:r>
            <a:r>
              <a:rPr lang="hr-HR" sz="4000" dirty="0" err="1">
                <a:solidFill>
                  <a:schemeClr val="bg2">
                    <a:lumMod val="50000"/>
                  </a:schemeClr>
                </a:solidFill>
              </a:rPr>
              <a:t>you</a:t>
            </a:r>
            <a:r>
              <a:rPr lang="hr-HR" sz="4000" dirty="0">
                <a:solidFill>
                  <a:schemeClr val="bg2">
                    <a:lumMod val="50000"/>
                  </a:schemeClr>
                </a:solidFill>
              </a:rPr>
              <a:t> </a:t>
            </a:r>
            <a:r>
              <a:rPr lang="hr-HR" sz="4000" dirty="0" smtClean="0">
                <a:solidFill>
                  <a:schemeClr val="bg2">
                    <a:lumMod val="50000"/>
                  </a:schemeClr>
                </a:solidFill>
              </a:rPr>
              <a:t>for </a:t>
            </a:r>
            <a:r>
              <a:rPr lang="hr-HR" sz="4000" dirty="0" err="1" smtClean="0">
                <a:solidFill>
                  <a:schemeClr val="bg2">
                    <a:lumMod val="50000"/>
                  </a:schemeClr>
                </a:solidFill>
              </a:rPr>
              <a:t>your</a:t>
            </a:r>
            <a:r>
              <a:rPr lang="hr-HR" sz="4000" dirty="0" smtClean="0">
                <a:solidFill>
                  <a:schemeClr val="bg2">
                    <a:lumMod val="50000"/>
                  </a:schemeClr>
                </a:solidFill>
              </a:rPr>
              <a:t> </a:t>
            </a:r>
            <a:r>
              <a:rPr lang="hr-HR" sz="4000" dirty="0" err="1" smtClean="0">
                <a:solidFill>
                  <a:schemeClr val="bg2">
                    <a:lumMod val="50000"/>
                  </a:schemeClr>
                </a:solidFill>
              </a:rPr>
              <a:t>attention</a:t>
            </a:r>
            <a:r>
              <a:rPr lang="hr-HR" sz="4000" dirty="0" smtClean="0">
                <a:solidFill>
                  <a:schemeClr val="bg2">
                    <a:lumMod val="50000"/>
                  </a:schemeClr>
                </a:solidFill>
              </a:rPr>
              <a:t>!</a:t>
            </a:r>
          </a:p>
          <a:p>
            <a:pPr marL="109728" indent="0" algn="ctr">
              <a:buNone/>
            </a:pPr>
            <a:endParaRPr lang="hr-HR" sz="1800" dirty="0" smtClean="0">
              <a:solidFill>
                <a:schemeClr val="bg2">
                  <a:lumMod val="50000"/>
                </a:schemeClr>
              </a:solidFill>
            </a:endParaRPr>
          </a:p>
          <a:p>
            <a:pPr marL="109728" indent="0" algn="ctr">
              <a:buNone/>
            </a:pPr>
            <a:endParaRPr lang="hr-HR" sz="1800" dirty="0">
              <a:solidFill>
                <a:schemeClr val="bg2">
                  <a:lumMod val="50000"/>
                </a:schemeClr>
              </a:solidFill>
            </a:endParaRPr>
          </a:p>
          <a:p>
            <a:pPr marL="109728" indent="0" algn="ctr">
              <a:buNone/>
            </a:pPr>
            <a:endParaRPr lang="hr-HR" sz="1800" dirty="0" smtClean="0">
              <a:solidFill>
                <a:schemeClr val="bg2">
                  <a:lumMod val="50000"/>
                </a:schemeClr>
              </a:solidFill>
            </a:endParaRPr>
          </a:p>
          <a:p>
            <a:pPr marL="109728" indent="0" algn="ctr">
              <a:buNone/>
            </a:pPr>
            <a:endParaRPr lang="hr-HR" sz="1800" dirty="0">
              <a:solidFill>
                <a:schemeClr val="bg2">
                  <a:lumMod val="50000"/>
                </a:schemeClr>
              </a:solidFill>
            </a:endParaRPr>
          </a:p>
          <a:p>
            <a:pPr marL="109728" indent="0" algn="ctr">
              <a:buNone/>
            </a:pPr>
            <a:endParaRPr lang="hr-HR" sz="1800" dirty="0" smtClean="0">
              <a:solidFill>
                <a:schemeClr val="bg2">
                  <a:lumMod val="50000"/>
                </a:schemeClr>
              </a:solidFill>
            </a:endParaRPr>
          </a:p>
          <a:p>
            <a:pPr marL="109728" indent="0" algn="ctr">
              <a:buNone/>
            </a:pPr>
            <a:endParaRPr lang="hr-HR" sz="1800" dirty="0">
              <a:solidFill>
                <a:schemeClr val="bg2">
                  <a:lumMod val="50000"/>
                </a:schemeClr>
              </a:solidFill>
            </a:endParaRPr>
          </a:p>
          <a:p>
            <a:pPr marL="109728" indent="0" algn="ctr">
              <a:buNone/>
            </a:pPr>
            <a:endParaRPr lang="hr-HR" sz="1800" dirty="0" smtClean="0">
              <a:solidFill>
                <a:schemeClr val="bg2">
                  <a:lumMod val="50000"/>
                </a:schemeClr>
              </a:solidFill>
            </a:endParaRPr>
          </a:p>
          <a:p>
            <a:pPr marL="109728" indent="0" algn="ctr">
              <a:buNone/>
            </a:pPr>
            <a:endParaRPr lang="hr-HR" sz="1800" dirty="0">
              <a:solidFill>
                <a:schemeClr val="bg2">
                  <a:lumMod val="50000"/>
                </a:schemeClr>
              </a:solidFill>
            </a:endParaRPr>
          </a:p>
          <a:p>
            <a:pPr marL="109728" indent="0" algn="ctr">
              <a:buNone/>
            </a:pPr>
            <a:endParaRPr lang="hr-HR" sz="1800" dirty="0" smtClean="0">
              <a:solidFill>
                <a:schemeClr val="bg2">
                  <a:lumMod val="50000"/>
                </a:schemeClr>
              </a:solidFill>
            </a:endParaRPr>
          </a:p>
          <a:p>
            <a:pPr marL="109728" indent="0" algn="ctr">
              <a:buNone/>
            </a:pPr>
            <a:endParaRPr lang="hr-HR" sz="1800" dirty="0">
              <a:solidFill>
                <a:schemeClr val="bg2">
                  <a:lumMod val="50000"/>
                </a:schemeClr>
              </a:solidFill>
            </a:endParaRPr>
          </a:p>
          <a:p>
            <a:pPr marL="109728" indent="0" algn="ctr">
              <a:buNone/>
            </a:pPr>
            <a:r>
              <a:rPr lang="hr-HR" sz="1800" dirty="0" smtClean="0">
                <a:solidFill>
                  <a:schemeClr val="bg2">
                    <a:lumMod val="50000"/>
                  </a:schemeClr>
                </a:solidFill>
              </a:rPr>
              <a:t>vlatka.kos@safu.hr</a:t>
            </a:r>
            <a:endParaRPr lang="en-US" sz="1800" dirty="0">
              <a:solidFill>
                <a:schemeClr val="bg2">
                  <a:lumMod val="50000"/>
                </a:schemeClr>
              </a:solidFill>
            </a:endParaRPr>
          </a:p>
          <a:p>
            <a:endParaRPr lang="en-US" dirty="0"/>
          </a:p>
        </p:txBody>
      </p:sp>
      <p:sp>
        <p:nvSpPr>
          <p:cNvPr id="3" name="Slide Number Placeholder 2"/>
          <p:cNvSpPr>
            <a:spLocks noGrp="1"/>
          </p:cNvSpPr>
          <p:nvPr>
            <p:ph type="sldNum" sz="quarter" idx="12"/>
          </p:nvPr>
        </p:nvSpPr>
        <p:spPr/>
        <p:txBody>
          <a:bodyPr/>
          <a:lstStyle/>
          <a:p>
            <a:fld id="{1EB66D6D-68C5-4651-93AD-BA462D6D748A}" type="slidenum">
              <a:rPr lang="en-US" smtClean="0"/>
              <a:t>35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2996952"/>
            <a:ext cx="1394460" cy="2095500"/>
          </a:xfrm>
          <a:prstGeom prst="rect">
            <a:avLst/>
          </a:prstGeom>
        </p:spPr>
      </p:pic>
      <p:pic>
        <p:nvPicPr>
          <p:cNvPr id="6" name="Picture 7" descr="logo-za-ppt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38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hr-HR" dirty="0" smtClean="0"/>
          </a:p>
          <a:p>
            <a:endParaRPr lang="hr-HR" dirty="0"/>
          </a:p>
          <a:p>
            <a:r>
              <a:rPr lang="en-GB" dirty="0" smtClean="0"/>
              <a:t>Plan and envisage the number of staff needed to cover all the tasks efficiently; an honest and precise workload analysis for each institution/department</a:t>
            </a:r>
          </a:p>
          <a:p>
            <a:r>
              <a:rPr lang="en-GB" dirty="0" smtClean="0"/>
              <a:t>Bear in mind possible fluctuation (elements such as possible discrepancies in salaries between the involved </a:t>
            </a:r>
            <a:r>
              <a:rPr lang="en-GB" dirty="0" err="1" smtClean="0"/>
              <a:t>insitutions</a:t>
            </a:r>
            <a:r>
              <a:rPr lang="en-GB" dirty="0" smtClean="0"/>
              <a:t>?)</a:t>
            </a:r>
          </a:p>
          <a:p>
            <a:r>
              <a:rPr lang="en-GB" dirty="0" smtClean="0"/>
              <a:t>Staff retention policy, strategies</a:t>
            </a:r>
            <a:endParaRPr lang="en-GB" dirty="0" smtClean="0"/>
          </a:p>
        </p:txBody>
      </p:sp>
      <p:sp>
        <p:nvSpPr>
          <p:cNvPr id="2" name="Title 1"/>
          <p:cNvSpPr>
            <a:spLocks noGrp="1"/>
          </p:cNvSpPr>
          <p:nvPr>
            <p:ph type="title"/>
          </p:nvPr>
        </p:nvSpPr>
        <p:spPr/>
        <p:txBody>
          <a:bodyPr/>
          <a:lstStyle/>
          <a:p>
            <a:r>
              <a:rPr lang="hr-HR" dirty="0" smtClean="0"/>
              <a:t>Human </a:t>
            </a:r>
            <a:r>
              <a:rPr lang="hr-HR" dirty="0" err="1" smtClean="0"/>
              <a:t>resources</a:t>
            </a:r>
            <a:r>
              <a:rPr lang="hr-HR" dirty="0" smtClean="0"/>
              <a:t> </a:t>
            </a:r>
            <a:r>
              <a:rPr lang="hr-HR" dirty="0" err="1" smtClean="0"/>
              <a:t>and</a:t>
            </a:r>
            <a:r>
              <a:rPr lang="hr-HR" dirty="0" smtClean="0"/>
              <a:t> </a:t>
            </a:r>
            <a:r>
              <a:rPr lang="hr-HR" dirty="0" err="1" smtClean="0"/>
              <a:t>workload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24744"/>
            <a:ext cx="2477636" cy="13681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5229200"/>
            <a:ext cx="1640592" cy="1115844"/>
          </a:xfrm>
          <a:prstGeom prst="rect">
            <a:avLst/>
          </a:prstGeom>
        </p:spPr>
      </p:pic>
      <p:sp>
        <p:nvSpPr>
          <p:cNvPr id="8" name="Slide Number Placeholder 7"/>
          <p:cNvSpPr>
            <a:spLocks noGrp="1"/>
          </p:cNvSpPr>
          <p:nvPr>
            <p:ph type="sldNum" sz="quarter" idx="12"/>
          </p:nvPr>
        </p:nvSpPr>
        <p:spPr/>
        <p:txBody>
          <a:bodyPr/>
          <a:lstStyle/>
          <a:p>
            <a:fld id="{1EB66D6D-68C5-4651-93AD-BA462D6D748A}" type="slidenum">
              <a:rPr lang="en-US" smtClean="0"/>
              <a:t>4</a:t>
            </a:fld>
            <a:endParaRPr lang="en-US"/>
          </a:p>
        </p:txBody>
      </p:sp>
      <p:pic>
        <p:nvPicPr>
          <p:cNvPr id="7" name="Picture 7" descr="logo-za-ppte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2551"/>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14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Special attention paid to careful preparation of tender dossiers for service, supply and works – terms of references and market analysis &amp; technical specifications- foundation for the contract and the final product delivered to the beneficiary (four-eyes principle)</a:t>
            </a:r>
          </a:p>
          <a:p>
            <a:r>
              <a:rPr lang="en-GB" dirty="0" smtClean="0"/>
              <a:t>Evaluation </a:t>
            </a:r>
          </a:p>
          <a:p>
            <a:r>
              <a:rPr lang="en-GB" dirty="0" smtClean="0"/>
              <a:t>Monitoring of implementation – project reports, on the spot verifications, verification of invoices</a:t>
            </a:r>
          </a:p>
          <a:p>
            <a:endParaRPr lang="en-US" dirty="0"/>
          </a:p>
        </p:txBody>
      </p:sp>
      <p:sp>
        <p:nvSpPr>
          <p:cNvPr id="3" name="Slide Number Placeholder 2"/>
          <p:cNvSpPr>
            <a:spLocks noGrp="1"/>
          </p:cNvSpPr>
          <p:nvPr>
            <p:ph type="sldNum" sz="quarter" idx="12"/>
          </p:nvPr>
        </p:nvSpPr>
        <p:spPr/>
        <p:txBody>
          <a:bodyPr/>
          <a:lstStyle/>
          <a:p>
            <a:fld id="{1EB66D6D-68C5-4651-93AD-BA462D6D748A}" type="slidenum">
              <a:rPr lang="en-US" smtClean="0"/>
              <a:t>5</a:t>
            </a:fld>
            <a:endParaRPr lang="en-US"/>
          </a:p>
        </p:txBody>
      </p:sp>
      <p:sp>
        <p:nvSpPr>
          <p:cNvPr id="4" name="Title 3"/>
          <p:cNvSpPr>
            <a:spLocks noGrp="1"/>
          </p:cNvSpPr>
          <p:nvPr>
            <p:ph type="title"/>
          </p:nvPr>
        </p:nvSpPr>
        <p:spPr/>
        <p:txBody>
          <a:bodyPr/>
          <a:lstStyle/>
          <a:p>
            <a:r>
              <a:rPr lang="en-GB" dirty="0" smtClean="0"/>
              <a:t>Quality assurance </a:t>
            </a:r>
            <a:endParaRPr lang="en-GB" dirty="0"/>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46044"/>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082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908720"/>
            <a:ext cx="2736304" cy="2086831"/>
          </a:xfrm>
        </p:spPr>
      </p:pic>
      <p:sp>
        <p:nvSpPr>
          <p:cNvPr id="2" name="Title 1"/>
          <p:cNvSpPr>
            <a:spLocks noGrp="1"/>
          </p:cNvSpPr>
          <p:nvPr>
            <p:ph type="title"/>
          </p:nvPr>
        </p:nvSpPr>
        <p:spPr/>
        <p:txBody>
          <a:bodyPr>
            <a:normAutofit fontScale="90000"/>
          </a:bodyPr>
          <a:lstStyle/>
          <a:p>
            <a:r>
              <a:rPr lang="hr-HR" dirty="0" smtClean="0"/>
              <a:t>IT </a:t>
            </a:r>
            <a:r>
              <a:rPr lang="hr-HR" dirty="0" err="1" smtClean="0"/>
              <a:t>and</a:t>
            </a:r>
            <a:r>
              <a:rPr lang="hr-HR" dirty="0" smtClean="0"/>
              <a:t> Management </a:t>
            </a:r>
            <a:r>
              <a:rPr lang="hr-HR" dirty="0" err="1" smtClean="0"/>
              <a:t>Information</a:t>
            </a:r>
            <a:r>
              <a:rPr lang="hr-HR" dirty="0" smtClean="0"/>
              <a:t> </a:t>
            </a:r>
            <a:r>
              <a:rPr lang="hr-HR" dirty="0" err="1" smtClean="0"/>
              <a:t>System</a:t>
            </a:r>
            <a:r>
              <a:rPr lang="hr-HR" dirty="0" smtClean="0"/>
              <a:t>/MIS</a:t>
            </a:r>
            <a:endParaRPr lang="en-US" dirty="0"/>
          </a:p>
        </p:txBody>
      </p:sp>
      <p:sp>
        <p:nvSpPr>
          <p:cNvPr id="3" name="Rectangle 2"/>
          <p:cNvSpPr/>
          <p:nvPr/>
        </p:nvSpPr>
        <p:spPr>
          <a:xfrm>
            <a:off x="323528" y="2852936"/>
            <a:ext cx="6696744" cy="2862322"/>
          </a:xfrm>
          <a:prstGeom prst="rect">
            <a:avLst/>
          </a:prstGeom>
        </p:spPr>
        <p:txBody>
          <a:bodyPr wrap="square">
            <a:spAutoFit/>
          </a:bodyPr>
          <a:lstStyle/>
          <a:p>
            <a:r>
              <a:rPr lang="en-GB" dirty="0" smtClean="0"/>
              <a:t>Ensuring a solid IT system </a:t>
            </a:r>
          </a:p>
          <a:p>
            <a:r>
              <a:rPr lang="en-GB" dirty="0" smtClean="0"/>
              <a:t>Connection of all involved stakeholders</a:t>
            </a:r>
          </a:p>
          <a:p>
            <a:r>
              <a:rPr lang="en-GB" dirty="0" smtClean="0"/>
              <a:t>MIS – a single complex database which should be planned &amp; developed timely (needs analysis and study of processes) and with clear input structure and delegation of tasks; tracking all procedures and complete system</a:t>
            </a:r>
          </a:p>
          <a:p>
            <a:r>
              <a:rPr lang="en-GB" dirty="0" smtClean="0"/>
              <a:t>Consisting of many modules which enable various reporting: accounting, financial indicators of OP implementation, verification, certification plan, requests for payments, on the spot plan</a:t>
            </a:r>
            <a:endParaRPr lang="en-GB" dirty="0"/>
          </a:p>
        </p:txBody>
      </p:sp>
      <p:sp>
        <p:nvSpPr>
          <p:cNvPr id="7" name="Slide Number Placeholder 6"/>
          <p:cNvSpPr>
            <a:spLocks noGrp="1"/>
          </p:cNvSpPr>
          <p:nvPr>
            <p:ph type="sldNum" sz="quarter" idx="12"/>
          </p:nvPr>
        </p:nvSpPr>
        <p:spPr/>
        <p:txBody>
          <a:bodyPr/>
          <a:lstStyle/>
          <a:p>
            <a:fld id="{1EB66D6D-68C5-4651-93AD-BA462D6D748A}" type="slidenum">
              <a:rPr lang="en-US" smtClean="0"/>
              <a:t>6</a:t>
            </a:fld>
            <a:endParaRPr lang="en-US"/>
          </a:p>
        </p:txBody>
      </p:sp>
      <p:pic>
        <p:nvPicPr>
          <p:cNvPr id="6" name="Picture 7" descr="logo-za-ppt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3500" y="6430963"/>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919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GB" dirty="0" smtClean="0"/>
              <a:t>Putting emphasis on </a:t>
            </a:r>
            <a:r>
              <a:rPr lang="en-GB" b="1" dirty="0" smtClean="0"/>
              <a:t>best value for money</a:t>
            </a:r>
            <a:r>
              <a:rPr lang="en-GB" dirty="0" smtClean="0"/>
              <a:t> (instead of lowest price) – creating scope for quality solutions, economically most advantageous offer (price principle is faster and more transparent, but does not provide for necessary quality) HOW TO EVALUATE QUALITY (key experts, organisation &amp; methodology, </a:t>
            </a:r>
            <a:r>
              <a:rPr lang="en-GB" dirty="0" err="1" smtClean="0"/>
              <a:t>esthetics</a:t>
            </a:r>
            <a:r>
              <a:rPr lang="en-GB" dirty="0" smtClean="0"/>
              <a:t>, functionality, availability, maintenance costs,...) </a:t>
            </a:r>
          </a:p>
          <a:p>
            <a:pPr lvl="0"/>
            <a:r>
              <a:rPr lang="en-GB" dirty="0" smtClean="0"/>
              <a:t>More scope for innovative solutions, defining TS in terms of </a:t>
            </a:r>
            <a:r>
              <a:rPr lang="en-GB" i="1" dirty="0" smtClean="0"/>
              <a:t>performance</a:t>
            </a:r>
            <a:r>
              <a:rPr lang="en-GB" dirty="0" smtClean="0"/>
              <a:t> or </a:t>
            </a:r>
            <a:r>
              <a:rPr lang="en-GB" i="1" dirty="0" smtClean="0"/>
              <a:t>functional</a:t>
            </a:r>
            <a:r>
              <a:rPr lang="en-GB" dirty="0" smtClean="0"/>
              <a:t> requirements </a:t>
            </a:r>
          </a:p>
          <a:p>
            <a:pPr lvl="0"/>
            <a:r>
              <a:rPr lang="en-GB" dirty="0" smtClean="0"/>
              <a:t>Providing sufficient time for submission of tenders</a:t>
            </a:r>
          </a:p>
          <a:p>
            <a:pPr lvl="0"/>
            <a:r>
              <a:rPr lang="en-GB" dirty="0" smtClean="0"/>
              <a:t>Ensuring </a:t>
            </a:r>
            <a:r>
              <a:rPr lang="en-GB" i="1" dirty="0" smtClean="0"/>
              <a:t>wise</a:t>
            </a:r>
            <a:r>
              <a:rPr lang="en-GB" dirty="0" smtClean="0"/>
              <a:t> payment schedules – providing sufficient funds to contractors to implement the contract, but leave enough funds for the final acceptance of outputs – linkage of payment to outputs delivered</a:t>
            </a:r>
          </a:p>
          <a:p>
            <a:pPr lvl="0"/>
            <a:r>
              <a:rPr lang="en-GB" dirty="0" smtClean="0"/>
              <a:t>Green public procurement- purchase of energy-efficient computers and buildings, recyclable materials, environment-friendly transport, systems complying with state of the art environment solutions (e.g. Energy Star)</a:t>
            </a:r>
          </a:p>
          <a:p>
            <a:pPr lvl="0"/>
            <a:r>
              <a:rPr lang="en-GB" dirty="0" smtClean="0"/>
              <a:t> Alleviating administrative burden (monitoring – project reports containing shorter systematic info)</a:t>
            </a:r>
          </a:p>
          <a:p>
            <a:endParaRPr lang="en-US" dirty="0"/>
          </a:p>
        </p:txBody>
      </p:sp>
      <p:sp>
        <p:nvSpPr>
          <p:cNvPr id="2" name="Title 1"/>
          <p:cNvSpPr>
            <a:spLocks noGrp="1"/>
          </p:cNvSpPr>
          <p:nvPr>
            <p:ph type="title"/>
          </p:nvPr>
        </p:nvSpPr>
        <p:spPr/>
        <p:txBody>
          <a:bodyPr>
            <a:normAutofit fontScale="90000"/>
          </a:bodyPr>
          <a:lstStyle/>
          <a:p>
            <a:r>
              <a:rPr lang="en-GB" dirty="0" smtClean="0"/>
              <a:t>Procurement issues- applying new tendencies</a:t>
            </a:r>
            <a:endParaRPr lang="en-GB" dirty="0"/>
          </a:p>
        </p:txBody>
      </p:sp>
      <p:sp>
        <p:nvSpPr>
          <p:cNvPr id="6" name="Slide Number Placeholder 5"/>
          <p:cNvSpPr>
            <a:spLocks noGrp="1"/>
          </p:cNvSpPr>
          <p:nvPr>
            <p:ph type="sldNum" sz="quarter" idx="12"/>
          </p:nvPr>
        </p:nvSpPr>
        <p:spPr/>
        <p:txBody>
          <a:bodyPr/>
          <a:lstStyle/>
          <a:p>
            <a:fld id="{1EB66D6D-68C5-4651-93AD-BA462D6D748A}" type="slidenum">
              <a:rPr lang="en-US" smtClean="0"/>
              <a:t>7</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3050" y="6430963"/>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360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GB" b="1" dirty="0" smtClean="0"/>
              <a:t>FACING CHALLENGES DURING TRANSITION FROM THE USE OF PRAG TO NATIONAL PROCUREMENT LEGISLATION</a:t>
            </a:r>
            <a:endParaRPr lang="en-GB" dirty="0" smtClean="0"/>
          </a:p>
          <a:p>
            <a:pPr lvl="0"/>
            <a:r>
              <a:rPr lang="en-GB" dirty="0" smtClean="0"/>
              <a:t>Transition period – steps should ideally be prescribed in some kind of a document</a:t>
            </a:r>
          </a:p>
          <a:p>
            <a:pPr lvl="0"/>
            <a:r>
              <a:rPr lang="en-GB" dirty="0" smtClean="0"/>
              <a:t>Contracts contracted before accession under PRAG, which need modifications – how to prepare addenda –PRAG or national procurement act?</a:t>
            </a:r>
          </a:p>
          <a:p>
            <a:pPr lvl="0"/>
            <a:r>
              <a:rPr lang="en-GB" dirty="0" smtClean="0"/>
              <a:t>Getting acquainted with national procurement act – new documents-procurement notices, tender dossiers, new terminology, new deadlines (52 vs 40), evaluation steps</a:t>
            </a:r>
          </a:p>
          <a:p>
            <a:pPr lvl="0"/>
            <a:r>
              <a:rPr lang="en-GB" dirty="0" smtClean="0"/>
              <a:t>Different approach – what is supply vs service (licenses vs software development), available budget is always published, amended contracts are often treated as new contracts, rule of origin...</a:t>
            </a:r>
          </a:p>
          <a:p>
            <a:pPr lvl="0"/>
            <a:r>
              <a:rPr lang="en-GB" dirty="0" smtClean="0"/>
              <a:t>Tenderers' complaints procedure to the State commission for supervision of complaints! – great obstacle – time consuming procedure, expensive</a:t>
            </a:r>
          </a:p>
          <a:p>
            <a:endParaRPr lang="en-US" dirty="0"/>
          </a:p>
        </p:txBody>
      </p:sp>
      <p:sp>
        <p:nvSpPr>
          <p:cNvPr id="2" name="Title 1"/>
          <p:cNvSpPr>
            <a:spLocks noGrp="1"/>
          </p:cNvSpPr>
          <p:nvPr>
            <p:ph type="title"/>
          </p:nvPr>
        </p:nvSpPr>
        <p:spPr/>
        <p:txBody>
          <a:bodyPr>
            <a:normAutofit fontScale="90000"/>
          </a:bodyPr>
          <a:lstStyle/>
          <a:p>
            <a:r>
              <a:rPr lang="en-GB" dirty="0" smtClean="0"/>
              <a:t>Transition to national procurement act</a:t>
            </a:r>
            <a:endParaRPr lang="en-GB" dirty="0"/>
          </a:p>
        </p:txBody>
      </p:sp>
      <p:sp>
        <p:nvSpPr>
          <p:cNvPr id="6" name="Slide Number Placeholder 5"/>
          <p:cNvSpPr>
            <a:spLocks noGrp="1"/>
          </p:cNvSpPr>
          <p:nvPr>
            <p:ph type="sldNum" sz="quarter" idx="12"/>
          </p:nvPr>
        </p:nvSpPr>
        <p:spPr/>
        <p:txBody>
          <a:bodyPr/>
          <a:lstStyle/>
          <a:p>
            <a:fld id="{1EB66D6D-68C5-4651-93AD-BA462D6D748A}" type="slidenum">
              <a:rPr lang="en-US" smtClean="0"/>
              <a:t>8</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165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1600" dirty="0" smtClean="0"/>
              <a:t>The Regional Competitiveness Operational Programme has contributed to the wider objective of preparing Institutions for European Union membership. </a:t>
            </a:r>
          </a:p>
          <a:p>
            <a:r>
              <a:rPr lang="en-GB" sz="1600" dirty="0" smtClean="0"/>
              <a:t>It has also helped to build up institutional capacities and gain practical experience in management of investments, such as those co-financed by the European Regional Development Fund. </a:t>
            </a:r>
          </a:p>
          <a:p>
            <a:r>
              <a:rPr lang="en-GB" sz="1600" dirty="0" smtClean="0"/>
              <a:t>the goal of achieving the strategic priority of developing social and economic cohesion in Croatia. </a:t>
            </a:r>
          </a:p>
          <a:p>
            <a:endParaRPr lang="en-GB" sz="1600" dirty="0" smtClean="0"/>
          </a:p>
          <a:p>
            <a:endParaRPr lang="en-GB" sz="1600" dirty="0" smtClean="0"/>
          </a:p>
          <a:p>
            <a:r>
              <a:rPr lang="en-GB" sz="1600" dirty="0" smtClean="0"/>
              <a:t>Operating structure: Ministry of Economy, Ministry of Entrepreneurship and Crafts, Ministry of Science, Education and Sports, Ministry of Regional Development and EU funds, implemented by CFCA</a:t>
            </a:r>
            <a:endParaRPr lang="en-GB" sz="1600" dirty="0"/>
          </a:p>
        </p:txBody>
      </p:sp>
      <p:sp>
        <p:nvSpPr>
          <p:cNvPr id="2" name="Title 1"/>
          <p:cNvSpPr>
            <a:spLocks noGrp="1"/>
          </p:cNvSpPr>
          <p:nvPr>
            <p:ph type="title"/>
          </p:nvPr>
        </p:nvSpPr>
        <p:spPr/>
        <p:txBody>
          <a:bodyPr/>
          <a:lstStyle/>
          <a:p>
            <a:r>
              <a:rPr lang="hr-HR" dirty="0" smtClean="0"/>
              <a:t>Grant </a:t>
            </a:r>
            <a:r>
              <a:rPr lang="hr-HR" dirty="0" err="1" smtClean="0"/>
              <a:t>schemes</a:t>
            </a:r>
            <a:r>
              <a:rPr lang="hr-HR" dirty="0" smtClean="0"/>
              <a:t> </a:t>
            </a:r>
            <a:r>
              <a:rPr lang="hr-HR" dirty="0" err="1" smtClean="0"/>
              <a:t>in</a:t>
            </a:r>
            <a:r>
              <a:rPr lang="hr-HR" dirty="0" smtClean="0"/>
              <a:t> Croatia</a:t>
            </a:r>
            <a:endParaRPr lang="en-US" dirty="0"/>
          </a:p>
        </p:txBody>
      </p:sp>
      <p:sp>
        <p:nvSpPr>
          <p:cNvPr id="6" name="Slide Number Placeholder 5"/>
          <p:cNvSpPr>
            <a:spLocks noGrp="1"/>
          </p:cNvSpPr>
          <p:nvPr>
            <p:ph type="sldNum" sz="quarter" idx="12"/>
          </p:nvPr>
        </p:nvSpPr>
        <p:spPr/>
        <p:txBody>
          <a:bodyPr/>
          <a:lstStyle/>
          <a:p>
            <a:fld id="{1EB66D6D-68C5-4651-93AD-BA462D6D748A}" type="slidenum">
              <a:rPr lang="en-US" smtClean="0"/>
              <a:t>9</a:t>
            </a:fld>
            <a:endParaRPr lang="en-US"/>
          </a:p>
        </p:txBody>
      </p:sp>
      <p:pic>
        <p:nvPicPr>
          <p:cNvPr id="5" name="Picture 7" descr="logo-za-ppte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288088"/>
            <a:ext cx="2730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258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694</TotalTime>
  <Words>2510</Words>
  <Application>Microsoft Office PowerPoint</Application>
  <PresentationFormat>On-screen Show (4:3)</PresentationFormat>
  <Paragraphs>382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 </vt:lpstr>
      <vt:lpstr>Introduction &amp; overview</vt:lpstr>
      <vt:lpstr>Awareness raising and education</vt:lpstr>
      <vt:lpstr>Human resources and workload</vt:lpstr>
      <vt:lpstr>Quality assurance </vt:lpstr>
      <vt:lpstr>IT and Management Information System/MIS</vt:lpstr>
      <vt:lpstr>Procurement issues- applying new tendencies</vt:lpstr>
      <vt:lpstr>Transition to national procurement act</vt:lpstr>
      <vt:lpstr>Grant schemes in Croatia</vt:lpstr>
      <vt:lpstr>Business Related Infrastructure</vt:lpstr>
      <vt:lpstr>BRI</vt:lpstr>
      <vt:lpstr>Completion of the Faust Vrančić Memorial Centre   </vt:lpstr>
      <vt:lpstr>Memorial centre Faust Vrančić</vt:lpstr>
      <vt:lpstr>  Developing new tourist products eco-ethno centre Adica – Vukovar golden embroidery  </vt:lpstr>
      <vt:lpstr>PowerPoint Presentation</vt:lpstr>
      <vt:lpstr> Museums on wine roads </vt:lpstr>
      <vt:lpstr>PowerPoint Presentation</vt:lpstr>
      <vt:lpstr>Tourism valorisation of the cultural and historical heritage and public infrastructure of Nehaj Park </vt:lpstr>
      <vt:lpstr>Nehaj fortress</vt:lpstr>
      <vt:lpstr>Ivana's House of Fairytales Visitor Centre </vt:lpstr>
      <vt:lpstr>PowerPoint Presentation</vt:lpstr>
      <vt:lpstr>  Lipizzaner horses promoting Slavonia </vt:lpstr>
      <vt:lpstr>Lipizzaner horses</vt:lpstr>
      <vt:lpstr> Agricultural success through the use of new technologies -Brod-Posavina County regional research &amp; development biotechnology centre </vt:lpstr>
      <vt:lpstr>PowerPoint Presentation</vt:lpstr>
      <vt:lpstr>SCIENCE AND INNOVATION INVESTMENT FUND (SIIF) </vt:lpstr>
      <vt:lpstr>Marasca sour cherry as ingredients for functional foods </vt:lpstr>
      <vt:lpstr>Technology mapping at the University of Zagreb </vt:lpstr>
      <vt:lpstr>University of Zagreb</vt:lpstr>
      <vt:lpstr> Development of innovation system at the Ruder Boskovic Institute and the University of Rijeka </vt:lpstr>
      <vt:lpstr>  Project 1) Capacity Building for Business Support - CABBS Project 2) Promotion and Provision of Advisory Services to SMEs" - SMEPASS </vt:lpstr>
      <vt:lpstr>  Grants for Entrepreneurs - Support for Increasing the Competitiveness of SMEs   </vt:lpstr>
      <vt:lpstr>SMEs</vt:lpstr>
      <vt:lpstr>Current grant schemes- contracts to be signed in 2014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Vlatka Kos</dc:creator>
  <cp:lastModifiedBy>Andrijana Anić Antić</cp:lastModifiedBy>
  <cp:revision>38</cp:revision>
  <dcterms:created xsi:type="dcterms:W3CDTF">2014-03-19T09:12:25Z</dcterms:created>
  <dcterms:modified xsi:type="dcterms:W3CDTF">2014-03-21T13:07:02Z</dcterms:modified>
</cp:coreProperties>
</file>