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9"/>
  </p:notesMasterIdLst>
  <p:sldIdLst>
    <p:sldId id="319" r:id="rId2"/>
    <p:sldId id="327" r:id="rId3"/>
    <p:sldId id="328" r:id="rId4"/>
    <p:sldId id="331" r:id="rId5"/>
    <p:sldId id="276" r:id="rId6"/>
    <p:sldId id="277" r:id="rId7"/>
    <p:sldId id="334" r:id="rId8"/>
    <p:sldId id="311" r:id="rId9"/>
    <p:sldId id="303" r:id="rId10"/>
    <p:sldId id="329" r:id="rId11"/>
    <p:sldId id="322" r:id="rId12"/>
    <p:sldId id="323" r:id="rId13"/>
    <p:sldId id="320" r:id="rId14"/>
    <p:sldId id="324" r:id="rId15"/>
    <p:sldId id="312" r:id="rId16"/>
    <p:sldId id="330" r:id="rId17"/>
    <p:sldId id="304" r:id="rId18"/>
    <p:sldId id="315" r:id="rId19"/>
    <p:sldId id="306" r:id="rId20"/>
    <p:sldId id="317" r:id="rId21"/>
    <p:sldId id="332" r:id="rId22"/>
    <p:sldId id="316" r:id="rId23"/>
    <p:sldId id="333" r:id="rId24"/>
    <p:sldId id="307" r:id="rId25"/>
    <p:sldId id="318" r:id="rId26"/>
    <p:sldId id="325" r:id="rId27"/>
    <p:sldId id="326"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5915" autoAdjust="0"/>
  </p:normalViewPr>
  <p:slideViewPr>
    <p:cSldViewPr>
      <p:cViewPr>
        <p:scale>
          <a:sx n="66" d="100"/>
          <a:sy n="66" d="100"/>
        </p:scale>
        <p:origin x="-43"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E1947B-1132-4D24-BEFE-3F819A261234}" type="datetimeFigureOut">
              <a:rPr lang="tr-TR" smtClean="0"/>
              <a:t>25.03.2014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81FE6-8A03-4C35-84C4-4E2022C2B3F4}" type="slidenum">
              <a:rPr lang="tr-TR" smtClean="0"/>
              <a:t>‹#›</a:t>
            </a:fld>
            <a:endParaRPr lang="tr-TR"/>
          </a:p>
        </p:txBody>
      </p:sp>
    </p:spTree>
    <p:extLst>
      <p:ext uri="{BB962C8B-B14F-4D97-AF65-F5344CB8AC3E}">
        <p14:creationId xmlns:p14="http://schemas.microsoft.com/office/powerpoint/2010/main" val="143348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7E81FE6-8A03-4C35-84C4-4E2022C2B3F4}" type="slidenum">
              <a:rPr lang="tr-TR" smtClean="0"/>
              <a:t>3</a:t>
            </a:fld>
            <a:endParaRPr lang="tr-TR"/>
          </a:p>
        </p:txBody>
      </p:sp>
    </p:spTree>
    <p:extLst>
      <p:ext uri="{BB962C8B-B14F-4D97-AF65-F5344CB8AC3E}">
        <p14:creationId xmlns:p14="http://schemas.microsoft.com/office/powerpoint/2010/main" val="345096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Bir</a:t>
            </a:r>
            <a:r>
              <a:rPr lang="tr-TR" baseline="0" dirty="0" smtClean="0"/>
              <a:t> önceki yansıda anlattığım tedbir ve öncelikler 9 farklı tipte proje ile hayata geçirilmektedir. Bu proje tipleri,</a:t>
            </a:r>
          </a:p>
          <a:p>
            <a:r>
              <a:rPr lang="tr-TR" dirty="0" smtClean="0"/>
              <a:t>Lisanslı Depolar/ </a:t>
            </a:r>
            <a:r>
              <a:rPr lang="tr-TR" dirty="0" err="1" smtClean="0"/>
              <a:t>Depolar,İş</a:t>
            </a:r>
            <a:r>
              <a:rPr lang="tr-TR" dirty="0" smtClean="0"/>
              <a:t> Geliştirme </a:t>
            </a:r>
            <a:r>
              <a:rPr lang="tr-TR" dirty="0" err="1" smtClean="0"/>
              <a:t>Merkezleri,Ortak</a:t>
            </a:r>
            <a:r>
              <a:rPr lang="tr-TR" dirty="0" smtClean="0"/>
              <a:t> Kullanım </a:t>
            </a:r>
            <a:r>
              <a:rPr lang="tr-TR" dirty="0" err="1" smtClean="0"/>
              <a:t>Atölyeleri,KOBİ’lerin</a:t>
            </a:r>
            <a:r>
              <a:rPr lang="tr-TR" dirty="0" smtClean="0"/>
              <a:t> Finansmana Erişimi (Finansal Araç Projeleri),</a:t>
            </a:r>
            <a:r>
              <a:rPr lang="tr-TR" baseline="0" dirty="0" smtClean="0"/>
              <a:t> </a:t>
            </a:r>
            <a:r>
              <a:rPr lang="tr-TR" dirty="0" smtClean="0"/>
              <a:t>Teknoloji Geliştirme </a:t>
            </a:r>
            <a:r>
              <a:rPr lang="tr-TR" dirty="0" err="1" smtClean="0"/>
              <a:t>Bölgeleri,Laboratuvarlar</a:t>
            </a:r>
            <a:r>
              <a:rPr lang="tr-TR" dirty="0" smtClean="0"/>
              <a:t> ve Araştırma Merkezleri, Turizm Projeleri, Kümelenme ve KOBİ’lere yönelik Eğitim ve Danışmanlık Destekleri, Teknik Yardım (Program Otoritesi ve Proje Faydalanıcıları)</a:t>
            </a:r>
          </a:p>
          <a:p>
            <a:endParaRPr lang="tr-TR" dirty="0"/>
          </a:p>
        </p:txBody>
      </p:sp>
      <p:sp>
        <p:nvSpPr>
          <p:cNvPr id="4" name="Slayt Numarası Yer Tutucusu 3"/>
          <p:cNvSpPr>
            <a:spLocks noGrp="1"/>
          </p:cNvSpPr>
          <p:nvPr>
            <p:ph type="sldNum" sz="quarter" idx="10"/>
          </p:nvPr>
        </p:nvSpPr>
        <p:spPr/>
        <p:txBody>
          <a:bodyPr/>
          <a:lstStyle/>
          <a:p>
            <a:fld id="{57E81FE6-8A03-4C35-84C4-4E2022C2B3F4}" type="slidenum">
              <a:rPr lang="tr-TR" smtClean="0"/>
              <a:t>5</a:t>
            </a:fld>
            <a:endParaRPr lang="tr-TR"/>
          </a:p>
        </p:txBody>
      </p:sp>
    </p:spTree>
    <p:extLst>
      <p:ext uri="{BB962C8B-B14F-4D97-AF65-F5344CB8AC3E}">
        <p14:creationId xmlns:p14="http://schemas.microsoft.com/office/powerpoint/2010/main" val="29458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Malatya kayısı projesi ile</a:t>
            </a:r>
            <a:r>
              <a:rPr lang="tr-TR" baseline="0" dirty="0" smtClean="0"/>
              <a:t> Malatya da güneş enerjisi ile elektriğini karşılayan bir soğuk hava deposu, ortak işleme tesisi ve Kayısı kümesi oluşturulması hedeflenmektedir. Kastamonu ilinde bir iş geliştirme projesi ile Kastamonu da girişimcilik desteklenecektir. GAGF Projesi ile Kobilerin finansmana erişiminin arttırılması için Kredi Garanti Fonu oluşturulmuştur. Elâzığ'da TGB projesi BROP fonları ile gerçekleştirilmiştir. Mardin 1. caddenin restorasyon çalışmaları tamamlanarak Mardin'in ana caddesi yenilenecektir. Ekonomik Bakanlığı Kümelenme projesi ile 5  ilde kümelenme çalışmaları yapılmış yol haritaları ve raporlar hazırlanmıştır.  Kümelenme Akademisi Projesi ile Sanayi Bölgeleri Genel Müdürlüğümüz tarafından Kümelenme Politikalarında öncül rol oynayacak Kümelenme akademisi projesi hayata geçirilecektir.</a:t>
            </a:r>
            <a:endParaRPr lang="tr-TR" dirty="0"/>
          </a:p>
        </p:txBody>
      </p:sp>
      <p:sp>
        <p:nvSpPr>
          <p:cNvPr id="4" name="Slayt Numarası Yer Tutucusu 3"/>
          <p:cNvSpPr>
            <a:spLocks noGrp="1"/>
          </p:cNvSpPr>
          <p:nvPr>
            <p:ph type="sldNum" sz="quarter" idx="10"/>
          </p:nvPr>
        </p:nvSpPr>
        <p:spPr/>
        <p:txBody>
          <a:bodyPr/>
          <a:lstStyle/>
          <a:p>
            <a:fld id="{57E81FE6-8A03-4C35-84C4-4E2022C2B3F4}" type="slidenum">
              <a:rPr lang="tr-TR" smtClean="0"/>
              <a:t>6</a:t>
            </a:fld>
            <a:endParaRPr lang="tr-TR"/>
          </a:p>
        </p:txBody>
      </p:sp>
    </p:spTree>
    <p:extLst>
      <p:ext uri="{BB962C8B-B14F-4D97-AF65-F5344CB8AC3E}">
        <p14:creationId xmlns:p14="http://schemas.microsoft.com/office/powerpoint/2010/main" val="400073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A4349A2-28E8-4190-BED0-781013423A94}" type="slidenum">
              <a:rPr lang="tr-TR" smtClean="0"/>
              <a:pPr/>
              <a:t>27</a:t>
            </a:fld>
            <a:endParaRPr lang="tr-TR" dirty="0"/>
          </a:p>
        </p:txBody>
      </p:sp>
    </p:spTree>
    <p:extLst>
      <p:ext uri="{BB962C8B-B14F-4D97-AF65-F5344CB8AC3E}">
        <p14:creationId xmlns:p14="http://schemas.microsoft.com/office/powerpoint/2010/main" val="1238730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Dikdörtgen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ikdörtgen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Dikdörtgen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Dikdörtgen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Dikdörtgen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Yuvarlatılmış Dikdörtgen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Yuvarlatılmış Dikdörtgen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ikdörtgen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705600" y="4206240"/>
            <a:ext cx="960120" cy="457200"/>
          </a:xfrm>
        </p:spPr>
        <p:txBody>
          <a:bodyPr/>
          <a:lstStyle/>
          <a:p>
            <a:fld id="{A23720DD-5B6D-40BF-8493-A6B52D484E6B}" type="datetimeFigureOut">
              <a:rPr lang="tr-TR" smtClean="0"/>
              <a:t>25.03.2014</a:t>
            </a:fld>
            <a:endParaRPr lang="tr-TR"/>
          </a:p>
        </p:txBody>
      </p:sp>
      <p:sp>
        <p:nvSpPr>
          <p:cNvPr id="17" name="Altbilgi Yer Tutucusu 16"/>
          <p:cNvSpPr>
            <a:spLocks noGrp="1"/>
          </p:cNvSpPr>
          <p:nvPr>
            <p:ph type="ftr" sz="quarter" idx="11"/>
          </p:nvPr>
        </p:nvSpPr>
        <p:spPr>
          <a:xfrm>
            <a:off x="5410200" y="4205288"/>
            <a:ext cx="1295400" cy="457200"/>
          </a:xfrm>
        </p:spPr>
        <p:txBody>
          <a:bodyPr/>
          <a:lstStyle/>
          <a:p>
            <a:endParaRPr lang="tr-TR"/>
          </a:p>
        </p:txBody>
      </p:sp>
      <p:sp>
        <p:nvSpPr>
          <p:cNvPr id="29" name="Slayt Numarası Yer Tutucus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25.03.2014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25.03.2014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25.03.2014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25.03.2014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25.03.2014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Veri Yer Tutucusu 25"/>
          <p:cNvSpPr>
            <a:spLocks noGrp="1"/>
          </p:cNvSpPr>
          <p:nvPr>
            <p:ph type="dt" sz="half" idx="10"/>
          </p:nvPr>
        </p:nvSpPr>
        <p:spPr/>
        <p:txBody>
          <a:bodyPr rtlCol="0"/>
          <a:lstStyle/>
          <a:p>
            <a:fld id="{A23720DD-5B6D-40BF-8493-A6B52D484E6B}" type="datetimeFigureOut">
              <a:rPr lang="tr-TR" smtClean="0"/>
              <a:t>25.03.2014</a:t>
            </a:fld>
            <a:endParaRPr lang="tr-TR"/>
          </a:p>
        </p:txBody>
      </p:sp>
      <p:sp>
        <p:nvSpPr>
          <p:cNvPr id="27" name="Slayt Numarası Yer Tutucusu 26"/>
          <p:cNvSpPr>
            <a:spLocks noGrp="1"/>
          </p:cNvSpPr>
          <p:nvPr>
            <p:ph type="sldNum" sz="quarter" idx="11"/>
          </p:nvPr>
        </p:nvSpPr>
        <p:spPr/>
        <p:txBody>
          <a:bodyPr rtlCol="0"/>
          <a:lstStyle/>
          <a:p>
            <a:fld id="{F302176B-0E47-46AC-8F43-DAB4B8A37D06}" type="slidenum">
              <a:rPr lang="tr-TR" smtClean="0"/>
              <a:t>‹#›</a:t>
            </a:fld>
            <a:endParaRPr lang="tr-TR"/>
          </a:p>
        </p:txBody>
      </p:sp>
      <p:sp>
        <p:nvSpPr>
          <p:cNvPr id="28" name="Altbilgi Yer Tutucusu 27"/>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a:xfrm>
            <a:off x="6583680" y="612648"/>
            <a:ext cx="957264" cy="457200"/>
          </a:xfrm>
        </p:spPr>
        <p:txBody>
          <a:bodyPr/>
          <a:lstStyle/>
          <a:p>
            <a:fld id="{A23720DD-5B6D-40BF-8493-A6B52D484E6B}" type="datetimeFigureOut">
              <a:rPr lang="tr-TR" smtClean="0"/>
              <a:t>25.03.2014</a:t>
            </a:fld>
            <a:endParaRPr lang="tr-TR"/>
          </a:p>
        </p:txBody>
      </p:sp>
      <p:sp>
        <p:nvSpPr>
          <p:cNvPr id="4" name="Altbilgi Yer Tutucusu 3"/>
          <p:cNvSpPr>
            <a:spLocks noGrp="1"/>
          </p:cNvSpPr>
          <p:nvPr>
            <p:ph type="ftr" sz="quarter" idx="11"/>
          </p:nvPr>
        </p:nvSpPr>
        <p:spPr>
          <a:xfrm>
            <a:off x="5257800" y="612648"/>
            <a:ext cx="1325880" cy="457200"/>
          </a:xfrm>
        </p:spPr>
        <p:txBody>
          <a:bodyPr/>
          <a:lstStyle/>
          <a:p>
            <a:endParaRPr lang="tr-TR"/>
          </a:p>
        </p:txBody>
      </p:sp>
      <p:sp>
        <p:nvSpPr>
          <p:cNvPr id="5" name="Slayt Numarası Yer Tutucusu 4"/>
          <p:cNvSpPr>
            <a:spLocks noGrp="1"/>
          </p:cNvSpPr>
          <p:nvPr>
            <p:ph type="sldNum" sz="quarter" idx="12"/>
          </p:nvPr>
        </p:nvSpPr>
        <p:spPr>
          <a:xfrm>
            <a:off x="8174736" y="2272"/>
            <a:ext cx="762000" cy="365760"/>
          </a:xfrm>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25.03.2014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25.03.2014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25.03.2014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Dikdörtgen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Dikdörtgen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Dikdörtgen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Yuvarlatılmış Dikdörtgen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Yuvarlatılmış Dikdörtgen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Dikdörtgen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Dikdörtgen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Dikdörtgen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Dikdörtgen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Dikdörtgen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Dikdörtgen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Başlık Yer Tutucusu 21"/>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23720DD-5B6D-40BF-8493-A6B52D484E6B}" type="datetimeFigureOut">
              <a:rPr lang="tr-TR" smtClean="0"/>
              <a:t>25.03.2014</a:t>
            </a:fld>
            <a:endParaRPr lang="tr-TR"/>
          </a:p>
        </p:txBody>
      </p:sp>
      <p:sp>
        <p:nvSpPr>
          <p:cNvPr id="3" name="Altbilgi Yer Tutucusu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Slayt Numarası Yer Tutucus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5.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png"/><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19"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giresuntb.org.tr/abproje.php?sayfa=lisanslidep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2060848"/>
            <a:ext cx="8458200" cy="1470025"/>
          </a:xfrm>
        </p:spPr>
        <p:txBody>
          <a:bodyPr>
            <a:normAutofit fontScale="90000"/>
          </a:bodyPr>
          <a:lstStyle/>
          <a:p>
            <a:r>
              <a:rPr lang="tr-TR" dirty="0" smtClean="0">
                <a:latin typeface="Arial" panose="020B0604020202020204" pitchFamily="34" charset="0"/>
                <a:cs typeface="Arial" panose="020B0604020202020204" pitchFamily="34" charset="0"/>
              </a:rPr>
              <a:t>Bölgesel Rekabet Edebilirlik </a:t>
            </a:r>
            <a:r>
              <a:rPr lang="tr-TR" dirty="0" err="1" smtClean="0">
                <a:latin typeface="Arial" panose="020B0604020202020204" pitchFamily="34" charset="0"/>
                <a:cs typeface="Arial" panose="020B0604020202020204" pitchFamily="34" charset="0"/>
              </a:rPr>
              <a:t>Operasyonel</a:t>
            </a:r>
            <a:r>
              <a:rPr lang="tr-TR" dirty="0" smtClean="0">
                <a:latin typeface="Arial" panose="020B0604020202020204" pitchFamily="34" charset="0"/>
                <a:cs typeface="Arial" panose="020B0604020202020204" pitchFamily="34" charset="0"/>
              </a:rPr>
              <a:t> Programı/Proje Örnekleri</a:t>
            </a:r>
            <a:endParaRPr lang="tr-TR" dirty="0">
              <a:latin typeface="Arial" panose="020B0604020202020204" pitchFamily="34" charset="0"/>
              <a:cs typeface="Arial" panose="020B0604020202020204" pitchFamily="34" charset="0"/>
            </a:endParaRPr>
          </a:p>
        </p:txBody>
      </p:sp>
      <p:sp>
        <p:nvSpPr>
          <p:cNvPr id="3" name="Alt Başlık 2"/>
          <p:cNvSpPr>
            <a:spLocks noGrp="1"/>
          </p:cNvSpPr>
          <p:nvPr>
            <p:ph type="subTitle" idx="1"/>
          </p:nvPr>
        </p:nvSpPr>
        <p:spPr/>
        <p:txBody>
          <a:bodyPr/>
          <a:lstStyle/>
          <a:p>
            <a:r>
              <a:rPr lang="tr-TR" dirty="0" smtClean="0">
                <a:latin typeface="Arial" panose="020B0604020202020204" pitchFamily="34" charset="0"/>
                <a:cs typeface="Arial" panose="020B0604020202020204" pitchFamily="34" charset="0"/>
              </a:rPr>
              <a:t>25 Mart 2014</a:t>
            </a:r>
          </a:p>
          <a:p>
            <a:r>
              <a:rPr lang="tr-TR" dirty="0" smtClean="0">
                <a:latin typeface="Arial" panose="020B0604020202020204" pitchFamily="34" charset="0"/>
                <a:cs typeface="Arial" panose="020B0604020202020204" pitchFamily="34" charset="0"/>
              </a:rPr>
              <a:t>ANKARA</a:t>
            </a:r>
            <a:endParaRPr lang="tr-TR" dirty="0">
              <a:latin typeface="Arial" panose="020B0604020202020204" pitchFamily="34" charset="0"/>
              <a:cs typeface="Arial" panose="020B0604020202020204" pitchFamily="34" charset="0"/>
            </a:endParaRPr>
          </a:p>
        </p:txBody>
      </p:sp>
      <p:pic>
        <p:nvPicPr>
          <p:cNvPr id="6" name="Resim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6681" y="6022230"/>
            <a:ext cx="10541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5" descr="Açıklama: Açıklama: Açıklama: BayrakRenk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50818"/>
            <a:ext cx="1400175" cy="590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8" name="Alt Başlık 2"/>
          <p:cNvSpPr txBox="1">
            <a:spLocks/>
          </p:cNvSpPr>
          <p:nvPr/>
        </p:nvSpPr>
        <p:spPr>
          <a:xfrm>
            <a:off x="1259632" y="260648"/>
            <a:ext cx="6768752" cy="936104"/>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lgn="ctr"/>
            <a:r>
              <a:rPr lang="tr-TR" dirty="0" smtClean="0">
                <a:solidFill>
                  <a:srgbClr val="00B0F0"/>
                </a:solidFill>
                <a:latin typeface="Arial" panose="020B0604020202020204" pitchFamily="34" charset="0"/>
                <a:cs typeface="Arial" panose="020B0604020202020204" pitchFamily="34" charset="0"/>
              </a:rPr>
              <a:t>BİLİM,SANAYİ VE TEKNOLOJİ BAKANLIĞI</a:t>
            </a:r>
            <a:endParaRPr lang="tr-TR"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3760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055687477"/>
              </p:ext>
            </p:extLst>
          </p:nvPr>
        </p:nvGraphicFramePr>
        <p:xfrm>
          <a:off x="467544" y="522397"/>
          <a:ext cx="7920881" cy="6335603"/>
        </p:xfrm>
        <a:graphic>
          <a:graphicData uri="http://schemas.openxmlformats.org/drawingml/2006/table">
            <a:tbl>
              <a:tblPr firstRow="1" firstCol="1" bandRow="1">
                <a:tableStyleId>{5C22544A-7EE6-4342-B048-85BDC9FD1C3A}</a:tableStyleId>
              </a:tblPr>
              <a:tblGrid>
                <a:gridCol w="643583"/>
                <a:gridCol w="7277298"/>
              </a:tblGrid>
              <a:tr h="216024">
                <a:tc>
                  <a:txBody>
                    <a:bodyPr/>
                    <a:lstStyle/>
                    <a:p>
                      <a:pPr algn="ctr">
                        <a:spcAft>
                          <a:spcPts val="0"/>
                        </a:spcAft>
                      </a:pPr>
                      <a:r>
                        <a:rPr lang="tr-TR" sz="2000" b="0" dirty="0">
                          <a:effectLst/>
                          <a:latin typeface="Arial" pitchFamily="34" charset="0"/>
                          <a:cs typeface="Arial" pitchFamily="34" charset="0"/>
                        </a:rPr>
                        <a:t>1</a:t>
                      </a:r>
                      <a:endParaRPr lang="tr-TR" sz="2800" b="0" dirty="0">
                        <a:effectLst/>
                        <a:latin typeface="Arial" pitchFamily="34" charset="0"/>
                        <a:ea typeface="Times New Roman"/>
                        <a:cs typeface="Arial" pitchFamily="34" charset="0"/>
                      </a:endParaRPr>
                    </a:p>
                  </a:txBody>
                  <a:tcPr marL="2881" marR="2881" marT="2881" marB="0" anchor="ctr">
                    <a:solidFill>
                      <a:schemeClr val="accent1"/>
                    </a:solidFill>
                  </a:tcPr>
                </a:tc>
                <a:tc>
                  <a:txBody>
                    <a:bodyPr/>
                    <a:lstStyle/>
                    <a:p>
                      <a:pPr>
                        <a:spcAft>
                          <a:spcPts val="0"/>
                        </a:spcAft>
                      </a:pPr>
                      <a:r>
                        <a:rPr kumimoji="0" lang="tr-TR" sz="2000" b="0" kern="1200" dirty="0" err="1">
                          <a:solidFill>
                            <a:schemeClr val="dk1"/>
                          </a:solidFill>
                          <a:effectLst/>
                          <a:latin typeface="Arial" pitchFamily="34" charset="0"/>
                          <a:ea typeface="+mn-ea"/>
                          <a:cs typeface="Arial" pitchFamily="34" charset="0"/>
                        </a:rPr>
                        <a:t>Stock</a:t>
                      </a:r>
                      <a:r>
                        <a:rPr kumimoji="0" lang="tr-TR" sz="2000" b="0" kern="1200" dirty="0">
                          <a:solidFill>
                            <a:schemeClr val="dk1"/>
                          </a:solidFill>
                          <a:effectLst/>
                          <a:latin typeface="Arial" pitchFamily="34" charset="0"/>
                          <a:ea typeface="+mn-ea"/>
                          <a:cs typeface="Arial" pitchFamily="34" charset="0"/>
                        </a:rPr>
                        <a:t> Exchange </a:t>
                      </a:r>
                      <a:r>
                        <a:rPr kumimoji="0" lang="tr-TR" sz="2000" b="0" kern="1200" dirty="0" err="1">
                          <a:solidFill>
                            <a:schemeClr val="dk1"/>
                          </a:solidFill>
                          <a:effectLst/>
                          <a:latin typeface="Arial" pitchFamily="34" charset="0"/>
                          <a:ea typeface="+mn-ea"/>
                          <a:cs typeface="Arial" pitchFamily="34" charset="0"/>
                        </a:rPr>
                        <a:t>and</a:t>
                      </a:r>
                      <a:r>
                        <a:rPr kumimoji="0" lang="tr-TR" sz="2000" b="0" kern="1200" dirty="0">
                          <a:solidFill>
                            <a:schemeClr val="dk1"/>
                          </a:solidFill>
                          <a:effectLst/>
                          <a:latin typeface="Arial" pitchFamily="34" charset="0"/>
                          <a:ea typeface="+mn-ea"/>
                          <a:cs typeface="Arial" pitchFamily="34" charset="0"/>
                        </a:rPr>
                        <a:t> </a:t>
                      </a:r>
                      <a:r>
                        <a:rPr kumimoji="0" lang="tr-TR" sz="2000" b="0" kern="1200" dirty="0" err="1">
                          <a:solidFill>
                            <a:schemeClr val="dk1"/>
                          </a:solidFill>
                          <a:effectLst/>
                          <a:latin typeface="Arial" pitchFamily="34" charset="0"/>
                          <a:ea typeface="+mn-ea"/>
                          <a:cs typeface="Arial" pitchFamily="34" charset="0"/>
                        </a:rPr>
                        <a:t>Admin</a:t>
                      </a:r>
                      <a:r>
                        <a:rPr kumimoji="0" lang="tr-TR" sz="2000" b="0" kern="1200" dirty="0">
                          <a:solidFill>
                            <a:schemeClr val="dk1"/>
                          </a:solidFill>
                          <a:effectLst/>
                          <a:latin typeface="Arial" pitchFamily="34" charset="0"/>
                          <a:ea typeface="+mn-ea"/>
                          <a:cs typeface="Arial" pitchFamily="34" charset="0"/>
                        </a:rPr>
                        <a:t> </a:t>
                      </a:r>
                      <a:r>
                        <a:rPr kumimoji="0" lang="tr-TR" sz="2000" b="0" kern="1200" dirty="0" err="1">
                          <a:solidFill>
                            <a:schemeClr val="dk1"/>
                          </a:solidFill>
                          <a:effectLst/>
                          <a:latin typeface="Arial" pitchFamily="34" charset="0"/>
                          <a:ea typeface="+mn-ea"/>
                          <a:cs typeface="Arial" pitchFamily="34" charset="0"/>
                        </a:rPr>
                        <a:t>Building</a:t>
                      </a:r>
                      <a:r>
                        <a:rPr kumimoji="0" lang="tr-TR" sz="2000" b="0" kern="1200" dirty="0">
                          <a:solidFill>
                            <a:schemeClr val="dk1"/>
                          </a:solidFill>
                          <a:effectLst/>
                          <a:latin typeface="Arial" pitchFamily="34" charset="0"/>
                          <a:ea typeface="+mn-ea"/>
                          <a:cs typeface="Arial" pitchFamily="34" charset="0"/>
                        </a:rPr>
                        <a:t> </a:t>
                      </a:r>
                    </a:p>
                  </a:txBody>
                  <a:tcPr marL="2881" marR="2881" marT="2881" marB="0" anchor="ctr">
                    <a:solidFill>
                      <a:schemeClr val="bg1">
                        <a:lumMod val="95000"/>
                      </a:schemeClr>
                    </a:solidFill>
                  </a:tcPr>
                </a:tc>
              </a:tr>
              <a:tr h="264586">
                <a:tc>
                  <a:txBody>
                    <a:bodyPr/>
                    <a:lstStyle/>
                    <a:p>
                      <a:pPr algn="ctr">
                        <a:spcAft>
                          <a:spcPts val="0"/>
                        </a:spcAft>
                      </a:pPr>
                      <a:r>
                        <a:rPr lang="tr-TR" sz="2000" dirty="0">
                          <a:effectLst/>
                          <a:latin typeface="Arial" pitchFamily="34" charset="0"/>
                          <a:cs typeface="Arial" pitchFamily="34" charset="0"/>
                        </a:rPr>
                        <a:t>2</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dirty="0" err="1">
                          <a:effectLst/>
                          <a:latin typeface="Arial" pitchFamily="34" charset="0"/>
                          <a:cs typeface="Arial" pitchFamily="34" charset="0"/>
                        </a:rPr>
                        <a:t>Inshell</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hazelnut</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warehouse</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steel</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frame</a:t>
                      </a: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r>
              <a:tr h="344259">
                <a:tc>
                  <a:txBody>
                    <a:bodyPr/>
                    <a:lstStyle/>
                    <a:p>
                      <a:pPr algn="ctr">
                        <a:spcAft>
                          <a:spcPts val="0"/>
                        </a:spcAft>
                      </a:pPr>
                      <a:r>
                        <a:rPr lang="tr-TR" sz="2000" dirty="0">
                          <a:effectLst/>
                          <a:latin typeface="Arial" pitchFamily="34" charset="0"/>
                          <a:cs typeface="Arial" pitchFamily="34" charset="0"/>
                        </a:rPr>
                        <a:t>3</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dirty="0" err="1">
                          <a:effectLst/>
                          <a:latin typeface="Arial" pitchFamily="34" charset="0"/>
                          <a:cs typeface="Arial" pitchFamily="34" charset="0"/>
                        </a:rPr>
                        <a:t>Inshell</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hazelnut</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cleaning</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and</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sampling</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building</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steel</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frame</a:t>
                      </a: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r>
              <a:tr h="264586">
                <a:tc>
                  <a:txBody>
                    <a:bodyPr/>
                    <a:lstStyle/>
                    <a:p>
                      <a:pPr algn="ctr">
                        <a:spcAft>
                          <a:spcPts val="0"/>
                        </a:spcAft>
                      </a:pPr>
                      <a:r>
                        <a:rPr lang="tr-TR" sz="2000" dirty="0">
                          <a:effectLst/>
                          <a:latin typeface="Arial" pitchFamily="34" charset="0"/>
                          <a:cs typeface="Arial" pitchFamily="34" charset="0"/>
                        </a:rPr>
                        <a:t>4</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a:effectLst/>
                          <a:latin typeface="Arial" pitchFamily="34" charset="0"/>
                          <a:cs typeface="Arial" pitchFamily="34" charset="0"/>
                        </a:rPr>
                        <a:t>Inshell hazelnut packaging building (steel frame)</a:t>
                      </a:r>
                      <a:endParaRPr lang="tr-TR" sz="2800">
                        <a:effectLst/>
                        <a:latin typeface="Arial" pitchFamily="34" charset="0"/>
                        <a:ea typeface="Times New Roman"/>
                        <a:cs typeface="Arial" pitchFamily="34" charset="0"/>
                      </a:endParaRPr>
                    </a:p>
                  </a:txBody>
                  <a:tcPr marL="2881" marR="2881" marT="2881" marB="0" anchor="ctr"/>
                </a:tc>
              </a:tr>
              <a:tr h="264586">
                <a:tc>
                  <a:txBody>
                    <a:bodyPr/>
                    <a:lstStyle/>
                    <a:p>
                      <a:pPr algn="ctr">
                        <a:spcAft>
                          <a:spcPts val="0"/>
                        </a:spcAft>
                      </a:pPr>
                      <a:r>
                        <a:rPr lang="tr-TR" sz="2000" dirty="0">
                          <a:effectLst/>
                          <a:latin typeface="Arial" pitchFamily="34" charset="0"/>
                          <a:cs typeface="Arial" pitchFamily="34" charset="0"/>
                        </a:rPr>
                        <a:t>5</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a:effectLst/>
                          <a:latin typeface="Arial" pitchFamily="34" charset="0"/>
                          <a:cs typeface="Arial" pitchFamily="34" charset="0"/>
                        </a:rPr>
                        <a:t>Inshell hazelnut waiting station (steel frame)</a:t>
                      </a:r>
                      <a:endParaRPr lang="tr-TR" sz="2800">
                        <a:effectLst/>
                        <a:latin typeface="Arial" pitchFamily="34" charset="0"/>
                        <a:ea typeface="Times New Roman"/>
                        <a:cs typeface="Arial" pitchFamily="34" charset="0"/>
                      </a:endParaRPr>
                    </a:p>
                  </a:txBody>
                  <a:tcPr marL="2881" marR="2881" marT="2881" marB="0" anchor="ctr"/>
                </a:tc>
              </a:tr>
              <a:tr h="264586">
                <a:tc>
                  <a:txBody>
                    <a:bodyPr/>
                    <a:lstStyle/>
                    <a:p>
                      <a:pPr algn="ctr">
                        <a:spcAft>
                          <a:spcPts val="0"/>
                        </a:spcAft>
                      </a:pPr>
                      <a:r>
                        <a:rPr lang="tr-TR" sz="2000" dirty="0">
                          <a:effectLst/>
                          <a:latin typeface="Arial" pitchFamily="34" charset="0"/>
                          <a:cs typeface="Arial" pitchFamily="34" charset="0"/>
                        </a:rPr>
                        <a:t>6</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dirty="0" err="1">
                          <a:effectLst/>
                          <a:latin typeface="Arial" pitchFamily="34" charset="0"/>
                          <a:cs typeface="Arial" pitchFamily="34" charset="0"/>
                        </a:rPr>
                        <a:t>Entrance</a:t>
                      </a:r>
                      <a:endParaRPr lang="tr-TR" sz="2800" dirty="0">
                        <a:effectLst/>
                        <a:latin typeface="Arial" pitchFamily="34" charset="0"/>
                        <a:ea typeface="Times New Roman"/>
                        <a:cs typeface="Arial" pitchFamily="34" charset="0"/>
                      </a:endParaRPr>
                    </a:p>
                  </a:txBody>
                  <a:tcPr marL="2881" marR="2881" marT="2881" marB="0" anchor="ctr"/>
                </a:tc>
              </a:tr>
              <a:tr h="341702">
                <a:tc>
                  <a:txBody>
                    <a:bodyPr/>
                    <a:lstStyle/>
                    <a:p>
                      <a:pPr algn="ctr">
                        <a:spcAft>
                          <a:spcPts val="0"/>
                        </a:spcAft>
                      </a:pPr>
                      <a:r>
                        <a:rPr lang="tr-TR" sz="2000" dirty="0">
                          <a:effectLst/>
                          <a:latin typeface="Arial" pitchFamily="34" charset="0"/>
                          <a:cs typeface="Arial" pitchFamily="34" charset="0"/>
                        </a:rPr>
                        <a:t>7</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a:effectLst/>
                          <a:latin typeface="Arial" pitchFamily="34" charset="0"/>
                          <a:cs typeface="Arial" pitchFamily="34" charset="0"/>
                        </a:rPr>
                        <a:t>Lab, technical services and warehouse receipt building (steel) </a:t>
                      </a:r>
                      <a:endParaRPr lang="tr-TR" sz="2800">
                        <a:effectLst/>
                        <a:latin typeface="Arial" pitchFamily="34" charset="0"/>
                        <a:ea typeface="Times New Roman"/>
                        <a:cs typeface="Arial" pitchFamily="34" charset="0"/>
                      </a:endParaRPr>
                    </a:p>
                  </a:txBody>
                  <a:tcPr marL="2881" marR="2881" marT="2881" marB="0" anchor="ctr"/>
                </a:tc>
              </a:tr>
              <a:tr h="264586">
                <a:tc>
                  <a:txBody>
                    <a:bodyPr/>
                    <a:lstStyle/>
                    <a:p>
                      <a:pPr algn="ctr">
                        <a:spcAft>
                          <a:spcPts val="0"/>
                        </a:spcAft>
                      </a:pPr>
                      <a:r>
                        <a:rPr lang="tr-TR" sz="2000" dirty="0">
                          <a:effectLst/>
                          <a:latin typeface="Arial" pitchFamily="34" charset="0"/>
                          <a:cs typeface="Arial" pitchFamily="34" charset="0"/>
                        </a:rPr>
                        <a:t>8</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dirty="0" err="1">
                          <a:effectLst/>
                          <a:latin typeface="Arial" pitchFamily="34" charset="0"/>
                          <a:cs typeface="Arial" pitchFamily="34" charset="0"/>
                        </a:rPr>
                        <a:t>Water</a:t>
                      </a:r>
                      <a:r>
                        <a:rPr lang="tr-TR" sz="2000" dirty="0">
                          <a:effectLst/>
                          <a:latin typeface="Arial" pitchFamily="34" charset="0"/>
                          <a:cs typeface="Arial" pitchFamily="34" charset="0"/>
                        </a:rPr>
                        <a:t> </a:t>
                      </a:r>
                      <a:r>
                        <a:rPr lang="tr-TR" sz="2000" dirty="0" smtClean="0">
                          <a:effectLst/>
                          <a:latin typeface="Arial" pitchFamily="34" charset="0"/>
                          <a:cs typeface="Arial" pitchFamily="34" charset="0"/>
                        </a:rPr>
                        <a:t>tank</a:t>
                      </a:r>
                      <a:endParaRPr lang="tr-TR" sz="2800" dirty="0">
                        <a:effectLst/>
                        <a:latin typeface="Arial" pitchFamily="34" charset="0"/>
                        <a:ea typeface="Times New Roman"/>
                        <a:cs typeface="Arial" pitchFamily="34" charset="0"/>
                      </a:endParaRPr>
                    </a:p>
                  </a:txBody>
                  <a:tcPr marL="2881" marR="2881" marT="2881" marB="0" anchor="ctr"/>
                </a:tc>
              </a:tr>
              <a:tr h="264586">
                <a:tc>
                  <a:txBody>
                    <a:bodyPr/>
                    <a:lstStyle/>
                    <a:p>
                      <a:pPr algn="ctr">
                        <a:spcAft>
                          <a:spcPts val="0"/>
                        </a:spcAft>
                      </a:pPr>
                      <a:r>
                        <a:rPr lang="tr-TR" sz="2000">
                          <a:effectLst/>
                          <a:latin typeface="Arial" pitchFamily="34" charset="0"/>
                          <a:cs typeface="Arial" pitchFamily="34" charset="0"/>
                        </a:rPr>
                        <a:t>9</a:t>
                      </a:r>
                      <a:endParaRPr lang="tr-TR" sz="280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a:effectLst/>
                          <a:latin typeface="Arial" pitchFamily="34" charset="0"/>
                          <a:cs typeface="Arial" pitchFamily="34" charset="0"/>
                        </a:rPr>
                        <a:t>Water pump station</a:t>
                      </a:r>
                      <a:endParaRPr lang="tr-TR" sz="2800">
                        <a:effectLst/>
                        <a:latin typeface="Arial" pitchFamily="34" charset="0"/>
                        <a:ea typeface="Times New Roman"/>
                        <a:cs typeface="Arial" pitchFamily="34" charset="0"/>
                      </a:endParaRPr>
                    </a:p>
                  </a:txBody>
                  <a:tcPr marL="2881" marR="2881" marT="2881" marB="0" anchor="ctr"/>
                </a:tc>
              </a:tr>
              <a:tr h="264586">
                <a:tc>
                  <a:txBody>
                    <a:bodyPr/>
                    <a:lstStyle/>
                    <a:p>
                      <a:pPr algn="ctr">
                        <a:spcAft>
                          <a:spcPts val="0"/>
                        </a:spcAft>
                      </a:pPr>
                      <a:r>
                        <a:rPr lang="tr-TR" sz="2000" dirty="0">
                          <a:effectLst/>
                          <a:latin typeface="Arial" pitchFamily="34" charset="0"/>
                          <a:cs typeface="Arial" pitchFamily="34" charset="0"/>
                        </a:rPr>
                        <a:t>10</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dirty="0" err="1">
                          <a:effectLst/>
                          <a:latin typeface="Arial" pitchFamily="34" charset="0"/>
                          <a:cs typeface="Arial" pitchFamily="34" charset="0"/>
                        </a:rPr>
                        <a:t>Vehicle</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entry</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weighing</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etc</a:t>
                      </a:r>
                      <a:r>
                        <a:rPr lang="tr-TR" sz="2000" dirty="0">
                          <a:effectLst/>
                          <a:latin typeface="Arial" pitchFamily="34" charset="0"/>
                          <a:cs typeface="Arial" pitchFamily="34" charset="0"/>
                        </a:rPr>
                        <a:t>. Station</a:t>
                      </a:r>
                      <a:endParaRPr lang="tr-TR" sz="2800" dirty="0">
                        <a:effectLst/>
                        <a:latin typeface="Arial" pitchFamily="34" charset="0"/>
                        <a:ea typeface="Times New Roman"/>
                        <a:cs typeface="Arial" pitchFamily="34" charset="0"/>
                      </a:endParaRPr>
                    </a:p>
                  </a:txBody>
                  <a:tcPr marL="2881" marR="2881" marT="2881" marB="0" anchor="ctr"/>
                </a:tc>
              </a:tr>
              <a:tr h="341702">
                <a:tc>
                  <a:txBody>
                    <a:bodyPr/>
                    <a:lstStyle/>
                    <a:p>
                      <a:pPr algn="ctr">
                        <a:spcAft>
                          <a:spcPts val="0"/>
                        </a:spcAft>
                      </a:pP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a:effectLst/>
                          <a:latin typeface="Arial" pitchFamily="34" charset="0"/>
                          <a:cs typeface="Arial" pitchFamily="34" charset="0"/>
                        </a:rPr>
                        <a:t>Steel silos </a:t>
                      </a:r>
                      <a:endParaRPr lang="tr-TR" sz="2800">
                        <a:effectLst/>
                        <a:latin typeface="Arial" pitchFamily="34" charset="0"/>
                        <a:ea typeface="Times New Roman"/>
                        <a:cs typeface="Arial" pitchFamily="34" charset="0"/>
                      </a:endParaRPr>
                    </a:p>
                  </a:txBody>
                  <a:tcPr marL="2881" marR="2881" marT="2881" marB="0" anchor="ctr"/>
                </a:tc>
              </a:tr>
              <a:tr h="358573">
                <a:tc>
                  <a:txBody>
                    <a:bodyPr/>
                    <a:lstStyle/>
                    <a:p>
                      <a:pPr algn="ctr">
                        <a:spcAft>
                          <a:spcPts val="0"/>
                        </a:spcAft>
                      </a:pP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dirty="0">
                          <a:effectLst/>
                          <a:latin typeface="Arial" pitchFamily="34" charset="0"/>
                          <a:cs typeface="Arial" pitchFamily="34" charset="0"/>
                        </a:rPr>
                        <a:t>1000 </a:t>
                      </a:r>
                      <a:r>
                        <a:rPr lang="tr-TR" sz="2000" dirty="0" err="1">
                          <a:effectLst/>
                          <a:latin typeface="Arial" pitchFamily="34" charset="0"/>
                          <a:cs typeface="Arial" pitchFamily="34" charset="0"/>
                        </a:rPr>
                        <a:t>kVA</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transformer</a:t>
                      </a:r>
                      <a:endParaRPr lang="tr-TR" sz="2800" dirty="0">
                        <a:effectLst/>
                        <a:latin typeface="Arial" pitchFamily="34" charset="0"/>
                        <a:ea typeface="Times New Roman"/>
                        <a:cs typeface="Arial" pitchFamily="34" charset="0"/>
                      </a:endParaRPr>
                    </a:p>
                  </a:txBody>
                  <a:tcPr marL="2881" marR="2881" marT="2881" marB="0" anchor="ctr"/>
                </a:tc>
              </a:tr>
              <a:tr h="340172">
                <a:tc>
                  <a:txBody>
                    <a:bodyPr/>
                    <a:lstStyle/>
                    <a:p>
                      <a:pPr algn="ctr">
                        <a:spcAft>
                          <a:spcPts val="0"/>
                        </a:spcAft>
                      </a:pP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a:effectLst/>
                          <a:latin typeface="Arial" pitchFamily="34" charset="0"/>
                          <a:cs typeface="Arial" pitchFamily="34" charset="0"/>
                        </a:rPr>
                        <a:t>OG Compensation and underground energy transmission lines</a:t>
                      </a:r>
                      <a:endParaRPr lang="tr-TR" sz="2800">
                        <a:effectLst/>
                        <a:latin typeface="Arial" pitchFamily="34" charset="0"/>
                        <a:ea typeface="Times New Roman"/>
                        <a:cs typeface="Arial" pitchFamily="34" charset="0"/>
                      </a:endParaRPr>
                    </a:p>
                  </a:txBody>
                  <a:tcPr marL="2881" marR="2881" marT="2881" marB="0" anchor="ctr"/>
                </a:tc>
              </a:tr>
              <a:tr h="358573">
                <a:tc>
                  <a:txBody>
                    <a:bodyPr/>
                    <a:lstStyle/>
                    <a:p>
                      <a:pPr algn="ctr">
                        <a:spcAft>
                          <a:spcPts val="0"/>
                        </a:spcAft>
                      </a:pP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dirty="0" err="1">
                          <a:effectLst/>
                          <a:latin typeface="Arial" pitchFamily="34" charset="0"/>
                          <a:cs typeface="Arial" pitchFamily="34" charset="0"/>
                        </a:rPr>
                        <a:t>Insulation</a:t>
                      </a:r>
                      <a:r>
                        <a:rPr lang="tr-TR" sz="2000" dirty="0">
                          <a:effectLst/>
                          <a:latin typeface="Arial" pitchFamily="34" charset="0"/>
                          <a:cs typeface="Arial" pitchFamily="34" charset="0"/>
                        </a:rPr>
                        <a:t> </a:t>
                      </a:r>
                      <a:endParaRPr lang="tr-TR" sz="2800" dirty="0">
                        <a:effectLst/>
                        <a:latin typeface="Arial" pitchFamily="34" charset="0"/>
                        <a:ea typeface="Times New Roman"/>
                        <a:cs typeface="Arial" pitchFamily="34" charset="0"/>
                      </a:endParaRPr>
                    </a:p>
                  </a:txBody>
                  <a:tcPr marL="2881" marR="2881" marT="2881" marB="0" anchor="ctr"/>
                </a:tc>
              </a:tr>
              <a:tr h="340172">
                <a:tc>
                  <a:txBody>
                    <a:bodyPr/>
                    <a:lstStyle/>
                    <a:p>
                      <a:pPr algn="ctr">
                        <a:spcAft>
                          <a:spcPts val="0"/>
                        </a:spcAft>
                      </a:pP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a:effectLst/>
                          <a:latin typeface="Arial" pitchFamily="34" charset="0"/>
                          <a:cs typeface="Arial" pitchFamily="34" charset="0"/>
                        </a:rPr>
                        <a:t>Feeding and Automation Systems</a:t>
                      </a:r>
                      <a:endParaRPr lang="tr-TR" sz="2800">
                        <a:effectLst/>
                        <a:latin typeface="Arial" pitchFamily="34" charset="0"/>
                        <a:ea typeface="Times New Roman"/>
                        <a:cs typeface="Arial" pitchFamily="34" charset="0"/>
                      </a:endParaRPr>
                    </a:p>
                  </a:txBody>
                  <a:tcPr marL="2881" marR="2881" marT="2881" marB="0" anchor="ctr"/>
                </a:tc>
              </a:tr>
              <a:tr h="475067">
                <a:tc>
                  <a:txBody>
                    <a:bodyPr/>
                    <a:lstStyle/>
                    <a:p>
                      <a:pPr algn="ctr">
                        <a:spcAft>
                          <a:spcPts val="0"/>
                        </a:spcAft>
                      </a:pP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dirty="0">
                          <a:effectLst/>
                          <a:latin typeface="Arial" pitchFamily="34" charset="0"/>
                          <a:cs typeface="Arial" pitchFamily="34" charset="0"/>
                        </a:rPr>
                        <a:t>875 </a:t>
                      </a:r>
                      <a:r>
                        <a:rPr lang="tr-TR" sz="2000" dirty="0" err="1">
                          <a:effectLst/>
                          <a:latin typeface="Arial" pitchFamily="34" charset="0"/>
                          <a:cs typeface="Arial" pitchFamily="34" charset="0"/>
                        </a:rPr>
                        <a:t>kVA</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generator</a:t>
                      </a:r>
                      <a:endParaRPr lang="tr-TR" sz="2800" dirty="0">
                        <a:effectLst/>
                        <a:latin typeface="Arial" pitchFamily="34" charset="0"/>
                        <a:ea typeface="Times New Roman"/>
                        <a:cs typeface="Arial" pitchFamily="34" charset="0"/>
                      </a:endParaRPr>
                    </a:p>
                  </a:txBody>
                  <a:tcPr marL="2881" marR="2881" marT="2881" marB="0" anchor="ctr"/>
                </a:tc>
              </a:tr>
              <a:tr h="264586">
                <a:tc>
                  <a:txBody>
                    <a:bodyPr/>
                    <a:lstStyle/>
                    <a:p>
                      <a:pPr algn="ctr">
                        <a:spcAft>
                          <a:spcPts val="0"/>
                        </a:spcAft>
                      </a:pP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a:effectLst/>
                          <a:latin typeface="Arial" pitchFamily="34" charset="0"/>
                          <a:cs typeface="Arial" pitchFamily="34" charset="0"/>
                        </a:rPr>
                        <a:t>Water tank tiles</a:t>
                      </a:r>
                      <a:endParaRPr lang="tr-TR" sz="2800">
                        <a:effectLst/>
                        <a:latin typeface="Arial" pitchFamily="34" charset="0"/>
                        <a:ea typeface="Times New Roman"/>
                        <a:cs typeface="Arial" pitchFamily="34" charset="0"/>
                      </a:endParaRPr>
                    </a:p>
                  </a:txBody>
                  <a:tcPr marL="2881" marR="2881" marT="2881" marB="0" anchor="ctr"/>
                </a:tc>
              </a:tr>
              <a:tr h="358573">
                <a:tc>
                  <a:txBody>
                    <a:bodyPr/>
                    <a:lstStyle/>
                    <a:p>
                      <a:pPr algn="ctr">
                        <a:spcAft>
                          <a:spcPts val="0"/>
                        </a:spcAft>
                      </a:pP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dirty="0" err="1">
                          <a:effectLst/>
                          <a:latin typeface="Arial" pitchFamily="34" charset="0"/>
                          <a:cs typeface="Arial" pitchFamily="34" charset="0"/>
                        </a:rPr>
                        <a:t>Water</a:t>
                      </a:r>
                      <a:r>
                        <a:rPr lang="tr-TR" sz="2000" dirty="0">
                          <a:effectLst/>
                          <a:latin typeface="Arial" pitchFamily="34" charset="0"/>
                          <a:cs typeface="Arial" pitchFamily="34" charset="0"/>
                        </a:rPr>
                        <a:t> tank </a:t>
                      </a:r>
                      <a:r>
                        <a:rPr lang="tr-TR" sz="2000" dirty="0" err="1">
                          <a:effectLst/>
                          <a:latin typeface="Arial" pitchFamily="34" charset="0"/>
                          <a:cs typeface="Arial" pitchFamily="34" charset="0"/>
                        </a:rPr>
                        <a:t>intake</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and</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outflow</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infrastructure</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drainage</a:t>
                      </a: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r>
              <a:tr h="264586">
                <a:tc>
                  <a:txBody>
                    <a:bodyPr/>
                    <a:lstStyle/>
                    <a:p>
                      <a:pPr algn="ctr">
                        <a:spcAft>
                          <a:spcPts val="0"/>
                        </a:spcAft>
                      </a:pP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c>
                  <a:txBody>
                    <a:bodyPr/>
                    <a:lstStyle/>
                    <a:p>
                      <a:pPr>
                        <a:spcAft>
                          <a:spcPts val="0"/>
                        </a:spcAft>
                      </a:pPr>
                      <a:r>
                        <a:rPr lang="tr-TR" sz="2000" dirty="0" err="1">
                          <a:effectLst/>
                          <a:latin typeface="Arial" pitchFamily="34" charset="0"/>
                          <a:cs typeface="Arial" pitchFamily="34" charset="0"/>
                        </a:rPr>
                        <a:t>Water</a:t>
                      </a:r>
                      <a:r>
                        <a:rPr lang="tr-TR" sz="2000" dirty="0">
                          <a:effectLst/>
                          <a:latin typeface="Arial" pitchFamily="34" charset="0"/>
                          <a:cs typeface="Arial" pitchFamily="34" charset="0"/>
                        </a:rPr>
                        <a:t> tank (</a:t>
                      </a:r>
                      <a:r>
                        <a:rPr lang="tr-TR" sz="2000" dirty="0" err="1">
                          <a:effectLst/>
                          <a:latin typeface="Arial" pitchFamily="34" charset="0"/>
                          <a:cs typeface="Arial" pitchFamily="34" charset="0"/>
                        </a:rPr>
                        <a:t>difference</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between</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approximate</a:t>
                      </a:r>
                      <a:r>
                        <a:rPr lang="tr-TR" sz="2000" dirty="0">
                          <a:effectLst/>
                          <a:latin typeface="Arial" pitchFamily="34" charset="0"/>
                          <a:cs typeface="Arial" pitchFamily="34" charset="0"/>
                        </a:rPr>
                        <a:t> &amp; </a:t>
                      </a:r>
                      <a:r>
                        <a:rPr lang="tr-TR" sz="2000" dirty="0" err="1">
                          <a:effectLst/>
                          <a:latin typeface="Arial" pitchFamily="34" charset="0"/>
                          <a:cs typeface="Arial" pitchFamily="34" charset="0"/>
                        </a:rPr>
                        <a:t>actual</a:t>
                      </a:r>
                      <a:r>
                        <a:rPr lang="tr-TR" sz="2000" dirty="0">
                          <a:effectLst/>
                          <a:latin typeface="Arial" pitchFamily="34" charset="0"/>
                          <a:cs typeface="Arial" pitchFamily="34" charset="0"/>
                        </a:rPr>
                        <a:t> </a:t>
                      </a:r>
                      <a:r>
                        <a:rPr lang="tr-TR" sz="2000" dirty="0" err="1">
                          <a:effectLst/>
                          <a:latin typeface="Arial" pitchFamily="34" charset="0"/>
                          <a:cs typeface="Arial" pitchFamily="34" charset="0"/>
                        </a:rPr>
                        <a:t>costs</a:t>
                      </a:r>
                      <a:r>
                        <a:rPr lang="tr-TR" sz="2000" dirty="0">
                          <a:effectLst/>
                          <a:latin typeface="Arial" pitchFamily="34" charset="0"/>
                          <a:cs typeface="Arial" pitchFamily="34" charset="0"/>
                        </a:rPr>
                        <a:t>)</a:t>
                      </a:r>
                      <a:endParaRPr lang="tr-TR" sz="2800" dirty="0">
                        <a:effectLst/>
                        <a:latin typeface="Arial" pitchFamily="34" charset="0"/>
                        <a:ea typeface="Times New Roman"/>
                        <a:cs typeface="Arial" pitchFamily="34" charset="0"/>
                      </a:endParaRPr>
                    </a:p>
                  </a:txBody>
                  <a:tcPr marL="2881" marR="2881" marT="2881" marB="0" anchor="ctr"/>
                </a:tc>
              </a:tr>
            </a:tbl>
          </a:graphicData>
        </a:graphic>
      </p:graphicFrame>
    </p:spTree>
    <p:extLst>
      <p:ext uri="{BB962C8B-B14F-4D97-AF65-F5344CB8AC3E}">
        <p14:creationId xmlns:p14="http://schemas.microsoft.com/office/powerpoint/2010/main" val="2808559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Kastamonu </a:t>
            </a:r>
            <a:r>
              <a:rPr lang="tr-TR" dirty="0" err="1" smtClean="0"/>
              <a:t>İşgem</a:t>
            </a:r>
            <a:r>
              <a:rPr lang="tr-TR" dirty="0" smtClean="0"/>
              <a:t> (KOSGEB)</a:t>
            </a:r>
            <a:endParaRPr lang="tr-TR" dirty="0"/>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Sorun: </a:t>
            </a:r>
            <a:r>
              <a:rPr lang="tr-TR" dirty="0" smtClean="0">
                <a:latin typeface="Arial" panose="020B0604020202020204" pitchFamily="34" charset="0"/>
                <a:cs typeface="Arial" panose="020B0604020202020204" pitchFamily="34" charset="0"/>
              </a:rPr>
              <a:t>Kastamonu ilinde girişimcilik eksikliği</a:t>
            </a:r>
          </a:p>
          <a:p>
            <a:r>
              <a:rPr lang="tr-TR" dirty="0" smtClean="0">
                <a:latin typeface="Arial" panose="020B0604020202020204" pitchFamily="34" charset="0"/>
                <a:cs typeface="Arial" panose="020B0604020202020204" pitchFamily="34" charset="0"/>
              </a:rPr>
              <a:t>Çözüm: 5800m2 20 işlik Kastamonu İŞGEM</a:t>
            </a:r>
          </a:p>
          <a:p>
            <a:pPr lvl="1"/>
            <a:r>
              <a:rPr lang="tr-TR" dirty="0" smtClean="0">
                <a:latin typeface="Arial" panose="020B0604020202020204" pitchFamily="34" charset="0"/>
                <a:cs typeface="Arial" panose="020B0604020202020204" pitchFamily="34" charset="0"/>
              </a:rPr>
              <a:t>İŞGEM yönetiminin eğitilmesi</a:t>
            </a:r>
          </a:p>
          <a:p>
            <a:pPr lvl="1"/>
            <a:r>
              <a:rPr lang="tr-TR" dirty="0" smtClean="0">
                <a:latin typeface="Arial" panose="020B0604020202020204" pitchFamily="34" charset="0"/>
                <a:cs typeface="Arial" panose="020B0604020202020204" pitchFamily="34" charset="0"/>
              </a:rPr>
              <a:t>İŞGEM için ihtiyaç analizi</a:t>
            </a:r>
          </a:p>
          <a:p>
            <a:pPr lvl="1"/>
            <a:r>
              <a:rPr lang="tr-TR" dirty="0" smtClean="0">
                <a:latin typeface="Arial" panose="020B0604020202020204" pitchFamily="34" charset="0"/>
                <a:cs typeface="Arial" panose="020B0604020202020204" pitchFamily="34" charset="0"/>
              </a:rPr>
              <a:t>Pazar araştırmaları</a:t>
            </a:r>
          </a:p>
          <a:p>
            <a:pPr lvl="1"/>
            <a:r>
              <a:rPr lang="tr-TR" dirty="0" smtClean="0">
                <a:latin typeface="Arial" panose="020B0604020202020204" pitchFamily="34" charset="0"/>
                <a:cs typeface="Arial" panose="020B0604020202020204" pitchFamily="34" charset="0"/>
              </a:rPr>
              <a:t>İşlik Kiracılarına Eğitim ve iş planı hazırlanması</a:t>
            </a:r>
          </a:p>
          <a:p>
            <a:pPr lvl="1"/>
            <a:r>
              <a:rPr lang="tr-TR" dirty="0" smtClean="0">
                <a:latin typeface="Arial" panose="020B0604020202020204" pitchFamily="34" charset="0"/>
                <a:cs typeface="Arial" panose="020B0604020202020204" pitchFamily="34" charset="0"/>
              </a:rPr>
              <a:t>Tanıtım ve Bilinçlendirme</a:t>
            </a:r>
          </a:p>
          <a:p>
            <a:pPr lvl="1"/>
            <a:endParaRPr lang="tr-TR"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2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9" r="5571" b="22627"/>
          <a:stretch/>
        </p:blipFill>
        <p:spPr bwMode="auto">
          <a:xfrm>
            <a:off x="297608" y="935939"/>
            <a:ext cx="8129458" cy="574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0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Malatya Kayısı Deposu (</a:t>
            </a:r>
            <a:r>
              <a:rPr lang="tr-TR" dirty="0" err="1" smtClean="0"/>
              <a:t>Valilik,MTB</a:t>
            </a:r>
            <a:r>
              <a:rPr lang="tr-TR" dirty="0" smtClean="0"/>
              <a:t>)</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latin typeface="Arial" panose="020B0604020202020204" pitchFamily="34" charset="0"/>
                <a:cs typeface="Arial" panose="020B0604020202020204" pitchFamily="34" charset="0"/>
              </a:rPr>
              <a:t>Sorun: SHD Eksikliği, İhracat Sıkıntıları, Birlikte iş yapma eksikliği</a:t>
            </a:r>
          </a:p>
          <a:p>
            <a:r>
              <a:rPr lang="tr-TR" dirty="0" smtClean="0">
                <a:latin typeface="Arial" panose="020B0604020202020204" pitchFamily="34" charset="0"/>
                <a:cs typeface="Arial" panose="020B0604020202020204" pitchFamily="34" charset="0"/>
              </a:rPr>
              <a:t>Çözüm;</a:t>
            </a:r>
          </a:p>
          <a:p>
            <a:pPr lvl="1"/>
            <a:r>
              <a:rPr lang="tr-TR" dirty="0" smtClean="0">
                <a:latin typeface="Arial" panose="020B0604020202020204" pitchFamily="34" charset="0"/>
                <a:cs typeface="Arial" panose="020B0604020202020204" pitchFamily="34" charset="0"/>
              </a:rPr>
              <a:t>Uzun ve kısa süreli soğuk hava depoları, şoklama üniteleri</a:t>
            </a:r>
          </a:p>
          <a:p>
            <a:pPr lvl="1"/>
            <a:r>
              <a:rPr lang="tr-TR" dirty="0" smtClean="0">
                <a:latin typeface="Arial" panose="020B0604020202020204" pitchFamily="34" charset="0"/>
                <a:cs typeface="Arial" panose="020B0604020202020204" pitchFamily="34" charset="0"/>
              </a:rPr>
              <a:t>Kümelenme vadisi ve mezat salonu,</a:t>
            </a:r>
          </a:p>
          <a:p>
            <a:pPr lvl="1"/>
            <a:r>
              <a:rPr lang="tr-TR" dirty="0" smtClean="0">
                <a:latin typeface="Arial" panose="020B0604020202020204" pitchFamily="34" charset="0"/>
                <a:cs typeface="Arial" panose="020B0604020202020204" pitchFamily="34" charset="0"/>
              </a:rPr>
              <a:t>Ortak işleme, ayıklama ve paketleme tesisi, kükürt giderme hattı, doğal kurutma alanı, kontrol laboratuvarı</a:t>
            </a:r>
          </a:p>
          <a:p>
            <a:pPr lvl="1"/>
            <a:r>
              <a:rPr lang="tr-TR" dirty="0" smtClean="0">
                <a:latin typeface="Arial" panose="020B0604020202020204" pitchFamily="34" charset="0"/>
                <a:cs typeface="Arial" panose="020B0604020202020204" pitchFamily="34" charset="0"/>
              </a:rPr>
              <a:t>PV Güneş Panelleri ile elektrik üretimi</a:t>
            </a:r>
          </a:p>
          <a:p>
            <a:pPr lvl="1"/>
            <a:r>
              <a:rPr lang="tr-TR" dirty="0" smtClean="0">
                <a:latin typeface="Arial" panose="020B0604020202020204" pitchFamily="34" charset="0"/>
                <a:cs typeface="Arial" panose="020B0604020202020204" pitchFamily="34" charset="0"/>
              </a:rPr>
              <a:t>Kümelenme analizi, depoların ve ortak kullanım atölyelerinin işler hale getirilmesi</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87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7" name="Picture 3" descr="C:\Users\cihan\Desktop\8) SITE PLAN 20-11-2013.bmp"/>
          <p:cNvPicPr>
            <a:picLocks noChangeAspect="1" noChangeArrowheads="1"/>
          </p:cNvPicPr>
          <p:nvPr/>
        </p:nvPicPr>
        <p:blipFill rotWithShape="1">
          <a:blip r:embed="rId2">
            <a:extLst>
              <a:ext uri="{28A0092B-C50C-407E-A947-70E740481C1C}">
                <a14:useLocalDpi xmlns:a14="http://schemas.microsoft.com/office/drawing/2010/main" val="0"/>
              </a:ext>
            </a:extLst>
          </a:blip>
          <a:srcRect l="2640" t="18330" r="3040" b="21280"/>
          <a:stretch/>
        </p:blipFill>
        <p:spPr bwMode="auto">
          <a:xfrm>
            <a:off x="10925" y="1412776"/>
            <a:ext cx="8937508" cy="367240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51520" y="2573288"/>
            <a:ext cx="1584176" cy="2367880"/>
          </a:xfrm>
          <a:prstGeom prst="rect">
            <a:avLst/>
          </a:prstGeom>
          <a:solidFill>
            <a:schemeClr val="lt1">
              <a:alpha val="5000"/>
            </a:schemeClr>
          </a:solidFill>
          <a:ln w="95250">
            <a:solidFill>
              <a:srgbClr val="00B0F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Dikdörtgen 7"/>
          <p:cNvSpPr/>
          <p:nvPr/>
        </p:nvSpPr>
        <p:spPr>
          <a:xfrm>
            <a:off x="1849519" y="2573288"/>
            <a:ext cx="3010514" cy="2367880"/>
          </a:xfrm>
          <a:prstGeom prst="rect">
            <a:avLst/>
          </a:prstGeom>
          <a:solidFill>
            <a:schemeClr val="lt1">
              <a:alpha val="5000"/>
            </a:schemeClr>
          </a:solidFill>
          <a:ln w="95250">
            <a:solidFill>
              <a:srgbClr val="00B0F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10" name="Dikdörtgen 9"/>
          <p:cNvSpPr/>
          <p:nvPr/>
        </p:nvSpPr>
        <p:spPr>
          <a:xfrm>
            <a:off x="6732240" y="2555776"/>
            <a:ext cx="872481" cy="2367880"/>
          </a:xfrm>
          <a:prstGeom prst="rect">
            <a:avLst/>
          </a:prstGeom>
          <a:solidFill>
            <a:schemeClr val="lt1">
              <a:alpha val="5000"/>
            </a:schemeClr>
          </a:solidFill>
          <a:ln w="1079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srgbClr val="FFC000"/>
              </a:solidFill>
            </a:endParaRPr>
          </a:p>
        </p:txBody>
      </p:sp>
      <p:sp>
        <p:nvSpPr>
          <p:cNvPr id="11" name="Dikdörtgen 10"/>
          <p:cNvSpPr/>
          <p:nvPr/>
        </p:nvSpPr>
        <p:spPr>
          <a:xfrm>
            <a:off x="5364088" y="2573288"/>
            <a:ext cx="1368152" cy="2143472"/>
          </a:xfrm>
          <a:prstGeom prst="rect">
            <a:avLst/>
          </a:prstGeom>
          <a:solidFill>
            <a:schemeClr val="lt1">
              <a:alpha val="5000"/>
            </a:schemeClr>
          </a:solidFill>
          <a:ln w="7620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srgbClr val="FFC000"/>
              </a:solidFill>
            </a:endParaRPr>
          </a:p>
        </p:txBody>
      </p:sp>
    </p:spTree>
    <p:extLst>
      <p:ext uri="{BB962C8B-B14F-4D97-AF65-F5344CB8AC3E}">
        <p14:creationId xmlns:p14="http://schemas.microsoft.com/office/powerpoint/2010/main" val="30587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latin typeface="Arial" panose="020B0604020202020204" pitchFamily="34" charset="0"/>
                <a:cs typeface="Arial" panose="020B0604020202020204" pitchFamily="34" charset="0"/>
              </a:rPr>
              <a:t>Hatay Mobilyacılar Ortak Kullanım Atölyeleri (Antakya TSO)</a:t>
            </a: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pPr marL="109728" indent="0" algn="just">
              <a:buNone/>
            </a:pPr>
            <a:r>
              <a:rPr lang="tr-TR" b="1" i="1" dirty="0" smtClean="0">
                <a:solidFill>
                  <a:schemeClr val="tx2"/>
                </a:solidFill>
                <a:latin typeface="Arial" panose="020B0604020202020204" pitchFamily="34" charset="0"/>
                <a:ea typeface="+mj-ea"/>
                <a:cs typeface="Arial" panose="020B0604020202020204" pitchFamily="34" charset="0"/>
              </a:rPr>
              <a:t>Sorun:</a:t>
            </a:r>
          </a:p>
          <a:p>
            <a:pPr lvl="1" algn="just"/>
            <a:r>
              <a:rPr lang="tr-TR" dirty="0" smtClean="0">
                <a:solidFill>
                  <a:schemeClr val="tx2"/>
                </a:solidFill>
                <a:latin typeface="Arial" panose="020B0604020202020204" pitchFamily="34" charset="0"/>
                <a:ea typeface="+mj-ea"/>
                <a:cs typeface="Arial" panose="020B0604020202020204" pitchFamily="34" charset="0"/>
              </a:rPr>
              <a:t>Antakya mobilya sektörü giderek küçülüyor, el </a:t>
            </a:r>
            <a:r>
              <a:rPr lang="tr-TR" dirty="0">
                <a:solidFill>
                  <a:schemeClr val="tx2"/>
                </a:solidFill>
                <a:latin typeface="Arial" panose="020B0604020202020204" pitchFamily="34" charset="0"/>
                <a:ea typeface="+mj-ea"/>
                <a:cs typeface="Arial" panose="020B0604020202020204" pitchFamily="34" charset="0"/>
              </a:rPr>
              <a:t>işçiliği mobilyacılık </a:t>
            </a:r>
            <a:r>
              <a:rPr lang="tr-TR" dirty="0" smtClean="0">
                <a:solidFill>
                  <a:schemeClr val="tx2"/>
                </a:solidFill>
                <a:latin typeface="Arial" panose="020B0604020202020204" pitchFamily="34" charset="0"/>
                <a:ea typeface="+mj-ea"/>
                <a:cs typeface="Arial" panose="020B0604020202020204" pitchFamily="34" charset="0"/>
              </a:rPr>
              <a:t>üretim kapasitesi azalıyor</a:t>
            </a:r>
          </a:p>
          <a:p>
            <a:pPr marL="109728" indent="0" algn="just" fontAlgn="base">
              <a:buNone/>
            </a:pPr>
            <a:r>
              <a:rPr lang="tr-TR" b="1" i="1" dirty="0" smtClean="0">
                <a:solidFill>
                  <a:schemeClr val="tx2"/>
                </a:solidFill>
                <a:latin typeface="Arial" panose="020B0604020202020204" pitchFamily="34" charset="0"/>
                <a:ea typeface="+mj-ea"/>
                <a:cs typeface="Arial" panose="020B0604020202020204" pitchFamily="34" charset="0"/>
              </a:rPr>
              <a:t>Çözüm: </a:t>
            </a:r>
          </a:p>
          <a:p>
            <a:pPr lvl="1" algn="just" fontAlgn="base"/>
            <a:r>
              <a:rPr lang="tr-TR" dirty="0" smtClean="0">
                <a:solidFill>
                  <a:schemeClr val="tx2"/>
                </a:solidFill>
                <a:latin typeface="Arial" panose="020B0604020202020204" pitchFamily="34" charset="0"/>
                <a:ea typeface="+mj-ea"/>
                <a:cs typeface="Arial" panose="020B0604020202020204" pitchFamily="34" charset="0"/>
              </a:rPr>
              <a:t>Proje </a:t>
            </a:r>
            <a:r>
              <a:rPr lang="tr-TR" dirty="0">
                <a:solidFill>
                  <a:schemeClr val="tx2"/>
                </a:solidFill>
                <a:latin typeface="Arial" panose="020B0604020202020204" pitchFamily="34" charset="0"/>
                <a:ea typeface="+mj-ea"/>
                <a:cs typeface="Arial" panose="020B0604020202020204" pitchFamily="34" charset="0"/>
              </a:rPr>
              <a:t>Kapsamında Kurulacak Olan Mobilyacılık Destek Noktası (MDN) KOBİ’lerin tek başlarına sahip olmadıkları 20 çeşit ileri teknoloji ve kapasiteli makine </a:t>
            </a:r>
            <a:r>
              <a:rPr lang="tr-TR" dirty="0" smtClean="0">
                <a:solidFill>
                  <a:schemeClr val="tx2"/>
                </a:solidFill>
                <a:latin typeface="Arial" panose="020B0604020202020204" pitchFamily="34" charset="0"/>
                <a:ea typeface="+mj-ea"/>
                <a:cs typeface="Arial" panose="020B0604020202020204" pitchFamily="34" charset="0"/>
              </a:rPr>
              <a:t>ile ortak kullanım atölyesi</a:t>
            </a:r>
            <a:endParaRPr lang="tr-TR" dirty="0" smtClean="0"/>
          </a:p>
          <a:p>
            <a:pPr lvl="1" fontAlgn="base"/>
            <a:r>
              <a:rPr lang="tr-TR" dirty="0" smtClean="0">
                <a:solidFill>
                  <a:schemeClr val="tx2"/>
                </a:solidFill>
                <a:latin typeface="Arial" panose="020B0604020202020204" pitchFamily="34" charset="0"/>
                <a:ea typeface="+mj-ea"/>
                <a:cs typeface="Arial" panose="020B0604020202020204" pitchFamily="34" charset="0"/>
              </a:rPr>
              <a:t>Klasik </a:t>
            </a:r>
            <a:r>
              <a:rPr lang="tr-TR" dirty="0">
                <a:solidFill>
                  <a:schemeClr val="tx2"/>
                </a:solidFill>
                <a:latin typeface="Arial" panose="020B0604020202020204" pitchFamily="34" charset="0"/>
                <a:ea typeface="+mj-ea"/>
                <a:cs typeface="Arial" panose="020B0604020202020204" pitchFamily="34" charset="0"/>
              </a:rPr>
              <a:t>mobilya üreten KOBİ’lerin markalaşmalarına </a:t>
            </a:r>
            <a:r>
              <a:rPr lang="tr-TR" dirty="0" smtClean="0">
                <a:solidFill>
                  <a:schemeClr val="tx2"/>
                </a:solidFill>
                <a:latin typeface="Arial" panose="020B0604020202020204" pitchFamily="34" charset="0"/>
                <a:ea typeface="+mj-ea"/>
                <a:cs typeface="Arial" panose="020B0604020202020204" pitchFamily="34" charset="0"/>
              </a:rPr>
              <a:t>yardım</a:t>
            </a:r>
            <a:r>
              <a:rPr lang="tr-TR" b="1" dirty="0"/>
              <a:t> </a:t>
            </a:r>
            <a:endParaRPr lang="tr-TR" dirty="0"/>
          </a:p>
        </p:txBody>
      </p:sp>
    </p:spTree>
    <p:extLst>
      <p:ext uri="{BB962C8B-B14F-4D97-AF65-F5344CB8AC3E}">
        <p14:creationId xmlns:p14="http://schemas.microsoft.com/office/powerpoint/2010/main" val="55710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20688"/>
            <a:ext cx="8229600" cy="864096"/>
          </a:xfrm>
        </p:spPr>
        <p:txBody>
          <a:bodyPr/>
          <a:lstStyle/>
          <a:p>
            <a:r>
              <a:rPr lang="tr-TR" dirty="0" smtClean="0">
                <a:latin typeface="Arial" panose="020B0604020202020204" pitchFamily="34" charset="0"/>
                <a:cs typeface="Arial" panose="020B0604020202020204" pitchFamily="34" charset="0"/>
              </a:rPr>
              <a:t>Ayrıntılı Sorun ve Çözüm Analizi</a:t>
            </a:r>
            <a:endParaRPr lang="tr-TR" dirty="0">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50872656"/>
              </p:ext>
            </p:extLst>
          </p:nvPr>
        </p:nvGraphicFramePr>
        <p:xfrm>
          <a:off x="611560" y="1700808"/>
          <a:ext cx="8064896" cy="5124562"/>
        </p:xfrm>
        <a:graphic>
          <a:graphicData uri="http://schemas.openxmlformats.org/drawingml/2006/table">
            <a:tbl>
              <a:tblPr firstRow="1" firstCol="1" bandRow="1">
                <a:tableStyleId>{5C22544A-7EE6-4342-B048-85BDC9FD1C3A}</a:tableStyleId>
              </a:tblPr>
              <a:tblGrid>
                <a:gridCol w="1701093"/>
                <a:gridCol w="1737808"/>
                <a:gridCol w="4625995"/>
              </a:tblGrid>
              <a:tr h="556556">
                <a:tc>
                  <a:txBody>
                    <a:bodyPr/>
                    <a:lstStyle/>
                    <a:p>
                      <a:pPr>
                        <a:lnSpc>
                          <a:spcPct val="115000"/>
                        </a:lnSpc>
                        <a:spcAft>
                          <a:spcPts val="0"/>
                        </a:spcAft>
                      </a:pPr>
                      <a:r>
                        <a:rPr lang="tr-TR" sz="1300" dirty="0" smtClean="0">
                          <a:effectLst/>
                          <a:latin typeface="Arial" panose="020B0604020202020204" pitchFamily="34" charset="0"/>
                          <a:cs typeface="Arial" panose="020B0604020202020204" pitchFamily="34" charset="0"/>
                        </a:rPr>
                        <a:t>Rekabetin</a:t>
                      </a:r>
                      <a:r>
                        <a:rPr lang="tr-TR" sz="1300" baseline="0" dirty="0" smtClean="0">
                          <a:effectLst/>
                          <a:latin typeface="Arial" panose="020B0604020202020204" pitchFamily="34" charset="0"/>
                          <a:cs typeface="Arial" panose="020B0604020202020204" pitchFamily="34" charset="0"/>
                        </a:rPr>
                        <a:t> Unsurları</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c>
                  <a:txBody>
                    <a:bodyPr/>
                    <a:lstStyle/>
                    <a:p>
                      <a:pPr>
                        <a:lnSpc>
                          <a:spcPct val="115000"/>
                        </a:lnSpc>
                        <a:spcAft>
                          <a:spcPts val="0"/>
                        </a:spcAft>
                      </a:pPr>
                      <a:r>
                        <a:rPr lang="tr-TR" sz="1300" dirty="0" smtClean="0">
                          <a:effectLst/>
                          <a:latin typeface="Arial" panose="020B0604020202020204" pitchFamily="34" charset="0"/>
                          <a:ea typeface="+mn-ea"/>
                          <a:cs typeface="Arial" panose="020B0604020202020204" pitchFamily="34" charset="0"/>
                        </a:rPr>
                        <a:t>Rekabet</a:t>
                      </a:r>
                      <a:r>
                        <a:rPr lang="tr-TR" sz="1300" baseline="0" dirty="0" smtClean="0">
                          <a:effectLst/>
                          <a:latin typeface="Arial" panose="020B0604020202020204" pitchFamily="34" charset="0"/>
                          <a:ea typeface="+mn-ea"/>
                          <a:cs typeface="Arial" panose="020B0604020202020204" pitchFamily="34" charset="0"/>
                        </a:rPr>
                        <a:t> Önündeki Engeller</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c>
                  <a:txBody>
                    <a:bodyPr/>
                    <a:lstStyle/>
                    <a:p>
                      <a:pPr>
                        <a:lnSpc>
                          <a:spcPct val="115000"/>
                        </a:lnSpc>
                        <a:spcAft>
                          <a:spcPts val="0"/>
                        </a:spcAft>
                      </a:pPr>
                      <a:r>
                        <a:rPr lang="tr-TR" sz="1300" dirty="0" smtClean="0">
                          <a:effectLst/>
                          <a:latin typeface="Arial" panose="020B0604020202020204" pitchFamily="34" charset="0"/>
                          <a:cs typeface="Arial" panose="020B0604020202020204" pitchFamily="34" charset="0"/>
                        </a:rPr>
                        <a:t>Projenin Müdahalesi</a:t>
                      </a:r>
                      <a:r>
                        <a:rPr lang="tr-TR" sz="1300" baseline="0" dirty="0" smtClean="0">
                          <a:effectLst/>
                          <a:latin typeface="Arial" panose="020B0604020202020204" pitchFamily="34" charset="0"/>
                          <a:cs typeface="Arial" panose="020B0604020202020204" pitchFamily="34" charset="0"/>
                        </a:rPr>
                        <a:t> </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r>
              <a:tr h="1009236">
                <a:tc>
                  <a:txBody>
                    <a:bodyPr/>
                    <a:lstStyle/>
                    <a:p>
                      <a:pPr>
                        <a:lnSpc>
                          <a:spcPct val="115000"/>
                        </a:lnSpc>
                        <a:spcAft>
                          <a:spcPts val="0"/>
                        </a:spcAft>
                      </a:pPr>
                      <a:r>
                        <a:rPr lang="tr-TR" sz="1300" dirty="0" smtClean="0">
                          <a:effectLst/>
                          <a:latin typeface="Arial" panose="020B0604020202020204" pitchFamily="34" charset="0"/>
                          <a:cs typeface="Arial" panose="020B0604020202020204" pitchFamily="34" charset="0"/>
                        </a:rPr>
                        <a:t>Yeni tasarımlar</a:t>
                      </a:r>
                      <a:r>
                        <a:rPr lang="tr-TR" sz="1300" baseline="0" dirty="0" smtClean="0">
                          <a:effectLst/>
                          <a:latin typeface="Arial" panose="020B0604020202020204" pitchFamily="34" charset="0"/>
                          <a:cs typeface="Arial" panose="020B0604020202020204" pitchFamily="34" charset="0"/>
                        </a:rPr>
                        <a:t> üretebilme ve uygulayabilme</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c>
                  <a:txBody>
                    <a:bodyPr/>
                    <a:lstStyle/>
                    <a:p>
                      <a:pPr>
                        <a:lnSpc>
                          <a:spcPct val="115000"/>
                        </a:lnSpc>
                        <a:spcAft>
                          <a:spcPts val="0"/>
                        </a:spcAft>
                      </a:pPr>
                      <a:r>
                        <a:rPr lang="tr-TR" sz="1300" dirty="0" smtClean="0">
                          <a:effectLst/>
                          <a:latin typeface="Arial" panose="020B0604020202020204" pitchFamily="34" charset="0"/>
                          <a:cs typeface="Arial" panose="020B0604020202020204" pitchFamily="34" charset="0"/>
                        </a:rPr>
                        <a:t>Hatay'daki Mobilya üreticilerinin</a:t>
                      </a:r>
                      <a:r>
                        <a:rPr lang="tr-TR" sz="1300" baseline="0" dirty="0" smtClean="0">
                          <a:effectLst/>
                          <a:latin typeface="Arial" panose="020B0604020202020204" pitchFamily="34" charset="0"/>
                          <a:cs typeface="Arial" panose="020B0604020202020204" pitchFamily="34" charset="0"/>
                        </a:rPr>
                        <a:t> yönetimsel ve girişimcilik eksikliği</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c>
                  <a:txBody>
                    <a:bodyPr/>
                    <a:lstStyle/>
                    <a:p>
                      <a:pPr marL="342900" lvl="0" indent="-342900">
                        <a:lnSpc>
                          <a:spcPct val="115000"/>
                        </a:lnSpc>
                        <a:spcAft>
                          <a:spcPts val="0"/>
                        </a:spcAft>
                        <a:buFont typeface="Symbol"/>
                        <a:buChar char=""/>
                      </a:pPr>
                      <a:r>
                        <a:rPr lang="tr-TR" sz="1300" dirty="0" smtClean="0">
                          <a:effectLst/>
                          <a:latin typeface="Arial" panose="020B0604020202020204" pitchFamily="34" charset="0"/>
                          <a:cs typeface="Arial" panose="020B0604020202020204" pitchFamily="34" charset="0"/>
                        </a:rPr>
                        <a:t>Kültürel</a:t>
                      </a:r>
                      <a:r>
                        <a:rPr lang="tr-TR" sz="1300" baseline="0" dirty="0" smtClean="0">
                          <a:effectLst/>
                          <a:latin typeface="Arial" panose="020B0604020202020204" pitchFamily="34" charset="0"/>
                          <a:cs typeface="Arial" panose="020B0604020202020204" pitchFamily="34" charset="0"/>
                        </a:rPr>
                        <a:t> ve tarihi motiflerin envanterinin çıkarılması</a:t>
                      </a:r>
                      <a:r>
                        <a:rPr lang="en-GB" sz="1300" dirty="0" smtClean="0">
                          <a:effectLst/>
                          <a:latin typeface="Arial" panose="020B0604020202020204" pitchFamily="34" charset="0"/>
                          <a:cs typeface="Arial" panose="020B0604020202020204" pitchFamily="34" charset="0"/>
                        </a:rPr>
                        <a:t> </a:t>
                      </a:r>
                      <a:endParaRPr lang="tr-TR" sz="13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a:buChar char=""/>
                      </a:pPr>
                      <a:r>
                        <a:rPr lang="tr-TR" sz="1300" dirty="0" smtClean="0">
                          <a:effectLst/>
                          <a:latin typeface="Arial" panose="020B0604020202020204" pitchFamily="34" charset="0"/>
                          <a:cs typeface="Arial" panose="020B0604020202020204" pitchFamily="34" charset="0"/>
                        </a:rPr>
                        <a:t>Farklı mobilya tiplerinde</a:t>
                      </a:r>
                      <a:r>
                        <a:rPr lang="tr-TR" sz="1300" baseline="0" dirty="0" smtClean="0">
                          <a:effectLst/>
                          <a:latin typeface="Arial" panose="020B0604020202020204" pitchFamily="34" charset="0"/>
                          <a:cs typeface="Arial" panose="020B0604020202020204" pitchFamily="34" charset="0"/>
                        </a:rPr>
                        <a:t> yeni tasarımların geliştirilmesi</a:t>
                      </a:r>
                      <a:r>
                        <a:rPr lang="en-GB" sz="1300" dirty="0" smtClean="0">
                          <a:effectLst/>
                          <a:latin typeface="Arial" panose="020B0604020202020204" pitchFamily="34" charset="0"/>
                          <a:cs typeface="Arial" panose="020B0604020202020204" pitchFamily="34" charset="0"/>
                        </a:rPr>
                        <a:t> </a:t>
                      </a:r>
                      <a:endParaRPr lang="tr-TR" sz="13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a:buChar char=""/>
                      </a:pPr>
                      <a:r>
                        <a:rPr lang="tr-TR" sz="1300" dirty="0" smtClean="0">
                          <a:effectLst/>
                          <a:latin typeface="Arial" panose="020B0604020202020204" pitchFamily="34" charset="0"/>
                          <a:cs typeface="Arial" panose="020B0604020202020204" pitchFamily="34" charset="0"/>
                        </a:rPr>
                        <a:t>Yeni tasarımların uygulanması hakkında eğitim</a:t>
                      </a:r>
                      <a:r>
                        <a:rPr lang="en-GB" sz="1300" dirty="0" smtClean="0">
                          <a:effectLst/>
                          <a:latin typeface="Arial" panose="020B0604020202020204" pitchFamily="34" charset="0"/>
                          <a:cs typeface="Arial" panose="020B0604020202020204" pitchFamily="34" charset="0"/>
                        </a:rPr>
                        <a:t>  </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r>
              <a:tr h="1009236">
                <a:tc>
                  <a:txBody>
                    <a:bodyPr/>
                    <a:lstStyle/>
                    <a:p>
                      <a:pPr>
                        <a:lnSpc>
                          <a:spcPct val="115000"/>
                        </a:lnSpc>
                        <a:spcAft>
                          <a:spcPts val="0"/>
                        </a:spcAft>
                      </a:pPr>
                      <a:r>
                        <a:rPr lang="tr-TR" sz="1300" dirty="0" smtClean="0">
                          <a:effectLst/>
                          <a:latin typeface="Arial" panose="020B0604020202020204" pitchFamily="34" charset="0"/>
                          <a:cs typeface="Arial" panose="020B0604020202020204" pitchFamily="34" charset="0"/>
                        </a:rPr>
                        <a:t>Pazarlama</a:t>
                      </a:r>
                      <a:r>
                        <a:rPr lang="tr-TR" sz="1300" baseline="0" dirty="0" smtClean="0">
                          <a:effectLst/>
                          <a:latin typeface="Arial" panose="020B0604020202020204" pitchFamily="34" charset="0"/>
                          <a:cs typeface="Arial" panose="020B0604020202020204" pitchFamily="34" charset="0"/>
                        </a:rPr>
                        <a:t> Becerileri</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c>
                  <a:txBody>
                    <a:bodyPr/>
                    <a:lstStyle/>
                    <a:p>
                      <a:pPr>
                        <a:lnSpc>
                          <a:spcPct val="115000"/>
                        </a:lnSpc>
                        <a:spcAft>
                          <a:spcPts val="0"/>
                        </a:spcAft>
                      </a:pPr>
                      <a:r>
                        <a:rPr lang="tr-TR" sz="1300" dirty="0" smtClean="0">
                          <a:effectLst/>
                          <a:latin typeface="Arial" panose="020B0604020202020204" pitchFamily="34" charset="0"/>
                          <a:cs typeface="Arial" panose="020B0604020202020204" pitchFamily="34" charset="0"/>
                        </a:rPr>
                        <a:t>Hatay'daki Mobilya üreticilerinin</a:t>
                      </a:r>
                      <a:r>
                        <a:rPr lang="tr-TR" sz="1300" baseline="0" dirty="0" smtClean="0">
                          <a:effectLst/>
                          <a:latin typeface="Arial" panose="020B0604020202020204" pitchFamily="34" charset="0"/>
                          <a:cs typeface="Arial" panose="020B0604020202020204" pitchFamily="34" charset="0"/>
                        </a:rPr>
                        <a:t> yönetimsel ve girişimcilik eksikliği</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c>
                  <a:txBody>
                    <a:bodyPr/>
                    <a:lstStyle/>
                    <a:p>
                      <a:pPr marL="342900" lvl="0" indent="-342900">
                        <a:lnSpc>
                          <a:spcPct val="115000"/>
                        </a:lnSpc>
                        <a:spcAft>
                          <a:spcPts val="0"/>
                        </a:spcAft>
                        <a:buFont typeface="Symbol"/>
                        <a:buChar char=""/>
                      </a:pPr>
                      <a:r>
                        <a:rPr lang="tr-TR" sz="1300" dirty="0" smtClean="0">
                          <a:effectLst/>
                          <a:latin typeface="Arial" panose="020B0604020202020204" pitchFamily="34" charset="0"/>
                          <a:cs typeface="Arial" panose="020B0604020202020204" pitchFamily="34" charset="0"/>
                        </a:rPr>
                        <a:t>Role Modeli</a:t>
                      </a:r>
                      <a:r>
                        <a:rPr lang="tr-TR" sz="1300" baseline="0" dirty="0" smtClean="0">
                          <a:effectLst/>
                          <a:latin typeface="Arial" panose="020B0604020202020204" pitchFamily="34" charset="0"/>
                          <a:cs typeface="Arial" panose="020B0604020202020204" pitchFamily="34" charset="0"/>
                        </a:rPr>
                        <a:t> programının uygulanması</a:t>
                      </a:r>
                      <a:endParaRPr lang="tr-TR" sz="13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a:buChar char=""/>
                      </a:pPr>
                      <a:r>
                        <a:rPr lang="tr-TR" sz="1300" dirty="0" smtClean="0">
                          <a:effectLst/>
                          <a:latin typeface="Arial" panose="020B0604020202020204" pitchFamily="34" charset="0"/>
                          <a:cs typeface="Arial" panose="020B0604020202020204" pitchFamily="34" charset="0"/>
                        </a:rPr>
                        <a:t>Pazarlama stratejilerinin geliştirilmesi</a:t>
                      </a:r>
                      <a:endParaRPr lang="tr-TR" sz="13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a:buChar char=""/>
                      </a:pPr>
                      <a:r>
                        <a:rPr lang="tr-TR" sz="1300" dirty="0" smtClean="0">
                          <a:effectLst/>
                          <a:latin typeface="Arial" panose="020B0604020202020204" pitchFamily="34" charset="0"/>
                          <a:cs typeface="Arial" panose="020B0604020202020204" pitchFamily="34" charset="0"/>
                        </a:rPr>
                        <a:t>Özel eğitim programlarının uygulanması</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r>
              <a:tr h="782896">
                <a:tc>
                  <a:txBody>
                    <a:bodyPr/>
                    <a:lstStyle/>
                    <a:p>
                      <a:pPr>
                        <a:lnSpc>
                          <a:spcPct val="115000"/>
                        </a:lnSpc>
                        <a:spcAft>
                          <a:spcPts val="0"/>
                        </a:spcAft>
                      </a:pPr>
                      <a:r>
                        <a:rPr lang="tr-TR" sz="1300" dirty="0" smtClean="0">
                          <a:effectLst/>
                          <a:latin typeface="Arial" panose="020B0604020202020204" pitchFamily="34" charset="0"/>
                          <a:cs typeface="Arial" panose="020B0604020202020204" pitchFamily="34" charset="0"/>
                        </a:rPr>
                        <a:t>Bölgesel Marka</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c>
                  <a:txBody>
                    <a:bodyPr/>
                    <a:lstStyle/>
                    <a:p>
                      <a:pPr>
                        <a:lnSpc>
                          <a:spcPct val="115000"/>
                        </a:lnSpc>
                        <a:spcAft>
                          <a:spcPts val="0"/>
                        </a:spcAft>
                      </a:pPr>
                      <a:r>
                        <a:rPr lang="tr-TR" sz="1300" dirty="0" smtClean="0">
                          <a:effectLst/>
                          <a:latin typeface="Arial" panose="020B0604020202020204" pitchFamily="34" charset="0"/>
                          <a:cs typeface="Arial" panose="020B0604020202020204" pitchFamily="34" charset="0"/>
                        </a:rPr>
                        <a:t>El yapımı Hatay</a:t>
                      </a:r>
                      <a:r>
                        <a:rPr lang="tr-TR" sz="1300" baseline="0" dirty="0" smtClean="0">
                          <a:effectLst/>
                          <a:latin typeface="Arial" panose="020B0604020202020204" pitchFamily="34" charset="0"/>
                          <a:cs typeface="Arial" panose="020B0604020202020204" pitchFamily="34" charset="0"/>
                        </a:rPr>
                        <a:t> Mobilyası markasının yok olması</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c>
                  <a:txBody>
                    <a:bodyPr/>
                    <a:lstStyle/>
                    <a:p>
                      <a:pPr marL="342900" lvl="0" indent="-342900">
                        <a:lnSpc>
                          <a:spcPct val="115000"/>
                        </a:lnSpc>
                        <a:spcAft>
                          <a:spcPts val="0"/>
                        </a:spcAft>
                        <a:buFont typeface="Symbol"/>
                        <a:buChar char=""/>
                      </a:pPr>
                      <a:r>
                        <a:rPr lang="tr-TR" sz="1300" dirty="0" smtClean="0">
                          <a:effectLst/>
                          <a:latin typeface="Arial" panose="020B0604020202020204" pitchFamily="34" charset="0"/>
                          <a:cs typeface="Arial" panose="020B0604020202020204" pitchFamily="34" charset="0"/>
                        </a:rPr>
                        <a:t>Bölgesel marka girişimlerinin</a:t>
                      </a:r>
                      <a:r>
                        <a:rPr lang="tr-TR" sz="1300" baseline="0" dirty="0" smtClean="0">
                          <a:effectLst/>
                          <a:latin typeface="Arial" panose="020B0604020202020204" pitchFamily="34" charset="0"/>
                          <a:cs typeface="Arial" panose="020B0604020202020204" pitchFamily="34" charset="0"/>
                        </a:rPr>
                        <a:t> tasarlanması ve uygulanması,</a:t>
                      </a:r>
                      <a:r>
                        <a:rPr lang="en-GB" sz="1300" dirty="0" smtClean="0">
                          <a:effectLst/>
                          <a:latin typeface="Arial" panose="020B0604020202020204" pitchFamily="34" charset="0"/>
                          <a:cs typeface="Arial" panose="020B0604020202020204" pitchFamily="34" charset="0"/>
                        </a:rPr>
                        <a:t> </a:t>
                      </a:r>
                      <a:endParaRPr lang="tr-TR" sz="13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a:buChar char=""/>
                      </a:pPr>
                      <a:r>
                        <a:rPr lang="tr-TR" sz="1300" dirty="0" smtClean="0">
                          <a:effectLst/>
                          <a:latin typeface="Arial" panose="020B0604020202020204" pitchFamily="34" charset="0"/>
                          <a:cs typeface="Arial" panose="020B0604020202020204" pitchFamily="34" charset="0"/>
                        </a:rPr>
                        <a:t>Rekabetçi</a:t>
                      </a:r>
                      <a:r>
                        <a:rPr lang="tr-TR" sz="1300" baseline="0" dirty="0" smtClean="0">
                          <a:effectLst/>
                          <a:latin typeface="Arial" panose="020B0604020202020204" pitchFamily="34" charset="0"/>
                          <a:cs typeface="Arial" panose="020B0604020202020204" pitchFamily="34" charset="0"/>
                        </a:rPr>
                        <a:t> işbirliği programlarının tasarlanması.</a:t>
                      </a:r>
                      <a:r>
                        <a:rPr lang="en-GB" sz="1300" dirty="0" smtClean="0">
                          <a:effectLst/>
                          <a:latin typeface="Arial" panose="020B0604020202020204" pitchFamily="34" charset="0"/>
                          <a:cs typeface="Arial" panose="020B0604020202020204" pitchFamily="34" charset="0"/>
                        </a:rPr>
                        <a:t> </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r>
              <a:tr h="827731">
                <a:tc rowSpan="2">
                  <a:txBody>
                    <a:bodyPr/>
                    <a:lstStyle/>
                    <a:p>
                      <a:pPr>
                        <a:lnSpc>
                          <a:spcPct val="115000"/>
                        </a:lnSpc>
                        <a:spcAft>
                          <a:spcPts val="0"/>
                        </a:spcAft>
                      </a:pPr>
                      <a:r>
                        <a:rPr lang="tr-TR" sz="1300" dirty="0" smtClean="0">
                          <a:effectLst/>
                          <a:latin typeface="Arial" panose="020B0604020202020204" pitchFamily="34" charset="0"/>
                          <a:cs typeface="Arial" panose="020B0604020202020204" pitchFamily="34" charset="0"/>
                        </a:rPr>
                        <a:t>Üretim </a:t>
                      </a:r>
                      <a:r>
                        <a:rPr lang="tr-TR" sz="1300" baseline="0" dirty="0" smtClean="0">
                          <a:effectLst/>
                          <a:latin typeface="Arial" panose="020B0604020202020204" pitchFamily="34" charset="0"/>
                          <a:cs typeface="Arial" panose="020B0604020202020204" pitchFamily="34" charset="0"/>
                        </a:rPr>
                        <a:t> Kapasiteleri ve Becerileri</a:t>
                      </a:r>
                      <a:endParaRPr lang="tr-TR" sz="1300" dirty="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300" dirty="0">
                          <a:effectLst/>
                          <a:latin typeface="Arial" panose="020B0604020202020204" pitchFamily="34" charset="0"/>
                          <a:cs typeface="Arial" panose="020B0604020202020204" pitchFamily="34" charset="0"/>
                        </a:rPr>
                        <a:t> </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c>
                  <a:txBody>
                    <a:bodyPr/>
                    <a:lstStyle/>
                    <a:p>
                      <a:pPr>
                        <a:lnSpc>
                          <a:spcPct val="115000"/>
                        </a:lnSpc>
                        <a:spcAft>
                          <a:spcPts val="0"/>
                        </a:spcAft>
                      </a:pPr>
                      <a:r>
                        <a:rPr lang="tr-TR" sz="1300" dirty="0" smtClean="0">
                          <a:effectLst/>
                          <a:latin typeface="Arial" panose="020B0604020202020204" pitchFamily="34" charset="0"/>
                          <a:cs typeface="Arial" panose="020B0604020202020204" pitchFamily="34" charset="0"/>
                        </a:rPr>
                        <a:t>El yapımı ürünlerin</a:t>
                      </a:r>
                      <a:r>
                        <a:rPr lang="tr-TR" sz="1300" baseline="0" dirty="0" smtClean="0">
                          <a:effectLst/>
                          <a:latin typeface="Arial" panose="020B0604020202020204" pitchFamily="34" charset="0"/>
                          <a:cs typeface="Arial" panose="020B0604020202020204" pitchFamily="34" charset="0"/>
                        </a:rPr>
                        <a:t> kalitesi arasında tutarsızlıklar</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c>
                  <a:txBody>
                    <a:bodyPr/>
                    <a:lstStyle/>
                    <a:p>
                      <a:pPr marL="342900" lvl="0" indent="-342900">
                        <a:lnSpc>
                          <a:spcPct val="115000"/>
                        </a:lnSpc>
                        <a:spcAft>
                          <a:spcPts val="0"/>
                        </a:spcAft>
                        <a:buFont typeface="Symbol"/>
                        <a:buChar char=""/>
                      </a:pPr>
                      <a:r>
                        <a:rPr lang="tr-TR" sz="1300" dirty="0" smtClean="0">
                          <a:effectLst/>
                          <a:latin typeface="Arial" panose="020B0604020202020204" pitchFamily="34" charset="0"/>
                          <a:cs typeface="Arial" panose="020B0604020202020204" pitchFamily="34" charset="0"/>
                        </a:rPr>
                        <a:t>Ortak kullanım atölyesi Hatay'daki Mobilya üreticilerinin</a:t>
                      </a:r>
                      <a:r>
                        <a:rPr lang="tr-TR" sz="1300" baseline="0" dirty="0" smtClean="0">
                          <a:effectLst/>
                          <a:latin typeface="Arial" panose="020B0604020202020204" pitchFamily="34" charset="0"/>
                          <a:cs typeface="Arial" panose="020B0604020202020204" pitchFamily="34" charset="0"/>
                        </a:rPr>
                        <a:t> </a:t>
                      </a:r>
                      <a:r>
                        <a:rPr lang="en-GB" sz="1300" dirty="0" smtClean="0">
                          <a:effectLst/>
                          <a:latin typeface="Arial" panose="020B0604020202020204" pitchFamily="34" charset="0"/>
                          <a:cs typeface="Arial" panose="020B0604020202020204" pitchFamily="34" charset="0"/>
                        </a:rPr>
                        <a:t> </a:t>
                      </a:r>
                      <a:r>
                        <a:rPr lang="tr-TR" sz="1300" dirty="0" smtClean="0">
                          <a:effectLst/>
                          <a:latin typeface="Arial" panose="020B0604020202020204" pitchFamily="34" charset="0"/>
                          <a:cs typeface="Arial" panose="020B0604020202020204" pitchFamily="34" charset="0"/>
                        </a:rPr>
                        <a:t>yüksek</a:t>
                      </a:r>
                      <a:r>
                        <a:rPr lang="en-GB" sz="1300" dirty="0" smtClean="0">
                          <a:effectLst/>
                          <a:latin typeface="Arial" panose="020B0604020202020204" pitchFamily="34" charset="0"/>
                          <a:cs typeface="Arial" panose="020B0604020202020204" pitchFamily="34" charset="0"/>
                        </a:rPr>
                        <a:t> </a:t>
                      </a:r>
                      <a:r>
                        <a:rPr lang="tr-TR" sz="1300" dirty="0" smtClean="0">
                          <a:effectLst/>
                          <a:latin typeface="Arial" panose="020B0604020202020204" pitchFamily="34" charset="0"/>
                          <a:cs typeface="Arial" panose="020B0604020202020204" pitchFamily="34" charset="0"/>
                        </a:rPr>
                        <a:t>duyarlılık ile</a:t>
                      </a:r>
                      <a:r>
                        <a:rPr lang="en-GB" sz="1300" dirty="0" smtClean="0">
                          <a:effectLst/>
                          <a:latin typeface="Arial" panose="020B0604020202020204" pitchFamily="34" charset="0"/>
                          <a:cs typeface="Arial" panose="020B0604020202020204" pitchFamily="34" charset="0"/>
                        </a:rPr>
                        <a:t>, </a:t>
                      </a:r>
                      <a:r>
                        <a:rPr lang="tr-TR" sz="1300" dirty="0" smtClean="0">
                          <a:effectLst/>
                          <a:latin typeface="Arial" panose="020B0604020202020204" pitchFamily="34" charset="0"/>
                          <a:cs typeface="Arial" panose="020B0604020202020204" pitchFamily="34" charset="0"/>
                        </a:rPr>
                        <a:t>biçimsel </a:t>
                      </a:r>
                      <a:r>
                        <a:rPr lang="tr-TR" sz="1300" baseline="0" dirty="0" smtClean="0">
                          <a:effectLst/>
                          <a:latin typeface="Arial" panose="020B0604020202020204" pitchFamily="34" charset="0"/>
                          <a:cs typeface="Arial" panose="020B0604020202020204" pitchFamily="34" charset="0"/>
                        </a:rPr>
                        <a:t>tasarımların kalitesinin güçlendirilmesini </a:t>
                      </a:r>
                      <a:r>
                        <a:rPr lang="tr-TR" sz="1300" dirty="0" smtClean="0">
                          <a:effectLst/>
                          <a:latin typeface="Arial" panose="020B0604020202020204" pitchFamily="34" charset="0"/>
                          <a:cs typeface="Arial" panose="020B0604020202020204" pitchFamily="34" charset="0"/>
                        </a:rPr>
                        <a:t>mobilya araçlarının temel </a:t>
                      </a:r>
                      <a:r>
                        <a:rPr lang="en-GB" sz="1300" dirty="0" smtClean="0">
                          <a:effectLst/>
                          <a:latin typeface="Arial" panose="020B0604020202020204" pitchFamily="34" charset="0"/>
                          <a:cs typeface="Arial" panose="020B0604020202020204" pitchFamily="34" charset="0"/>
                        </a:rPr>
                        <a:t> </a:t>
                      </a:r>
                      <a:r>
                        <a:rPr lang="tr-TR" sz="1300" dirty="0" smtClean="0">
                          <a:effectLst/>
                          <a:latin typeface="Arial" panose="020B0604020202020204" pitchFamily="34" charset="0"/>
                          <a:cs typeface="Arial" panose="020B0604020202020204" pitchFamily="34" charset="0"/>
                        </a:rPr>
                        <a:t>yapılarının geliştirilmesi için fırsat</a:t>
                      </a:r>
                      <a:r>
                        <a:rPr lang="tr-TR" sz="1300" baseline="0" dirty="0" smtClean="0">
                          <a:effectLst/>
                          <a:latin typeface="Arial" panose="020B0604020202020204" pitchFamily="34" charset="0"/>
                          <a:cs typeface="Arial" panose="020B0604020202020204" pitchFamily="34" charset="0"/>
                        </a:rPr>
                        <a:t> sağlayacaktır</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r>
              <a:tr h="782896">
                <a:tc vMerge="1">
                  <a:txBody>
                    <a:bodyPr/>
                    <a:lstStyle/>
                    <a:p>
                      <a:pPr>
                        <a:lnSpc>
                          <a:spcPct val="115000"/>
                        </a:lnSpc>
                        <a:spcAft>
                          <a:spcPts val="0"/>
                        </a:spcAft>
                      </a:pPr>
                      <a:endParaRPr lang="tr-TR" sz="900" dirty="0">
                        <a:effectLst/>
                        <a:latin typeface="Arial"/>
                        <a:ea typeface="Times New Roman"/>
                        <a:cs typeface="Times New Roman"/>
                      </a:endParaRPr>
                    </a:p>
                  </a:txBody>
                  <a:tcPr marL="68580" marR="68580" marT="36195" marB="36195"/>
                </a:tc>
                <a:tc>
                  <a:txBody>
                    <a:bodyPr/>
                    <a:lstStyle/>
                    <a:p>
                      <a:pPr>
                        <a:lnSpc>
                          <a:spcPct val="115000"/>
                        </a:lnSpc>
                        <a:spcAft>
                          <a:spcPts val="0"/>
                        </a:spcAft>
                      </a:pPr>
                      <a:r>
                        <a:rPr lang="tr-TR" sz="1300" dirty="0" smtClean="0">
                          <a:effectLst/>
                          <a:latin typeface="Arial" panose="020B0604020202020204" pitchFamily="34" charset="0"/>
                          <a:cs typeface="Arial" panose="020B0604020202020204" pitchFamily="34" charset="0"/>
                        </a:rPr>
                        <a:t>Uzun ve belirsiz</a:t>
                      </a:r>
                      <a:r>
                        <a:rPr lang="tr-TR" sz="1300" baseline="0" dirty="0" smtClean="0">
                          <a:effectLst/>
                          <a:latin typeface="Arial" panose="020B0604020202020204" pitchFamily="34" charset="0"/>
                          <a:cs typeface="Arial" panose="020B0604020202020204" pitchFamily="34" charset="0"/>
                        </a:rPr>
                        <a:t> üretim süreleri</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c>
                  <a:txBody>
                    <a:bodyPr/>
                    <a:lstStyle/>
                    <a:p>
                      <a:pPr marL="342900" lvl="0" indent="-342900">
                        <a:lnSpc>
                          <a:spcPct val="115000"/>
                        </a:lnSpc>
                        <a:spcAft>
                          <a:spcPts val="0"/>
                        </a:spcAft>
                        <a:buFont typeface="Symbol"/>
                        <a:buChar char=""/>
                      </a:pPr>
                      <a:r>
                        <a:rPr lang="tr-TR" sz="1300" dirty="0" smtClean="0">
                          <a:effectLst/>
                          <a:latin typeface="Arial" panose="020B0604020202020204" pitchFamily="34" charset="0"/>
                          <a:cs typeface="Arial" panose="020B0604020202020204" pitchFamily="34" charset="0"/>
                        </a:rPr>
                        <a:t>Hatay'daki Mobilya üreticileri Ortak kullanım atölyesini</a:t>
                      </a:r>
                      <a:r>
                        <a:rPr lang="tr-TR" sz="1300" baseline="0" dirty="0" smtClean="0">
                          <a:effectLst/>
                          <a:latin typeface="Arial" panose="020B0604020202020204" pitchFamily="34" charset="0"/>
                          <a:cs typeface="Arial" panose="020B0604020202020204" pitchFamily="34" charset="0"/>
                        </a:rPr>
                        <a:t> kullanarak bazı alt üretim süreçlerini kısaltacaklar belirsizlikleri azaltılacaktır</a:t>
                      </a:r>
                      <a:endParaRPr lang="tr-TR" sz="1300" dirty="0">
                        <a:effectLst/>
                        <a:latin typeface="Arial" panose="020B0604020202020204" pitchFamily="34" charset="0"/>
                        <a:ea typeface="Times New Roman"/>
                        <a:cs typeface="Arial" panose="020B0604020202020204" pitchFamily="34" charset="0"/>
                      </a:endParaRPr>
                    </a:p>
                  </a:txBody>
                  <a:tcPr marL="68580" marR="68580" marT="36195" marB="36195"/>
                </a:tc>
              </a:tr>
            </a:tbl>
          </a:graphicData>
        </a:graphic>
      </p:graphicFrame>
    </p:spTree>
    <p:extLst>
      <p:ext uri="{BB962C8B-B14F-4D97-AF65-F5344CB8AC3E}">
        <p14:creationId xmlns:p14="http://schemas.microsoft.com/office/powerpoint/2010/main" val="944219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08" y="858222"/>
            <a:ext cx="8626217" cy="5904852"/>
          </a:xfrm>
          <a:prstGeom prst="rect">
            <a:avLst/>
          </a:prstGeom>
        </p:spPr>
      </p:pic>
    </p:spTree>
    <p:extLst>
      <p:ext uri="{BB962C8B-B14F-4D97-AF65-F5344CB8AC3E}">
        <p14:creationId xmlns:p14="http://schemas.microsoft.com/office/powerpoint/2010/main" val="188131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Elazığ Teknoloji Geliştirme Bölgesi (Fırat Üniversitesi)</a:t>
            </a:r>
            <a:endParaRPr lang="tr-TR" dirty="0"/>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Sorun Elazığ’da ARGE Faaliyet Eksikliği ve ARGE mekânsal sorunları</a:t>
            </a:r>
          </a:p>
          <a:p>
            <a:r>
              <a:rPr lang="tr-TR" dirty="0" smtClean="0">
                <a:latin typeface="Arial" panose="020B0604020202020204" pitchFamily="34" charset="0"/>
                <a:cs typeface="Arial" panose="020B0604020202020204" pitchFamily="34" charset="0"/>
              </a:rPr>
              <a:t>Çözüm 10.000 m2 Elazığ TGB</a:t>
            </a:r>
          </a:p>
          <a:p>
            <a:pPr lvl="1"/>
            <a:r>
              <a:rPr lang="tr-TR" dirty="0" smtClean="0">
                <a:latin typeface="Arial" panose="020B0604020202020204" pitchFamily="34" charset="0"/>
                <a:cs typeface="Arial" panose="020B0604020202020204" pitchFamily="34" charset="0"/>
              </a:rPr>
              <a:t>TGB Personeline eğitim</a:t>
            </a:r>
          </a:p>
          <a:p>
            <a:pPr lvl="1"/>
            <a:r>
              <a:rPr lang="tr-TR" dirty="0" smtClean="0">
                <a:latin typeface="Arial" panose="020B0604020202020204" pitchFamily="34" charset="0"/>
                <a:cs typeface="Arial" panose="020B0604020202020204" pitchFamily="34" charset="0"/>
              </a:rPr>
              <a:t>TGB Personelin için yurtdışı gezisi</a:t>
            </a:r>
          </a:p>
          <a:p>
            <a:pPr lvl="1"/>
            <a:r>
              <a:rPr lang="tr-TR" dirty="0" smtClean="0">
                <a:latin typeface="Arial" panose="020B0604020202020204" pitchFamily="34" charset="0"/>
                <a:cs typeface="Arial" panose="020B0604020202020204" pitchFamily="34" charset="0"/>
              </a:rPr>
              <a:t>Ofisleri kullanacak proje sahipleri için iş planı hazırlanması</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02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29"/>
          <a:stretch/>
        </p:blipFill>
        <p:spPr bwMode="auto">
          <a:xfrm>
            <a:off x="107504" y="1700808"/>
            <a:ext cx="8904506" cy="317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96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latin typeface="Arial" panose="020B0604020202020204" pitchFamily="34" charset="0"/>
                <a:cs typeface="Arial" panose="020B0604020202020204" pitchFamily="34" charset="0"/>
              </a:rPr>
              <a:t>SORUN AĞACI YAKLAŞIMI</a:t>
            </a:r>
            <a:endParaRPr lang="tr-TR" sz="3200" dirty="0">
              <a:latin typeface="Arial" panose="020B0604020202020204" pitchFamily="34" charset="0"/>
              <a:cs typeface="Arial" panose="020B0604020202020204" pitchFamily="34" charset="0"/>
            </a:endParaRPr>
          </a:p>
        </p:txBody>
      </p:sp>
      <p:sp>
        <p:nvSpPr>
          <p:cNvPr id="5" name="Serbest Form 4"/>
          <p:cNvSpPr/>
          <p:nvPr/>
        </p:nvSpPr>
        <p:spPr>
          <a:xfrm>
            <a:off x="5076056" y="2060849"/>
            <a:ext cx="1244383"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2000" kern="1200" dirty="0">
                <a:latin typeface="Arial" panose="020B0604020202020204" pitchFamily="34" charset="0"/>
                <a:cs typeface="Arial" panose="020B0604020202020204" pitchFamily="34" charset="0"/>
              </a:rPr>
              <a:t>Üst Sorun</a:t>
            </a:r>
          </a:p>
        </p:txBody>
      </p:sp>
      <p:sp>
        <p:nvSpPr>
          <p:cNvPr id="6" name="Serbest Form 5"/>
          <p:cNvSpPr/>
          <p:nvPr/>
        </p:nvSpPr>
        <p:spPr>
          <a:xfrm>
            <a:off x="3752910" y="2748197"/>
            <a:ext cx="1945336" cy="274939"/>
          </a:xfrm>
          <a:custGeom>
            <a:avLst/>
            <a:gdLst/>
            <a:ahLst/>
            <a:cxnLst/>
            <a:rect l="0" t="0" r="0" b="0"/>
            <a:pathLst>
              <a:path>
                <a:moveTo>
                  <a:pt x="1945336" y="0"/>
                </a:moveTo>
                <a:lnTo>
                  <a:pt x="1945336" y="84009"/>
                </a:lnTo>
                <a:lnTo>
                  <a:pt x="0" y="84009"/>
                </a:lnTo>
                <a:lnTo>
                  <a:pt x="0" y="168018"/>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 name="Serbest Form 6"/>
          <p:cNvSpPr/>
          <p:nvPr/>
        </p:nvSpPr>
        <p:spPr>
          <a:xfrm>
            <a:off x="3131841" y="3023138"/>
            <a:ext cx="1235386"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Orta Sorun 1</a:t>
            </a:r>
          </a:p>
        </p:txBody>
      </p:sp>
      <p:sp>
        <p:nvSpPr>
          <p:cNvPr id="8" name="Serbest Form 7"/>
          <p:cNvSpPr/>
          <p:nvPr/>
        </p:nvSpPr>
        <p:spPr>
          <a:xfrm>
            <a:off x="2319505" y="3710486"/>
            <a:ext cx="1433405" cy="274939"/>
          </a:xfrm>
          <a:custGeom>
            <a:avLst/>
            <a:gdLst/>
            <a:ahLst/>
            <a:cxnLst/>
            <a:rect l="0" t="0" r="0" b="0"/>
            <a:pathLst>
              <a:path>
                <a:moveTo>
                  <a:pt x="1433405" y="0"/>
                </a:moveTo>
                <a:lnTo>
                  <a:pt x="1433405" y="84009"/>
                </a:lnTo>
                <a:lnTo>
                  <a:pt x="0" y="84009"/>
                </a:lnTo>
                <a:lnTo>
                  <a:pt x="0" y="168018"/>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9" name="Serbest Form 8"/>
          <p:cNvSpPr/>
          <p:nvPr/>
        </p:nvSpPr>
        <p:spPr>
          <a:xfrm>
            <a:off x="1594927" y="3985427"/>
            <a:ext cx="1449156"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Alt Sorun-1.1</a:t>
            </a:r>
          </a:p>
        </p:txBody>
      </p:sp>
      <p:sp>
        <p:nvSpPr>
          <p:cNvPr id="10" name="Serbest Form 9"/>
          <p:cNvSpPr/>
          <p:nvPr/>
        </p:nvSpPr>
        <p:spPr>
          <a:xfrm>
            <a:off x="1090871" y="4672775"/>
            <a:ext cx="1228633" cy="274939"/>
          </a:xfrm>
          <a:custGeom>
            <a:avLst/>
            <a:gdLst/>
            <a:ahLst/>
            <a:cxnLst/>
            <a:rect l="0" t="0" r="0" b="0"/>
            <a:pathLst>
              <a:path>
                <a:moveTo>
                  <a:pt x="1228633" y="0"/>
                </a:moveTo>
                <a:lnTo>
                  <a:pt x="1228633" y="84009"/>
                </a:lnTo>
                <a:lnTo>
                  <a:pt x="0" y="84009"/>
                </a:lnTo>
                <a:lnTo>
                  <a:pt x="0" y="168018"/>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1" name="Serbest Form 10"/>
          <p:cNvSpPr/>
          <p:nvPr/>
        </p:nvSpPr>
        <p:spPr>
          <a:xfrm>
            <a:off x="539552" y="4947716"/>
            <a:ext cx="866353"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dirty="0">
                <a:latin typeface="Arial" panose="020B0604020202020204" pitchFamily="34" charset="0"/>
                <a:cs typeface="Arial" panose="020B0604020202020204" pitchFamily="34" charset="0"/>
              </a:rPr>
              <a:t>Alt Sorun-1.1.1</a:t>
            </a:r>
          </a:p>
        </p:txBody>
      </p:sp>
      <p:sp>
        <p:nvSpPr>
          <p:cNvPr id="12" name="Serbest Form 11"/>
          <p:cNvSpPr/>
          <p:nvPr/>
        </p:nvSpPr>
        <p:spPr>
          <a:xfrm>
            <a:off x="681326" y="5635064"/>
            <a:ext cx="409544" cy="274939"/>
          </a:xfrm>
          <a:custGeom>
            <a:avLst/>
            <a:gdLst/>
            <a:ahLst/>
            <a:cxnLst/>
            <a:rect l="0" t="0" r="0" b="0"/>
            <a:pathLst>
              <a:path>
                <a:moveTo>
                  <a:pt x="409544" y="0"/>
                </a:moveTo>
                <a:lnTo>
                  <a:pt x="409544" y="84009"/>
                </a:lnTo>
                <a:lnTo>
                  <a:pt x="0" y="84009"/>
                </a:lnTo>
                <a:lnTo>
                  <a:pt x="0" y="168018"/>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3" name="Serbest Form 12"/>
          <p:cNvSpPr/>
          <p:nvPr/>
        </p:nvSpPr>
        <p:spPr>
          <a:xfrm>
            <a:off x="179512" y="5910005"/>
            <a:ext cx="816848"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Alt Sorun-1.1.1.1</a:t>
            </a:r>
          </a:p>
        </p:txBody>
      </p:sp>
      <p:sp>
        <p:nvSpPr>
          <p:cNvPr id="14" name="Serbest Form 13"/>
          <p:cNvSpPr/>
          <p:nvPr/>
        </p:nvSpPr>
        <p:spPr>
          <a:xfrm>
            <a:off x="1090871" y="5635064"/>
            <a:ext cx="409544" cy="274939"/>
          </a:xfrm>
          <a:custGeom>
            <a:avLst/>
            <a:gdLst/>
            <a:ahLst/>
            <a:cxnLst/>
            <a:rect l="0" t="0" r="0" b="0"/>
            <a:pathLst>
              <a:path>
                <a:moveTo>
                  <a:pt x="0" y="0"/>
                </a:moveTo>
                <a:lnTo>
                  <a:pt x="0" y="84009"/>
                </a:lnTo>
                <a:lnTo>
                  <a:pt x="409544" y="84009"/>
                </a:lnTo>
                <a:lnTo>
                  <a:pt x="409544" y="168018"/>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5" name="Serbest Form 14"/>
          <p:cNvSpPr/>
          <p:nvPr/>
        </p:nvSpPr>
        <p:spPr>
          <a:xfrm>
            <a:off x="1185380" y="5910005"/>
            <a:ext cx="866339"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dirty="0">
                <a:latin typeface="Arial" panose="020B0604020202020204" pitchFamily="34" charset="0"/>
                <a:cs typeface="Arial" panose="020B0604020202020204" pitchFamily="34" charset="0"/>
              </a:rPr>
              <a:t>Alt Sorun-1.1.1.2</a:t>
            </a:r>
          </a:p>
        </p:txBody>
      </p:sp>
      <p:sp>
        <p:nvSpPr>
          <p:cNvPr id="16" name="Serbest Form 15"/>
          <p:cNvSpPr/>
          <p:nvPr/>
        </p:nvSpPr>
        <p:spPr>
          <a:xfrm>
            <a:off x="1909960" y="4672775"/>
            <a:ext cx="409544" cy="274939"/>
          </a:xfrm>
          <a:custGeom>
            <a:avLst/>
            <a:gdLst/>
            <a:ahLst/>
            <a:cxnLst/>
            <a:rect l="0" t="0" r="0" b="0"/>
            <a:pathLst>
              <a:path>
                <a:moveTo>
                  <a:pt x="409544" y="0"/>
                </a:moveTo>
                <a:lnTo>
                  <a:pt x="409544" y="84009"/>
                </a:lnTo>
                <a:lnTo>
                  <a:pt x="0" y="84009"/>
                </a:lnTo>
                <a:lnTo>
                  <a:pt x="0" y="168018"/>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7" name="Serbest Form 16"/>
          <p:cNvSpPr/>
          <p:nvPr/>
        </p:nvSpPr>
        <p:spPr>
          <a:xfrm>
            <a:off x="1464608" y="4947716"/>
            <a:ext cx="819089"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dirty="0">
                <a:latin typeface="Arial" panose="020B0604020202020204" pitchFamily="34" charset="0"/>
                <a:cs typeface="Arial" panose="020B0604020202020204" pitchFamily="34" charset="0"/>
              </a:rPr>
              <a:t>Alt Sorun-1.1.2</a:t>
            </a:r>
          </a:p>
        </p:txBody>
      </p:sp>
      <p:sp>
        <p:nvSpPr>
          <p:cNvPr id="18" name="Serbest Form 17"/>
          <p:cNvSpPr/>
          <p:nvPr/>
        </p:nvSpPr>
        <p:spPr>
          <a:xfrm>
            <a:off x="2319505" y="4672775"/>
            <a:ext cx="409544" cy="274939"/>
          </a:xfrm>
          <a:custGeom>
            <a:avLst/>
            <a:gdLst/>
            <a:ahLst/>
            <a:cxnLst/>
            <a:rect l="0" t="0" r="0" b="0"/>
            <a:pathLst>
              <a:path>
                <a:moveTo>
                  <a:pt x="0" y="0"/>
                </a:moveTo>
                <a:lnTo>
                  <a:pt x="0" y="84009"/>
                </a:lnTo>
                <a:lnTo>
                  <a:pt x="409544" y="84009"/>
                </a:lnTo>
                <a:lnTo>
                  <a:pt x="409544" y="168018"/>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9" name="Serbest Form 18"/>
          <p:cNvSpPr/>
          <p:nvPr/>
        </p:nvSpPr>
        <p:spPr>
          <a:xfrm>
            <a:off x="2414015" y="4947716"/>
            <a:ext cx="717826"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dirty="0">
                <a:latin typeface="Arial" panose="020B0604020202020204" pitchFamily="34" charset="0"/>
                <a:cs typeface="Arial" panose="020B0604020202020204" pitchFamily="34" charset="0"/>
              </a:rPr>
              <a:t>Alt </a:t>
            </a:r>
            <a:r>
              <a:rPr lang="tr-TR" sz="1200" dirty="0">
                <a:latin typeface="Arial" panose="020B0604020202020204" pitchFamily="34" charset="0"/>
                <a:cs typeface="Arial" panose="020B0604020202020204" pitchFamily="34" charset="0"/>
              </a:rPr>
              <a:t>Sorun-1.1.3</a:t>
            </a:r>
          </a:p>
        </p:txBody>
      </p:sp>
      <p:sp>
        <p:nvSpPr>
          <p:cNvPr id="20" name="Serbest Form 19"/>
          <p:cNvSpPr/>
          <p:nvPr/>
        </p:nvSpPr>
        <p:spPr>
          <a:xfrm>
            <a:off x="2319505" y="4672775"/>
            <a:ext cx="1228633" cy="274939"/>
          </a:xfrm>
          <a:custGeom>
            <a:avLst/>
            <a:gdLst/>
            <a:ahLst/>
            <a:cxnLst/>
            <a:rect l="0" t="0" r="0" b="0"/>
            <a:pathLst>
              <a:path>
                <a:moveTo>
                  <a:pt x="0" y="0"/>
                </a:moveTo>
                <a:lnTo>
                  <a:pt x="0" y="84009"/>
                </a:lnTo>
                <a:lnTo>
                  <a:pt x="1228633" y="84009"/>
                </a:lnTo>
                <a:lnTo>
                  <a:pt x="1228633" y="168018"/>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21" name="Serbest Form 20"/>
          <p:cNvSpPr/>
          <p:nvPr/>
        </p:nvSpPr>
        <p:spPr>
          <a:xfrm>
            <a:off x="3233104" y="4947716"/>
            <a:ext cx="690824"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dirty="0" smtClean="0">
                <a:latin typeface="Arial" panose="020B0604020202020204" pitchFamily="34" charset="0"/>
                <a:cs typeface="Arial" panose="020B0604020202020204" pitchFamily="34" charset="0"/>
              </a:rPr>
              <a:t>Alt Sorun-1.1.4</a:t>
            </a:r>
            <a:endParaRPr lang="tr-TR" sz="1200" kern="1200" dirty="0">
              <a:latin typeface="Arial" panose="020B0604020202020204" pitchFamily="34" charset="0"/>
              <a:cs typeface="Arial" panose="020B0604020202020204" pitchFamily="34" charset="0"/>
            </a:endParaRPr>
          </a:p>
        </p:txBody>
      </p:sp>
      <p:sp>
        <p:nvSpPr>
          <p:cNvPr id="22" name="Serbest Form 21"/>
          <p:cNvSpPr/>
          <p:nvPr/>
        </p:nvSpPr>
        <p:spPr>
          <a:xfrm>
            <a:off x="3752910" y="3710486"/>
            <a:ext cx="1433405" cy="274939"/>
          </a:xfrm>
          <a:custGeom>
            <a:avLst/>
            <a:gdLst/>
            <a:ahLst/>
            <a:cxnLst/>
            <a:rect l="0" t="0" r="0" b="0"/>
            <a:pathLst>
              <a:path>
                <a:moveTo>
                  <a:pt x="0" y="0"/>
                </a:moveTo>
                <a:lnTo>
                  <a:pt x="0" y="84009"/>
                </a:lnTo>
                <a:lnTo>
                  <a:pt x="1433405" y="84009"/>
                </a:lnTo>
                <a:lnTo>
                  <a:pt x="1433405" y="168018"/>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3" name="Serbest Form 22"/>
          <p:cNvSpPr/>
          <p:nvPr/>
        </p:nvSpPr>
        <p:spPr>
          <a:xfrm>
            <a:off x="4499991" y="3985427"/>
            <a:ext cx="1296145"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Alt Sorun-1.2</a:t>
            </a:r>
          </a:p>
        </p:txBody>
      </p:sp>
      <p:sp>
        <p:nvSpPr>
          <p:cNvPr id="24" name="Serbest Form 23"/>
          <p:cNvSpPr/>
          <p:nvPr/>
        </p:nvSpPr>
        <p:spPr>
          <a:xfrm>
            <a:off x="4367227" y="4672775"/>
            <a:ext cx="819089" cy="274939"/>
          </a:xfrm>
          <a:custGeom>
            <a:avLst/>
            <a:gdLst/>
            <a:ahLst/>
            <a:cxnLst/>
            <a:rect l="0" t="0" r="0" b="0"/>
            <a:pathLst>
              <a:path>
                <a:moveTo>
                  <a:pt x="819089" y="0"/>
                </a:moveTo>
                <a:lnTo>
                  <a:pt x="819089" y="84009"/>
                </a:lnTo>
                <a:lnTo>
                  <a:pt x="0" y="84009"/>
                </a:lnTo>
                <a:lnTo>
                  <a:pt x="0" y="168018"/>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25" name="Serbest Form 24"/>
          <p:cNvSpPr/>
          <p:nvPr/>
        </p:nvSpPr>
        <p:spPr>
          <a:xfrm>
            <a:off x="4052193" y="4947716"/>
            <a:ext cx="724578"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dirty="0">
                <a:latin typeface="Arial" panose="020B0604020202020204" pitchFamily="34" charset="0"/>
                <a:cs typeface="Arial" panose="020B0604020202020204" pitchFamily="34" charset="0"/>
              </a:rPr>
              <a:t>Alt Sorun-1.2.1</a:t>
            </a:r>
          </a:p>
        </p:txBody>
      </p:sp>
      <p:sp>
        <p:nvSpPr>
          <p:cNvPr id="27" name="Serbest Form 26"/>
          <p:cNvSpPr/>
          <p:nvPr/>
        </p:nvSpPr>
        <p:spPr>
          <a:xfrm>
            <a:off x="4871282" y="4947716"/>
            <a:ext cx="724578"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dirty="0">
                <a:latin typeface="Arial" panose="020B0604020202020204" pitchFamily="34" charset="0"/>
                <a:cs typeface="Arial" panose="020B0604020202020204" pitchFamily="34" charset="0"/>
              </a:rPr>
              <a:t>Alt Sorun-1.2.2</a:t>
            </a:r>
          </a:p>
        </p:txBody>
      </p:sp>
      <p:sp>
        <p:nvSpPr>
          <p:cNvPr id="28" name="Serbest Form 27"/>
          <p:cNvSpPr/>
          <p:nvPr/>
        </p:nvSpPr>
        <p:spPr>
          <a:xfrm>
            <a:off x="5186316" y="4672775"/>
            <a:ext cx="819089" cy="274939"/>
          </a:xfrm>
          <a:custGeom>
            <a:avLst/>
            <a:gdLst/>
            <a:ahLst/>
            <a:cxnLst/>
            <a:rect l="0" t="0" r="0" b="0"/>
            <a:pathLst>
              <a:path>
                <a:moveTo>
                  <a:pt x="0" y="0"/>
                </a:moveTo>
                <a:lnTo>
                  <a:pt x="0" y="84009"/>
                </a:lnTo>
                <a:lnTo>
                  <a:pt x="819089" y="84009"/>
                </a:lnTo>
                <a:lnTo>
                  <a:pt x="819089" y="168018"/>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29" name="Serbest Form 28"/>
          <p:cNvSpPr/>
          <p:nvPr/>
        </p:nvSpPr>
        <p:spPr>
          <a:xfrm>
            <a:off x="5690370" y="4947716"/>
            <a:ext cx="753837"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dirty="0">
                <a:latin typeface="Arial" panose="020B0604020202020204" pitchFamily="34" charset="0"/>
                <a:cs typeface="Arial" panose="020B0604020202020204" pitchFamily="34" charset="0"/>
              </a:rPr>
              <a:t>Alt Sorun-1.2.3</a:t>
            </a:r>
          </a:p>
        </p:txBody>
      </p:sp>
      <p:sp>
        <p:nvSpPr>
          <p:cNvPr id="30" name="Serbest Form 29"/>
          <p:cNvSpPr/>
          <p:nvPr/>
        </p:nvSpPr>
        <p:spPr>
          <a:xfrm>
            <a:off x="5698247" y="2748197"/>
            <a:ext cx="1945336" cy="274939"/>
          </a:xfrm>
          <a:custGeom>
            <a:avLst/>
            <a:gdLst/>
            <a:ahLst/>
            <a:cxnLst/>
            <a:rect l="0" t="0" r="0" b="0"/>
            <a:pathLst>
              <a:path>
                <a:moveTo>
                  <a:pt x="0" y="0"/>
                </a:moveTo>
                <a:lnTo>
                  <a:pt x="0" y="84009"/>
                </a:lnTo>
                <a:lnTo>
                  <a:pt x="1945336" y="84009"/>
                </a:lnTo>
                <a:lnTo>
                  <a:pt x="1945336" y="168018"/>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1" name="Serbest Form 30"/>
          <p:cNvSpPr/>
          <p:nvPr/>
        </p:nvSpPr>
        <p:spPr>
          <a:xfrm>
            <a:off x="6948264" y="3023138"/>
            <a:ext cx="1368152"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Orta Sorun 2</a:t>
            </a:r>
          </a:p>
        </p:txBody>
      </p:sp>
      <p:sp>
        <p:nvSpPr>
          <p:cNvPr id="32" name="Serbest Form 31"/>
          <p:cNvSpPr/>
          <p:nvPr/>
        </p:nvSpPr>
        <p:spPr>
          <a:xfrm>
            <a:off x="7597864" y="3789040"/>
            <a:ext cx="91440" cy="274939"/>
          </a:xfrm>
          <a:custGeom>
            <a:avLst/>
            <a:gdLst/>
            <a:ahLst/>
            <a:cxnLst/>
            <a:rect l="0" t="0" r="0" b="0"/>
            <a:pathLst>
              <a:path>
                <a:moveTo>
                  <a:pt x="45720" y="0"/>
                </a:moveTo>
                <a:lnTo>
                  <a:pt x="45720" y="168018"/>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3" name="Serbest Form 32"/>
          <p:cNvSpPr/>
          <p:nvPr/>
        </p:nvSpPr>
        <p:spPr>
          <a:xfrm>
            <a:off x="6956608" y="3970352"/>
            <a:ext cx="1275899"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Alt Sorun-2.1</a:t>
            </a:r>
          </a:p>
        </p:txBody>
      </p:sp>
      <p:sp>
        <p:nvSpPr>
          <p:cNvPr id="34" name="Serbest Form 33"/>
          <p:cNvSpPr/>
          <p:nvPr/>
        </p:nvSpPr>
        <p:spPr>
          <a:xfrm>
            <a:off x="6824494" y="4672775"/>
            <a:ext cx="819089" cy="274939"/>
          </a:xfrm>
          <a:custGeom>
            <a:avLst/>
            <a:gdLst/>
            <a:ahLst/>
            <a:cxnLst/>
            <a:rect l="0" t="0" r="0" b="0"/>
            <a:pathLst>
              <a:path>
                <a:moveTo>
                  <a:pt x="819089" y="0"/>
                </a:moveTo>
                <a:lnTo>
                  <a:pt x="819089" y="84009"/>
                </a:lnTo>
                <a:lnTo>
                  <a:pt x="0" y="84009"/>
                </a:lnTo>
                <a:lnTo>
                  <a:pt x="0" y="168018"/>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35" name="Serbest Form 34"/>
          <p:cNvSpPr/>
          <p:nvPr/>
        </p:nvSpPr>
        <p:spPr>
          <a:xfrm>
            <a:off x="6509460" y="4947716"/>
            <a:ext cx="724578"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dirty="0">
                <a:latin typeface="Arial" panose="020B0604020202020204" pitchFamily="34" charset="0"/>
                <a:cs typeface="Arial" panose="020B0604020202020204" pitchFamily="34" charset="0"/>
              </a:rPr>
              <a:t>Alt Sorun-2.1.1</a:t>
            </a:r>
          </a:p>
        </p:txBody>
      </p:sp>
      <p:sp>
        <p:nvSpPr>
          <p:cNvPr id="37" name="Serbest Form 36"/>
          <p:cNvSpPr/>
          <p:nvPr/>
        </p:nvSpPr>
        <p:spPr>
          <a:xfrm>
            <a:off x="7328548" y="4947716"/>
            <a:ext cx="724579"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dirty="0">
                <a:latin typeface="Arial" panose="020B0604020202020204" pitchFamily="34" charset="0"/>
                <a:cs typeface="Arial" panose="020B0604020202020204" pitchFamily="34" charset="0"/>
              </a:rPr>
              <a:t>Alt Sorun-2.1.2</a:t>
            </a:r>
          </a:p>
        </p:txBody>
      </p:sp>
      <p:sp>
        <p:nvSpPr>
          <p:cNvPr id="38" name="Serbest Form 37"/>
          <p:cNvSpPr/>
          <p:nvPr/>
        </p:nvSpPr>
        <p:spPr>
          <a:xfrm>
            <a:off x="7643584" y="4672775"/>
            <a:ext cx="819089" cy="274939"/>
          </a:xfrm>
          <a:custGeom>
            <a:avLst/>
            <a:gdLst/>
            <a:ahLst/>
            <a:cxnLst/>
            <a:rect l="0" t="0" r="0" b="0"/>
            <a:pathLst>
              <a:path>
                <a:moveTo>
                  <a:pt x="0" y="0"/>
                </a:moveTo>
                <a:lnTo>
                  <a:pt x="0" y="84009"/>
                </a:lnTo>
                <a:lnTo>
                  <a:pt x="819089" y="84009"/>
                </a:lnTo>
                <a:lnTo>
                  <a:pt x="819089" y="168018"/>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39" name="Serbest Form 38"/>
          <p:cNvSpPr/>
          <p:nvPr/>
        </p:nvSpPr>
        <p:spPr>
          <a:xfrm>
            <a:off x="8147638" y="4947716"/>
            <a:ext cx="744842" cy="687348"/>
          </a:xfrm>
          <a:custGeom>
            <a:avLst/>
            <a:gdLst>
              <a:gd name="connsiteX0" fmla="*/ 0 w 630068"/>
              <a:gd name="connsiteY0" fmla="*/ 42005 h 420045"/>
              <a:gd name="connsiteX1" fmla="*/ 42005 w 630068"/>
              <a:gd name="connsiteY1" fmla="*/ 0 h 420045"/>
              <a:gd name="connsiteX2" fmla="*/ 588064 w 630068"/>
              <a:gd name="connsiteY2" fmla="*/ 0 h 420045"/>
              <a:gd name="connsiteX3" fmla="*/ 630069 w 630068"/>
              <a:gd name="connsiteY3" fmla="*/ 42005 h 420045"/>
              <a:gd name="connsiteX4" fmla="*/ 630068 w 630068"/>
              <a:gd name="connsiteY4" fmla="*/ 378041 h 420045"/>
              <a:gd name="connsiteX5" fmla="*/ 588063 w 630068"/>
              <a:gd name="connsiteY5" fmla="*/ 420046 h 420045"/>
              <a:gd name="connsiteX6" fmla="*/ 42005 w 630068"/>
              <a:gd name="connsiteY6" fmla="*/ 420045 h 420045"/>
              <a:gd name="connsiteX7" fmla="*/ 0 w 630068"/>
              <a:gd name="connsiteY7" fmla="*/ 378040 h 420045"/>
              <a:gd name="connsiteX8" fmla="*/ 0 w 630068"/>
              <a:gd name="connsiteY8" fmla="*/ 42005 h 4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68" h="420045">
                <a:moveTo>
                  <a:pt x="0" y="42005"/>
                </a:moveTo>
                <a:cubicBezTo>
                  <a:pt x="0" y="18806"/>
                  <a:pt x="18806" y="0"/>
                  <a:pt x="42005" y="0"/>
                </a:cubicBezTo>
                <a:lnTo>
                  <a:pt x="588064" y="0"/>
                </a:lnTo>
                <a:cubicBezTo>
                  <a:pt x="611263" y="0"/>
                  <a:pt x="630069" y="18806"/>
                  <a:pt x="630069" y="42005"/>
                </a:cubicBezTo>
                <a:cubicBezTo>
                  <a:pt x="630069" y="154017"/>
                  <a:pt x="630068" y="266029"/>
                  <a:pt x="630068" y="378041"/>
                </a:cubicBezTo>
                <a:cubicBezTo>
                  <a:pt x="630068" y="401240"/>
                  <a:pt x="611262" y="420046"/>
                  <a:pt x="588063" y="420046"/>
                </a:cubicBezTo>
                <a:lnTo>
                  <a:pt x="42005" y="420045"/>
                </a:lnTo>
                <a:cubicBezTo>
                  <a:pt x="18806" y="420045"/>
                  <a:pt x="0" y="401239"/>
                  <a:pt x="0" y="378040"/>
                </a:cubicBezTo>
                <a:lnTo>
                  <a:pt x="0" y="4200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593" tIns="46593" rIns="46593" bIns="46593" numCol="1" spcCol="1270" anchor="ctr" anchorCtr="0">
            <a:noAutofit/>
          </a:bodyPr>
          <a:lstStyle/>
          <a:p>
            <a:pPr lvl="0" algn="ctr" defTabSz="400050">
              <a:lnSpc>
                <a:spcPct val="90000"/>
              </a:lnSpc>
              <a:spcBef>
                <a:spcPct val="0"/>
              </a:spcBef>
              <a:spcAft>
                <a:spcPct val="35000"/>
              </a:spcAft>
            </a:pPr>
            <a:r>
              <a:rPr lang="tr-TR" sz="1200" kern="1200" dirty="0">
                <a:latin typeface="Arial" panose="020B0604020202020204" pitchFamily="34" charset="0"/>
                <a:cs typeface="Arial" panose="020B0604020202020204" pitchFamily="34" charset="0"/>
              </a:rPr>
              <a:t>Alt Sorun-2.1.3</a:t>
            </a:r>
          </a:p>
        </p:txBody>
      </p:sp>
      <p:pic>
        <p:nvPicPr>
          <p:cNvPr id="40" name="Resim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2672" y="6367737"/>
            <a:ext cx="527049"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66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500"/>
                                        <p:tgtEl>
                                          <p:spTgt spid="14"/>
                                        </p:tgtEl>
                                      </p:cBhvr>
                                    </p:animEffect>
                                  </p:childTnLst>
                                </p:cTn>
                              </p:par>
                              <p:par>
                                <p:cTn id="107" presetID="10" presetClass="entr" presetSubtype="0" fill="hold"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7" grpId="0" animBg="1"/>
      <p:bldP spid="19" grpId="0" animBg="1"/>
      <p:bldP spid="21" grpId="0" animBg="1"/>
      <p:bldP spid="23" grpId="0" animBg="1"/>
      <p:bldP spid="25" grpId="0" animBg="1"/>
      <p:bldP spid="27" grpId="0" animBg="1"/>
      <p:bldP spid="29" grpId="0" animBg="1"/>
      <p:bldP spid="31" grpId="0" animBg="1"/>
      <p:bldP spid="33" grpId="0" animBg="1"/>
      <p:bldP spid="35" grpId="0" animBg="1"/>
      <p:bldP spid="37"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Samsun Metal Metroloji ve Kalibrasyon Laboratuvarı (Samsun STO)</a:t>
            </a:r>
            <a:endParaRPr lang="tr-TR" dirty="0"/>
          </a:p>
        </p:txBody>
      </p:sp>
      <p:sp>
        <p:nvSpPr>
          <p:cNvPr id="3" name="İçerik Yer Tutucusu 2"/>
          <p:cNvSpPr>
            <a:spLocks noGrp="1"/>
          </p:cNvSpPr>
          <p:nvPr>
            <p:ph idx="1"/>
          </p:nvPr>
        </p:nvSpPr>
        <p:spPr>
          <a:xfrm>
            <a:off x="323528" y="2249424"/>
            <a:ext cx="8640960" cy="4325112"/>
          </a:xfrm>
        </p:spPr>
        <p:txBody>
          <a:bodyPr>
            <a:normAutofit lnSpcReduction="10000"/>
          </a:bodyPr>
          <a:lstStyle/>
          <a:p>
            <a:r>
              <a:rPr lang="tr-TR" sz="2000" dirty="0" smtClean="0">
                <a:latin typeface="Arial" panose="020B0604020202020204" pitchFamily="34" charset="0"/>
                <a:cs typeface="Arial" panose="020B0604020202020204" pitchFamily="34" charset="0"/>
              </a:rPr>
              <a:t>Metal </a:t>
            </a:r>
            <a:r>
              <a:rPr lang="tr-TR" sz="2000" dirty="0">
                <a:latin typeface="Arial" panose="020B0604020202020204" pitchFamily="34" charset="0"/>
                <a:cs typeface="Arial" panose="020B0604020202020204" pitchFamily="34" charset="0"/>
              </a:rPr>
              <a:t>sektöründe </a:t>
            </a:r>
            <a:r>
              <a:rPr lang="tr-TR" sz="2000" dirty="0" smtClean="0">
                <a:latin typeface="Arial" panose="020B0604020202020204" pitchFamily="34" charset="0"/>
                <a:cs typeface="Arial" panose="020B0604020202020204" pitchFamily="34" charset="0"/>
              </a:rPr>
              <a:t>1500 </a:t>
            </a:r>
            <a:r>
              <a:rPr lang="tr-TR" sz="2000" dirty="0">
                <a:latin typeface="Arial" panose="020B0604020202020204" pitchFamily="34" charset="0"/>
                <a:cs typeface="Arial" panose="020B0604020202020204" pitchFamily="34" charset="0"/>
              </a:rPr>
              <a:t>adet üretici </a:t>
            </a:r>
            <a:r>
              <a:rPr lang="tr-TR" sz="2000" dirty="0" err="1" smtClean="0">
                <a:latin typeface="Arial" panose="020B0604020202020204" pitchFamily="34" charset="0"/>
                <a:cs typeface="Arial" panose="020B0604020202020204" pitchFamily="34" charset="0"/>
              </a:rPr>
              <a:t>kobi</a:t>
            </a:r>
            <a:r>
              <a:rPr lang="tr-TR" sz="2000" dirty="0" smtClean="0">
                <a:latin typeface="Arial" panose="020B0604020202020204" pitchFamily="34" charset="0"/>
                <a:cs typeface="Arial" panose="020B0604020202020204" pitchFamily="34" charset="0"/>
              </a:rPr>
              <a:t>, 300 </a:t>
            </a:r>
            <a:r>
              <a:rPr lang="tr-TR" sz="2000" dirty="0">
                <a:latin typeface="Arial" panose="020B0604020202020204" pitchFamily="34" charset="0"/>
                <a:cs typeface="Arial" panose="020B0604020202020204" pitchFamily="34" charset="0"/>
              </a:rPr>
              <a:t>adet ihracatçı </a:t>
            </a:r>
            <a:r>
              <a:rPr lang="tr-TR" sz="2000" dirty="0" err="1">
                <a:latin typeface="Arial" panose="020B0604020202020204" pitchFamily="34" charset="0"/>
                <a:cs typeface="Arial" panose="020B0604020202020204" pitchFamily="34" charset="0"/>
              </a:rPr>
              <a:t>kobi</a:t>
            </a:r>
            <a:r>
              <a:rPr lang="tr-TR" sz="2000" dirty="0">
                <a:latin typeface="Arial" panose="020B0604020202020204" pitchFamily="34" charset="0"/>
                <a:cs typeface="Arial" panose="020B0604020202020204" pitchFamily="34" charset="0"/>
              </a:rPr>
              <a:t>,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Gıda </a:t>
            </a:r>
            <a:r>
              <a:rPr lang="tr-TR" sz="2000" dirty="0">
                <a:latin typeface="Arial" panose="020B0604020202020204" pitchFamily="34" charset="0"/>
                <a:cs typeface="Arial" panose="020B0604020202020204" pitchFamily="34" charset="0"/>
              </a:rPr>
              <a:t>sektöründe 2000 adet üretici </a:t>
            </a:r>
            <a:r>
              <a:rPr lang="tr-TR" sz="2000" dirty="0" err="1">
                <a:latin typeface="Arial" panose="020B0604020202020204" pitchFamily="34" charset="0"/>
                <a:cs typeface="Arial" panose="020B0604020202020204" pitchFamily="34" charset="0"/>
              </a:rPr>
              <a:t>kobi</a:t>
            </a:r>
            <a:r>
              <a:rPr lang="tr-TR" sz="2000" dirty="0">
                <a:latin typeface="Arial" panose="020B0604020202020204" pitchFamily="34" charset="0"/>
                <a:cs typeface="Arial" panose="020B0604020202020204" pitchFamily="34" charset="0"/>
              </a:rPr>
              <a:t>, 400 adet ihracatçı </a:t>
            </a:r>
            <a:r>
              <a:rPr lang="tr-TR" sz="2000" dirty="0" err="1">
                <a:latin typeface="Arial" panose="020B0604020202020204" pitchFamily="34" charset="0"/>
                <a:cs typeface="Arial" panose="020B0604020202020204" pitchFamily="34" charset="0"/>
              </a:rPr>
              <a:t>kobi</a:t>
            </a:r>
            <a:r>
              <a:rPr lang="tr-TR" sz="2000" dirty="0">
                <a:latin typeface="Arial" panose="020B0604020202020204" pitchFamily="34" charset="0"/>
                <a:cs typeface="Arial" panose="020B0604020202020204" pitchFamily="34" charset="0"/>
              </a:rPr>
              <a:t>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Hem </a:t>
            </a:r>
            <a:r>
              <a:rPr lang="tr-TR" sz="2000" dirty="0">
                <a:latin typeface="Arial" panose="020B0604020202020204" pitchFamily="34" charset="0"/>
                <a:cs typeface="Arial" panose="020B0604020202020204" pitchFamily="34" charset="0"/>
              </a:rPr>
              <a:t>metal hem de gıda sektöründe olmak üzere 300 adet ithalatçı </a:t>
            </a:r>
            <a:r>
              <a:rPr lang="tr-TR" sz="2000" dirty="0" err="1" smtClean="0">
                <a:latin typeface="Arial" panose="020B0604020202020204" pitchFamily="34" charset="0"/>
                <a:cs typeface="Arial" panose="020B0604020202020204" pitchFamily="34" charset="0"/>
              </a:rPr>
              <a:t>kobi</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Bunun </a:t>
            </a:r>
            <a:r>
              <a:rPr lang="tr-TR" sz="2000" dirty="0">
                <a:latin typeface="Arial" panose="020B0604020202020204" pitchFamily="34" charset="0"/>
                <a:cs typeface="Arial" panose="020B0604020202020204" pitchFamily="34" charset="0"/>
              </a:rPr>
              <a:t>yanı sıra Türkiye Metal ihracatının % 15’i ve Türkiye gıda ihracatının ise % 30’u Samsun limanlarından </a:t>
            </a:r>
            <a:r>
              <a:rPr lang="tr-TR" sz="2000" dirty="0" smtClean="0">
                <a:latin typeface="Arial" panose="020B0604020202020204" pitchFamily="34" charset="0"/>
                <a:cs typeface="Arial" panose="020B0604020202020204" pitchFamily="34" charset="0"/>
              </a:rPr>
              <a:t>gerçekleştirilmektedir.</a:t>
            </a:r>
          </a:p>
          <a:p>
            <a:r>
              <a:rPr lang="tr-TR" sz="2000" dirty="0">
                <a:latin typeface="Arial" panose="020B0604020202020204" pitchFamily="34" charset="0"/>
                <a:cs typeface="Arial" panose="020B0604020202020204" pitchFamily="34" charset="0"/>
              </a:rPr>
              <a:t>Samsun metal üretimi açısından yoğun fakat test ve kalibrasyon hizmetleri yetersizdir.</a:t>
            </a:r>
          </a:p>
          <a:p>
            <a:pPr marL="109728" indent="0">
              <a:buNone/>
            </a:pPr>
            <a:endParaRPr lang="tr-TR" sz="2000" dirty="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Çözüm: Samsun </a:t>
            </a:r>
            <a:r>
              <a:rPr lang="tr-TR" sz="2000" dirty="0">
                <a:latin typeface="Arial" panose="020B0604020202020204" pitchFamily="34" charset="0"/>
                <a:cs typeface="Arial" panose="020B0604020202020204" pitchFamily="34" charset="0"/>
              </a:rPr>
              <a:t>Metal Metroloji ve Kalibrasyon </a:t>
            </a:r>
            <a:r>
              <a:rPr lang="tr-TR" sz="2000" dirty="0" smtClean="0">
                <a:latin typeface="Arial" panose="020B0604020202020204" pitchFamily="34" charset="0"/>
                <a:cs typeface="Arial" panose="020B0604020202020204" pitchFamily="34" charset="0"/>
              </a:rPr>
              <a:t>Laboratuvarının kurulması</a:t>
            </a:r>
          </a:p>
          <a:p>
            <a:pPr marL="566928" indent="-457200">
              <a:buFont typeface="+mj-lt"/>
              <a:buAutoNum type="arabicPeriod"/>
            </a:pPr>
            <a:r>
              <a:rPr lang="tr-TR" sz="2000" dirty="0" smtClean="0">
                <a:latin typeface="Arial" panose="020B0604020202020204" pitchFamily="34" charset="0"/>
                <a:cs typeface="Arial" panose="020B0604020202020204" pitchFamily="34" charset="0"/>
              </a:rPr>
              <a:t>Metal Laboratuvarı</a:t>
            </a:r>
          </a:p>
          <a:p>
            <a:pPr marL="566928" indent="-457200">
              <a:buFont typeface="+mj-lt"/>
              <a:buAutoNum type="arabicPeriod"/>
            </a:pPr>
            <a:r>
              <a:rPr lang="tr-TR" sz="2000" dirty="0" smtClean="0">
                <a:latin typeface="Arial" panose="020B0604020202020204" pitchFamily="34" charset="0"/>
                <a:cs typeface="Arial" panose="020B0604020202020204" pitchFamily="34" charset="0"/>
              </a:rPr>
              <a:t>Metroloji </a:t>
            </a:r>
            <a:r>
              <a:rPr lang="tr-TR" sz="2000" dirty="0">
                <a:latin typeface="Arial" panose="020B0604020202020204" pitchFamily="34" charset="0"/>
                <a:cs typeface="Arial" panose="020B0604020202020204" pitchFamily="34" charset="0"/>
              </a:rPr>
              <a:t>ve Kalibrasyon Laboratuvarı</a:t>
            </a:r>
            <a:endParaRPr lang="tr-TR" sz="2000" dirty="0" smtClean="0">
              <a:latin typeface="Arial" panose="020B0604020202020204" pitchFamily="34" charset="0"/>
              <a:cs typeface="Arial" panose="020B0604020202020204" pitchFamily="34" charset="0"/>
            </a:endParaRPr>
          </a:p>
          <a:p>
            <a:pPr marL="566928" indent="-457200">
              <a:buFont typeface="+mj-lt"/>
              <a:buAutoNum type="arabicPeriod"/>
            </a:pPr>
            <a:r>
              <a:rPr lang="tr-TR" sz="2000" dirty="0" smtClean="0">
                <a:latin typeface="Arial" panose="020B0604020202020204" pitchFamily="34" charset="0"/>
                <a:cs typeface="Arial" panose="020B0604020202020204" pitchFamily="34" charset="0"/>
              </a:rPr>
              <a:t>Kontrol </a:t>
            </a:r>
            <a:r>
              <a:rPr lang="tr-TR" sz="2000" dirty="0">
                <a:latin typeface="Arial" panose="020B0604020202020204" pitchFamily="34" charset="0"/>
                <a:cs typeface="Arial" panose="020B0604020202020204" pitchFamily="34" charset="0"/>
              </a:rPr>
              <a:t>Laboratuvarı</a:t>
            </a:r>
          </a:p>
        </p:txBody>
      </p:sp>
    </p:spTree>
    <p:extLst>
      <p:ext uri="{BB962C8B-B14F-4D97-AF65-F5344CB8AC3E}">
        <p14:creationId xmlns:p14="http://schemas.microsoft.com/office/powerpoint/2010/main" val="428226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Arial" panose="020B0604020202020204" pitchFamily="34" charset="0"/>
                <a:cs typeface="Arial" panose="020B0604020202020204" pitchFamily="34" charset="0"/>
              </a:rPr>
              <a:t>Yapılacak Analizler</a:t>
            </a: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r>
              <a:rPr lang="tr-TR" sz="2400" dirty="0" smtClean="0">
                <a:latin typeface="Arial" panose="020B0604020202020204" pitchFamily="34" charset="0"/>
                <a:cs typeface="Arial" panose="020B0604020202020204" pitchFamily="34" charset="0"/>
              </a:rPr>
              <a:t>Spektral analiz, Radyografik </a:t>
            </a:r>
            <a:r>
              <a:rPr lang="tr-TR" sz="2400" dirty="0">
                <a:latin typeface="Arial" panose="020B0604020202020204" pitchFamily="34" charset="0"/>
                <a:cs typeface="Arial" panose="020B0604020202020204" pitchFamily="34" charset="0"/>
              </a:rPr>
              <a:t>muayene, </a:t>
            </a:r>
            <a:endParaRPr lang="tr-TR" sz="2400" dirty="0" smtClean="0">
              <a:latin typeface="Arial" panose="020B0604020202020204" pitchFamily="34" charset="0"/>
              <a:cs typeface="Arial" panose="020B0604020202020204" pitchFamily="34" charset="0"/>
            </a:endParaRPr>
          </a:p>
          <a:p>
            <a:r>
              <a:rPr lang="tr-TR" sz="2400" dirty="0" err="1" smtClean="0">
                <a:latin typeface="Arial" panose="020B0604020202020204" pitchFamily="34" charset="0"/>
                <a:cs typeface="Arial" panose="020B0604020202020204" pitchFamily="34" charset="0"/>
              </a:rPr>
              <a:t>Mikrosertlik</a:t>
            </a:r>
            <a:r>
              <a:rPr lang="tr-TR" sz="2400" dirty="0" smtClean="0">
                <a:latin typeface="Arial" panose="020B0604020202020204" pitchFamily="34" charset="0"/>
                <a:cs typeface="Arial" panose="020B0604020202020204" pitchFamily="34" charset="0"/>
              </a:rPr>
              <a:t> ölçümleri, Çentik </a:t>
            </a:r>
            <a:r>
              <a:rPr lang="tr-TR" sz="2400" dirty="0">
                <a:latin typeface="Arial" panose="020B0604020202020204" pitchFamily="34" charset="0"/>
                <a:cs typeface="Arial" panose="020B0604020202020204" pitchFamily="34" charset="0"/>
              </a:rPr>
              <a:t>darbe </a:t>
            </a:r>
            <a:r>
              <a:rPr lang="tr-TR" sz="2400" dirty="0" smtClean="0">
                <a:latin typeface="Arial" panose="020B0604020202020204" pitchFamily="34" charset="0"/>
                <a:cs typeface="Arial" panose="020B0604020202020204" pitchFamily="34" charset="0"/>
              </a:rPr>
              <a:t>testi </a:t>
            </a:r>
          </a:p>
          <a:p>
            <a:r>
              <a:rPr lang="tr-TR" sz="2400" dirty="0" err="1" smtClean="0">
                <a:latin typeface="Arial" panose="020B0604020202020204" pitchFamily="34" charset="0"/>
                <a:cs typeface="Arial" panose="020B0604020202020204" pitchFamily="34" charset="0"/>
              </a:rPr>
              <a:t>Mikroyapı</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ve </a:t>
            </a:r>
            <a:r>
              <a:rPr lang="tr-TR" sz="2400" dirty="0" err="1">
                <a:latin typeface="Arial" panose="020B0604020202020204" pitchFamily="34" charset="0"/>
                <a:cs typeface="Arial" panose="020B0604020202020204" pitchFamily="34" charset="0"/>
              </a:rPr>
              <a:t>makroyapı</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yüzey pürüzlülüğü inceleme,</a:t>
            </a:r>
          </a:p>
          <a:p>
            <a:r>
              <a:rPr lang="tr-TR" sz="2400" dirty="0" err="1" smtClean="0">
                <a:latin typeface="Arial" panose="020B0604020202020204" pitchFamily="34" charset="0"/>
                <a:cs typeface="Arial" panose="020B0604020202020204" pitchFamily="34" charset="0"/>
              </a:rPr>
              <a:t>Çekme,eğme</a:t>
            </a:r>
            <a:r>
              <a:rPr lang="tr-TR" sz="2400" dirty="0">
                <a:latin typeface="Arial" panose="020B0604020202020204" pitchFamily="34" charset="0"/>
                <a:cs typeface="Arial" panose="020B0604020202020204" pitchFamily="34" charset="0"/>
              </a:rPr>
              <a:t>, basma testleri, </a:t>
            </a:r>
            <a:r>
              <a:rPr lang="tr-TR" sz="2400" dirty="0" err="1">
                <a:latin typeface="Arial" panose="020B0604020202020204" pitchFamily="34" charset="0"/>
                <a:cs typeface="Arial" panose="020B0604020202020204" pitchFamily="34" charset="0"/>
              </a:rPr>
              <a:t>ultrasonik</a:t>
            </a:r>
            <a:r>
              <a:rPr lang="tr-TR" sz="2400" dirty="0">
                <a:latin typeface="Arial" panose="020B0604020202020204" pitchFamily="34" charset="0"/>
                <a:cs typeface="Arial" panose="020B0604020202020204" pitchFamily="34" charset="0"/>
              </a:rPr>
              <a:t> muayene </a:t>
            </a:r>
            <a:r>
              <a:rPr lang="tr-TR" sz="2400" dirty="0" smtClean="0">
                <a:latin typeface="Arial" panose="020B0604020202020204" pitchFamily="34" charset="0"/>
                <a:cs typeface="Arial" panose="020B0604020202020204" pitchFamily="34" charset="0"/>
              </a:rPr>
              <a:t>vb.</a:t>
            </a:r>
          </a:p>
          <a:p>
            <a:r>
              <a:rPr lang="tr-TR" sz="2400" dirty="0" smtClean="0">
                <a:latin typeface="Arial" panose="020B0604020202020204" pitchFamily="34" charset="0"/>
                <a:cs typeface="Arial" panose="020B0604020202020204" pitchFamily="34" charset="0"/>
              </a:rPr>
              <a:t>Kütle</a:t>
            </a:r>
            <a:r>
              <a:rPr lang="tr-TR" sz="2400" dirty="0">
                <a:latin typeface="Arial" panose="020B0604020202020204" pitchFamily="34" charset="0"/>
                <a:cs typeface="Arial" panose="020B0604020202020204" pitchFamily="34" charset="0"/>
              </a:rPr>
              <a:t>, boyut, hacim ve debi, ısı, basınç, elektrik, hız ve kuvvet kalibrasyonlarının </a:t>
            </a:r>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Baca gazı </a:t>
            </a:r>
            <a:r>
              <a:rPr lang="tr-TR" sz="2400" dirty="0">
                <a:latin typeface="Arial" panose="020B0604020202020204" pitchFamily="34" charset="0"/>
                <a:cs typeface="Arial" panose="020B0604020202020204" pitchFamily="34" charset="0"/>
              </a:rPr>
              <a:t>ölçümleri, toz, nem, gürültü ve titreşim ölçümleri </a:t>
            </a:r>
          </a:p>
        </p:txBody>
      </p:sp>
    </p:spTree>
    <p:extLst>
      <p:ext uri="{BB962C8B-B14F-4D97-AF65-F5344CB8AC3E}">
        <p14:creationId xmlns:p14="http://schemas.microsoft.com/office/powerpoint/2010/main" val="2148037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descr="\\Yedek\hibeprogram\BROP PROJELERİ\ARŞİV\BROP REVİZE\stso lab-24.01.2011\cizimler\samlab4.JPG"/>
          <p:cNvPicPr/>
          <p:nvPr/>
        </p:nvPicPr>
        <p:blipFill rotWithShape="1">
          <a:blip r:embed="rId2">
            <a:extLst>
              <a:ext uri="{28A0092B-C50C-407E-A947-70E740481C1C}">
                <a14:useLocalDpi xmlns:a14="http://schemas.microsoft.com/office/drawing/2010/main" val="0"/>
              </a:ext>
            </a:extLst>
          </a:blip>
          <a:srcRect t="10639"/>
          <a:stretch/>
        </p:blipFill>
        <p:spPr bwMode="auto">
          <a:xfrm>
            <a:off x="467544" y="1196752"/>
            <a:ext cx="8208912" cy="5328592"/>
          </a:xfrm>
          <a:prstGeom prst="rect">
            <a:avLst/>
          </a:prstGeom>
          <a:noFill/>
          <a:ln>
            <a:noFill/>
          </a:ln>
        </p:spPr>
      </p:pic>
    </p:spTree>
    <p:extLst>
      <p:ext uri="{BB962C8B-B14F-4D97-AF65-F5344CB8AC3E}">
        <p14:creationId xmlns:p14="http://schemas.microsoft.com/office/powerpoint/2010/main" val="2722716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Arial" panose="020B0604020202020204" pitchFamily="34" charset="0"/>
                <a:cs typeface="Arial" panose="020B0604020202020204" pitchFamily="34" charset="0"/>
              </a:rPr>
              <a:t>Teknik yardım faaliyetleri</a:t>
            </a: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lnSpcReduction="10000"/>
          </a:bodyPr>
          <a:lstStyle/>
          <a:p>
            <a:pPr marL="624078" indent="-514350">
              <a:buFont typeface="+mj-lt"/>
              <a:buAutoNum type="arabicPeriod"/>
            </a:pPr>
            <a:r>
              <a:rPr lang="tr-TR" dirty="0" smtClean="0">
                <a:latin typeface="Arial" panose="020B0604020202020204" pitchFamily="34" charset="0"/>
                <a:cs typeface="Arial" panose="020B0604020202020204" pitchFamily="34" charset="0"/>
              </a:rPr>
              <a:t>Teşhis Analizi</a:t>
            </a:r>
          </a:p>
          <a:p>
            <a:pPr marL="624078" indent="-514350">
              <a:buFont typeface="+mj-lt"/>
              <a:buAutoNum type="arabicPeriod"/>
            </a:pPr>
            <a:r>
              <a:rPr lang="tr-TR" dirty="0" smtClean="0">
                <a:latin typeface="Arial" panose="020B0604020202020204" pitchFamily="34" charset="0"/>
                <a:cs typeface="Arial" panose="020B0604020202020204" pitchFamily="34" charset="0"/>
              </a:rPr>
              <a:t>Laboratuvarın İş planı ve hizmet sunma manuellerinin hazırlanması</a:t>
            </a:r>
          </a:p>
          <a:p>
            <a:pPr marL="624078" indent="-514350">
              <a:buFont typeface="+mj-lt"/>
              <a:buAutoNum type="arabicPeriod"/>
            </a:pPr>
            <a:r>
              <a:rPr lang="tr-TR" dirty="0" smtClean="0">
                <a:latin typeface="Arial" panose="020B0604020202020204" pitchFamily="34" charset="0"/>
                <a:cs typeface="Arial" panose="020B0604020202020204" pitchFamily="34" charset="0"/>
              </a:rPr>
              <a:t>İnsan Kaynağı Sisteminin geliştirilmesi</a:t>
            </a:r>
          </a:p>
          <a:p>
            <a:pPr marL="624078" indent="-514350">
              <a:buFont typeface="+mj-lt"/>
              <a:buAutoNum type="arabicPeriod"/>
            </a:pPr>
            <a:r>
              <a:rPr lang="tr-TR" dirty="0" smtClean="0">
                <a:latin typeface="Arial" panose="020B0604020202020204" pitchFamily="34" charset="0"/>
                <a:cs typeface="Arial" panose="020B0604020202020204" pitchFamily="34" charset="0"/>
              </a:rPr>
              <a:t>Laboratuvarın açılış seremonisi</a:t>
            </a:r>
          </a:p>
          <a:p>
            <a:pPr marL="624078" indent="-514350">
              <a:buFont typeface="+mj-lt"/>
              <a:buAutoNum type="arabicPeriod"/>
            </a:pPr>
            <a:r>
              <a:rPr lang="tr-TR" dirty="0" smtClean="0">
                <a:latin typeface="Arial" panose="020B0604020202020204" pitchFamily="34" charset="0"/>
                <a:cs typeface="Arial" panose="020B0604020202020204" pitchFamily="34" charset="0"/>
              </a:rPr>
              <a:t>Laboratuvarın tanıtımı</a:t>
            </a:r>
          </a:p>
          <a:p>
            <a:pPr marL="624078" indent="-514350">
              <a:buFont typeface="+mj-lt"/>
              <a:buAutoNum type="arabicPeriod"/>
            </a:pPr>
            <a:r>
              <a:rPr lang="tr-TR" dirty="0" smtClean="0">
                <a:latin typeface="Arial" panose="020B0604020202020204" pitchFamily="34" charset="0"/>
                <a:cs typeface="Arial" panose="020B0604020202020204" pitchFamily="34" charset="0"/>
              </a:rPr>
              <a:t>ISO/EN 17025 başvurusuna hazırlık</a:t>
            </a:r>
          </a:p>
          <a:p>
            <a:pPr marL="624078" indent="-514350">
              <a:buFont typeface="+mj-lt"/>
              <a:buAutoNum type="arabicPeriod"/>
            </a:pPr>
            <a:r>
              <a:rPr lang="tr-TR" dirty="0" smtClean="0">
                <a:latin typeface="Arial" panose="020B0604020202020204" pitchFamily="34" charset="0"/>
                <a:cs typeface="Arial" panose="020B0604020202020204" pitchFamily="34" charset="0"/>
              </a:rPr>
              <a:t>Metal sanayisinin bölgesel </a:t>
            </a:r>
            <a:r>
              <a:rPr lang="tr-TR" dirty="0" err="1" smtClean="0">
                <a:latin typeface="Arial" panose="020B0604020202020204" pitchFamily="34" charset="0"/>
                <a:cs typeface="Arial" panose="020B0604020202020204" pitchFamily="34" charset="0"/>
              </a:rPr>
              <a:t>inovasyon</a:t>
            </a:r>
            <a:r>
              <a:rPr lang="tr-TR" dirty="0" smtClean="0">
                <a:latin typeface="Arial" panose="020B0604020202020204" pitchFamily="34" charset="0"/>
                <a:cs typeface="Arial" panose="020B0604020202020204" pitchFamily="34" charset="0"/>
              </a:rPr>
              <a:t> sisteminin geliştirilmesi</a:t>
            </a:r>
          </a:p>
          <a:p>
            <a:pPr marL="624078" indent="-514350">
              <a:buFont typeface="+mj-lt"/>
              <a:buAutoNum type="arabicPeriod"/>
            </a:pPr>
            <a:r>
              <a:rPr lang="tr-TR" dirty="0" smtClean="0">
                <a:latin typeface="Arial" panose="020B0604020202020204" pitchFamily="34" charset="0"/>
                <a:cs typeface="Arial" panose="020B0604020202020204" pitchFamily="34" charset="0"/>
              </a:rPr>
              <a:t>5 Rol Model Firma oluşturulması</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19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4" descr="C:\Users\pinarir\Desktop\SUNUM--\SUNUM--\Mardin kesit (600 x 385).jpg"/>
          <p:cNvPicPr>
            <a:picLocks noChangeAspect="1" noChangeArrowheads="1"/>
          </p:cNvPicPr>
          <p:nvPr/>
        </p:nvPicPr>
        <p:blipFill rotWithShape="1">
          <a:blip r:embed="rId2">
            <a:extLst>
              <a:ext uri="{28A0092B-C50C-407E-A947-70E740481C1C}">
                <a14:useLocalDpi xmlns:a14="http://schemas.microsoft.com/office/drawing/2010/main" val="0"/>
              </a:ext>
            </a:extLst>
          </a:blip>
          <a:srcRect l="3817" t="8399" r="3807" b="10318"/>
          <a:stretch/>
        </p:blipFill>
        <p:spPr bwMode="auto">
          <a:xfrm>
            <a:off x="95212" y="1772816"/>
            <a:ext cx="8636704" cy="499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Casper\Desktop\ilkson calışma\SAM_2299.JPG"/>
          <p:cNvPicPr/>
          <p:nvPr/>
        </p:nvPicPr>
        <p:blipFill>
          <a:blip r:embed="rId3" cstate="print"/>
          <a:srcRect b="6937"/>
          <a:stretch>
            <a:fillRect/>
          </a:stretch>
        </p:blipFill>
        <p:spPr bwMode="auto">
          <a:xfrm>
            <a:off x="95024" y="935939"/>
            <a:ext cx="5192424" cy="2989351"/>
          </a:xfrm>
          <a:prstGeom prst="rect">
            <a:avLst/>
          </a:prstGeom>
          <a:noFill/>
          <a:ln w="9525">
            <a:noFill/>
            <a:miter lim="800000"/>
            <a:headEnd/>
            <a:tailEnd/>
          </a:ln>
        </p:spPr>
      </p:pic>
      <p:pic>
        <p:nvPicPr>
          <p:cNvPr id="6" name="4 Resim" descr="20140110_130341"/>
          <p:cNvPicPr/>
          <p:nvPr/>
        </p:nvPicPr>
        <p:blipFill>
          <a:blip r:embed="rId4" cstate="print"/>
          <a:srcRect/>
          <a:stretch>
            <a:fillRect/>
          </a:stretch>
        </p:blipFill>
        <p:spPr bwMode="auto">
          <a:xfrm>
            <a:off x="4404678" y="2973908"/>
            <a:ext cx="4716016" cy="3711449"/>
          </a:xfrm>
          <a:prstGeom prst="rect">
            <a:avLst/>
          </a:prstGeom>
          <a:noFill/>
          <a:ln w="9525">
            <a:noFill/>
            <a:miter lim="800000"/>
            <a:headEnd/>
            <a:tailEnd/>
          </a:ln>
        </p:spPr>
      </p:pic>
    </p:spTree>
    <p:extLst>
      <p:ext uri="{BB962C8B-B14F-4D97-AF65-F5344CB8AC3E}">
        <p14:creationId xmlns:p14="http://schemas.microsoft.com/office/powerpoint/2010/main" val="270951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Mardin’de Sürdürülebilir Turizm</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latin typeface="Arial" panose="020B0604020202020204" pitchFamily="34" charset="0"/>
                <a:cs typeface="Arial" panose="020B0604020202020204" pitchFamily="34" charset="0"/>
              </a:rPr>
              <a:t>Sorun: Mardin yeterince turizm geliri elde edemiyor</a:t>
            </a:r>
          </a:p>
          <a:p>
            <a:r>
              <a:rPr lang="tr-TR" dirty="0" smtClean="0">
                <a:latin typeface="Arial" panose="020B0604020202020204" pitchFamily="34" charset="0"/>
                <a:cs typeface="Arial" panose="020B0604020202020204" pitchFamily="34" charset="0"/>
              </a:rPr>
              <a:t>Geceleme sayısını arttırmak için 1</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Cadde, 2.5 KM Cephe İyileştirme,</a:t>
            </a:r>
          </a:p>
          <a:p>
            <a:r>
              <a:rPr lang="tr-TR" dirty="0" smtClean="0">
                <a:latin typeface="Arial" panose="020B0604020202020204" pitchFamily="34" charset="0"/>
                <a:cs typeface="Arial" panose="020B0604020202020204" pitchFamily="34" charset="0"/>
              </a:rPr>
              <a:t>Sürdürülebilir Turizm Strateji hazırlanması ve uygulanması, Eğitimler, Durum analizleri</a:t>
            </a:r>
          </a:p>
          <a:p>
            <a:r>
              <a:rPr lang="tr-TR" dirty="0" smtClean="0">
                <a:latin typeface="Arial" panose="020B0604020202020204" pitchFamily="34" charset="0"/>
                <a:cs typeface="Arial" panose="020B0604020202020204" pitchFamily="34" charset="0"/>
              </a:rPr>
              <a:t>Tur Paketlerinin oluşturulması</a:t>
            </a:r>
          </a:p>
          <a:p>
            <a:r>
              <a:rPr lang="tr-TR" dirty="0" smtClean="0">
                <a:latin typeface="Arial" panose="020B0604020202020204" pitchFamily="34" charset="0"/>
                <a:cs typeface="Arial" panose="020B0604020202020204" pitchFamily="34" charset="0"/>
              </a:rPr>
              <a:t>Çevrimiçi Turizm </a:t>
            </a:r>
            <a:r>
              <a:rPr lang="tr-TR" dirty="0" err="1" smtClean="0">
                <a:latin typeface="Arial" panose="020B0604020202020204" pitchFamily="34" charset="0"/>
                <a:cs typeface="Arial" panose="020B0604020202020204" pitchFamily="34" charset="0"/>
              </a:rPr>
              <a:t>Portalı</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Uluslararası Konferans düzenlemesi</a:t>
            </a:r>
          </a:p>
          <a:p>
            <a:r>
              <a:rPr lang="tr-TR" dirty="0" smtClean="0">
                <a:latin typeface="Arial" panose="020B0604020202020204" pitchFamily="34" charset="0"/>
                <a:cs typeface="Arial" panose="020B0604020202020204" pitchFamily="34" charset="0"/>
              </a:rPr>
              <a:t>Tanıtım Faaliyetleri</a:t>
            </a:r>
          </a:p>
          <a:p>
            <a:r>
              <a:rPr lang="tr-TR" dirty="0" smtClean="0">
                <a:latin typeface="Arial" panose="020B0604020202020204" pitchFamily="34" charset="0"/>
                <a:cs typeface="Arial" panose="020B0604020202020204" pitchFamily="34" charset="0"/>
              </a:rPr>
              <a:t>Unesco Dünya Miras Listesine Başvuru dokümanın hazırlanması</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81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8564" y="703124"/>
            <a:ext cx="8229600" cy="1066800"/>
          </a:xfrm>
        </p:spPr>
        <p:txBody>
          <a:bodyPr/>
          <a:lstStyle/>
          <a:p>
            <a:r>
              <a:rPr lang="tr-TR" dirty="0" smtClean="0"/>
              <a:t>Özetle…</a:t>
            </a:r>
            <a:endParaRPr lang="tr-TR" dirty="0"/>
          </a:p>
        </p:txBody>
      </p:sp>
      <p:sp>
        <p:nvSpPr>
          <p:cNvPr id="3" name="İçerik Yer Tutucusu 2"/>
          <p:cNvSpPr>
            <a:spLocks noGrp="1"/>
          </p:cNvSpPr>
          <p:nvPr>
            <p:ph idx="1"/>
          </p:nvPr>
        </p:nvSpPr>
        <p:spPr>
          <a:xfrm>
            <a:off x="401992" y="1723817"/>
            <a:ext cx="8229600" cy="4325112"/>
          </a:xfrm>
        </p:spPr>
        <p:txBody>
          <a:bodyPr>
            <a:normAutofit/>
          </a:bodyPr>
          <a:lstStyle/>
          <a:p>
            <a:pPr marL="109728" indent="0">
              <a:buNone/>
            </a:pPr>
            <a:r>
              <a:rPr lang="tr-TR" dirty="0" smtClean="0">
                <a:latin typeface="Arial" panose="020B0604020202020204" pitchFamily="34" charset="0"/>
                <a:cs typeface="Arial" panose="020B0604020202020204" pitchFamily="34" charset="0"/>
              </a:rPr>
              <a:t>Ayrıntılı Analizler</a:t>
            </a:r>
          </a:p>
          <a:p>
            <a:pPr marL="109728" indent="0">
              <a:buNone/>
            </a:pPr>
            <a:r>
              <a:rPr lang="tr-TR" dirty="0" smtClean="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a:t>
            </a:r>
            <a:endParaRPr lang="tr-TR" b="1" dirty="0">
              <a:latin typeface="Arial" panose="020B0604020202020204" pitchFamily="34" charset="0"/>
              <a:cs typeface="Arial" panose="020B0604020202020204" pitchFamily="34" charset="0"/>
            </a:endParaRPr>
          </a:p>
          <a:p>
            <a:pPr marL="109728" indent="0">
              <a:buNone/>
            </a:pPr>
            <a:r>
              <a:rPr lang="tr-TR" dirty="0" smtClean="0">
                <a:latin typeface="Arial" panose="020B0604020202020204" pitchFamily="34" charset="0"/>
                <a:cs typeface="Arial" panose="020B0604020202020204" pitchFamily="34" charset="0"/>
              </a:rPr>
              <a:t>İyi Çözüm Önerileri</a:t>
            </a:r>
          </a:p>
          <a:p>
            <a:pPr marL="109728" indent="0">
              <a:buNone/>
            </a:pPr>
            <a:r>
              <a:rPr lang="tr-TR" dirty="0" smtClean="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a:t>
            </a:r>
          </a:p>
          <a:p>
            <a:pPr marL="109728" indent="0">
              <a:buNone/>
            </a:pPr>
            <a:r>
              <a:rPr lang="tr-TR" dirty="0" smtClean="0">
                <a:latin typeface="Arial" panose="020B0604020202020204" pitchFamily="34" charset="0"/>
                <a:cs typeface="Arial" panose="020B0604020202020204" pitchFamily="34" charset="0"/>
              </a:rPr>
              <a:t>Güçlü proje ekibi ve ortakları ile uygulama</a:t>
            </a:r>
          </a:p>
          <a:p>
            <a:pPr marL="109728" indent="0">
              <a:buNone/>
            </a:pPr>
            <a:r>
              <a:rPr lang="tr-TR" dirty="0" smtClean="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a:t>
            </a:r>
          </a:p>
          <a:p>
            <a:pPr marL="109728" indent="0">
              <a:buNone/>
            </a:pPr>
            <a:r>
              <a:rPr lang="tr-TR" dirty="0" smtClean="0">
                <a:latin typeface="Arial" panose="020B0604020202020204" pitchFamily="34" charset="0"/>
                <a:cs typeface="Arial" panose="020B0604020202020204" pitchFamily="34" charset="0"/>
              </a:rPr>
              <a:t>Başarının ölçülerek değişimin izlenmesi</a:t>
            </a:r>
          </a:p>
          <a:p>
            <a:pPr marL="109728" indent="0">
              <a:buNone/>
            </a:pPr>
            <a:r>
              <a:rPr lang="tr-TR" dirty="0" smtClean="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a:t>
            </a:r>
          </a:p>
          <a:p>
            <a:pPr marL="109728" indent="0">
              <a:buNone/>
            </a:pPr>
            <a:r>
              <a:rPr lang="tr-TR" dirty="0" smtClean="0">
                <a:latin typeface="Arial" panose="020B0604020202020204" pitchFamily="34" charset="0"/>
                <a:cs typeface="Arial" panose="020B0604020202020204" pitchFamily="34" charset="0"/>
              </a:rPr>
              <a:t>Sonuç Odaklı Başarılı Projeler</a:t>
            </a:r>
            <a:endParaRPr lang="tr-TR" dirty="0">
              <a:latin typeface="Arial" panose="020B0604020202020204" pitchFamily="34" charset="0"/>
              <a:cs typeface="Arial" panose="020B0604020202020204" pitchFamily="34" charset="0"/>
            </a:endParaRPr>
          </a:p>
        </p:txBody>
      </p:sp>
      <p:pic>
        <p:nvPicPr>
          <p:cNvPr id="2050" name="Picture 2" descr="C:\Users\cihan\Desktop\success-kid.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509120"/>
            <a:ext cx="1852176" cy="201826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ihan\Desktop\images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344" y="511952"/>
            <a:ext cx="1224136" cy="15286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ihan\Desktop\Integration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53" t="8088" r="12897" b="14512"/>
          <a:stretch/>
        </p:blipFill>
        <p:spPr bwMode="auto">
          <a:xfrm>
            <a:off x="4716016" y="1276276"/>
            <a:ext cx="1829224" cy="141299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ihan\Desktop\download (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7700" y="1700808"/>
            <a:ext cx="2093775" cy="15683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ihan\Desktop\images (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1508" y="2996952"/>
            <a:ext cx="1735684" cy="129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88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053"/>
                                        </p:tgtEl>
                                        <p:attrNameLst>
                                          <p:attrName>style.visibility</p:attrName>
                                        </p:attrNameLst>
                                      </p:cBhvr>
                                      <p:to>
                                        <p:strVal val="visible"/>
                                      </p:to>
                                    </p:set>
                                    <p:animEffect transition="in" filter="fade">
                                      <p:cBhvr>
                                        <p:cTn id="34" dur="500"/>
                                        <p:tgtEl>
                                          <p:spTgt spid="205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054"/>
                                        </p:tgtEl>
                                        <p:attrNameLst>
                                          <p:attrName>style.visibility</p:attrName>
                                        </p:attrNameLst>
                                      </p:cBhvr>
                                      <p:to>
                                        <p:strVal val="visible"/>
                                      </p:to>
                                    </p:set>
                                    <p:animEffect transition="in" filter="fade">
                                      <p:cBhvr>
                                        <p:cTn id="47" dur="500"/>
                                        <p:tgtEl>
                                          <p:spTgt spid="20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050"/>
                                        </p:tgtEl>
                                        <p:attrNameLst>
                                          <p:attrName>style.visibility</p:attrName>
                                        </p:attrNameLst>
                                      </p:cBhvr>
                                      <p:to>
                                        <p:strVal val="visible"/>
                                      </p:to>
                                    </p:set>
                                    <p:anim calcmode="lin" valueType="num">
                                      <p:cBhvr>
                                        <p:cTn id="62" dur="500" fill="hold"/>
                                        <p:tgtEl>
                                          <p:spTgt spid="2050"/>
                                        </p:tgtEl>
                                        <p:attrNameLst>
                                          <p:attrName>ppt_w</p:attrName>
                                        </p:attrNameLst>
                                      </p:cBhvr>
                                      <p:tavLst>
                                        <p:tav tm="0">
                                          <p:val>
                                            <p:fltVal val="0"/>
                                          </p:val>
                                        </p:tav>
                                        <p:tav tm="100000">
                                          <p:val>
                                            <p:strVal val="#ppt_w"/>
                                          </p:val>
                                        </p:tav>
                                      </p:tavLst>
                                    </p:anim>
                                    <p:anim calcmode="lin" valueType="num">
                                      <p:cBhvr>
                                        <p:cTn id="63" dur="500" fill="hold"/>
                                        <p:tgtEl>
                                          <p:spTgt spid="2050"/>
                                        </p:tgtEl>
                                        <p:attrNameLst>
                                          <p:attrName>ppt_h</p:attrName>
                                        </p:attrNameLst>
                                      </p:cBhvr>
                                      <p:tavLst>
                                        <p:tav tm="0">
                                          <p:val>
                                            <p:fltVal val="0"/>
                                          </p:val>
                                        </p:tav>
                                        <p:tav tm="100000">
                                          <p:val>
                                            <p:strVal val="#ppt_h"/>
                                          </p:val>
                                        </p:tav>
                                      </p:tavLst>
                                    </p:anim>
                                    <p:animEffect transition="in" filter="fade">
                                      <p:cBhvr>
                                        <p:cTn id="6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1\ADMINI~1\LOCALS~1\Temp\VMwareDnD\cfe66b1a\construction tb.png"/>
          <p:cNvPicPr>
            <a:picLocks noChangeAspect="1" noChangeArrowheads="1"/>
          </p:cNvPicPr>
          <p:nvPr/>
        </p:nvPicPr>
        <p:blipFill>
          <a:blip r:embed="rId3" cstate="print"/>
          <a:srcRect b="86459"/>
          <a:stretch>
            <a:fillRect/>
          </a:stretch>
        </p:blipFill>
        <p:spPr bwMode="auto">
          <a:xfrm>
            <a:off x="-64976" y="1340768"/>
            <a:ext cx="9144000" cy="1512168"/>
          </a:xfrm>
          <a:prstGeom prst="rect">
            <a:avLst/>
          </a:prstGeom>
          <a:noFill/>
        </p:spPr>
      </p:pic>
      <p:sp>
        <p:nvSpPr>
          <p:cNvPr id="2" name="Title 1"/>
          <p:cNvSpPr>
            <a:spLocks noGrp="1"/>
          </p:cNvSpPr>
          <p:nvPr>
            <p:ph type="title"/>
          </p:nvPr>
        </p:nvSpPr>
        <p:spPr>
          <a:xfrm>
            <a:off x="251520" y="1844824"/>
            <a:ext cx="8715436" cy="500066"/>
          </a:xfrm>
        </p:spPr>
        <p:txBody>
          <a:bodyPr>
            <a:noAutofit/>
          </a:bodyPr>
          <a:lstStyle/>
          <a:p>
            <a:pPr marL="365760" indent="-256032" algn="ctr">
              <a:defRPr/>
            </a:pPr>
            <a:r>
              <a:rPr lang="tr-TR" sz="3600" b="1" dirty="0" smtClean="0">
                <a:solidFill>
                  <a:srgbClr val="FF0000"/>
                </a:solidFill>
                <a:latin typeface="Arial" panose="020B0604020202020204" pitchFamily="34" charset="0"/>
                <a:cs typeface="Arial" panose="020B0604020202020204" pitchFamily="34" charset="0"/>
              </a:rPr>
              <a:t>TEŞEKKÜRLER</a:t>
            </a:r>
          </a:p>
        </p:txBody>
      </p:sp>
      <p:sp>
        <p:nvSpPr>
          <p:cNvPr id="8" name="Content Placeholder 5"/>
          <p:cNvSpPr>
            <a:spLocks noGrp="1"/>
          </p:cNvSpPr>
          <p:nvPr>
            <p:ph idx="1"/>
          </p:nvPr>
        </p:nvSpPr>
        <p:spPr>
          <a:xfrm>
            <a:off x="395536" y="3140968"/>
            <a:ext cx="7958658" cy="2592288"/>
          </a:xfrm>
        </p:spPr>
        <p:txBody>
          <a:bodyPr>
            <a:normAutofit lnSpcReduction="10000"/>
          </a:bodyPr>
          <a:lstStyle/>
          <a:p>
            <a:pPr marL="365760" indent="-256032" algn="ctr" eaLnBrk="1" fontAlgn="auto" hangingPunct="1">
              <a:spcAft>
                <a:spcPts val="0"/>
              </a:spcAft>
              <a:buFontTx/>
              <a:buNone/>
              <a:defRPr/>
            </a:pPr>
            <a:endParaRPr lang="tr-TR" b="1" u="sng" dirty="0" smtClean="0">
              <a:solidFill>
                <a:schemeClr val="accent2"/>
              </a:solidFill>
              <a:latin typeface="Arial" pitchFamily="34" charset="0"/>
              <a:cs typeface="Arial" pitchFamily="34" charset="0"/>
            </a:endParaRPr>
          </a:p>
          <a:p>
            <a:pPr marL="365760" indent="-256032" algn="ctr" eaLnBrk="1" fontAlgn="auto" hangingPunct="1">
              <a:spcAft>
                <a:spcPts val="0"/>
              </a:spcAft>
              <a:buFontTx/>
              <a:buNone/>
              <a:defRPr/>
            </a:pPr>
            <a:r>
              <a:rPr lang="tr-TR" sz="2000" b="1" dirty="0" smtClean="0">
                <a:solidFill>
                  <a:schemeClr val="tx1"/>
                </a:solidFill>
                <a:latin typeface="Arial" pitchFamily="34" charset="0"/>
                <a:cs typeface="Arial" pitchFamily="34" charset="0"/>
              </a:rPr>
              <a:t>Bölgesel Rekabet Edebilirlik Programı </a:t>
            </a:r>
          </a:p>
          <a:p>
            <a:pPr marL="365760" indent="-256032" algn="ctr" eaLnBrk="1" fontAlgn="auto" hangingPunct="1">
              <a:spcAft>
                <a:spcPts val="0"/>
              </a:spcAft>
              <a:buFontTx/>
              <a:buNone/>
              <a:defRPr/>
            </a:pPr>
            <a:r>
              <a:rPr lang="tr-TR" sz="2000" b="1" dirty="0" smtClean="0">
                <a:solidFill>
                  <a:schemeClr val="tx1"/>
                </a:solidFill>
                <a:latin typeface="Arial" pitchFamily="34" charset="0"/>
                <a:cs typeface="Arial" pitchFamily="34" charset="0"/>
              </a:rPr>
              <a:t>Koordinasyon ve Uygulama Dairesi Başkanlığı</a:t>
            </a:r>
            <a:endParaRPr lang="en-US" sz="2000" b="1" dirty="0" smtClean="0">
              <a:solidFill>
                <a:schemeClr val="tx1"/>
              </a:solidFill>
              <a:latin typeface="Arial" pitchFamily="34" charset="0"/>
              <a:cs typeface="Arial" pitchFamily="34" charset="0"/>
            </a:endParaRPr>
          </a:p>
          <a:p>
            <a:pPr marL="365760" indent="-256032" algn="ctr" eaLnBrk="1" fontAlgn="auto" hangingPunct="1">
              <a:spcAft>
                <a:spcPts val="0"/>
              </a:spcAft>
              <a:buFontTx/>
              <a:buNone/>
              <a:defRPr/>
            </a:pPr>
            <a:endParaRPr lang="tr-TR" sz="2000" b="1" dirty="0" smtClean="0">
              <a:solidFill>
                <a:schemeClr val="tx2"/>
              </a:solidFill>
              <a:latin typeface="Arial" pitchFamily="34" charset="0"/>
              <a:cs typeface="Arial" pitchFamily="34" charset="0"/>
            </a:endParaRPr>
          </a:p>
          <a:p>
            <a:pPr marL="365760" indent="-256032" algn="ctr" eaLnBrk="1" fontAlgn="auto" hangingPunct="1">
              <a:spcAft>
                <a:spcPts val="0"/>
              </a:spcAft>
              <a:buFontTx/>
              <a:buNone/>
              <a:defRPr/>
            </a:pPr>
            <a:r>
              <a:rPr lang="tr-TR" sz="2400" b="1" dirty="0" smtClean="0">
                <a:solidFill>
                  <a:schemeClr val="tx1"/>
                </a:solidFill>
                <a:latin typeface="Arial" pitchFamily="34" charset="0"/>
                <a:cs typeface="Arial" pitchFamily="34" charset="0"/>
              </a:rPr>
              <a:t>Telefon: 201 69 51</a:t>
            </a:r>
          </a:p>
          <a:p>
            <a:pPr marL="365760" indent="-256032" algn="ctr" eaLnBrk="1" fontAlgn="auto" hangingPunct="1">
              <a:spcAft>
                <a:spcPts val="0"/>
              </a:spcAft>
              <a:buFontTx/>
              <a:buNone/>
              <a:defRPr/>
            </a:pPr>
            <a:r>
              <a:rPr lang="tr-TR" sz="2400" b="1" dirty="0" smtClean="0">
                <a:solidFill>
                  <a:schemeClr val="tx1"/>
                </a:solidFill>
                <a:latin typeface="Arial" pitchFamily="34" charset="0"/>
                <a:cs typeface="Arial" pitchFamily="34" charset="0"/>
              </a:rPr>
              <a:t>e-posta:</a:t>
            </a:r>
            <a:r>
              <a:rPr lang="tr-TR" sz="2400" b="1" dirty="0" smtClean="0">
                <a:solidFill>
                  <a:schemeClr val="tx2"/>
                </a:solidFill>
                <a:latin typeface="Arial" pitchFamily="34" charset="0"/>
                <a:cs typeface="Arial" pitchFamily="34" charset="0"/>
              </a:rPr>
              <a:t> </a:t>
            </a:r>
            <a:r>
              <a:rPr lang="tr-TR" sz="2400" b="1" u="sng" dirty="0" smtClean="0">
                <a:solidFill>
                  <a:schemeClr val="tx1">
                    <a:lumMod val="75000"/>
                    <a:lumOff val="25000"/>
                  </a:schemeClr>
                </a:solidFill>
                <a:latin typeface="Arial" pitchFamily="34" charset="0"/>
                <a:cs typeface="Arial" pitchFamily="34" charset="0"/>
              </a:rPr>
              <a:t>ipa@sanayi.gov.tr</a:t>
            </a:r>
            <a:r>
              <a:rPr lang="tr-TR" sz="2400" b="1" u="sng" dirty="0" smtClean="0">
                <a:solidFill>
                  <a:srgbClr val="42979E"/>
                </a:solidFill>
                <a:latin typeface="Arial" pitchFamily="34" charset="0"/>
                <a:cs typeface="Arial" pitchFamily="34" charset="0"/>
              </a:rPr>
              <a:t> </a:t>
            </a:r>
          </a:p>
          <a:p>
            <a:pPr marL="365760" indent="-256032" algn="ctr" eaLnBrk="1" fontAlgn="auto" hangingPunct="1">
              <a:spcAft>
                <a:spcPts val="0"/>
              </a:spcAft>
              <a:buFontTx/>
              <a:buNone/>
              <a:defRPr/>
            </a:pPr>
            <a:r>
              <a:rPr lang="tr-TR" sz="2400" b="1" dirty="0" smtClean="0">
                <a:solidFill>
                  <a:schemeClr val="tx1"/>
                </a:solidFill>
                <a:latin typeface="Arial" pitchFamily="34" charset="0"/>
                <a:cs typeface="Arial" pitchFamily="34" charset="0"/>
              </a:rPr>
              <a:t>Web adresi: </a:t>
            </a:r>
            <a:r>
              <a:rPr lang="tr-TR" sz="2400" b="1" u="sng" dirty="0" smtClean="0">
                <a:solidFill>
                  <a:schemeClr val="tx1">
                    <a:lumMod val="75000"/>
                    <a:lumOff val="25000"/>
                  </a:schemeClr>
                </a:solidFill>
                <a:latin typeface="Arial" pitchFamily="34" charset="0"/>
                <a:cs typeface="Arial" pitchFamily="34" charset="0"/>
              </a:rPr>
              <a:t>ipa.sanayi.gov.tr </a:t>
            </a:r>
          </a:p>
        </p:txBody>
      </p:sp>
      <p:grpSp>
        <p:nvGrpSpPr>
          <p:cNvPr id="3" name="8 Grup"/>
          <p:cNvGrpSpPr/>
          <p:nvPr/>
        </p:nvGrpSpPr>
        <p:grpSpPr>
          <a:xfrm>
            <a:off x="927072" y="6330715"/>
            <a:ext cx="7051771" cy="491317"/>
            <a:chOff x="927072" y="6330715"/>
            <a:chExt cx="7051771" cy="491317"/>
          </a:xfrm>
        </p:grpSpPr>
        <p:pic>
          <p:nvPicPr>
            <p:cNvPr id="5" name="Resim 4"/>
            <p:cNvPicPr/>
            <p:nvPr/>
          </p:nvPicPr>
          <p:blipFill>
            <a:blip r:embed="rId4" cstate="print">
              <a:clrChange>
                <a:clrFrom>
                  <a:srgbClr val="FFFFFF"/>
                </a:clrFrom>
                <a:clrTo>
                  <a:srgbClr val="FFFFFF">
                    <a:alpha val="0"/>
                  </a:srgbClr>
                </a:clrTo>
              </a:clrChange>
            </a:blip>
            <a:srcRect l="15915" t="27599" r="2687" b="21141"/>
            <a:stretch>
              <a:fillRect/>
            </a:stretch>
          </p:blipFill>
          <p:spPr bwMode="auto">
            <a:xfrm>
              <a:off x="927072" y="6330715"/>
              <a:ext cx="908624" cy="491317"/>
            </a:xfrm>
            <a:prstGeom prst="rect">
              <a:avLst/>
            </a:prstGeom>
            <a:noFill/>
            <a:ln w="9525">
              <a:noFill/>
              <a:miter lim="800000"/>
              <a:headEnd/>
              <a:tailEnd/>
            </a:ln>
          </p:spPr>
        </p:pic>
        <p:pic>
          <p:nvPicPr>
            <p:cNvPr id="6" name="15 Resim" descr="C:\Users\sony\Desktop\turkeuflag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9760" y="6368218"/>
              <a:ext cx="953312" cy="42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R:\01-PD\PUBLICITY_DIV\LOGO-GORSELLER\LOGOLAR\logo yazılı.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075" t="10276" r="21380" b="30138"/>
            <a:stretch/>
          </p:blipFill>
          <p:spPr bwMode="auto">
            <a:xfrm>
              <a:off x="7524328" y="6381328"/>
              <a:ext cx="454515" cy="389584"/>
            </a:xfrm>
            <a:prstGeom prst="rect">
              <a:avLst/>
            </a:prstGeom>
            <a:solidFill>
              <a:schemeClr val="accent1">
                <a:lumMod val="20000"/>
                <a:lumOff val="80000"/>
              </a:schemeClr>
            </a:solidFill>
          </p:spPr>
        </p:pic>
      </p:grpSp>
    </p:spTree>
    <p:extLst>
      <p:ext uri="{BB962C8B-B14F-4D97-AF65-F5344CB8AC3E}">
        <p14:creationId xmlns:p14="http://schemas.microsoft.com/office/powerpoint/2010/main" val="268332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erbest Form 112"/>
          <p:cNvSpPr/>
          <p:nvPr/>
        </p:nvSpPr>
        <p:spPr>
          <a:xfrm>
            <a:off x="5129406" y="1667808"/>
            <a:ext cx="1674842" cy="753079"/>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2000" kern="1200" dirty="0">
                <a:latin typeface="Arial" panose="020B0604020202020204" pitchFamily="34" charset="0"/>
                <a:cs typeface="Arial" panose="020B0604020202020204" pitchFamily="34" charset="0"/>
              </a:rPr>
              <a:t>Üst Çözüm</a:t>
            </a:r>
          </a:p>
        </p:txBody>
      </p:sp>
      <p:sp>
        <p:nvSpPr>
          <p:cNvPr id="114" name="Serbest Form 113"/>
          <p:cNvSpPr/>
          <p:nvPr/>
        </p:nvSpPr>
        <p:spPr>
          <a:xfrm>
            <a:off x="3788851" y="2617984"/>
            <a:ext cx="2003734" cy="253379"/>
          </a:xfrm>
          <a:custGeom>
            <a:avLst/>
            <a:gdLst/>
            <a:ahLst/>
            <a:cxnLst/>
            <a:rect l="0" t="0" r="0" b="0"/>
            <a:pathLst>
              <a:path>
                <a:moveTo>
                  <a:pt x="2220926" y="0"/>
                </a:moveTo>
                <a:lnTo>
                  <a:pt x="2220926" y="95910"/>
                </a:lnTo>
                <a:lnTo>
                  <a:pt x="0" y="95910"/>
                </a:lnTo>
                <a:lnTo>
                  <a:pt x="0" y="1918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5" name="Serbest Form 114"/>
          <p:cNvSpPr/>
          <p:nvPr/>
        </p:nvSpPr>
        <p:spPr>
          <a:xfrm>
            <a:off x="3209104" y="2854747"/>
            <a:ext cx="150691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Orta Çözüm 1</a:t>
            </a:r>
          </a:p>
        </p:txBody>
      </p:sp>
      <p:sp>
        <p:nvSpPr>
          <p:cNvPr id="116" name="Serbest Form 115"/>
          <p:cNvSpPr/>
          <p:nvPr/>
        </p:nvSpPr>
        <p:spPr>
          <a:xfrm>
            <a:off x="2312415" y="3504815"/>
            <a:ext cx="1476435" cy="253379"/>
          </a:xfrm>
          <a:custGeom>
            <a:avLst/>
            <a:gdLst/>
            <a:ahLst/>
            <a:cxnLst/>
            <a:rect l="0" t="0" r="0" b="0"/>
            <a:pathLst>
              <a:path>
                <a:moveTo>
                  <a:pt x="1636471" y="0"/>
                </a:moveTo>
                <a:lnTo>
                  <a:pt x="1636471" y="95910"/>
                </a:lnTo>
                <a:lnTo>
                  <a:pt x="0" y="95910"/>
                </a:lnTo>
                <a:lnTo>
                  <a:pt x="0" y="191820"/>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17" name="Serbest Form 116"/>
          <p:cNvSpPr/>
          <p:nvPr/>
        </p:nvSpPr>
        <p:spPr>
          <a:xfrm>
            <a:off x="1987923" y="3758194"/>
            <a:ext cx="746329"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Alt Çözüm-1.1</a:t>
            </a:r>
          </a:p>
        </p:txBody>
      </p:sp>
      <p:sp>
        <p:nvSpPr>
          <p:cNvPr id="118" name="Serbest Form 117"/>
          <p:cNvSpPr/>
          <p:nvPr/>
        </p:nvSpPr>
        <p:spPr>
          <a:xfrm>
            <a:off x="971600" y="4391644"/>
            <a:ext cx="1265516" cy="253379"/>
          </a:xfrm>
          <a:custGeom>
            <a:avLst/>
            <a:gdLst/>
            <a:ahLst/>
            <a:cxnLst/>
            <a:rect l="0" t="0" r="0" b="0"/>
            <a:pathLst>
              <a:path>
                <a:moveTo>
                  <a:pt x="1402690" y="0"/>
                </a:moveTo>
                <a:lnTo>
                  <a:pt x="1402690" y="95910"/>
                </a:lnTo>
                <a:lnTo>
                  <a:pt x="0" y="95910"/>
                </a:lnTo>
                <a:lnTo>
                  <a:pt x="0" y="191820"/>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sp>
      <p:sp>
        <p:nvSpPr>
          <p:cNvPr id="119" name="Serbest Form 118"/>
          <p:cNvSpPr/>
          <p:nvPr/>
        </p:nvSpPr>
        <p:spPr>
          <a:xfrm>
            <a:off x="722407" y="4645023"/>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Alt Çözüm-1.1.1</a:t>
            </a:r>
          </a:p>
        </p:txBody>
      </p:sp>
      <p:sp>
        <p:nvSpPr>
          <p:cNvPr id="120" name="Serbest Form 119"/>
          <p:cNvSpPr/>
          <p:nvPr/>
        </p:nvSpPr>
        <p:spPr>
          <a:xfrm>
            <a:off x="625059" y="5278474"/>
            <a:ext cx="421838" cy="253379"/>
          </a:xfrm>
          <a:custGeom>
            <a:avLst/>
            <a:gdLst/>
            <a:ahLst/>
            <a:cxnLst/>
            <a:rect l="0" t="0" r="0" b="0"/>
            <a:pathLst>
              <a:path>
                <a:moveTo>
                  <a:pt x="467563" y="0"/>
                </a:moveTo>
                <a:lnTo>
                  <a:pt x="467563" y="95910"/>
                </a:lnTo>
                <a:lnTo>
                  <a:pt x="0" y="95910"/>
                </a:lnTo>
                <a:lnTo>
                  <a:pt x="0" y="191820"/>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sp>
      <p:sp>
        <p:nvSpPr>
          <p:cNvPr id="121" name="Serbest Form 120"/>
          <p:cNvSpPr/>
          <p:nvPr/>
        </p:nvSpPr>
        <p:spPr>
          <a:xfrm>
            <a:off x="300568" y="5531854"/>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Faliyet-1</a:t>
            </a:r>
          </a:p>
        </p:txBody>
      </p:sp>
      <p:sp>
        <p:nvSpPr>
          <p:cNvPr id="122" name="Serbest Form 121"/>
          <p:cNvSpPr/>
          <p:nvPr/>
        </p:nvSpPr>
        <p:spPr>
          <a:xfrm>
            <a:off x="1046899" y="5278474"/>
            <a:ext cx="421838" cy="253379"/>
          </a:xfrm>
          <a:custGeom>
            <a:avLst/>
            <a:gdLst/>
            <a:ahLst/>
            <a:cxnLst/>
            <a:rect l="0" t="0" r="0" b="0"/>
            <a:pathLst>
              <a:path>
                <a:moveTo>
                  <a:pt x="0" y="0"/>
                </a:moveTo>
                <a:lnTo>
                  <a:pt x="0" y="95910"/>
                </a:lnTo>
                <a:lnTo>
                  <a:pt x="467563" y="95910"/>
                </a:lnTo>
                <a:lnTo>
                  <a:pt x="467563" y="191820"/>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sp>
      <p:sp>
        <p:nvSpPr>
          <p:cNvPr id="123" name="Serbest Form 122"/>
          <p:cNvSpPr/>
          <p:nvPr/>
        </p:nvSpPr>
        <p:spPr>
          <a:xfrm>
            <a:off x="1144246" y="5531854"/>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Faliyet-2</a:t>
            </a:r>
          </a:p>
        </p:txBody>
      </p:sp>
      <p:sp>
        <p:nvSpPr>
          <p:cNvPr id="124" name="Serbest Form 123"/>
          <p:cNvSpPr/>
          <p:nvPr/>
        </p:nvSpPr>
        <p:spPr>
          <a:xfrm>
            <a:off x="1835696" y="4391644"/>
            <a:ext cx="421838" cy="253379"/>
          </a:xfrm>
          <a:custGeom>
            <a:avLst/>
            <a:gdLst/>
            <a:ahLst/>
            <a:cxnLst/>
            <a:rect l="0" t="0" r="0" b="0"/>
            <a:pathLst>
              <a:path>
                <a:moveTo>
                  <a:pt x="467563" y="0"/>
                </a:moveTo>
                <a:lnTo>
                  <a:pt x="467563" y="95910"/>
                </a:lnTo>
                <a:lnTo>
                  <a:pt x="0" y="95910"/>
                </a:lnTo>
                <a:lnTo>
                  <a:pt x="0" y="191820"/>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sp>
      <p:sp>
        <p:nvSpPr>
          <p:cNvPr id="125" name="Serbest Form 124"/>
          <p:cNvSpPr/>
          <p:nvPr/>
        </p:nvSpPr>
        <p:spPr>
          <a:xfrm>
            <a:off x="1566084" y="4645023"/>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Alt Çözüm-1.1.2</a:t>
            </a:r>
          </a:p>
        </p:txBody>
      </p:sp>
      <p:sp>
        <p:nvSpPr>
          <p:cNvPr id="127" name="Serbest Form 126"/>
          <p:cNvSpPr/>
          <p:nvPr/>
        </p:nvSpPr>
        <p:spPr>
          <a:xfrm>
            <a:off x="2409762" y="4645023"/>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Alt Çözüm-1.1.3</a:t>
            </a:r>
          </a:p>
        </p:txBody>
      </p:sp>
      <p:sp>
        <p:nvSpPr>
          <p:cNvPr id="128" name="Serbest Form 127"/>
          <p:cNvSpPr/>
          <p:nvPr/>
        </p:nvSpPr>
        <p:spPr>
          <a:xfrm>
            <a:off x="2370380" y="4391644"/>
            <a:ext cx="1265516" cy="253379"/>
          </a:xfrm>
          <a:custGeom>
            <a:avLst/>
            <a:gdLst/>
            <a:ahLst/>
            <a:cxnLst/>
            <a:rect l="0" t="0" r="0" b="0"/>
            <a:pathLst>
              <a:path>
                <a:moveTo>
                  <a:pt x="0" y="0"/>
                </a:moveTo>
                <a:lnTo>
                  <a:pt x="0" y="95910"/>
                </a:lnTo>
                <a:lnTo>
                  <a:pt x="1402690" y="95910"/>
                </a:lnTo>
                <a:lnTo>
                  <a:pt x="1402690" y="191820"/>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sp>
      <p:sp>
        <p:nvSpPr>
          <p:cNvPr id="129" name="Serbest Form 128"/>
          <p:cNvSpPr/>
          <p:nvPr/>
        </p:nvSpPr>
        <p:spPr>
          <a:xfrm>
            <a:off x="3253440" y="4645023"/>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Alt Çözüm-1.1.4</a:t>
            </a:r>
          </a:p>
        </p:txBody>
      </p:sp>
      <p:sp>
        <p:nvSpPr>
          <p:cNvPr id="130" name="Serbest Form 129"/>
          <p:cNvSpPr/>
          <p:nvPr/>
        </p:nvSpPr>
        <p:spPr>
          <a:xfrm>
            <a:off x="3962560" y="3504815"/>
            <a:ext cx="1113496" cy="253379"/>
          </a:xfrm>
          <a:custGeom>
            <a:avLst/>
            <a:gdLst/>
            <a:ahLst/>
            <a:cxnLst/>
            <a:rect l="0" t="0" r="0" b="0"/>
            <a:pathLst>
              <a:path>
                <a:moveTo>
                  <a:pt x="0" y="0"/>
                </a:moveTo>
                <a:lnTo>
                  <a:pt x="0" y="95910"/>
                </a:lnTo>
                <a:lnTo>
                  <a:pt x="1636471" y="95910"/>
                </a:lnTo>
                <a:lnTo>
                  <a:pt x="1636471" y="191820"/>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1" name="Serbest Form 130"/>
          <p:cNvSpPr/>
          <p:nvPr/>
        </p:nvSpPr>
        <p:spPr>
          <a:xfrm>
            <a:off x="4940793" y="3758194"/>
            <a:ext cx="851791"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Alt Çözüm-1.2</a:t>
            </a:r>
          </a:p>
        </p:txBody>
      </p:sp>
      <p:sp>
        <p:nvSpPr>
          <p:cNvPr id="132" name="Serbest Form 131"/>
          <p:cNvSpPr/>
          <p:nvPr/>
        </p:nvSpPr>
        <p:spPr>
          <a:xfrm>
            <a:off x="4421609" y="4391644"/>
            <a:ext cx="843677" cy="253379"/>
          </a:xfrm>
          <a:custGeom>
            <a:avLst/>
            <a:gdLst/>
            <a:ahLst/>
            <a:cxnLst/>
            <a:rect l="0" t="0" r="0" b="0"/>
            <a:pathLst>
              <a:path>
                <a:moveTo>
                  <a:pt x="935126" y="0"/>
                </a:moveTo>
                <a:lnTo>
                  <a:pt x="935126" y="95910"/>
                </a:lnTo>
                <a:lnTo>
                  <a:pt x="0" y="95910"/>
                </a:lnTo>
                <a:lnTo>
                  <a:pt x="0" y="191820"/>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sp>
      <p:sp>
        <p:nvSpPr>
          <p:cNvPr id="133" name="Serbest Form 132"/>
          <p:cNvSpPr/>
          <p:nvPr/>
        </p:nvSpPr>
        <p:spPr>
          <a:xfrm>
            <a:off x="4097117" y="4645023"/>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Alt Çözüm-1.2.1</a:t>
            </a:r>
          </a:p>
        </p:txBody>
      </p:sp>
      <p:sp>
        <p:nvSpPr>
          <p:cNvPr id="135" name="Serbest Form 134"/>
          <p:cNvSpPr/>
          <p:nvPr/>
        </p:nvSpPr>
        <p:spPr>
          <a:xfrm>
            <a:off x="4940794" y="4645023"/>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Alt Çözüm-1.2.2</a:t>
            </a:r>
          </a:p>
        </p:txBody>
      </p:sp>
      <p:sp>
        <p:nvSpPr>
          <p:cNvPr id="136" name="Serbest Form 135"/>
          <p:cNvSpPr/>
          <p:nvPr/>
        </p:nvSpPr>
        <p:spPr>
          <a:xfrm>
            <a:off x="5265287" y="4391644"/>
            <a:ext cx="843677" cy="253379"/>
          </a:xfrm>
          <a:custGeom>
            <a:avLst/>
            <a:gdLst/>
            <a:ahLst/>
            <a:cxnLst/>
            <a:rect l="0" t="0" r="0" b="0"/>
            <a:pathLst>
              <a:path>
                <a:moveTo>
                  <a:pt x="0" y="0"/>
                </a:moveTo>
                <a:lnTo>
                  <a:pt x="0" y="95910"/>
                </a:lnTo>
                <a:lnTo>
                  <a:pt x="935126" y="95910"/>
                </a:lnTo>
                <a:lnTo>
                  <a:pt x="935126" y="191820"/>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sp>
      <p:sp>
        <p:nvSpPr>
          <p:cNvPr id="137" name="Serbest Form 136"/>
          <p:cNvSpPr/>
          <p:nvPr/>
        </p:nvSpPr>
        <p:spPr>
          <a:xfrm>
            <a:off x="5784472" y="4645023"/>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Alt Çözüm-1.2.3</a:t>
            </a:r>
          </a:p>
        </p:txBody>
      </p:sp>
      <p:sp>
        <p:nvSpPr>
          <p:cNvPr id="138" name="Serbest Form 137"/>
          <p:cNvSpPr/>
          <p:nvPr/>
        </p:nvSpPr>
        <p:spPr>
          <a:xfrm>
            <a:off x="6024650" y="2617984"/>
            <a:ext cx="2003734" cy="253379"/>
          </a:xfrm>
          <a:custGeom>
            <a:avLst/>
            <a:gdLst/>
            <a:ahLst/>
            <a:cxnLst/>
            <a:rect l="0" t="0" r="0" b="0"/>
            <a:pathLst>
              <a:path>
                <a:moveTo>
                  <a:pt x="0" y="0"/>
                </a:moveTo>
                <a:lnTo>
                  <a:pt x="0" y="95910"/>
                </a:lnTo>
                <a:lnTo>
                  <a:pt x="2220926" y="95910"/>
                </a:lnTo>
                <a:lnTo>
                  <a:pt x="2220926" y="1918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9" name="Serbest Form 138"/>
          <p:cNvSpPr/>
          <p:nvPr/>
        </p:nvSpPr>
        <p:spPr>
          <a:xfrm>
            <a:off x="7026518" y="2871364"/>
            <a:ext cx="1613478"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Orta Çözüm 2</a:t>
            </a:r>
          </a:p>
        </p:txBody>
      </p:sp>
      <p:sp>
        <p:nvSpPr>
          <p:cNvPr id="140" name="Serbest Form 139"/>
          <p:cNvSpPr/>
          <p:nvPr/>
        </p:nvSpPr>
        <p:spPr>
          <a:xfrm>
            <a:off x="7755070" y="3573016"/>
            <a:ext cx="82498" cy="253379"/>
          </a:xfrm>
          <a:custGeom>
            <a:avLst/>
            <a:gdLst/>
            <a:ahLst/>
            <a:cxnLst/>
            <a:rect l="0" t="0" r="0" b="0"/>
            <a:pathLst>
              <a:path>
                <a:moveTo>
                  <a:pt x="45720" y="0"/>
                </a:moveTo>
                <a:lnTo>
                  <a:pt x="45720" y="191820"/>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41" name="Serbest Form 140"/>
          <p:cNvSpPr/>
          <p:nvPr/>
        </p:nvSpPr>
        <p:spPr>
          <a:xfrm>
            <a:off x="7077767" y="3729248"/>
            <a:ext cx="142065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Alt Çözüm-2.1</a:t>
            </a:r>
          </a:p>
        </p:txBody>
      </p:sp>
      <p:sp>
        <p:nvSpPr>
          <p:cNvPr id="142" name="Serbest Form 141"/>
          <p:cNvSpPr/>
          <p:nvPr/>
        </p:nvSpPr>
        <p:spPr>
          <a:xfrm>
            <a:off x="6952641" y="4391644"/>
            <a:ext cx="843677" cy="253379"/>
          </a:xfrm>
          <a:custGeom>
            <a:avLst/>
            <a:gdLst/>
            <a:ahLst/>
            <a:cxnLst/>
            <a:rect l="0" t="0" r="0" b="0"/>
            <a:pathLst>
              <a:path>
                <a:moveTo>
                  <a:pt x="935126" y="0"/>
                </a:moveTo>
                <a:lnTo>
                  <a:pt x="935126" y="95910"/>
                </a:lnTo>
                <a:lnTo>
                  <a:pt x="0" y="95910"/>
                </a:lnTo>
                <a:lnTo>
                  <a:pt x="0" y="191820"/>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sp>
      <p:sp>
        <p:nvSpPr>
          <p:cNvPr id="143" name="Serbest Form 142"/>
          <p:cNvSpPr/>
          <p:nvPr/>
        </p:nvSpPr>
        <p:spPr>
          <a:xfrm>
            <a:off x="6628150" y="4645023"/>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Alt  Çözüm-2.1.1</a:t>
            </a:r>
          </a:p>
        </p:txBody>
      </p:sp>
      <p:sp>
        <p:nvSpPr>
          <p:cNvPr id="145" name="Serbest Form 144"/>
          <p:cNvSpPr/>
          <p:nvPr/>
        </p:nvSpPr>
        <p:spPr>
          <a:xfrm>
            <a:off x="7471828" y="4645023"/>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Alt Çözüm-2.1.2</a:t>
            </a:r>
          </a:p>
        </p:txBody>
      </p:sp>
      <p:sp>
        <p:nvSpPr>
          <p:cNvPr id="146" name="Serbest Form 145"/>
          <p:cNvSpPr/>
          <p:nvPr/>
        </p:nvSpPr>
        <p:spPr>
          <a:xfrm>
            <a:off x="7904787" y="4391644"/>
            <a:ext cx="843677" cy="253379"/>
          </a:xfrm>
          <a:custGeom>
            <a:avLst/>
            <a:gdLst/>
            <a:ahLst/>
            <a:cxnLst/>
            <a:rect l="0" t="0" r="0" b="0"/>
            <a:pathLst>
              <a:path>
                <a:moveTo>
                  <a:pt x="0" y="0"/>
                </a:moveTo>
                <a:lnTo>
                  <a:pt x="0" y="95910"/>
                </a:lnTo>
                <a:lnTo>
                  <a:pt x="935126" y="95910"/>
                </a:lnTo>
                <a:lnTo>
                  <a:pt x="935126" y="191820"/>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sp>
      <p:sp>
        <p:nvSpPr>
          <p:cNvPr id="147" name="Serbest Form 146"/>
          <p:cNvSpPr/>
          <p:nvPr/>
        </p:nvSpPr>
        <p:spPr>
          <a:xfrm>
            <a:off x="8315505" y="4645023"/>
            <a:ext cx="648982" cy="633450"/>
          </a:xfrm>
          <a:custGeom>
            <a:avLst/>
            <a:gdLst>
              <a:gd name="connsiteX0" fmla="*/ 0 w 719328"/>
              <a:gd name="connsiteY0" fmla="*/ 47955 h 479552"/>
              <a:gd name="connsiteX1" fmla="*/ 47955 w 719328"/>
              <a:gd name="connsiteY1" fmla="*/ 0 h 479552"/>
              <a:gd name="connsiteX2" fmla="*/ 671373 w 719328"/>
              <a:gd name="connsiteY2" fmla="*/ 0 h 479552"/>
              <a:gd name="connsiteX3" fmla="*/ 719328 w 719328"/>
              <a:gd name="connsiteY3" fmla="*/ 47955 h 479552"/>
              <a:gd name="connsiteX4" fmla="*/ 719328 w 719328"/>
              <a:gd name="connsiteY4" fmla="*/ 431597 h 479552"/>
              <a:gd name="connsiteX5" fmla="*/ 671373 w 719328"/>
              <a:gd name="connsiteY5" fmla="*/ 479552 h 479552"/>
              <a:gd name="connsiteX6" fmla="*/ 47955 w 719328"/>
              <a:gd name="connsiteY6" fmla="*/ 479552 h 479552"/>
              <a:gd name="connsiteX7" fmla="*/ 0 w 719328"/>
              <a:gd name="connsiteY7" fmla="*/ 431597 h 479552"/>
              <a:gd name="connsiteX8" fmla="*/ 0 w 719328"/>
              <a:gd name="connsiteY8" fmla="*/ 47955 h 4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 h="479552">
                <a:moveTo>
                  <a:pt x="0" y="47955"/>
                </a:moveTo>
                <a:cubicBezTo>
                  <a:pt x="0" y="21470"/>
                  <a:pt x="21470" y="0"/>
                  <a:pt x="47955" y="0"/>
                </a:cubicBezTo>
                <a:lnTo>
                  <a:pt x="671373" y="0"/>
                </a:lnTo>
                <a:cubicBezTo>
                  <a:pt x="697858" y="0"/>
                  <a:pt x="719328" y="21470"/>
                  <a:pt x="719328" y="47955"/>
                </a:cubicBezTo>
                <a:lnTo>
                  <a:pt x="719328" y="431597"/>
                </a:lnTo>
                <a:cubicBezTo>
                  <a:pt x="719328" y="458082"/>
                  <a:pt x="697858" y="479552"/>
                  <a:pt x="671373" y="479552"/>
                </a:cubicBezTo>
                <a:lnTo>
                  <a:pt x="47955" y="479552"/>
                </a:lnTo>
                <a:cubicBezTo>
                  <a:pt x="21470" y="479552"/>
                  <a:pt x="0" y="458082"/>
                  <a:pt x="0" y="431597"/>
                </a:cubicBezTo>
                <a:lnTo>
                  <a:pt x="0" y="4795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336" tIns="48336" rIns="48336" bIns="48336" numCol="1" spcCol="1270" anchor="ctr" anchorCtr="0">
            <a:noAutofit/>
          </a:bodyPr>
          <a:lstStyle/>
          <a:p>
            <a:pPr lvl="0" algn="ctr" defTabSz="400050">
              <a:lnSpc>
                <a:spcPct val="90000"/>
              </a:lnSpc>
              <a:spcBef>
                <a:spcPct val="0"/>
              </a:spcBef>
              <a:spcAft>
                <a:spcPct val="35000"/>
              </a:spcAft>
            </a:pPr>
            <a:r>
              <a:rPr lang="tr-TR" sz="1200" kern="1200">
                <a:latin typeface="Arial" panose="020B0604020202020204" pitchFamily="34" charset="0"/>
                <a:cs typeface="Arial" panose="020B0604020202020204" pitchFamily="34" charset="0"/>
              </a:rPr>
              <a:t>Alt Çözüm-2.1.3</a:t>
            </a:r>
          </a:p>
        </p:txBody>
      </p:sp>
      <p:sp>
        <p:nvSpPr>
          <p:cNvPr id="39" name="Dikdörtgen 38"/>
          <p:cNvSpPr/>
          <p:nvPr/>
        </p:nvSpPr>
        <p:spPr>
          <a:xfrm>
            <a:off x="2380988" y="4389500"/>
            <a:ext cx="1598685" cy="1838239"/>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tr-TR" sz="2000" b="1" dirty="0" smtClean="0">
              <a:solidFill>
                <a:srgbClr val="FF0000"/>
              </a:solidFill>
              <a:latin typeface="Arial" panose="020B0604020202020204" pitchFamily="34" charset="0"/>
              <a:ea typeface="Calibri"/>
              <a:cs typeface="Arial" panose="020B0604020202020204" pitchFamily="34" charset="0"/>
            </a:endParaRPr>
          </a:p>
          <a:p>
            <a:pPr algn="ctr"/>
            <a:endParaRPr lang="tr-TR" sz="2000" b="1" dirty="0">
              <a:solidFill>
                <a:srgbClr val="FF0000"/>
              </a:solidFill>
              <a:latin typeface="Arial" panose="020B0604020202020204" pitchFamily="34" charset="0"/>
              <a:ea typeface="Calibri"/>
              <a:cs typeface="Arial" panose="020B0604020202020204" pitchFamily="34" charset="0"/>
            </a:endParaRPr>
          </a:p>
          <a:p>
            <a:pPr algn="ctr"/>
            <a:endParaRPr lang="tr-TR" sz="2000" b="1" dirty="0" smtClean="0">
              <a:solidFill>
                <a:srgbClr val="FF0000"/>
              </a:solidFill>
              <a:latin typeface="Arial" panose="020B0604020202020204" pitchFamily="34" charset="0"/>
              <a:ea typeface="Calibri"/>
              <a:cs typeface="Arial" panose="020B0604020202020204" pitchFamily="34" charset="0"/>
            </a:endParaRPr>
          </a:p>
          <a:p>
            <a:pPr algn="ctr"/>
            <a:r>
              <a:rPr lang="tr-TR" sz="2000" b="1" dirty="0" smtClean="0">
                <a:solidFill>
                  <a:srgbClr val="FF0000"/>
                </a:solidFill>
                <a:latin typeface="Arial" panose="020B0604020202020204" pitchFamily="34" charset="0"/>
                <a:ea typeface="Calibri"/>
                <a:cs typeface="Arial" panose="020B0604020202020204" pitchFamily="34" charset="0"/>
              </a:rPr>
              <a:t>Proje 2</a:t>
            </a:r>
            <a:endParaRPr lang="tr-TR" sz="2000" b="1" dirty="0">
              <a:solidFill>
                <a:srgbClr val="FF0000"/>
              </a:solidFill>
              <a:latin typeface="Arial" panose="020B0604020202020204" pitchFamily="34" charset="0"/>
              <a:ea typeface="Calibri"/>
              <a:cs typeface="Arial" panose="020B0604020202020204" pitchFamily="34" charset="0"/>
            </a:endParaRPr>
          </a:p>
          <a:p>
            <a:pPr algn="ctr"/>
            <a:endParaRPr lang="tr-TR" sz="2000" b="1" dirty="0">
              <a:solidFill>
                <a:srgbClr val="FF0000"/>
              </a:solidFill>
              <a:latin typeface="Arial" panose="020B0604020202020204" pitchFamily="34" charset="0"/>
              <a:cs typeface="Arial" panose="020B0604020202020204" pitchFamily="34" charset="0"/>
            </a:endParaRPr>
          </a:p>
        </p:txBody>
      </p:sp>
      <p:sp>
        <p:nvSpPr>
          <p:cNvPr id="40" name="Dikdörtgen 39"/>
          <p:cNvSpPr/>
          <p:nvPr/>
        </p:nvSpPr>
        <p:spPr>
          <a:xfrm>
            <a:off x="261241" y="4391644"/>
            <a:ext cx="2060520" cy="1836096"/>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endParaRPr lang="tr-TR" sz="2000" b="1" dirty="0" smtClean="0">
              <a:solidFill>
                <a:srgbClr val="00B050"/>
              </a:solidFill>
              <a:latin typeface="Arial" panose="020B0604020202020204" pitchFamily="34" charset="0"/>
              <a:ea typeface="Calibri"/>
              <a:cs typeface="Arial" panose="020B0604020202020204" pitchFamily="34" charset="0"/>
            </a:endParaRPr>
          </a:p>
          <a:p>
            <a:pPr algn="r">
              <a:lnSpc>
                <a:spcPct val="115000"/>
              </a:lnSpc>
              <a:spcAft>
                <a:spcPts val="1000"/>
              </a:spcAft>
            </a:pPr>
            <a:r>
              <a:rPr lang="tr-TR" sz="2000" b="1" dirty="0" smtClean="0">
                <a:solidFill>
                  <a:srgbClr val="00B050"/>
                </a:solidFill>
                <a:latin typeface="Arial" panose="020B0604020202020204" pitchFamily="34" charset="0"/>
                <a:ea typeface="Calibri"/>
                <a:cs typeface="Arial" panose="020B0604020202020204" pitchFamily="34" charset="0"/>
              </a:rPr>
              <a:t>Proje 1</a:t>
            </a:r>
            <a:endParaRPr lang="tr-TR" sz="2000" b="1" dirty="0">
              <a:solidFill>
                <a:srgbClr val="00B050"/>
              </a:solidFill>
              <a:effectLst/>
              <a:latin typeface="Arial" panose="020B0604020202020204" pitchFamily="34" charset="0"/>
              <a:ea typeface="Calibri"/>
              <a:cs typeface="Arial" panose="020B0604020202020204" pitchFamily="34" charset="0"/>
            </a:endParaRPr>
          </a:p>
        </p:txBody>
      </p:sp>
      <p:sp>
        <p:nvSpPr>
          <p:cNvPr id="41" name="Başlık 1"/>
          <p:cNvSpPr>
            <a:spLocks noGrp="1"/>
          </p:cNvSpPr>
          <p:nvPr>
            <p:ph type="title"/>
          </p:nvPr>
        </p:nvSpPr>
        <p:spPr>
          <a:xfrm>
            <a:off x="457200" y="1143000"/>
            <a:ext cx="8229600" cy="1069848"/>
          </a:xfrm>
        </p:spPr>
        <p:txBody>
          <a:bodyPr>
            <a:normAutofit/>
          </a:bodyPr>
          <a:lstStyle/>
          <a:p>
            <a:r>
              <a:rPr lang="tr-TR" sz="3200" dirty="0" smtClean="0">
                <a:latin typeface="Arial" panose="020B0604020202020204" pitchFamily="34" charset="0"/>
                <a:cs typeface="Arial" panose="020B0604020202020204" pitchFamily="34" charset="0"/>
              </a:rPr>
              <a:t>ÇÖZÜM AĞACI </a:t>
            </a:r>
            <a:endParaRPr lang="tr-TR" sz="3200" dirty="0">
              <a:latin typeface="Arial" panose="020B0604020202020204" pitchFamily="34" charset="0"/>
              <a:cs typeface="Arial" panose="020B0604020202020204" pitchFamily="34" charset="0"/>
            </a:endParaRPr>
          </a:p>
        </p:txBody>
      </p:sp>
      <p:sp>
        <p:nvSpPr>
          <p:cNvPr id="42" name="Dikdörtgen 41"/>
          <p:cNvSpPr/>
          <p:nvPr/>
        </p:nvSpPr>
        <p:spPr>
          <a:xfrm>
            <a:off x="4086097" y="4396419"/>
            <a:ext cx="2474256" cy="1831321"/>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tr-TR" sz="2000" b="1" dirty="0">
              <a:solidFill>
                <a:srgbClr val="FF0000"/>
              </a:solidFill>
              <a:latin typeface="Arial" panose="020B0604020202020204" pitchFamily="34" charset="0"/>
              <a:ea typeface="Calibri"/>
              <a:cs typeface="Arial" panose="020B0604020202020204" pitchFamily="34" charset="0"/>
            </a:endParaRPr>
          </a:p>
          <a:p>
            <a:pPr algn="ctr"/>
            <a:endParaRPr lang="tr-TR" sz="2000" b="1" dirty="0">
              <a:solidFill>
                <a:srgbClr val="FF0000"/>
              </a:solidFill>
              <a:latin typeface="Arial" panose="020B0604020202020204" pitchFamily="34" charset="0"/>
              <a:ea typeface="Calibri"/>
              <a:cs typeface="Arial" panose="020B0604020202020204" pitchFamily="34" charset="0"/>
            </a:endParaRPr>
          </a:p>
          <a:p>
            <a:pPr algn="ctr"/>
            <a:endParaRPr lang="tr-TR" sz="2000" b="1" dirty="0">
              <a:solidFill>
                <a:srgbClr val="FF0000"/>
              </a:solidFill>
              <a:latin typeface="Arial" panose="020B0604020202020204" pitchFamily="34" charset="0"/>
              <a:ea typeface="Calibri"/>
              <a:cs typeface="Arial" panose="020B0604020202020204" pitchFamily="34" charset="0"/>
            </a:endParaRPr>
          </a:p>
          <a:p>
            <a:pPr algn="ctr"/>
            <a:r>
              <a:rPr lang="tr-TR" sz="2000" b="1" dirty="0">
                <a:solidFill>
                  <a:srgbClr val="FF0000"/>
                </a:solidFill>
                <a:latin typeface="Arial" panose="020B0604020202020204" pitchFamily="34" charset="0"/>
                <a:ea typeface="Calibri"/>
                <a:cs typeface="Arial" panose="020B0604020202020204" pitchFamily="34" charset="0"/>
              </a:rPr>
              <a:t>Proje </a:t>
            </a:r>
            <a:r>
              <a:rPr lang="tr-TR" sz="2000" b="1" dirty="0" smtClean="0">
                <a:solidFill>
                  <a:srgbClr val="FF0000"/>
                </a:solidFill>
                <a:latin typeface="Arial" panose="020B0604020202020204" pitchFamily="34" charset="0"/>
                <a:ea typeface="Calibri"/>
                <a:cs typeface="Arial" panose="020B0604020202020204" pitchFamily="34" charset="0"/>
              </a:rPr>
              <a:t>3</a:t>
            </a:r>
            <a:endParaRPr lang="tr-TR" sz="2000" b="1" dirty="0">
              <a:solidFill>
                <a:srgbClr val="FF0000"/>
              </a:solidFill>
              <a:latin typeface="Arial" panose="020B0604020202020204" pitchFamily="34" charset="0"/>
              <a:ea typeface="Calibri"/>
              <a:cs typeface="Arial" panose="020B0604020202020204" pitchFamily="34" charset="0"/>
            </a:endParaRPr>
          </a:p>
          <a:p>
            <a:pPr algn="ctr"/>
            <a:endParaRPr lang="tr-TR" sz="2000" b="1" dirty="0">
              <a:solidFill>
                <a:srgbClr val="FF0000"/>
              </a:solidFill>
              <a:latin typeface="Arial" panose="020B0604020202020204" pitchFamily="34" charset="0"/>
              <a:cs typeface="Arial" panose="020B0604020202020204" pitchFamily="34" charset="0"/>
            </a:endParaRPr>
          </a:p>
          <a:p>
            <a:endParaRPr lang="tr-TR" sz="2000" b="1" dirty="0">
              <a:solidFill>
                <a:srgbClr val="FF0000"/>
              </a:solidFill>
              <a:latin typeface="Arial" panose="020B0604020202020204" pitchFamily="34" charset="0"/>
              <a:cs typeface="Arial" panose="020B0604020202020204" pitchFamily="34" charset="0"/>
            </a:endParaRPr>
          </a:p>
        </p:txBody>
      </p:sp>
      <p:sp>
        <p:nvSpPr>
          <p:cNvPr id="43" name="Dikdörtgen 42"/>
          <p:cNvSpPr/>
          <p:nvPr/>
        </p:nvSpPr>
        <p:spPr>
          <a:xfrm>
            <a:off x="6611374" y="4383503"/>
            <a:ext cx="2448272" cy="1836096"/>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tr-TR" sz="2000" b="1" dirty="0">
              <a:solidFill>
                <a:srgbClr val="FF0000"/>
              </a:solidFill>
              <a:latin typeface="Arial" panose="020B0604020202020204" pitchFamily="34" charset="0"/>
              <a:ea typeface="Calibri"/>
              <a:cs typeface="Arial" panose="020B0604020202020204" pitchFamily="34" charset="0"/>
            </a:endParaRPr>
          </a:p>
          <a:p>
            <a:pPr algn="ctr"/>
            <a:endParaRPr lang="tr-TR" sz="2000" b="1" dirty="0">
              <a:solidFill>
                <a:srgbClr val="FF0000"/>
              </a:solidFill>
              <a:latin typeface="Arial" panose="020B0604020202020204" pitchFamily="34" charset="0"/>
              <a:ea typeface="Calibri"/>
              <a:cs typeface="Arial" panose="020B0604020202020204" pitchFamily="34" charset="0"/>
            </a:endParaRPr>
          </a:p>
          <a:p>
            <a:pPr algn="ctr"/>
            <a:endParaRPr lang="tr-TR" sz="2000" b="1" dirty="0">
              <a:solidFill>
                <a:srgbClr val="FF0000"/>
              </a:solidFill>
              <a:latin typeface="Arial" panose="020B0604020202020204" pitchFamily="34" charset="0"/>
              <a:ea typeface="Calibri"/>
              <a:cs typeface="Arial" panose="020B0604020202020204" pitchFamily="34" charset="0"/>
            </a:endParaRPr>
          </a:p>
          <a:p>
            <a:pPr algn="ctr"/>
            <a:r>
              <a:rPr lang="tr-TR" sz="2000" b="1" dirty="0">
                <a:solidFill>
                  <a:srgbClr val="FF0000"/>
                </a:solidFill>
                <a:latin typeface="Arial" panose="020B0604020202020204" pitchFamily="34" charset="0"/>
                <a:ea typeface="Calibri"/>
                <a:cs typeface="Arial" panose="020B0604020202020204" pitchFamily="34" charset="0"/>
              </a:rPr>
              <a:t>Proje </a:t>
            </a:r>
            <a:r>
              <a:rPr lang="tr-TR" sz="2000" b="1" dirty="0" smtClean="0">
                <a:solidFill>
                  <a:srgbClr val="FF0000"/>
                </a:solidFill>
                <a:latin typeface="Arial" panose="020B0604020202020204" pitchFamily="34" charset="0"/>
                <a:ea typeface="Calibri"/>
                <a:cs typeface="Arial" panose="020B0604020202020204" pitchFamily="34" charset="0"/>
              </a:rPr>
              <a:t>4</a:t>
            </a:r>
            <a:endParaRPr lang="tr-TR" sz="2000" b="1" dirty="0">
              <a:solidFill>
                <a:srgbClr val="FF0000"/>
              </a:solidFill>
              <a:latin typeface="Arial" panose="020B0604020202020204" pitchFamily="34" charset="0"/>
              <a:ea typeface="Calibri"/>
              <a:cs typeface="Arial" panose="020B0604020202020204" pitchFamily="34" charset="0"/>
            </a:endParaRPr>
          </a:p>
          <a:p>
            <a:pPr algn="ctr"/>
            <a:endParaRPr lang="tr-TR" sz="2000" b="1" dirty="0">
              <a:solidFill>
                <a:srgbClr val="FF0000"/>
              </a:solidFill>
              <a:latin typeface="Arial" panose="020B0604020202020204" pitchFamily="34" charset="0"/>
              <a:cs typeface="Arial" panose="020B0604020202020204" pitchFamily="34" charset="0"/>
            </a:endParaRPr>
          </a:p>
          <a:p>
            <a:endParaRPr lang="tr-TR" sz="2000" b="1" dirty="0">
              <a:solidFill>
                <a:srgbClr val="FF0000"/>
              </a:solidFill>
              <a:latin typeface="Arial" panose="020B0604020202020204" pitchFamily="34" charset="0"/>
              <a:cs typeface="Arial" panose="020B0604020202020204" pitchFamily="34" charset="0"/>
            </a:endParaRPr>
          </a:p>
        </p:txBody>
      </p:sp>
      <p:pic>
        <p:nvPicPr>
          <p:cNvPr id="44" name="Resim 5" descr="Açıklama: Açıklama: Açıklama: BayrakRenk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64" y="6348214"/>
            <a:ext cx="1051252" cy="44338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5" name="Resim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2672" y="6367737"/>
            <a:ext cx="527049"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87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500"/>
                                        <p:tgtEl>
                                          <p:spTgt spid="1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9"/>
                                        </p:tgtEl>
                                        <p:attrNameLst>
                                          <p:attrName>style.visibility</p:attrName>
                                        </p:attrNameLst>
                                      </p:cBhvr>
                                      <p:to>
                                        <p:strVal val="visible"/>
                                      </p:to>
                                    </p:set>
                                    <p:animEffect transition="in" filter="fade">
                                      <p:cBhvr>
                                        <p:cTn id="18" dur="500"/>
                                        <p:tgtEl>
                                          <p:spTgt spid="139"/>
                                        </p:tgtEl>
                                      </p:cBhvr>
                                    </p:animEffect>
                                  </p:childTnLst>
                                </p:cTn>
                              </p:par>
                              <p:par>
                                <p:cTn id="19" presetID="10" presetClass="entr" presetSubtype="0" fill="hold" nodeType="with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500"/>
                                        <p:tgtEl>
                                          <p:spTgt spid="116"/>
                                        </p:tgtEl>
                                      </p:cBhvr>
                                    </p:animEffect>
                                  </p:childTnLst>
                                </p:cTn>
                              </p:par>
                              <p:par>
                                <p:cTn id="27" presetID="10" presetClass="entr" presetSubtype="0" fill="hold" nodeType="with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500"/>
                                        <p:tgtEl>
                                          <p:spTgt spid="1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fade">
                                      <p:cBhvr>
                                        <p:cTn id="32" dur="500"/>
                                        <p:tgtEl>
                                          <p:spTgt spid="1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fade">
                                      <p:cBhvr>
                                        <p:cTn id="35" dur="500"/>
                                        <p:tgtEl>
                                          <p:spTgt spid="1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fade">
                                      <p:cBhvr>
                                        <p:cTn id="40" dur="500"/>
                                        <p:tgtEl>
                                          <p:spTgt spid="141"/>
                                        </p:tgtEl>
                                      </p:cBhvr>
                                    </p:animEffect>
                                  </p:childTnLst>
                                </p:cTn>
                              </p:par>
                              <p:par>
                                <p:cTn id="41" presetID="10" presetClass="entr" presetSubtype="0"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500"/>
                                        <p:tgtEl>
                                          <p:spTgt spid="1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fade">
                                      <p:cBhvr>
                                        <p:cTn id="48" dur="500"/>
                                        <p:tgtEl>
                                          <p:spTgt spid="1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7"/>
                                        </p:tgtEl>
                                        <p:attrNameLst>
                                          <p:attrName>style.visibility</p:attrName>
                                        </p:attrNameLst>
                                      </p:cBhvr>
                                      <p:to>
                                        <p:strVal val="visible"/>
                                      </p:to>
                                    </p:set>
                                    <p:animEffect transition="in" filter="fade">
                                      <p:cBhvr>
                                        <p:cTn id="54" dur="500"/>
                                        <p:tgtEl>
                                          <p:spTgt spid="1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fade">
                                      <p:cBhvr>
                                        <p:cTn id="57" dur="500"/>
                                        <p:tgtEl>
                                          <p:spTgt spid="129"/>
                                        </p:tgtEl>
                                      </p:cBhvr>
                                    </p:animEffect>
                                  </p:childTnLst>
                                </p:cTn>
                              </p:par>
                              <p:par>
                                <p:cTn id="58" presetID="10" presetClass="entr" presetSubtype="0" fill="hold" nodeType="withEffect">
                                  <p:stCondLst>
                                    <p:cond delay="0"/>
                                  </p:stCondLst>
                                  <p:childTnLst>
                                    <p:set>
                                      <p:cBhvr>
                                        <p:cTn id="59" dur="1" fill="hold">
                                          <p:stCondLst>
                                            <p:cond delay="0"/>
                                          </p:stCondLst>
                                        </p:cTn>
                                        <p:tgtEl>
                                          <p:spTgt spid="128"/>
                                        </p:tgtEl>
                                        <p:attrNameLst>
                                          <p:attrName>style.visibility</p:attrName>
                                        </p:attrNameLst>
                                      </p:cBhvr>
                                      <p:to>
                                        <p:strVal val="visible"/>
                                      </p:to>
                                    </p:set>
                                    <p:animEffect transition="in" filter="fade">
                                      <p:cBhvr>
                                        <p:cTn id="60" dur="500"/>
                                        <p:tgtEl>
                                          <p:spTgt spid="128"/>
                                        </p:tgtEl>
                                      </p:cBhvr>
                                    </p:animEffect>
                                  </p:childTnLst>
                                </p:cTn>
                              </p:par>
                              <p:par>
                                <p:cTn id="61" presetID="10" presetClass="entr" presetSubtype="0" fill="hold" nodeType="withEffect">
                                  <p:stCondLst>
                                    <p:cond delay="0"/>
                                  </p:stCondLst>
                                  <p:childTnLst>
                                    <p:set>
                                      <p:cBhvr>
                                        <p:cTn id="62" dur="1" fill="hold">
                                          <p:stCondLst>
                                            <p:cond delay="0"/>
                                          </p:stCondLst>
                                        </p:cTn>
                                        <p:tgtEl>
                                          <p:spTgt spid="124"/>
                                        </p:tgtEl>
                                        <p:attrNameLst>
                                          <p:attrName>style.visibility</p:attrName>
                                        </p:attrNameLst>
                                      </p:cBhvr>
                                      <p:to>
                                        <p:strVal val="visible"/>
                                      </p:to>
                                    </p:set>
                                    <p:animEffect transition="in" filter="fade">
                                      <p:cBhvr>
                                        <p:cTn id="63" dur="500"/>
                                        <p:tgtEl>
                                          <p:spTgt spid="124"/>
                                        </p:tgtEl>
                                      </p:cBhvr>
                                    </p:animEffect>
                                  </p:childTnLst>
                                </p:cTn>
                              </p:par>
                              <p:par>
                                <p:cTn id="64" presetID="10" presetClass="entr" presetSubtype="0" fill="hold" nodeType="with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childTnLst>
                                </p:cTn>
                              </p:par>
                              <p:par>
                                <p:cTn id="67" presetID="10" presetClass="entr" presetSubtype="0" fill="hold" nodeType="with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fade">
                                      <p:cBhvr>
                                        <p:cTn id="69" dur="500"/>
                                        <p:tgtEl>
                                          <p:spTgt spid="120"/>
                                        </p:tgtEl>
                                      </p:cBhvr>
                                    </p:animEffect>
                                  </p:childTnLst>
                                </p:cTn>
                              </p:par>
                              <p:par>
                                <p:cTn id="70" presetID="10" presetClass="entr" presetSubtype="0" fill="hold" nodeType="with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500"/>
                                        <p:tgtEl>
                                          <p:spTgt spid="1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fade">
                                      <p:cBhvr>
                                        <p:cTn id="75" dur="500"/>
                                        <p:tgtEl>
                                          <p:spTgt spid="1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3"/>
                                        </p:tgtEl>
                                        <p:attrNameLst>
                                          <p:attrName>style.visibility</p:attrName>
                                        </p:attrNameLst>
                                      </p:cBhvr>
                                      <p:to>
                                        <p:strVal val="visible"/>
                                      </p:to>
                                    </p:set>
                                    <p:animEffect transition="in" filter="fade">
                                      <p:cBhvr>
                                        <p:cTn id="78" dur="500"/>
                                        <p:tgtEl>
                                          <p:spTgt spid="12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fade">
                                      <p:cBhvr>
                                        <p:cTn id="83" dur="500"/>
                                        <p:tgtEl>
                                          <p:spTgt spid="132"/>
                                        </p:tgtEl>
                                      </p:cBhvr>
                                    </p:animEffect>
                                  </p:childTnLst>
                                </p:cTn>
                              </p:par>
                              <p:par>
                                <p:cTn id="84" presetID="10" presetClass="entr" presetSubtype="0" fill="hold" nodeType="withEffect">
                                  <p:stCondLst>
                                    <p:cond delay="0"/>
                                  </p:stCondLst>
                                  <p:childTnLst>
                                    <p:set>
                                      <p:cBhvr>
                                        <p:cTn id="85" dur="1" fill="hold">
                                          <p:stCondLst>
                                            <p:cond delay="0"/>
                                          </p:stCondLst>
                                        </p:cTn>
                                        <p:tgtEl>
                                          <p:spTgt spid="136"/>
                                        </p:tgtEl>
                                        <p:attrNameLst>
                                          <p:attrName>style.visibility</p:attrName>
                                        </p:attrNameLst>
                                      </p:cBhvr>
                                      <p:to>
                                        <p:strVal val="visible"/>
                                      </p:to>
                                    </p:set>
                                    <p:animEffect transition="in" filter="fade">
                                      <p:cBhvr>
                                        <p:cTn id="86" dur="500"/>
                                        <p:tgtEl>
                                          <p:spTgt spid="1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fade">
                                      <p:cBhvr>
                                        <p:cTn id="89" dur="500"/>
                                        <p:tgtEl>
                                          <p:spTgt spid="13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3"/>
                                        </p:tgtEl>
                                        <p:attrNameLst>
                                          <p:attrName>style.visibility</p:attrName>
                                        </p:attrNameLst>
                                      </p:cBhvr>
                                      <p:to>
                                        <p:strVal val="visible"/>
                                      </p:to>
                                    </p:set>
                                    <p:animEffect transition="in" filter="fade">
                                      <p:cBhvr>
                                        <p:cTn id="92" dur="500"/>
                                        <p:tgtEl>
                                          <p:spTgt spid="13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37"/>
                                        </p:tgtEl>
                                        <p:attrNameLst>
                                          <p:attrName>style.visibility</p:attrName>
                                        </p:attrNameLst>
                                      </p:cBhvr>
                                      <p:to>
                                        <p:strVal val="visible"/>
                                      </p:to>
                                    </p:set>
                                    <p:animEffect transition="in" filter="fade">
                                      <p:cBhvr>
                                        <p:cTn id="95" dur="500"/>
                                        <p:tgtEl>
                                          <p:spTgt spid="13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42"/>
                                        </p:tgtEl>
                                        <p:attrNameLst>
                                          <p:attrName>style.visibility</p:attrName>
                                        </p:attrNameLst>
                                      </p:cBhvr>
                                      <p:to>
                                        <p:strVal val="visible"/>
                                      </p:to>
                                    </p:set>
                                    <p:animEffect transition="in" filter="fade">
                                      <p:cBhvr>
                                        <p:cTn id="100" dur="500"/>
                                        <p:tgtEl>
                                          <p:spTgt spid="142"/>
                                        </p:tgtEl>
                                      </p:cBhvr>
                                    </p:animEffect>
                                  </p:childTnLst>
                                </p:cTn>
                              </p:par>
                              <p:par>
                                <p:cTn id="101" presetID="10" presetClass="entr" presetSubtype="0" fill="hold" nodeType="withEffect">
                                  <p:stCondLst>
                                    <p:cond delay="0"/>
                                  </p:stCondLst>
                                  <p:childTnLst>
                                    <p:set>
                                      <p:cBhvr>
                                        <p:cTn id="102" dur="1" fill="hold">
                                          <p:stCondLst>
                                            <p:cond delay="0"/>
                                          </p:stCondLst>
                                        </p:cTn>
                                        <p:tgtEl>
                                          <p:spTgt spid="146"/>
                                        </p:tgtEl>
                                        <p:attrNameLst>
                                          <p:attrName>style.visibility</p:attrName>
                                        </p:attrNameLst>
                                      </p:cBhvr>
                                      <p:to>
                                        <p:strVal val="visible"/>
                                      </p:to>
                                    </p:set>
                                    <p:animEffect transition="in" filter="fade">
                                      <p:cBhvr>
                                        <p:cTn id="103" dur="500"/>
                                        <p:tgtEl>
                                          <p:spTgt spid="14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3"/>
                                        </p:tgtEl>
                                        <p:attrNameLst>
                                          <p:attrName>style.visibility</p:attrName>
                                        </p:attrNameLst>
                                      </p:cBhvr>
                                      <p:to>
                                        <p:strVal val="visible"/>
                                      </p:to>
                                    </p:set>
                                    <p:animEffect transition="in" filter="fade">
                                      <p:cBhvr>
                                        <p:cTn id="106" dur="500"/>
                                        <p:tgtEl>
                                          <p:spTgt spid="14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5"/>
                                        </p:tgtEl>
                                        <p:attrNameLst>
                                          <p:attrName>style.visibility</p:attrName>
                                        </p:attrNameLst>
                                      </p:cBhvr>
                                      <p:to>
                                        <p:strVal val="visible"/>
                                      </p:to>
                                    </p:set>
                                    <p:animEffect transition="in" filter="fade">
                                      <p:cBhvr>
                                        <p:cTn id="109" dur="500"/>
                                        <p:tgtEl>
                                          <p:spTgt spid="14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47"/>
                                        </p:tgtEl>
                                        <p:attrNameLst>
                                          <p:attrName>style.visibility</p:attrName>
                                        </p:attrNameLst>
                                      </p:cBhvr>
                                      <p:to>
                                        <p:strVal val="visible"/>
                                      </p:to>
                                    </p:set>
                                    <p:animEffect transition="in" filter="fade">
                                      <p:cBhvr>
                                        <p:cTn id="112" dur="500"/>
                                        <p:tgtEl>
                                          <p:spTgt spid="14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500"/>
                                        <p:tgtEl>
                                          <p:spTgt spid="4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5" grpId="0" animBg="1"/>
      <p:bldP spid="117" grpId="0" animBg="1"/>
      <p:bldP spid="119" grpId="0" animBg="1"/>
      <p:bldP spid="121" grpId="0" animBg="1"/>
      <p:bldP spid="123" grpId="0" animBg="1"/>
      <p:bldP spid="125" grpId="0" animBg="1"/>
      <p:bldP spid="127" grpId="0" animBg="1"/>
      <p:bldP spid="129" grpId="0" animBg="1"/>
      <p:bldP spid="131" grpId="0" animBg="1"/>
      <p:bldP spid="133" grpId="0" animBg="1"/>
      <p:bldP spid="135" grpId="0" animBg="1"/>
      <p:bldP spid="137" grpId="0" animBg="1"/>
      <p:bldP spid="139" grpId="0" animBg="1"/>
      <p:bldP spid="141" grpId="0" animBg="1"/>
      <p:bldP spid="143" grpId="0" animBg="1"/>
      <p:bldP spid="145" grpId="0" animBg="1"/>
      <p:bldP spid="147" grpId="0" animBg="1"/>
      <p:bldP spid="39" grpId="0" animBg="1"/>
      <p:bldP spid="40"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77373" y="614360"/>
            <a:ext cx="8229600" cy="1066800"/>
          </a:xfrm>
        </p:spPr>
        <p:txBody>
          <a:bodyPr/>
          <a:lstStyle/>
          <a:p>
            <a:r>
              <a:rPr lang="tr-TR" dirty="0" smtClean="0"/>
              <a:t>SATIN ALINABİLECEKLER</a:t>
            </a:r>
            <a:endParaRPr lang="tr-TR" dirty="0"/>
          </a:p>
        </p:txBody>
      </p:sp>
      <p:pic>
        <p:nvPicPr>
          <p:cNvPr id="1028" name="Picture 4" descr="C:\Users\cihan\Desktop\Front Ro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170" y="3584047"/>
            <a:ext cx="1037603" cy="103760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ihan\Desktop\under-construction-ic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05" r="7164" b="22974"/>
          <a:stretch/>
        </p:blipFill>
        <p:spPr bwMode="auto">
          <a:xfrm>
            <a:off x="7080859" y="1844824"/>
            <a:ext cx="1589901" cy="9992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ihan\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844824"/>
            <a:ext cx="1345851" cy="13458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ihan\Desktop\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1389" y="3390905"/>
            <a:ext cx="1262309" cy="12623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cihan\Desktop\images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1795329"/>
            <a:ext cx="1658580" cy="136431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cihan\Desktop\download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5127225"/>
            <a:ext cx="1050804" cy="10508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cihan\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9861" y="1628800"/>
            <a:ext cx="1496344" cy="149634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cihan\Desktop\images (3).jpg"/>
          <p:cNvPicPr>
            <a:picLocks noChangeAspect="1" noChangeArrowheads="1"/>
          </p:cNvPicPr>
          <p:nvPr/>
        </p:nvPicPr>
        <p:blipFill rotWithShape="1">
          <a:blip r:embed="rId9">
            <a:extLst>
              <a:ext uri="{28A0092B-C50C-407E-A947-70E740481C1C}">
                <a14:useLocalDpi xmlns:a14="http://schemas.microsoft.com/office/drawing/2010/main" val="0"/>
              </a:ext>
            </a:extLst>
          </a:blip>
          <a:srcRect r="17536"/>
          <a:stretch/>
        </p:blipFill>
        <p:spPr bwMode="auto">
          <a:xfrm>
            <a:off x="2195573" y="3593295"/>
            <a:ext cx="1008275" cy="10283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cihan\Desktop\download (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7904" y="5203701"/>
            <a:ext cx="1152128" cy="108728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cihan\Desktop\images (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040" y="5090422"/>
            <a:ext cx="1089481" cy="108948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cihan\Desktop\images (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99792" y="5305859"/>
            <a:ext cx="771790" cy="76154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cihan\Desktop\images (6).jpg"/>
          <p:cNvPicPr>
            <a:picLocks noChangeAspect="1" noChangeArrowheads="1"/>
          </p:cNvPicPr>
          <p:nvPr/>
        </p:nvPicPr>
        <p:blipFill rotWithShape="1">
          <a:blip r:embed="rId13">
            <a:extLst>
              <a:ext uri="{28A0092B-C50C-407E-A947-70E740481C1C}">
                <a14:useLocalDpi xmlns:a14="http://schemas.microsoft.com/office/drawing/2010/main" val="0"/>
              </a:ext>
            </a:extLst>
          </a:blip>
          <a:srcRect t="19131" r="8780" b="20213"/>
          <a:stretch/>
        </p:blipFill>
        <p:spPr bwMode="auto">
          <a:xfrm>
            <a:off x="7092280" y="4991079"/>
            <a:ext cx="1954952" cy="129991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C:\Users\cihan\Desktop\download (4).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2863" y="5254072"/>
            <a:ext cx="986545" cy="98654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cihan\Desktop\download (6).jpg"/>
          <p:cNvPicPr>
            <a:picLocks noChangeAspect="1" noChangeArrowheads="1"/>
          </p:cNvPicPr>
          <p:nvPr/>
        </p:nvPicPr>
        <p:blipFill rotWithShape="1">
          <a:blip r:embed="rId15">
            <a:extLst>
              <a:ext uri="{28A0092B-C50C-407E-A947-70E740481C1C}">
                <a14:useLocalDpi xmlns:a14="http://schemas.microsoft.com/office/drawing/2010/main" val="0"/>
              </a:ext>
            </a:extLst>
          </a:blip>
          <a:srcRect l="7289" t="17885" r="15477" b="13677"/>
          <a:stretch/>
        </p:blipFill>
        <p:spPr bwMode="auto">
          <a:xfrm>
            <a:off x="5463444" y="1712064"/>
            <a:ext cx="1500747" cy="132981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cihan\Desktop\download (7).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78484" y="3635000"/>
            <a:ext cx="985349" cy="98534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cihan\Desktop\download (8).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84168" y="4991079"/>
            <a:ext cx="1062038"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9" name="Resim 5" descr="Açıklama: Açıklama: Açıklama: BayrakRenkl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364" y="6348214"/>
            <a:ext cx="1051252" cy="44338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 name="Resim 4"/>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52672" y="6367737"/>
            <a:ext cx="527049"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20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5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5"/>
                                        </p:tgtEl>
                                        <p:attrNameLst>
                                          <p:attrName>style.visibility</p:attrName>
                                        </p:attrNameLst>
                                      </p:cBhvr>
                                      <p:to>
                                        <p:strVal val="visible"/>
                                      </p:to>
                                    </p:set>
                                    <p:animEffect transition="in" filter="fade">
                                      <p:cBhvr>
                                        <p:cTn id="37" dur="500"/>
                                        <p:tgtEl>
                                          <p:spTgt spid="10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1"/>
                                        </p:tgtEl>
                                        <p:attrNameLst>
                                          <p:attrName>style.visibility</p:attrName>
                                        </p:attrNameLst>
                                      </p:cBhvr>
                                      <p:to>
                                        <p:strVal val="visible"/>
                                      </p:to>
                                    </p:set>
                                    <p:animEffect transition="in" filter="fade">
                                      <p:cBhvr>
                                        <p:cTn id="42" dur="500"/>
                                        <p:tgtEl>
                                          <p:spTgt spid="10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1"/>
                                        </p:tgtEl>
                                        <p:attrNameLst>
                                          <p:attrName>style.visibility</p:attrName>
                                        </p:attrNameLst>
                                      </p:cBhvr>
                                      <p:to>
                                        <p:strVal val="visible"/>
                                      </p:to>
                                    </p:set>
                                    <p:animEffect transition="in" filter="fade">
                                      <p:cBhvr>
                                        <p:cTn id="47" dur="500"/>
                                        <p:tgtEl>
                                          <p:spTgt spid="10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3"/>
                                        </p:tgtEl>
                                        <p:attrNameLst>
                                          <p:attrName>style.visibility</p:attrName>
                                        </p:attrNameLst>
                                      </p:cBhvr>
                                      <p:to>
                                        <p:strVal val="visible"/>
                                      </p:to>
                                    </p:set>
                                    <p:animEffect transition="in" filter="fade">
                                      <p:cBhvr>
                                        <p:cTn id="52" dur="500"/>
                                        <p:tgtEl>
                                          <p:spTgt spid="10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39"/>
                                        </p:tgtEl>
                                        <p:attrNameLst>
                                          <p:attrName>style.visibility</p:attrName>
                                        </p:attrNameLst>
                                      </p:cBhvr>
                                      <p:to>
                                        <p:strVal val="visible"/>
                                      </p:to>
                                    </p:set>
                                    <p:animEffect transition="in" filter="fade">
                                      <p:cBhvr>
                                        <p:cTn id="62" dur="500"/>
                                        <p:tgtEl>
                                          <p:spTgt spid="103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36"/>
                                        </p:tgtEl>
                                        <p:attrNameLst>
                                          <p:attrName>style.visibility</p:attrName>
                                        </p:attrNameLst>
                                      </p:cBhvr>
                                      <p:to>
                                        <p:strVal val="visible"/>
                                      </p:to>
                                    </p:set>
                                    <p:animEffect transition="in" filter="fade">
                                      <p:cBhvr>
                                        <p:cTn id="67" dur="500"/>
                                        <p:tgtEl>
                                          <p:spTgt spid="10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37"/>
                                        </p:tgtEl>
                                        <p:attrNameLst>
                                          <p:attrName>style.visibility</p:attrName>
                                        </p:attrNameLst>
                                      </p:cBhvr>
                                      <p:to>
                                        <p:strVal val="visible"/>
                                      </p:to>
                                    </p:set>
                                    <p:animEffect transition="in" filter="fade">
                                      <p:cBhvr>
                                        <p:cTn id="72" dur="500"/>
                                        <p:tgtEl>
                                          <p:spTgt spid="103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42"/>
                                        </p:tgtEl>
                                        <p:attrNameLst>
                                          <p:attrName>style.visibility</p:attrName>
                                        </p:attrNameLst>
                                      </p:cBhvr>
                                      <p:to>
                                        <p:strVal val="visible"/>
                                      </p:to>
                                    </p:set>
                                    <p:animEffect transition="in" filter="fade">
                                      <p:cBhvr>
                                        <p:cTn id="77" dur="500"/>
                                        <p:tgtEl>
                                          <p:spTgt spid="104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40"/>
                                        </p:tgtEl>
                                        <p:attrNameLst>
                                          <p:attrName>style.visibility</p:attrName>
                                        </p:attrNameLst>
                                      </p:cBhvr>
                                      <p:to>
                                        <p:strVal val="visible"/>
                                      </p:to>
                                    </p:set>
                                    <p:animEffect transition="in" filter="fade">
                                      <p:cBhvr>
                                        <p:cTn id="82"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476672"/>
            <a:ext cx="7315200" cy="1154097"/>
          </a:xfrm>
        </p:spPr>
        <p:txBody>
          <a:bodyPr/>
          <a:lstStyle/>
          <a:p>
            <a:r>
              <a:rPr lang="tr-TR" b="1" dirty="0" smtClean="0">
                <a:latin typeface="Arial" panose="020B0604020202020204" pitchFamily="34" charset="0"/>
                <a:cs typeface="Arial" panose="020B0604020202020204" pitchFamily="34" charset="0"/>
              </a:rPr>
              <a:t>Proje Örnekleri</a:t>
            </a:r>
            <a:endParaRPr lang="tr-TR"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99592" y="1844824"/>
            <a:ext cx="7315200" cy="4464496"/>
          </a:xfrm>
        </p:spPr>
        <p:txBody>
          <a:bodyPr>
            <a:normAutofit fontScale="92500" lnSpcReduction="20000"/>
          </a:bodyPr>
          <a:lstStyle/>
          <a:p>
            <a:pPr marL="502920" indent="-457200">
              <a:buFont typeface="+mj-lt"/>
              <a:buAutoNum type="arabicPeriod"/>
            </a:pPr>
            <a:r>
              <a:rPr lang="tr-TR" dirty="0">
                <a:latin typeface="Arial" panose="020B0604020202020204" pitchFamily="34" charset="0"/>
                <a:cs typeface="Arial" panose="020B0604020202020204" pitchFamily="34" charset="0"/>
              </a:rPr>
              <a:t>Lisanslı Depolar/ Depolar</a:t>
            </a:r>
          </a:p>
          <a:p>
            <a:pPr marL="502920" indent="-457200">
              <a:buFont typeface="+mj-lt"/>
              <a:buAutoNum type="arabicPeriod"/>
            </a:pPr>
            <a:r>
              <a:rPr lang="tr-TR" dirty="0" smtClean="0">
                <a:latin typeface="Arial" panose="020B0604020202020204" pitchFamily="34" charset="0"/>
                <a:cs typeface="Arial" panose="020B0604020202020204" pitchFamily="34" charset="0"/>
              </a:rPr>
              <a:t>İş Geliştirme Merkezleri</a:t>
            </a:r>
          </a:p>
          <a:p>
            <a:pPr marL="502920" indent="-457200">
              <a:buFont typeface="+mj-lt"/>
              <a:buAutoNum type="arabicPeriod"/>
            </a:pPr>
            <a:r>
              <a:rPr lang="tr-TR" dirty="0">
                <a:latin typeface="Arial" panose="020B0604020202020204" pitchFamily="34" charset="0"/>
                <a:cs typeface="Arial" panose="020B0604020202020204" pitchFamily="34" charset="0"/>
              </a:rPr>
              <a:t>Ortak Kullanım Atölyeleri</a:t>
            </a:r>
          </a:p>
          <a:p>
            <a:pPr marL="502920" indent="-457200">
              <a:buFont typeface="+mj-lt"/>
              <a:buAutoNum type="arabicPeriod"/>
            </a:pPr>
            <a:r>
              <a:rPr lang="tr-TR" dirty="0" smtClean="0">
                <a:latin typeface="Arial" panose="020B0604020202020204" pitchFamily="34" charset="0"/>
                <a:cs typeface="Arial" panose="020B0604020202020204" pitchFamily="34" charset="0"/>
              </a:rPr>
              <a:t>KOBİ’lerin </a:t>
            </a:r>
            <a:r>
              <a:rPr lang="tr-TR" dirty="0">
                <a:latin typeface="Arial" panose="020B0604020202020204" pitchFamily="34" charset="0"/>
                <a:cs typeface="Arial" panose="020B0604020202020204" pitchFamily="34" charset="0"/>
              </a:rPr>
              <a:t>Finansmana </a:t>
            </a:r>
            <a:r>
              <a:rPr lang="tr-TR" dirty="0" smtClean="0">
                <a:latin typeface="Arial" panose="020B0604020202020204" pitchFamily="34" charset="0"/>
                <a:cs typeface="Arial" panose="020B0604020202020204" pitchFamily="34" charset="0"/>
              </a:rPr>
              <a:t>Erişimi </a:t>
            </a:r>
            <a:r>
              <a:rPr lang="tr-TR" dirty="0">
                <a:latin typeface="Arial" panose="020B0604020202020204" pitchFamily="34" charset="0"/>
                <a:cs typeface="Arial" panose="020B0604020202020204" pitchFamily="34" charset="0"/>
              </a:rPr>
              <a:t>(Finansal Araç Projeleri)</a:t>
            </a:r>
          </a:p>
          <a:p>
            <a:pPr marL="502920" indent="-457200">
              <a:buFont typeface="+mj-lt"/>
              <a:buAutoNum type="arabicPeriod"/>
            </a:pPr>
            <a:r>
              <a:rPr lang="tr-TR" dirty="0" smtClean="0">
                <a:latin typeface="Arial" panose="020B0604020202020204" pitchFamily="34" charset="0"/>
                <a:cs typeface="Arial" panose="020B0604020202020204" pitchFamily="34" charset="0"/>
              </a:rPr>
              <a:t>Teknoloji </a:t>
            </a:r>
            <a:r>
              <a:rPr lang="tr-TR" dirty="0">
                <a:latin typeface="Arial" panose="020B0604020202020204" pitchFamily="34" charset="0"/>
                <a:cs typeface="Arial" panose="020B0604020202020204" pitchFamily="34" charset="0"/>
              </a:rPr>
              <a:t>Geliştirme </a:t>
            </a:r>
            <a:r>
              <a:rPr lang="tr-TR" dirty="0" smtClean="0">
                <a:latin typeface="Arial" panose="020B0604020202020204" pitchFamily="34" charset="0"/>
                <a:cs typeface="Arial" panose="020B0604020202020204" pitchFamily="34" charset="0"/>
              </a:rPr>
              <a:t>Bölgeleri</a:t>
            </a:r>
          </a:p>
          <a:p>
            <a:pPr marL="502920" indent="-457200">
              <a:buFont typeface="+mj-lt"/>
              <a:buAutoNum type="arabicPeriod"/>
            </a:pPr>
            <a:r>
              <a:rPr lang="tr-TR" dirty="0">
                <a:latin typeface="Arial" panose="020B0604020202020204" pitchFamily="34" charset="0"/>
                <a:cs typeface="Arial" panose="020B0604020202020204" pitchFamily="34" charset="0"/>
              </a:rPr>
              <a:t>Laboratuvarlar ve Araştırma </a:t>
            </a:r>
            <a:r>
              <a:rPr lang="tr-TR" dirty="0" smtClean="0">
                <a:latin typeface="Arial" panose="020B0604020202020204" pitchFamily="34" charset="0"/>
                <a:cs typeface="Arial" panose="020B0604020202020204" pitchFamily="34" charset="0"/>
              </a:rPr>
              <a:t>Merkezleri</a:t>
            </a:r>
          </a:p>
          <a:p>
            <a:pPr marL="502920" indent="-457200">
              <a:buFont typeface="+mj-lt"/>
              <a:buAutoNum type="arabicPeriod"/>
            </a:pPr>
            <a:r>
              <a:rPr lang="tr-TR" dirty="0">
                <a:latin typeface="Arial" panose="020B0604020202020204" pitchFamily="34" charset="0"/>
                <a:cs typeface="Arial" panose="020B0604020202020204" pitchFamily="34" charset="0"/>
              </a:rPr>
              <a:t>Turizm Projeleri</a:t>
            </a:r>
          </a:p>
          <a:p>
            <a:pPr marL="502920" indent="-457200">
              <a:buFont typeface="+mj-lt"/>
              <a:buAutoNum type="arabicPeriod"/>
            </a:pPr>
            <a:r>
              <a:rPr lang="tr-TR" dirty="0" smtClean="0">
                <a:latin typeface="Arial" panose="020B0604020202020204" pitchFamily="34" charset="0"/>
                <a:cs typeface="Arial" panose="020B0604020202020204" pitchFamily="34" charset="0"/>
              </a:rPr>
              <a:t>Kümelenme </a:t>
            </a:r>
            <a:r>
              <a:rPr lang="tr-TR" dirty="0">
                <a:latin typeface="Arial" panose="020B0604020202020204" pitchFamily="34" charset="0"/>
                <a:cs typeface="Arial" panose="020B0604020202020204" pitchFamily="34" charset="0"/>
              </a:rPr>
              <a:t>ve </a:t>
            </a:r>
            <a:r>
              <a:rPr lang="tr-TR" dirty="0" smtClean="0">
                <a:latin typeface="Arial" panose="020B0604020202020204" pitchFamily="34" charset="0"/>
                <a:cs typeface="Arial" panose="020B0604020202020204" pitchFamily="34" charset="0"/>
              </a:rPr>
              <a:t>KOBİ’lere yönelik Eğitim ve Danışmanlık Destekleri</a:t>
            </a:r>
          </a:p>
          <a:p>
            <a:pPr marL="502920" indent="-457200">
              <a:buFont typeface="+mj-lt"/>
              <a:buAutoNum type="arabicPeriod"/>
            </a:pPr>
            <a:r>
              <a:rPr lang="tr-TR" dirty="0" smtClean="0">
                <a:latin typeface="Arial" panose="020B0604020202020204" pitchFamily="34" charset="0"/>
                <a:cs typeface="Arial" panose="020B0604020202020204" pitchFamily="34" charset="0"/>
              </a:rPr>
              <a:t>Teknik Yardım (Program Otoritesi ve Proje Faydalanıcıları)</a:t>
            </a:r>
            <a:endParaRPr lang="tr-TR" dirty="0">
              <a:latin typeface="Arial" panose="020B0604020202020204" pitchFamily="34" charset="0"/>
              <a:cs typeface="Arial" panose="020B0604020202020204" pitchFamily="34" charset="0"/>
            </a:endParaRPr>
          </a:p>
        </p:txBody>
      </p:sp>
      <p:sp>
        <p:nvSpPr>
          <p:cNvPr id="6" name="Dikdörtgen 5"/>
          <p:cNvSpPr/>
          <p:nvPr/>
        </p:nvSpPr>
        <p:spPr>
          <a:xfrm>
            <a:off x="5410888" y="2370"/>
            <a:ext cx="3693062" cy="461665"/>
          </a:xfrm>
          <a:prstGeom prst="rect">
            <a:avLst/>
          </a:prstGeom>
        </p:spPr>
        <p:txBody>
          <a:bodyPr wrap="none">
            <a:spAutoFit/>
          </a:bodyPr>
          <a:lstStyle/>
          <a:p>
            <a:r>
              <a:rPr lang="tr-TR" sz="2400" b="1" dirty="0">
                <a:solidFill>
                  <a:schemeClr val="bg1"/>
                </a:solidFill>
                <a:latin typeface="Arial" panose="020B0604020202020204" pitchFamily="34" charset="0"/>
                <a:cs typeface="Arial" panose="020B0604020202020204" pitchFamily="34" charset="0"/>
              </a:rPr>
              <a:t>IPA 1. Dönem 2007-2013</a:t>
            </a:r>
            <a:endParaRPr lang="tr-TR" sz="2400" dirty="0"/>
          </a:p>
        </p:txBody>
      </p:sp>
      <p:pic>
        <p:nvPicPr>
          <p:cNvPr id="7" name="Resim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6681" y="6022230"/>
            <a:ext cx="10541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5" descr="Açıklama: Açıklama: Açıklama: BayrakRenk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150818"/>
            <a:ext cx="1400175" cy="590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596118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74358" y="548680"/>
            <a:ext cx="8229600" cy="792088"/>
          </a:xfrm>
        </p:spPr>
        <p:txBody>
          <a:bodyPr/>
          <a:lstStyle/>
          <a:p>
            <a:r>
              <a:rPr lang="tr-TR" dirty="0"/>
              <a:t>Proje Örnekleri</a:t>
            </a:r>
          </a:p>
        </p:txBody>
      </p:sp>
      <p:sp>
        <p:nvSpPr>
          <p:cNvPr id="3" name="İçerik Yer Tutucusu 2"/>
          <p:cNvSpPr>
            <a:spLocks noGrp="1"/>
          </p:cNvSpPr>
          <p:nvPr>
            <p:ph idx="1"/>
          </p:nvPr>
        </p:nvSpPr>
        <p:spPr>
          <a:xfrm>
            <a:off x="251520" y="1412776"/>
            <a:ext cx="8424936" cy="5161760"/>
          </a:xfrm>
        </p:spPr>
        <p:txBody>
          <a:bodyPr>
            <a:normAutofit/>
          </a:bodyPr>
          <a:lstStyle/>
          <a:p>
            <a:pPr marL="624078" indent="-514350">
              <a:buFont typeface="+mj-lt"/>
              <a:buAutoNum type="arabicPeriod"/>
            </a:pPr>
            <a:r>
              <a:rPr lang="tr-TR" dirty="0" smtClean="0">
                <a:latin typeface="Arial" panose="020B0604020202020204" pitchFamily="34" charset="0"/>
                <a:cs typeface="Arial" panose="020B0604020202020204" pitchFamily="34" charset="0"/>
              </a:rPr>
              <a:t>TOBB ABİGEM 3</a:t>
            </a:r>
          </a:p>
          <a:p>
            <a:pPr marL="624078" indent="-514350">
              <a:buFont typeface="+mj-lt"/>
              <a:buAutoNum type="arabicPeriod"/>
            </a:pPr>
            <a:r>
              <a:rPr lang="tr-TR" dirty="0" smtClean="0">
                <a:latin typeface="Arial" panose="020B0604020202020204" pitchFamily="34" charset="0"/>
                <a:cs typeface="Arial" panose="020B0604020202020204" pitchFamily="34" charset="0"/>
              </a:rPr>
              <a:t>Giresun </a:t>
            </a:r>
            <a:r>
              <a:rPr lang="tr-TR" dirty="0">
                <a:latin typeface="Arial" panose="020B0604020202020204" pitchFamily="34" charset="0"/>
                <a:cs typeface="Arial" panose="020B0604020202020204" pitchFamily="34" charset="0"/>
              </a:rPr>
              <a:t>Fındık Lisanslı Deposu </a:t>
            </a:r>
            <a:endParaRPr lang="tr-TR" dirty="0" smtClean="0">
              <a:latin typeface="Arial" panose="020B0604020202020204" pitchFamily="34" charset="0"/>
              <a:cs typeface="Arial" panose="020B0604020202020204" pitchFamily="34" charset="0"/>
            </a:endParaRPr>
          </a:p>
          <a:p>
            <a:pPr marL="624078" indent="-514350">
              <a:buFont typeface="+mj-lt"/>
              <a:buAutoNum type="arabicPeriod"/>
            </a:pPr>
            <a:r>
              <a:rPr lang="tr-TR" dirty="0" smtClean="0">
                <a:latin typeface="Arial" panose="020B0604020202020204" pitchFamily="34" charset="0"/>
                <a:cs typeface="Arial" panose="020B0604020202020204" pitchFamily="34" charset="0"/>
              </a:rPr>
              <a:t>Malatya </a:t>
            </a:r>
            <a:r>
              <a:rPr lang="tr-TR" dirty="0">
                <a:latin typeface="Arial" panose="020B0604020202020204" pitchFamily="34" charset="0"/>
                <a:cs typeface="Arial" panose="020B0604020202020204" pitchFamily="34" charset="0"/>
              </a:rPr>
              <a:t>Kayısı Deposu </a:t>
            </a:r>
            <a:r>
              <a:rPr lang="tr-TR" dirty="0" smtClean="0">
                <a:latin typeface="Arial" panose="020B0604020202020204" pitchFamily="34" charset="0"/>
                <a:cs typeface="Arial" panose="020B0604020202020204" pitchFamily="34" charset="0"/>
              </a:rPr>
              <a:t>ve Kümelenme Vadisi</a:t>
            </a:r>
          </a:p>
          <a:p>
            <a:pPr marL="624078" indent="-514350">
              <a:buFont typeface="+mj-lt"/>
              <a:buAutoNum type="arabicPeriod"/>
            </a:pPr>
            <a:r>
              <a:rPr lang="tr-TR" dirty="0" smtClean="0">
                <a:latin typeface="Arial" panose="020B0604020202020204" pitchFamily="34" charset="0"/>
                <a:cs typeface="Arial" panose="020B0604020202020204" pitchFamily="34" charset="0"/>
              </a:rPr>
              <a:t>Hatay </a:t>
            </a:r>
            <a:r>
              <a:rPr lang="tr-TR" dirty="0">
                <a:latin typeface="Arial" panose="020B0604020202020204" pitchFamily="34" charset="0"/>
                <a:cs typeface="Arial" panose="020B0604020202020204" pitchFamily="34" charset="0"/>
              </a:rPr>
              <a:t>Mobilyacılar Ortak Kullanım </a:t>
            </a:r>
            <a:r>
              <a:rPr lang="tr-TR" dirty="0" smtClean="0">
                <a:latin typeface="Arial" panose="020B0604020202020204" pitchFamily="34" charset="0"/>
                <a:cs typeface="Arial" panose="020B0604020202020204" pitchFamily="34" charset="0"/>
              </a:rPr>
              <a:t>Atölyesi</a:t>
            </a:r>
          </a:p>
          <a:p>
            <a:pPr marL="624078" indent="-514350">
              <a:buFont typeface="+mj-lt"/>
              <a:buAutoNum type="arabicPeriod"/>
            </a:pPr>
            <a:r>
              <a:rPr lang="tr-TR" dirty="0" smtClean="0">
                <a:latin typeface="Arial" panose="020B0604020202020204" pitchFamily="34" charset="0"/>
                <a:cs typeface="Arial" panose="020B0604020202020204" pitchFamily="34" charset="0"/>
              </a:rPr>
              <a:t>Elazığ Teknoloji Geliştirme Bölgesi</a:t>
            </a:r>
          </a:p>
          <a:p>
            <a:pPr marL="624078" indent="-514350">
              <a:buFont typeface="+mj-lt"/>
              <a:buAutoNum type="arabicPeriod"/>
            </a:pPr>
            <a:r>
              <a:rPr lang="tr-TR" dirty="0" smtClean="0">
                <a:latin typeface="Arial" panose="020B0604020202020204" pitchFamily="34" charset="0"/>
                <a:cs typeface="Arial" panose="020B0604020202020204" pitchFamily="34" charset="0"/>
              </a:rPr>
              <a:t>Samsun Metal Metroloji Kalibrasyon Laboratuvarı</a:t>
            </a:r>
          </a:p>
          <a:p>
            <a:pPr marL="624078" indent="-514350">
              <a:buFont typeface="+mj-lt"/>
              <a:buAutoNum type="arabicPeriod"/>
            </a:pPr>
            <a:r>
              <a:rPr lang="tr-TR" dirty="0">
                <a:latin typeface="Arial" panose="020B0604020202020204" pitchFamily="34" charset="0"/>
                <a:cs typeface="Arial" panose="020B0604020202020204" pitchFamily="34" charset="0"/>
              </a:rPr>
              <a:t>Mardin’de Sürdürülebilir Turizm</a:t>
            </a:r>
            <a:endParaRPr lang="tr-TR" dirty="0" smtClean="0">
              <a:latin typeface="Arial" panose="020B0604020202020204" pitchFamily="34" charset="0"/>
              <a:cs typeface="Arial" panose="020B0604020202020204" pitchFamily="34" charset="0"/>
            </a:endParaRPr>
          </a:p>
        </p:txBody>
      </p:sp>
      <p:sp>
        <p:nvSpPr>
          <p:cNvPr id="5" name="Dikdörtgen 4"/>
          <p:cNvSpPr/>
          <p:nvPr/>
        </p:nvSpPr>
        <p:spPr>
          <a:xfrm>
            <a:off x="5432319" y="82558"/>
            <a:ext cx="3693062" cy="461665"/>
          </a:xfrm>
          <a:prstGeom prst="rect">
            <a:avLst/>
          </a:prstGeom>
        </p:spPr>
        <p:txBody>
          <a:bodyPr wrap="none">
            <a:spAutoFit/>
          </a:bodyPr>
          <a:lstStyle/>
          <a:p>
            <a:r>
              <a:rPr lang="tr-TR" sz="2400" b="1" dirty="0">
                <a:solidFill>
                  <a:schemeClr val="bg1"/>
                </a:solidFill>
                <a:latin typeface="Arial" panose="020B0604020202020204" pitchFamily="34" charset="0"/>
                <a:cs typeface="Arial" panose="020B0604020202020204" pitchFamily="34" charset="0"/>
              </a:rPr>
              <a:t>IPA 1. Dönem 2007-2013</a:t>
            </a:r>
            <a:endParaRPr lang="tr-TR" sz="2400" dirty="0"/>
          </a:p>
        </p:txBody>
      </p:sp>
    </p:spTree>
    <p:extLst>
      <p:ext uri="{BB962C8B-B14F-4D97-AF65-F5344CB8AC3E}">
        <p14:creationId xmlns:p14="http://schemas.microsoft.com/office/powerpoint/2010/main" val="400550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latin typeface="Arial" panose="020B0604020202020204" pitchFamily="34" charset="0"/>
                <a:cs typeface="Arial" panose="020B0604020202020204" pitchFamily="34" charset="0"/>
              </a:rPr>
              <a:t>TOBB ABİGEM </a:t>
            </a:r>
            <a:r>
              <a:rPr lang="tr-TR" dirty="0" smtClean="0">
                <a:latin typeface="Arial" panose="020B0604020202020204" pitchFamily="34" charset="0"/>
                <a:cs typeface="Arial" panose="020B0604020202020204" pitchFamily="34" charset="0"/>
              </a:rPr>
              <a:t>3</a:t>
            </a: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2249424"/>
            <a:ext cx="8363272" cy="4347928"/>
          </a:xfrm>
        </p:spPr>
        <p:txBody>
          <a:bodyPr>
            <a:normAutofit fontScale="70000" lnSpcReduction="20000"/>
          </a:bodyPr>
          <a:lstStyle/>
          <a:p>
            <a:pPr algn="just"/>
            <a:r>
              <a:rPr lang="tr-TR" b="1" dirty="0" smtClean="0">
                <a:latin typeface="Arial" panose="020B0604020202020204" pitchFamily="34" charset="0"/>
                <a:cs typeface="Arial" panose="020B0604020202020204" pitchFamily="34" charset="0"/>
              </a:rPr>
              <a:t>Sorun: </a:t>
            </a:r>
            <a:r>
              <a:rPr lang="tr-TR" dirty="0" smtClean="0">
                <a:latin typeface="Arial" panose="020B0604020202020204" pitchFamily="34" charset="0"/>
                <a:cs typeface="Arial" panose="020B0604020202020204" pitchFamily="34" charset="0"/>
              </a:rPr>
              <a:t>Nitelikli danışmanlık eksikliği</a:t>
            </a:r>
          </a:p>
          <a:p>
            <a:pPr algn="just"/>
            <a:r>
              <a:rPr lang="tr-TR" dirty="0" smtClean="0">
                <a:latin typeface="Arial" panose="020B0604020202020204" pitchFamily="34" charset="0"/>
                <a:cs typeface="Arial" panose="020B0604020202020204" pitchFamily="34" charset="0"/>
              </a:rPr>
              <a:t>Ticaret ve Sanayi Odaları Bünyesinde danışmanlık hizmeti verecek </a:t>
            </a:r>
            <a:r>
              <a:rPr lang="tr-TR" dirty="0" err="1" smtClean="0">
                <a:latin typeface="Arial" panose="020B0604020202020204" pitchFamily="34" charset="0"/>
                <a:cs typeface="Arial" panose="020B0604020202020204" pitchFamily="34" charset="0"/>
              </a:rPr>
              <a:t>ABİGEMler</a:t>
            </a:r>
            <a:r>
              <a:rPr lang="tr-TR" dirty="0" smtClean="0">
                <a:latin typeface="Arial" panose="020B0604020202020204" pitchFamily="34" charset="0"/>
                <a:cs typeface="Arial" panose="020B0604020202020204" pitchFamily="34" charset="0"/>
              </a:rPr>
              <a:t> oluşturuldu</a:t>
            </a:r>
          </a:p>
          <a:p>
            <a:pPr algn="just"/>
            <a:r>
              <a:rPr lang="tr-TR" dirty="0">
                <a:latin typeface="Arial" panose="020B0604020202020204" pitchFamily="34" charset="0"/>
                <a:cs typeface="Arial" panose="020B0604020202020204" pitchFamily="34" charset="0"/>
              </a:rPr>
              <a:t>AB finansman desteği ile 1 ve 2. Fazda toplam 15 ABİGEM kuruldu</a:t>
            </a:r>
          </a:p>
          <a:p>
            <a:pPr algn="just"/>
            <a:r>
              <a:rPr lang="tr-TR" dirty="0" smtClean="0">
                <a:latin typeface="Arial" panose="020B0604020202020204" pitchFamily="34" charset="0"/>
                <a:cs typeface="Arial" panose="020B0604020202020204" pitchFamily="34" charset="0"/>
              </a:rPr>
              <a:t>Proje ile 3. Faz (</a:t>
            </a:r>
            <a:r>
              <a:rPr lang="tr-TR" dirty="0" err="1" smtClean="0">
                <a:latin typeface="Arial" panose="020B0604020202020204" pitchFamily="34" charset="0"/>
                <a:cs typeface="Arial" panose="020B0604020202020204" pitchFamily="34" charset="0"/>
              </a:rPr>
              <a:t>Sivas,Hatay,Batman,Van</a:t>
            </a:r>
            <a:r>
              <a:rPr lang="tr-TR" dirty="0" smtClean="0">
                <a:latin typeface="Arial" panose="020B0604020202020204" pitchFamily="34" charset="0"/>
                <a:cs typeface="Arial" panose="020B0604020202020204" pitchFamily="34" charset="0"/>
              </a:rPr>
              <a:t>) 8,5 Milyon Avro (7,5 Mi. TA)</a:t>
            </a:r>
          </a:p>
          <a:p>
            <a:pPr algn="just"/>
            <a:r>
              <a:rPr lang="tr-TR" dirty="0" smtClean="0">
                <a:latin typeface="Arial" panose="020B0604020202020204" pitchFamily="34" charset="0"/>
                <a:cs typeface="Arial" panose="020B0604020202020204" pitchFamily="34" charset="0"/>
              </a:rPr>
              <a:t>Ofisler tefriş edildi,</a:t>
            </a:r>
          </a:p>
          <a:p>
            <a:pPr algn="just"/>
            <a:r>
              <a:rPr lang="tr-TR" dirty="0" smtClean="0">
                <a:latin typeface="Arial" panose="020B0604020202020204" pitchFamily="34" charset="0"/>
                <a:cs typeface="Arial" panose="020B0604020202020204" pitchFamily="34" charset="0"/>
              </a:rPr>
              <a:t>4 </a:t>
            </a:r>
            <a:r>
              <a:rPr lang="tr-TR" dirty="0" err="1" smtClean="0">
                <a:latin typeface="Arial" panose="020B0604020202020204" pitchFamily="34" charset="0"/>
                <a:cs typeface="Arial" panose="020B0604020202020204" pitchFamily="34" charset="0"/>
              </a:rPr>
              <a:t>ABİGEM’in</a:t>
            </a:r>
            <a:r>
              <a:rPr lang="tr-TR" dirty="0" smtClean="0">
                <a:latin typeface="Arial" panose="020B0604020202020204" pitchFamily="34" charset="0"/>
                <a:cs typeface="Arial" panose="020B0604020202020204" pitchFamily="34" charset="0"/>
              </a:rPr>
              <a:t> insan kaynağı oluşturuldu ve istihdam edilen uzmanlara eğitim verildi ve şirketleşmeleri sağladı</a:t>
            </a:r>
          </a:p>
          <a:p>
            <a:pPr algn="just"/>
            <a:r>
              <a:rPr lang="tr-TR" dirty="0" smtClean="0">
                <a:latin typeface="Arial" panose="020B0604020202020204" pitchFamily="34" charset="0"/>
                <a:cs typeface="Arial" panose="020B0604020202020204" pitchFamily="34" charset="0"/>
              </a:rPr>
              <a:t>Mevcut Kobilere, Girişimcilere ve Kadınlara eğitimler (girişimcilik, proje hazırlama, kalite sertifikasyonu)</a:t>
            </a:r>
          </a:p>
          <a:p>
            <a:pPr algn="just"/>
            <a:r>
              <a:rPr lang="tr-TR" dirty="0" smtClean="0">
                <a:latin typeface="Arial" panose="020B0604020202020204" pitchFamily="34" charset="0"/>
                <a:cs typeface="Arial" panose="020B0604020202020204" pitchFamily="34" charset="0"/>
              </a:rPr>
              <a:t>Yeni Başlayan işletmelere (start-</a:t>
            </a:r>
            <a:r>
              <a:rPr lang="tr-TR" dirty="0" err="1" smtClean="0">
                <a:latin typeface="Arial" panose="020B0604020202020204" pitchFamily="34" charset="0"/>
                <a:cs typeface="Arial" panose="020B0604020202020204" pitchFamily="34" charset="0"/>
              </a:rPr>
              <a:t>up</a:t>
            </a:r>
            <a:r>
              <a:rPr lang="tr-TR" dirty="0" smtClean="0">
                <a:latin typeface="Arial" panose="020B0604020202020204" pitchFamily="34" charset="0"/>
                <a:cs typeface="Arial" panose="020B0604020202020204" pitchFamily="34" charset="0"/>
              </a:rPr>
              <a:t>) danışmanlık desteği verildi.</a:t>
            </a:r>
          </a:p>
          <a:p>
            <a:pPr algn="just"/>
            <a:r>
              <a:rPr lang="tr-TR" dirty="0" smtClean="0">
                <a:latin typeface="Arial" panose="020B0604020202020204" pitchFamily="34" charset="0"/>
                <a:cs typeface="Arial" panose="020B0604020202020204" pitchFamily="34" charset="0"/>
              </a:rPr>
              <a:t>Her ilde bir kümelenme projesi hayata geçirildi.</a:t>
            </a:r>
          </a:p>
          <a:p>
            <a:pPr lvl="1" algn="just"/>
            <a:r>
              <a:rPr lang="tr-TR" dirty="0" smtClean="0">
                <a:latin typeface="Arial" panose="020B0604020202020204" pitchFamily="34" charset="0"/>
                <a:cs typeface="Arial" panose="020B0604020202020204" pitchFamily="34" charset="0"/>
              </a:rPr>
              <a:t>Sivas Doğal Taş</a:t>
            </a:r>
          </a:p>
          <a:p>
            <a:pPr lvl="1" algn="just"/>
            <a:r>
              <a:rPr lang="tr-TR" dirty="0" smtClean="0">
                <a:latin typeface="Arial" panose="020B0604020202020204" pitchFamily="34" charset="0"/>
                <a:cs typeface="Arial" panose="020B0604020202020204" pitchFamily="34" charset="0"/>
              </a:rPr>
              <a:t>Hatay Ayakkabı</a:t>
            </a:r>
          </a:p>
          <a:p>
            <a:pPr lvl="1" algn="just"/>
            <a:r>
              <a:rPr lang="tr-TR" dirty="0" smtClean="0">
                <a:latin typeface="Arial" panose="020B0604020202020204" pitchFamily="34" charset="0"/>
                <a:cs typeface="Arial" panose="020B0604020202020204" pitchFamily="34" charset="0"/>
              </a:rPr>
              <a:t>Batman Tekstil</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1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Giresun Fındık Lisanslı Deposu ve Fındık Borsası (Giresun Ticaret Borsası)</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latin typeface="Arial" panose="020B0604020202020204" pitchFamily="34" charset="0"/>
                <a:cs typeface="Arial" panose="020B0604020202020204" pitchFamily="34" charset="0"/>
              </a:rPr>
              <a:t>Fındık fiyat dalgalanması, pazarın yeterince oluşamaması, depolama eksikliği ve fındığın bozulması</a:t>
            </a:r>
          </a:p>
          <a:p>
            <a:r>
              <a:rPr lang="tr-TR" dirty="0" smtClean="0">
                <a:latin typeface="Arial" panose="020B0604020202020204" pitchFamily="34" charset="0"/>
                <a:cs typeface="Arial" panose="020B0604020202020204" pitchFamily="34" charset="0"/>
              </a:rPr>
              <a:t>5300 Sayılı Lisanslı Depoculuk kanunu gerekliliklerini yerine getirebilecek pilot proje</a:t>
            </a:r>
          </a:p>
          <a:p>
            <a:pPr lvl="1"/>
            <a:r>
              <a:rPr lang="tr-TR" dirty="0" smtClean="0">
                <a:latin typeface="Arial" panose="020B0604020202020204" pitchFamily="34" charset="0"/>
                <a:cs typeface="Arial" panose="020B0604020202020204" pitchFamily="34" charset="0"/>
              </a:rPr>
              <a:t>17.000 </a:t>
            </a:r>
            <a:r>
              <a:rPr lang="tr-TR" dirty="0">
                <a:latin typeface="Arial" panose="020B0604020202020204" pitchFamily="34" charset="0"/>
                <a:cs typeface="Arial" panose="020B0604020202020204" pitchFamily="34" charset="0"/>
              </a:rPr>
              <a:t>ton kapasiteli 24 adet çelik siloda azot gazı altında depolama </a:t>
            </a:r>
            <a:r>
              <a:rPr lang="tr-TR" dirty="0" smtClean="0">
                <a:latin typeface="Arial" panose="020B0604020202020204" pitchFamily="34" charset="0"/>
                <a:cs typeface="Arial" panose="020B0604020202020204" pitchFamily="34" charset="0"/>
              </a:rPr>
              <a:t>tesisi</a:t>
            </a:r>
            <a:endParaRPr lang="tr-TR" dirty="0">
              <a:latin typeface="Arial" panose="020B0604020202020204" pitchFamily="34" charset="0"/>
              <a:cs typeface="Arial" panose="020B0604020202020204" pitchFamily="34" charset="0"/>
            </a:endParaRPr>
          </a:p>
          <a:p>
            <a:pPr lvl="1"/>
            <a:r>
              <a:rPr lang="tr-TR" dirty="0" smtClean="0">
                <a:latin typeface="Arial" panose="020B0604020202020204" pitchFamily="34" charset="0"/>
                <a:cs typeface="Arial" panose="020B0604020202020204" pitchFamily="34" charset="0"/>
              </a:rPr>
              <a:t>Akredite Kalite Kontrol Laboratuvar</a:t>
            </a:r>
          </a:p>
          <a:p>
            <a:pPr lvl="1"/>
            <a:r>
              <a:rPr lang="tr-TR" dirty="0" smtClean="0">
                <a:latin typeface="Arial" panose="020B0604020202020204" pitchFamily="34" charset="0"/>
                <a:cs typeface="Arial" panose="020B0604020202020204" pitchFamily="34" charset="0"/>
              </a:rPr>
              <a:t>Fındık Spot Borsa binası (Borsa seans salonu, idari kısımlar, konferans salonundan oluşan kompleks)</a:t>
            </a:r>
          </a:p>
          <a:p>
            <a:pPr lvl="1"/>
            <a:r>
              <a:rPr lang="tr-TR" dirty="0" smtClean="0">
                <a:latin typeface="Arial" panose="020B0604020202020204" pitchFamily="34" charset="0"/>
                <a:cs typeface="Arial" panose="020B0604020202020204" pitchFamily="34" charset="0"/>
              </a:rPr>
              <a:t>Spot satış için ürün bekleme yerleri</a:t>
            </a:r>
          </a:p>
          <a:p>
            <a:pPr lvl="1"/>
            <a:r>
              <a:rPr lang="tr-TR" dirty="0" smtClean="0">
                <a:latin typeface="Arial" panose="020B0604020202020204" pitchFamily="34" charset="0"/>
                <a:cs typeface="Arial" panose="020B0604020202020204" pitchFamily="34" charset="0"/>
              </a:rPr>
              <a:t>Araç kantarı, Güvenlik noktaları gibi yardımcı tesisler</a:t>
            </a:r>
          </a:p>
          <a:p>
            <a:pPr lvl="1"/>
            <a:endParaRPr lang="tr-TR" dirty="0" smtClean="0">
              <a:latin typeface="Arial" panose="020B0604020202020204" pitchFamily="34" charset="0"/>
              <a:cs typeface="Arial" panose="020B0604020202020204" pitchFamily="34" charset="0"/>
            </a:endParaRPr>
          </a:p>
          <a:p>
            <a:pPr lvl="1"/>
            <a:r>
              <a:rPr lang="tr-TR" dirty="0">
                <a:latin typeface="Arial" panose="020B0604020202020204" pitchFamily="34" charset="0"/>
                <a:cs typeface="Arial" panose="020B0604020202020204" pitchFamily="34" charset="0"/>
                <a:hlinkClick r:id="rId2"/>
              </a:rPr>
              <a:t>http://</a:t>
            </a:r>
            <a:r>
              <a:rPr lang="tr-TR" dirty="0" smtClean="0">
                <a:latin typeface="Arial" panose="020B0604020202020204" pitchFamily="34" charset="0"/>
                <a:cs typeface="Arial" panose="020B0604020202020204" pitchFamily="34" charset="0"/>
                <a:hlinkClick r:id="rId2"/>
              </a:rPr>
              <a:t>www.giresuntb.org.tr/abproje.php?sayfa=lisanslidepo</a:t>
            </a:r>
            <a:endParaRPr lang="tr-TR" dirty="0" smtClean="0">
              <a:latin typeface="Arial" panose="020B0604020202020204" pitchFamily="34" charset="0"/>
              <a:cs typeface="Arial" panose="020B0604020202020204" pitchFamily="34" charset="0"/>
            </a:endParaRPr>
          </a:p>
          <a:p>
            <a:pPr marL="411480" lvl="1" indent="0">
              <a:buNone/>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17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C:\Users\ipa2\Desktop\gtb_lisansli_depo.jpeg"/>
          <p:cNvPicPr>
            <a:picLocks noChangeAspect="1" noChangeArrowheads="1"/>
          </p:cNvPicPr>
          <p:nvPr/>
        </p:nvPicPr>
        <p:blipFill rotWithShape="1">
          <a:blip r:embed="rId2">
            <a:extLst>
              <a:ext uri="{28A0092B-C50C-407E-A947-70E740481C1C}">
                <a14:useLocalDpi xmlns:a14="http://schemas.microsoft.com/office/drawing/2010/main" val="0"/>
              </a:ext>
            </a:extLst>
          </a:blip>
          <a:srcRect l="6528" r="7757" b="16155"/>
          <a:stretch/>
        </p:blipFill>
        <p:spPr bwMode="auto">
          <a:xfrm>
            <a:off x="387718" y="520943"/>
            <a:ext cx="8536107" cy="5900527"/>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55576" y="2573288"/>
            <a:ext cx="4680520" cy="2871936"/>
          </a:xfrm>
          <a:prstGeom prst="rect">
            <a:avLst/>
          </a:prstGeom>
          <a:solidFill>
            <a:schemeClr val="lt1">
              <a:alpha val="5000"/>
            </a:schemeClr>
          </a:solidFill>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Dikdörtgen 5"/>
          <p:cNvSpPr/>
          <p:nvPr/>
        </p:nvSpPr>
        <p:spPr>
          <a:xfrm>
            <a:off x="5796136" y="2573288"/>
            <a:ext cx="2448272" cy="2871936"/>
          </a:xfrm>
          <a:prstGeom prst="rect">
            <a:avLst/>
          </a:prstGeom>
          <a:solidFill>
            <a:schemeClr val="lt1">
              <a:alpha val="5000"/>
            </a:schemeClr>
          </a:solidFill>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67541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entsel">
  <a:themeElements>
    <a:clrScheme name="Kentsel">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Kentsel">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sel">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2395</TotalTime>
  <Words>1283</Words>
  <Application>Microsoft Office PowerPoint</Application>
  <PresentationFormat>Ekran Gösterisi (4:3)</PresentationFormat>
  <Paragraphs>251</Paragraphs>
  <Slides>27</Slides>
  <Notes>4</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Kentsel</vt:lpstr>
      <vt:lpstr>Bölgesel Rekabet Edebilirlik Operasyonel Programı/Proje Örnekleri</vt:lpstr>
      <vt:lpstr>SORUN AĞACI YAKLAŞIMI</vt:lpstr>
      <vt:lpstr>ÇÖZÜM AĞACI </vt:lpstr>
      <vt:lpstr>SATIN ALINABİLECEKLER</vt:lpstr>
      <vt:lpstr>Proje Örnekleri</vt:lpstr>
      <vt:lpstr>Proje Örnekleri</vt:lpstr>
      <vt:lpstr>TOBB ABİGEM 3</vt:lpstr>
      <vt:lpstr>Giresun Fındık Lisanslı Deposu ve Fındık Borsası (Giresun Ticaret Borsası)</vt:lpstr>
      <vt:lpstr>PowerPoint Sunusu</vt:lpstr>
      <vt:lpstr>PowerPoint Sunusu</vt:lpstr>
      <vt:lpstr>Kastamonu İşgem (KOSGEB)</vt:lpstr>
      <vt:lpstr>PowerPoint Sunusu</vt:lpstr>
      <vt:lpstr>Malatya Kayısı Deposu (Valilik,MTB)</vt:lpstr>
      <vt:lpstr>PowerPoint Sunusu</vt:lpstr>
      <vt:lpstr>Hatay Mobilyacılar Ortak Kullanım Atölyeleri (Antakya TSO)</vt:lpstr>
      <vt:lpstr>Ayrıntılı Sorun ve Çözüm Analizi</vt:lpstr>
      <vt:lpstr>PowerPoint Sunusu</vt:lpstr>
      <vt:lpstr>Elazığ Teknoloji Geliştirme Bölgesi (Fırat Üniversitesi)</vt:lpstr>
      <vt:lpstr>PowerPoint Sunusu</vt:lpstr>
      <vt:lpstr>Samsun Metal Metroloji ve Kalibrasyon Laboratuvarı (Samsun STO)</vt:lpstr>
      <vt:lpstr>Yapılacak Analizler</vt:lpstr>
      <vt:lpstr>PowerPoint Sunusu</vt:lpstr>
      <vt:lpstr>Teknik yardım faaliyetleri</vt:lpstr>
      <vt:lpstr>PowerPoint Sunusu</vt:lpstr>
      <vt:lpstr>Mardin’de Sürdürülebilir Turizm</vt:lpstr>
      <vt:lpstr>Özetle…</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Osman Cihan Selvi</dc:creator>
  <cp:lastModifiedBy>tobb</cp:lastModifiedBy>
  <cp:revision>241</cp:revision>
  <dcterms:created xsi:type="dcterms:W3CDTF">2014-02-19T11:54:47Z</dcterms:created>
  <dcterms:modified xsi:type="dcterms:W3CDTF">2014-03-25T11:37:30Z</dcterms:modified>
</cp:coreProperties>
</file>