
<file path=[Content_Types].xml><?xml version="1.0" encoding="utf-8"?>
<Types xmlns="http://schemas.openxmlformats.org/package/2006/content-types">
  <Override PartName="/ppt/slides/slide47.xml" ContentType="application/vnd.openxmlformats-officedocument.presentationml.slide+xml"/>
  <Override PartName="/ppt/slides/slide58.xml" ContentType="application/vnd.openxmlformats-officedocument.presentationml.slide+xml"/>
  <Override PartName="/ppt/notesSlides/notesSlide2.xml" ContentType="application/vnd.openxmlformats-officedocument.presentationml.notesSlide+xml"/>
  <Override PartName="/ppt/tags/tag8.xml" ContentType="application/vnd.openxmlformats-officedocument.presentationml.tags+xml"/>
  <Override PartName="/ppt/slides/slide36.xml" ContentType="application/vnd.openxmlformats-officedocument.presentationml.slide+xml"/>
  <Override PartName="/ppt/slides/slide25.xml" ContentType="application/vnd.openxmlformats-officedocument.presentationml.slid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notesMasters/notesMaster1.xml" ContentType="application/vnd.openxmlformats-officedocument.presentationml.notesMaster+xml"/>
  <Override PartName="/ppt/charts/chart13.xml" ContentType="application/vnd.openxmlformats-officedocument.drawingml.chart+xml"/>
  <Override PartName="/ppt/tags/tag38.xml" ContentType="application/vnd.openxmlformats-officedocument.presentationml.tags+xml"/>
  <Override PartName="/ppt/theme/themeOverride1.xml" ContentType="application/vnd.openxmlformats-officedocument.themeOverride+xml"/>
  <Override PartName="/ppt/charts/chart24.xml" ContentType="application/vnd.openxmlformats-officedocument.drawingml.chart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52.xml" ContentType="application/vnd.openxmlformats-officedocument.presentationml.tags+xml"/>
  <Override PartName="/ppt/charts/chart3.xml" ContentType="application/vnd.openxmlformats-officedocument.drawingml.chart+xml"/>
  <Default Extension="xlsx" ContentType="application/vnd.openxmlformats-officedocument.spreadsheetml.sheet"/>
  <Override PartName="/ppt/notesSlides/notesSlide7.xml" ContentType="application/vnd.openxmlformats-officedocument.presentationml.notesSlide+xml"/>
  <Override PartName="/ppt/tags/tag41.xml" ContentType="application/vnd.openxmlformats-officedocument.presentationml.tags+xml"/>
  <Override PartName="/ppt/diagrams/layout1.xml" ContentType="application/vnd.openxmlformats-officedocument.drawingml.diagramLayout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48.xml" ContentType="application/vnd.openxmlformats-officedocument.presentationml.slide+xml"/>
  <Override PartName="/ppt/slideLayouts/slideLayout7.xml" ContentType="application/vnd.openxmlformats-officedocument.presentationml.slideLayout+xml"/>
  <Default Extension="bin" ContentType="application/vnd.openxmlformats-officedocument.oleObject"/>
  <Default Extension="png" ContentType="image/png"/>
  <Override PartName="/ppt/notesSlides/notesSlide3.xml" ContentType="application/vnd.openxmlformats-officedocument.presentationml.notesSlide+xml"/>
  <Override PartName="/ppt/drawings/drawing3.xml" ContentType="application/vnd.openxmlformats-officedocument.drawingml.chartshapes+xml"/>
  <Override PartName="/ppt/charts/chart29.xml" ContentType="application/vnd.openxmlformats-officedocument.drawingml.chart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55.xml" ContentType="application/vnd.openxmlformats-officedocument.presentationml.slide+xml"/>
  <Override PartName="/ppt/presProps.xml" ContentType="application/vnd.openxmlformats-officedocument.presentationml.presProps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charts/chart18.xml" ContentType="application/vnd.openxmlformats-officedocument.drawingml.chart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33.xml" ContentType="application/vnd.openxmlformats-officedocument.presentationml.slide+xml"/>
  <Override PartName="/ppt/slides/slide44.xml" ContentType="application/vnd.openxmlformats-officedocument.presentationml.slide+xml"/>
  <Override PartName="/ppt/slideLayouts/slideLayout3.xml" ContentType="application/vnd.openxmlformats-officedocument.presentationml.slideLayout+xml"/>
  <Default Extension="emf" ContentType="image/x-emf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charts/chart25.xml" ContentType="application/vnd.openxmlformats-officedocument.drawingml.chart+xml"/>
  <Override PartName="/ppt/presentation.xml" ContentType="application/vnd.openxmlformats-officedocument.presentationml.presentation.main+xml"/>
  <Override PartName="/ppt/slides/slide22.xml" ContentType="application/vnd.openxmlformats-officedocument.presentationml.slide+xml"/>
  <Override PartName="/ppt/slides/slide51.xml" ContentType="application/vnd.openxmlformats-officedocument.presentationml.slide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charts/chart14.xml" ContentType="application/vnd.openxmlformats-officedocument.drawingml.chart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ppt/charts/chart32.xml" ContentType="application/vnd.openxmlformats-officedocument.drawingml.char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40.xml" ContentType="application/vnd.openxmlformats-officedocument.presentationml.slide+xml"/>
  <Override PartName="/ppt/charts/chart8.xml" ContentType="application/vnd.openxmlformats-officedocument.drawingml.chart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charts/chart21.xml" ContentType="application/vnd.openxmlformats-officedocument.drawingml.chart+xml"/>
  <Override PartName="/ppt/notesSlides/notesSlide13.xml" ContentType="application/vnd.openxmlformats-officedocument.presentationml.notesSlide+xml"/>
  <Default Extension="wdp" ContentType="image/vnd.ms-photo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tags/tag24.xml" ContentType="application/vnd.openxmlformats-officedocument.presentationml.tags+xml"/>
  <Override PartName="/ppt/notesSlides/notesSlide8.xml" ContentType="application/vnd.openxmlformats-officedocument.presentationml.notesSlide+xml"/>
  <Override PartName="/ppt/charts/chart10.xml" ContentType="application/vnd.openxmlformats-officedocument.drawingml.chart+xml"/>
  <Override PartName="/ppt/tags/tag53.xml" ContentType="application/vnd.openxmlformats-officedocument.presentationml.tags+xml"/>
  <Override PartName="/ppt/tags/tag71.xml" ContentType="application/vnd.openxmlformats-officedocument.presentationml.tags+xml"/>
  <Override PartName="/ppt/charts/chart4.xml" ContentType="application/vnd.openxmlformats-officedocument.drawingml.chart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slides/slide49.xml" ContentType="application/vnd.openxmlformats-officedocument.presentationml.slide+xml"/>
  <Override PartName="/ppt/handoutMasters/handoutMaster1.xml" ContentType="application/vnd.openxmlformats-officedocument.presentationml.handoutMaster+xml"/>
  <Override PartName="/ppt/notesSlides/notesSlide4.xml" ContentType="application/vnd.openxmlformats-officedocument.presentationml.notesSlide+xml"/>
  <Override PartName="/ppt/tags/tag20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s/slide38.xml" ContentType="application/vnd.openxmlformats-officedocument.presentationml.slide+xml"/>
  <Override PartName="/ppt/slides/slide5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diagrams/colors1.xml" ContentType="application/vnd.openxmlformats-officedocument.drawingml.diagramColors+xml"/>
  <Override PartName="/ppt/slideMasters/slideMaster1.xml" ContentType="application/vnd.openxmlformats-officedocument.presentationml.slideMaster+xml"/>
  <Override PartName="/ppt/slides/slide27.xml" ContentType="application/vnd.openxmlformats-officedocument.presentationml.slide+xml"/>
  <Override PartName="/ppt/slides/slide45.xml" ContentType="application/vnd.openxmlformats-officedocument.presentationml.slide+xml"/>
  <Override PartName="/ppt/slideLayouts/slideLayout4.xml" ContentType="application/vnd.openxmlformats-officedocument.presentationml.slideLayout+xml"/>
  <Override PartName="/ppt/theme/theme3.xml" ContentType="application/vnd.openxmlformats-officedocument.theme+xml"/>
  <Override PartName="/ppt/charts/chart19.xml" ContentType="application/vnd.openxmlformats-officedocument.drawingml.char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34.xml" ContentType="application/vnd.openxmlformats-officedocument.presentationml.slide+xml"/>
  <Override PartName="/ppt/slides/slide5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charts/chart26.xml" ContentType="application/vnd.openxmlformats-officedocument.drawingml.chart+xml"/>
  <Default Extension="rels" ContentType="application/vnd.openxmlformats-package.relationships+xml"/>
  <Override PartName="/ppt/slides/slide23.xml" ContentType="application/vnd.openxmlformats-officedocument.presentationml.slide+xml"/>
  <Override PartName="/ppt/slides/slide41.xml" ContentType="application/vnd.openxmlformats-officedocument.presentationml.slide+xml"/>
  <Override PartName="/ppt/tags/tag29.xml" ContentType="application/vnd.openxmlformats-officedocument.presentationml.tags+xml"/>
  <Override PartName="/ppt/charts/chart15.xml" ContentType="application/vnd.openxmlformats-officedocument.drawingml.chart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slides/slide12.xml" ContentType="application/vnd.openxmlformats-officedocument.presentationml.slide+xml"/>
  <Override PartName="/ppt/slides/slide30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charts/chart9.xml" ContentType="application/vnd.openxmlformats-officedocument.drawingml.chart+xml"/>
  <Override PartName="/ppt/charts/chart11.xml" ContentType="application/vnd.openxmlformats-officedocument.drawingml.chart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charts/chart22.xml" ContentType="application/vnd.openxmlformats-officedocument.drawingml.chart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notesSlides/notesSlide9.xml" ContentType="application/vnd.openxmlformats-officedocument.presentationml.notesSlide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charts/chart5.xml" ContentType="application/vnd.openxmlformats-officedocument.drawingml.chart+xml"/>
  <Override PartName="/ppt/tags/tag32.xml" ContentType="application/vnd.openxmlformats-officedocument.presentationml.tags+xml"/>
  <Override PartName="/ppt/notesSlides/notesSlide10.xml" ContentType="application/vnd.openxmlformats-officedocument.presentationml.notesSlide+xml"/>
  <Override PartName="/ppt/tags/tag50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charts/chart1.xml" ContentType="application/vnd.openxmlformats-officedocument.drawingml.char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57.xml" ContentType="application/vnd.openxmlformats-officedocument.presentationml.slide+xml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46.xml" ContentType="application/vnd.openxmlformats-officedocument.presentationml.slide+xml"/>
  <Override PartName="/ppt/slideLayouts/slideLayout5.xml" ContentType="application/vnd.openxmlformats-officedocument.presentationml.slideLayout+xml"/>
  <Override PartName="/ppt/diagrams/drawing1.xml" ContentType="application/vnd.ms-office.drawingml.diagramDrawing+xml"/>
  <Override PartName="/ppt/drawings/drawing1.xml" ContentType="application/vnd.openxmlformats-officedocument.drawingml.chartshapes+xml"/>
  <Override PartName="/ppt/charts/chart27.xml" ContentType="application/vnd.openxmlformats-officedocument.drawingml.chart+xml"/>
  <Override PartName="/ppt/slides/slide24.xml" ContentType="application/vnd.openxmlformats-officedocument.presentationml.slide+xml"/>
  <Override PartName="/ppt/slides/slide35.xml" ContentType="application/vnd.openxmlformats-officedocument.presentationml.slide+xml"/>
  <Override PartName="/ppt/slides/slide53.xml" ContentType="application/vnd.openxmlformats-officedocument.presentationml.slide+xml"/>
  <Override PartName="/ppt/tags/tag3.xml" ContentType="application/vnd.openxmlformats-officedocument.presentationml.tags+xml"/>
  <Default Extension="jpeg" ContentType="image/jpeg"/>
  <Override PartName="/ppt/charts/chart16.xml" ContentType="application/vnd.openxmlformats-officedocument.drawingml.chart+xml"/>
  <Override PartName="/ppt/tags/tag59.xml" ContentType="application/vnd.openxmlformats-officedocument.presentationml.tags+xml"/>
  <Override PartName="/ppt/diagrams/quickStyle1.xml" ContentType="application/vnd.openxmlformats-officedocument.drawingml.diagramStyle+xml"/>
  <Override PartName="/ppt/tags/tag77.xml" ContentType="application/vnd.openxmlformats-officedocument.presentationml.tags+xml"/>
  <Override PartName="/ppt/slides/slide13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charts/chart23.xml" ContentType="application/vnd.openxmlformats-officedocument.drawingml.chart+xml"/>
  <Override PartName="/ppt/slides/slide20.xml" ContentType="application/vnd.openxmlformats-officedocument.presentationml.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charts/chart12.xml" ContentType="application/vnd.openxmlformats-officedocument.drawingml.chart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charts/chart30.xml" ContentType="application/vnd.openxmlformats-officedocument.drawingml.chart+xml"/>
  <Override PartName="/ppt/charts/chart6.xml" ContentType="application/vnd.openxmlformats-officedocument.drawingml.chart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notesSlides/notesSlide11.xml" ContentType="application/vnd.openxmlformats-officedocument.presentationml.notesSlide+xml"/>
  <Override PartName="/ppt/tags/tag22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slides/slide8.xml" ContentType="application/vnd.openxmlformats-officedocument.presentationml.slide+xml"/>
  <Override PartName="/ppt/charts/chart2.xml" ContentType="application/vnd.openxmlformats-officedocument.drawingml.chart+xml"/>
  <Override PartName="/ppt/tags/tag11.xml" ContentType="application/vnd.openxmlformats-officedocument.presentationml.tags+xml"/>
  <Override PartName="/ppt/diagrams/data1.xml" ContentType="application/vnd.openxmlformats-officedocument.drawingml.diagramData+xml"/>
  <Override PartName="/ppt/slides/slide29.xml" ContentType="application/vnd.openxmlformats-officedocument.presentationml.slide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5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drawings/drawing2.xml" ContentType="application/vnd.openxmlformats-officedocument.drawingml.chartshapes+xml"/>
  <Override PartName="/ppt/charts/chart28.xml" ContentType="application/vnd.openxmlformats-officedocument.drawingml.chart+xml"/>
  <Override PartName="/ppt/slides/slide43.xml" ContentType="application/vnd.openxmlformats-officedocument.presentationml.slide+xml"/>
  <Override PartName="/ppt/theme/theme1.xml" ContentType="application/vnd.openxmlformats-officedocument.theme+xml"/>
  <Override PartName="/ppt/charts/chart17.xml" ContentType="application/vnd.openxmlformats-officedocument.drawingml.chart+xml"/>
  <Override PartName="/ppt/tags/tag78.xml" ContentType="application/vnd.openxmlformats-officedocument.presentationml.tags+xml"/>
  <Override PartName="/ppt/slides/slide32.xml" ContentType="application/vnd.openxmlformats-officedocument.presentationml.slide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slides/slide10.xml" ContentType="application/vnd.openxmlformats-officedocument.presentationml.slide+xml"/>
  <Override PartName="/ppt/slides/slide21.xml" ContentType="application/vnd.openxmlformats-officedocument.presentationml.slide+xml"/>
  <Override PartName="/ppt/tags/tag45.xml" ContentType="application/vnd.openxmlformats-officedocument.presentationml.tags+xml"/>
  <Override PartName="/ppt/charts/chart31.xml" ContentType="application/vnd.openxmlformats-officedocument.drawingml.chart+xml"/>
  <Override PartName="/ppt/charts/chart7.xml" ContentType="application/vnd.openxmlformats-officedocument.drawingml.chart+xml"/>
  <Override PartName="/ppt/tags/tag34.xml" ContentType="application/vnd.openxmlformats-officedocument.presentationml.tags+xml"/>
  <Override PartName="/ppt/tags/tag81.xml" ContentType="application/vnd.openxmlformats-officedocument.presentationml.tags+xml"/>
  <Override PartName="/ppt/charts/chart20.xml" ContentType="application/vnd.openxmlformats-officedocument.drawingml.chart+xml"/>
  <Override PartName="/ppt/notesSlides/notesSlide12.xml" ContentType="application/vnd.openxmlformats-officedocument.presentationml.notesSlide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70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63"/>
  </p:notesMasterIdLst>
  <p:handoutMasterIdLst>
    <p:handoutMasterId r:id="rId64"/>
  </p:handoutMasterIdLst>
  <p:sldIdLst>
    <p:sldId id="323" r:id="rId2"/>
    <p:sldId id="865" r:id="rId3"/>
    <p:sldId id="972" r:id="rId4"/>
    <p:sldId id="1011" r:id="rId5"/>
    <p:sldId id="1018" r:id="rId6"/>
    <p:sldId id="1019" r:id="rId7"/>
    <p:sldId id="1020" r:id="rId8"/>
    <p:sldId id="1017" r:id="rId9"/>
    <p:sldId id="1015" r:id="rId10"/>
    <p:sldId id="1016" r:id="rId11"/>
    <p:sldId id="1012" r:id="rId12"/>
    <p:sldId id="1013" r:id="rId13"/>
    <p:sldId id="1014" r:id="rId14"/>
    <p:sldId id="986" r:id="rId15"/>
    <p:sldId id="987" r:id="rId16"/>
    <p:sldId id="1000" r:id="rId17"/>
    <p:sldId id="992" r:id="rId18"/>
    <p:sldId id="993" r:id="rId19"/>
    <p:sldId id="994" r:id="rId20"/>
    <p:sldId id="995" r:id="rId21"/>
    <p:sldId id="997" r:id="rId22"/>
    <p:sldId id="998" r:id="rId23"/>
    <p:sldId id="999" r:id="rId24"/>
    <p:sldId id="996" r:id="rId25"/>
    <p:sldId id="930" r:id="rId26"/>
    <p:sldId id="912" r:id="rId27"/>
    <p:sldId id="939" r:id="rId28"/>
    <p:sldId id="940" r:id="rId29"/>
    <p:sldId id="915" r:id="rId30"/>
    <p:sldId id="916" r:id="rId31"/>
    <p:sldId id="907" r:id="rId32"/>
    <p:sldId id="724" r:id="rId33"/>
    <p:sldId id="842" r:id="rId34"/>
    <p:sldId id="943" r:id="rId35"/>
    <p:sldId id="847" r:id="rId36"/>
    <p:sldId id="945" r:id="rId37"/>
    <p:sldId id="946" r:id="rId38"/>
    <p:sldId id="959" r:id="rId39"/>
    <p:sldId id="886" r:id="rId40"/>
    <p:sldId id="887" r:id="rId41"/>
    <p:sldId id="888" r:id="rId42"/>
    <p:sldId id="889" r:id="rId43"/>
    <p:sldId id="890" r:id="rId44"/>
    <p:sldId id="891" r:id="rId45"/>
    <p:sldId id="892" r:id="rId46"/>
    <p:sldId id="909" r:id="rId47"/>
    <p:sldId id="947" r:id="rId48"/>
    <p:sldId id="948" r:id="rId49"/>
    <p:sldId id="929" r:id="rId50"/>
    <p:sldId id="963" r:id="rId51"/>
    <p:sldId id="988" r:id="rId52"/>
    <p:sldId id="989" r:id="rId53"/>
    <p:sldId id="957" r:id="rId54"/>
    <p:sldId id="956" r:id="rId55"/>
    <p:sldId id="970" r:id="rId56"/>
    <p:sldId id="971" r:id="rId57"/>
    <p:sldId id="933" r:id="rId58"/>
    <p:sldId id="934" r:id="rId59"/>
    <p:sldId id="935" r:id="rId60"/>
    <p:sldId id="936" r:id="rId61"/>
    <p:sldId id="967" r:id="rId62"/>
  </p:sldIdLst>
  <p:sldSz cx="9144000" cy="6858000" type="screen4x3"/>
  <p:notesSz cx="6858000" cy="9144000"/>
  <p:custDataLst>
    <p:tags r:id="rId65"/>
  </p:custDataLst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prnWhat="handouts6" frameSlides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FF7C80"/>
    <a:srgbClr val="FFCC66"/>
    <a:srgbClr val="990033"/>
    <a:srgbClr val="FF0000"/>
    <a:srgbClr val="FFCCFF"/>
    <a:srgbClr val="CC6600"/>
    <a:srgbClr val="1F318D"/>
    <a:srgbClr val="FF6600"/>
    <a:srgbClr val="CCECFF"/>
    <a:srgbClr val="374AAB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E3FDE45-AF77-4B5C-9715-49D594BDF05E}" styleName="Light Style 1 - Accent 2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3B4B98B0-60AC-42C2-AFA5-B58CD77FA1E5}" styleName="Açık Stil 1 - Vurgu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1"/>
              </a:solidFill>
            </a:ln>
          </a:bottom>
        </a:tcBdr>
        <a:fill>
          <a:noFill/>
        </a:fill>
      </a:tcStyle>
    </a:firstRow>
  </a:tblStyle>
  <a:tblStyle styleId="{5C22544A-7EE6-4342-B048-85BDC9FD1C3A}" styleName="Orta Stil 2 - Vurgu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073A0DAA-6AF3-43AB-8588-CEC1D06C72B9}" styleName="Orta Stil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794" autoAdjust="0"/>
    <p:restoredTop sz="92174" autoAdjust="0"/>
  </p:normalViewPr>
  <p:slideViewPr>
    <p:cSldViewPr>
      <p:cViewPr>
        <p:scale>
          <a:sx n="87" d="100"/>
          <a:sy n="87" d="100"/>
        </p:scale>
        <p:origin x="-1650" y="4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36" y="7452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2054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notesMaster" Target="notesMasters/notesMaster1.xml"/><Relationship Id="rId68" Type="http://schemas.openxmlformats.org/officeDocument/2006/relationships/theme" Target="theme/theme1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handoutMaster" Target="handoutMasters/handoutMaster1.xml"/><Relationship Id="rId69" Type="http://schemas.openxmlformats.org/officeDocument/2006/relationships/tableStyles" Target="tableStyle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viewProps" Target="viewProp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ZEN%204\Downloads\116f1e84-8cab-49f6-851c-b3ab88baec1c_With_Metadata.xlsx" TargetMode="Externa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3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4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5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6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7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ZEN%204\AppData\Local\Microsoft\Windows\Temporary%20Internet%20Files\Content.Outlook\UCMHZPPN\turkey%20trade%20with%20med.xlsx" TargetMode="External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p.kalkan\Downloads\WEOApr2013all%20(2).xls" TargetMode="External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\Downloads\rwservlet%20(12).xls" TargetMode="External"/></Relationships>
</file>

<file path=ppt/charts/_rels/chart1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\Downloads\rwservlet%20(12).xls" TargetMode="Externa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WORKSTATION%202\Downloads\67dea0b4-cc62-4329-af15-02edc189cf70.xls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58\Documents\3%20b&#246;lge%20t&#252;rkiye.xlsx" TargetMode="External"/></Relationships>
</file>

<file path=ppt/charts/_rels/chart20.xml.rels><?xml version="1.0" encoding="UTF-8" standalone="yes"?>
<Relationships xmlns="http://schemas.openxmlformats.org/package/2006/relationships"><Relationship Id="rId2" Type="http://schemas.openxmlformats.org/officeDocument/2006/relationships/oleObject" Target="Kitap2" TargetMode="External"/><Relationship Id="rId1" Type="http://schemas.openxmlformats.org/officeDocument/2006/relationships/themeOverride" Target="../theme/themeOverride1.xml"/></Relationships>
</file>

<file path=ppt/charts/_rels/chart21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1.xml"/><Relationship Id="rId1" Type="http://schemas.openxmlformats.org/officeDocument/2006/relationships/oleObject" Target="file:///C:\Users\ASUS%20ZEN%2017\AppData\Local\Microsoft\Windows\Temporary%20Internet%20Files\Content.Outlook\6ZUBXHP3\Kendi%20tan&#305;m&#305;m&#305;za%20g&#246;re%20cari%20a&#231;&#305;&#287;&#305;n%20finansman&#305;%20(version%201).xlsx" TargetMode="External"/></Relationships>
</file>

<file path=ppt/charts/_rels/chart22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2.xml"/><Relationship Id="rId1" Type="http://schemas.openxmlformats.org/officeDocument/2006/relationships/oleObject" Target="file:///C:\Users\sarp.kalkan\TEPAV\Genel\Cari%20Denge_QE_v2.xlsx" TargetMode="External"/></Relationships>
</file>

<file path=ppt/charts/_rels/chart23.xml.rels><?xml version="1.0" encoding="UTF-8" standalone="yes"?>
<Relationships xmlns="http://schemas.openxmlformats.org/package/2006/relationships"><Relationship Id="rId2" Type="http://schemas.openxmlformats.org/officeDocument/2006/relationships/chartUserShapes" Target="../drawings/drawing3.xml"/><Relationship Id="rId1" Type="http://schemas.openxmlformats.org/officeDocument/2006/relationships/oleObject" Target="file:///C:\Users\sarp.kalkan\TEPAV\Genel\Cari%20Denge_QE_v2.xlsx" TargetMode="External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p.kalkan\Desktop\USDA_TUIK_WT_CT_CR_SOY_v1.xlsx" TargetMode="External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p.kalkan\Desktop\USDA_TUIK_WT_CT_CR_SOY_v1.xlsx" TargetMode="External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SHIBA\Desktop\MISC\&#304;ller_&#304;hracat%20Da&#287;&#305;l&#305;m&#305;_2011.xlsx" TargetMode="External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SHIBA\Desktop\MISC\&#304;ller_&#304;hracat%20Da&#287;&#305;l&#305;m&#305;_2011.xlsx" TargetMode="External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SHIBA\Desktop\MISC\&#304;ller_&#304;hracat%20Da&#287;&#305;l&#305;m&#305;_2011.xlsx" TargetMode="External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SHIBA\Desktop\MISC\&#304;ller_&#304;hracat%20Da&#287;&#305;l&#305;m&#305;_2011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58\Documents\3%20b&#246;lge%20t&#252;rkiye.xlsx" TargetMode="Externa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SHIBA\Desktop\MISC\&#304;ller_&#304;hracat%20Da&#287;&#305;l&#305;m&#305;_2011.xlsx" TargetMode="External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OSHIBA\Desktop\MISC\&#304;ller_&#304;hracat%20Da&#287;&#305;l&#305;m&#305;_2011.xlsx" TargetMode="External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sarp.kalkan\TEPAV\Genel\IIF_FundFlows.xlsx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58\Documents\3%20b&#246;lge%20t&#252;rkiye.xlsx" TargetMode="External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58\Documents\3%20b&#246;lge%20t&#252;rkiye.xlsx" TargetMode="External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58\Documents\3%20b&#246;lge%20t&#252;rkiye.xlsx" TargetMode="External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Tepav58\Documents\3%20b&#246;lge%20t&#252;rkiye.xlsx" TargetMode="External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1.xlsx"/></Relationships>
</file>

<file path=ppt/charts/_rels/chart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_al__ma_Sayfas_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lineChart>
        <c:grouping val="standard"/>
        <c:ser>
          <c:idx val="0"/>
          <c:order val="0"/>
          <c:tx>
            <c:strRef>
              <c:f>'[116f1e84-8cab-49f6-851c-b3ab88baec1c_With_Metadata.xlsx]Data'!$D$8</c:f>
              <c:strCache>
                <c:ptCount val="1"/>
                <c:pt idx="0">
                  <c:v>Korea, Rep.</c:v>
                </c:pt>
              </c:strCache>
            </c:strRef>
          </c:tx>
          <c:spPr>
            <a:ln w="73025">
              <a:solidFill>
                <a:srgbClr val="1F318D"/>
              </a:solidFill>
            </a:ln>
          </c:spPr>
          <c:marker>
            <c:symbol val="none"/>
          </c:marker>
          <c:cat>
            <c:numRef>
              <c:f>'[116f1e84-8cab-49f6-851c-b3ab88baec1c_With_Metadata.xlsx]Data'!$E$7:$BE$7</c:f>
              <c:numCache>
                <c:formatCode>General</c:formatCode>
                <c:ptCount val="53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</c:numCache>
            </c:numRef>
          </c:cat>
          <c:val>
            <c:numRef>
              <c:f>'[116f1e84-8cab-49f6-851c-b3ab88baec1c_With_Metadata.xlsx]Data'!$E$8:$BE$8</c:f>
              <c:numCache>
                <c:formatCode>General</c:formatCode>
                <c:ptCount val="53"/>
                <c:pt idx="0">
                  <c:v>27.71</c:v>
                </c:pt>
                <c:pt idx="1">
                  <c:v>28.638200000000001</c:v>
                </c:pt>
                <c:pt idx="2">
                  <c:v>29.566399999999973</c:v>
                </c:pt>
                <c:pt idx="3">
                  <c:v>30.494599999999917</c:v>
                </c:pt>
                <c:pt idx="4">
                  <c:v>31.422799999999878</c:v>
                </c:pt>
                <c:pt idx="5">
                  <c:v>32.350999999999992</c:v>
                </c:pt>
                <c:pt idx="6">
                  <c:v>34.021600000000007</c:v>
                </c:pt>
                <c:pt idx="7">
                  <c:v>35.692200000000113</c:v>
                </c:pt>
                <c:pt idx="8">
                  <c:v>37.3628</c:v>
                </c:pt>
                <c:pt idx="9">
                  <c:v>39.0334</c:v>
                </c:pt>
                <c:pt idx="10">
                  <c:v>40.704000000000001</c:v>
                </c:pt>
                <c:pt idx="11">
                  <c:v>42.169800000000002</c:v>
                </c:pt>
                <c:pt idx="12">
                  <c:v>43.635600000000011</c:v>
                </c:pt>
                <c:pt idx="13">
                  <c:v>45.101400000000005</c:v>
                </c:pt>
                <c:pt idx="14">
                  <c:v>46.5672</c:v>
                </c:pt>
                <c:pt idx="15">
                  <c:v>48.033000000000001</c:v>
                </c:pt>
                <c:pt idx="16">
                  <c:v>49.770400000000002</c:v>
                </c:pt>
                <c:pt idx="17">
                  <c:v>51.507800000000003</c:v>
                </c:pt>
                <c:pt idx="18">
                  <c:v>53.245200000000011</c:v>
                </c:pt>
                <c:pt idx="19">
                  <c:v>54.982600000000005</c:v>
                </c:pt>
                <c:pt idx="20">
                  <c:v>56.720000000000013</c:v>
                </c:pt>
                <c:pt idx="21">
                  <c:v>58.351199999999992</c:v>
                </c:pt>
                <c:pt idx="22">
                  <c:v>59.982400000000005</c:v>
                </c:pt>
                <c:pt idx="23">
                  <c:v>61.613600000000005</c:v>
                </c:pt>
                <c:pt idx="24">
                  <c:v>63.244800000000005</c:v>
                </c:pt>
                <c:pt idx="25">
                  <c:v>64.875999999999948</c:v>
                </c:pt>
                <c:pt idx="26">
                  <c:v>66.669600000000003</c:v>
                </c:pt>
                <c:pt idx="27">
                  <c:v>68.463200000000242</c:v>
                </c:pt>
                <c:pt idx="28">
                  <c:v>70.256799999999998</c:v>
                </c:pt>
                <c:pt idx="29">
                  <c:v>72.050399999999982</c:v>
                </c:pt>
                <c:pt idx="30">
                  <c:v>73.844000000000023</c:v>
                </c:pt>
                <c:pt idx="31">
                  <c:v>74.722999999999999</c:v>
                </c:pt>
                <c:pt idx="32">
                  <c:v>75.60199999999999</c:v>
                </c:pt>
                <c:pt idx="33">
                  <c:v>76.481000000000023</c:v>
                </c:pt>
                <c:pt idx="34">
                  <c:v>77.36</c:v>
                </c:pt>
                <c:pt idx="35">
                  <c:v>78.239000000000004</c:v>
                </c:pt>
                <c:pt idx="36">
                  <c:v>78.5154</c:v>
                </c:pt>
                <c:pt idx="37">
                  <c:v>78.791800000000023</c:v>
                </c:pt>
                <c:pt idx="38">
                  <c:v>79.068200000000004</c:v>
                </c:pt>
                <c:pt idx="39">
                  <c:v>79.344600000000227</c:v>
                </c:pt>
                <c:pt idx="40">
                  <c:v>79.620999999999981</c:v>
                </c:pt>
                <c:pt idx="41">
                  <c:v>79.965800000000002</c:v>
                </c:pt>
                <c:pt idx="42">
                  <c:v>80.310600000000022</c:v>
                </c:pt>
                <c:pt idx="43">
                  <c:v>80.655399999999872</c:v>
                </c:pt>
                <c:pt idx="44">
                  <c:v>81.000200000000007</c:v>
                </c:pt>
                <c:pt idx="45">
                  <c:v>81.345000000000013</c:v>
                </c:pt>
                <c:pt idx="46">
                  <c:v>81.662599999999998</c:v>
                </c:pt>
                <c:pt idx="47">
                  <c:v>81.980200000000025</c:v>
                </c:pt>
                <c:pt idx="48">
                  <c:v>82.297800000000024</c:v>
                </c:pt>
                <c:pt idx="49">
                  <c:v>82.61539999999998</c:v>
                </c:pt>
                <c:pt idx="50">
                  <c:v>82.933000000000007</c:v>
                </c:pt>
                <c:pt idx="51">
                  <c:v>83.200800000000001</c:v>
                </c:pt>
                <c:pt idx="52">
                  <c:v>83.468600000000023</c:v>
                </c:pt>
              </c:numCache>
            </c:numRef>
          </c:val>
        </c:ser>
        <c:ser>
          <c:idx val="1"/>
          <c:order val="1"/>
          <c:tx>
            <c:strRef>
              <c:f>'[116f1e84-8cab-49f6-851c-b3ab88baec1c_With_Metadata.xlsx]Data'!$D$9</c:f>
              <c:strCache>
                <c:ptCount val="1"/>
                <c:pt idx="0">
                  <c:v>Turkey</c:v>
                </c:pt>
              </c:strCache>
            </c:strRef>
          </c:tx>
          <c:spPr>
            <a:ln w="66675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'[116f1e84-8cab-49f6-851c-b3ab88baec1c_With_Metadata.xlsx]Data'!$E$7:$BE$7</c:f>
              <c:numCache>
                <c:formatCode>General</c:formatCode>
                <c:ptCount val="53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</c:numCache>
            </c:numRef>
          </c:cat>
          <c:val>
            <c:numRef>
              <c:f>'[116f1e84-8cab-49f6-851c-b3ab88baec1c_With_Metadata.xlsx]Data'!$E$9:$BE$9</c:f>
              <c:numCache>
                <c:formatCode>General</c:formatCode>
                <c:ptCount val="53"/>
                <c:pt idx="0">
                  <c:v>31.515000000000001</c:v>
                </c:pt>
                <c:pt idx="1">
                  <c:v>32.057400000000001</c:v>
                </c:pt>
                <c:pt idx="2">
                  <c:v>32.599800000000002</c:v>
                </c:pt>
                <c:pt idx="3">
                  <c:v>33.142200000000003</c:v>
                </c:pt>
                <c:pt idx="4">
                  <c:v>33.684600000000003</c:v>
                </c:pt>
                <c:pt idx="5">
                  <c:v>34.227000000000011</c:v>
                </c:pt>
                <c:pt idx="6">
                  <c:v>35.028400000000012</c:v>
                </c:pt>
                <c:pt idx="7">
                  <c:v>35.829800000000006</c:v>
                </c:pt>
                <c:pt idx="8">
                  <c:v>36.6312</c:v>
                </c:pt>
                <c:pt idx="9">
                  <c:v>37.432600000000001</c:v>
                </c:pt>
                <c:pt idx="10">
                  <c:v>38.234000000000002</c:v>
                </c:pt>
                <c:pt idx="11">
                  <c:v>38.904400000000003</c:v>
                </c:pt>
                <c:pt idx="12">
                  <c:v>39.574800000000003</c:v>
                </c:pt>
                <c:pt idx="13">
                  <c:v>40.245200000000011</c:v>
                </c:pt>
                <c:pt idx="14">
                  <c:v>40.915600000000005</c:v>
                </c:pt>
                <c:pt idx="15">
                  <c:v>41.586000000000006</c:v>
                </c:pt>
                <c:pt idx="16">
                  <c:v>42.024800000000006</c:v>
                </c:pt>
                <c:pt idx="17">
                  <c:v>42.4636</c:v>
                </c:pt>
                <c:pt idx="18">
                  <c:v>42.9024</c:v>
                </c:pt>
                <c:pt idx="19">
                  <c:v>43.341200000000001</c:v>
                </c:pt>
                <c:pt idx="20">
                  <c:v>43.78</c:v>
                </c:pt>
                <c:pt idx="21">
                  <c:v>45.513600000000004</c:v>
                </c:pt>
                <c:pt idx="22">
                  <c:v>47.247200000000007</c:v>
                </c:pt>
                <c:pt idx="23">
                  <c:v>48.980800000000002</c:v>
                </c:pt>
                <c:pt idx="24">
                  <c:v>50.714400000000005</c:v>
                </c:pt>
                <c:pt idx="25">
                  <c:v>52.448</c:v>
                </c:pt>
                <c:pt idx="26">
                  <c:v>53.799000000000063</c:v>
                </c:pt>
                <c:pt idx="27">
                  <c:v>55.15</c:v>
                </c:pt>
                <c:pt idx="28">
                  <c:v>56.501000000000005</c:v>
                </c:pt>
                <c:pt idx="29">
                  <c:v>57.851999999999997</c:v>
                </c:pt>
                <c:pt idx="30">
                  <c:v>59.203000000000003</c:v>
                </c:pt>
                <c:pt idx="31">
                  <c:v>59.787000000000006</c:v>
                </c:pt>
                <c:pt idx="32">
                  <c:v>60.371000000000002</c:v>
                </c:pt>
                <c:pt idx="33">
                  <c:v>60.954999999999998</c:v>
                </c:pt>
                <c:pt idx="34">
                  <c:v>61.539000000000001</c:v>
                </c:pt>
                <c:pt idx="35">
                  <c:v>62.123000000000012</c:v>
                </c:pt>
                <c:pt idx="36">
                  <c:v>62.646600000000007</c:v>
                </c:pt>
                <c:pt idx="37">
                  <c:v>63.170200000000001</c:v>
                </c:pt>
                <c:pt idx="38">
                  <c:v>63.693800000000003</c:v>
                </c:pt>
                <c:pt idx="39">
                  <c:v>64.217400000000026</c:v>
                </c:pt>
                <c:pt idx="40">
                  <c:v>64.741000000000227</c:v>
                </c:pt>
                <c:pt idx="41">
                  <c:v>65.161000000000001</c:v>
                </c:pt>
                <c:pt idx="42">
                  <c:v>65.581000000000003</c:v>
                </c:pt>
                <c:pt idx="43">
                  <c:v>66.001000000000005</c:v>
                </c:pt>
                <c:pt idx="44">
                  <c:v>66.421000000000006</c:v>
                </c:pt>
                <c:pt idx="45">
                  <c:v>66.841000000000022</c:v>
                </c:pt>
                <c:pt idx="46">
                  <c:v>67.5702</c:v>
                </c:pt>
                <c:pt idx="47">
                  <c:v>68.299400000000006</c:v>
                </c:pt>
                <c:pt idx="48">
                  <c:v>69.028599999999983</c:v>
                </c:pt>
                <c:pt idx="49">
                  <c:v>69.757800000000003</c:v>
                </c:pt>
                <c:pt idx="50">
                  <c:v>70.487000000000023</c:v>
                </c:pt>
                <c:pt idx="51">
                  <c:v>71.409400000000005</c:v>
                </c:pt>
                <c:pt idx="52">
                  <c:v>72.331800000000001</c:v>
                </c:pt>
              </c:numCache>
            </c:numRef>
          </c:val>
        </c:ser>
        <c:ser>
          <c:idx val="2"/>
          <c:order val="2"/>
          <c:tx>
            <c:strRef>
              <c:f>'[116f1e84-8cab-49f6-851c-b3ab88baec1c_With_Metadata.xlsx]Data'!$D$10</c:f>
              <c:strCache>
                <c:ptCount val="1"/>
                <c:pt idx="0">
                  <c:v>Egypt, Arab Rep.</c:v>
                </c:pt>
              </c:strCache>
            </c:strRef>
          </c:tx>
          <c:spPr>
            <a:ln w="66675">
              <a:solidFill>
                <a:srgbClr val="00B050"/>
              </a:solidFill>
            </a:ln>
          </c:spPr>
          <c:marker>
            <c:symbol val="none"/>
          </c:marker>
          <c:cat>
            <c:numRef>
              <c:f>'[116f1e84-8cab-49f6-851c-b3ab88baec1c_With_Metadata.xlsx]Data'!$E$7:$BE$7</c:f>
              <c:numCache>
                <c:formatCode>General</c:formatCode>
                <c:ptCount val="53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</c:numCache>
            </c:numRef>
          </c:cat>
          <c:val>
            <c:numRef>
              <c:f>'[116f1e84-8cab-49f6-851c-b3ab88baec1c_With_Metadata.xlsx]Data'!$E$10:$BE$10</c:f>
              <c:numCache>
                <c:formatCode>General</c:formatCode>
                <c:ptCount val="53"/>
                <c:pt idx="0">
                  <c:v>37.864000000000004</c:v>
                </c:pt>
                <c:pt idx="1">
                  <c:v>38.427400000000006</c:v>
                </c:pt>
                <c:pt idx="2">
                  <c:v>38.9908</c:v>
                </c:pt>
                <c:pt idx="3">
                  <c:v>39.554200000000002</c:v>
                </c:pt>
                <c:pt idx="4">
                  <c:v>40.117600000000003</c:v>
                </c:pt>
                <c:pt idx="5">
                  <c:v>40.681000000000004</c:v>
                </c:pt>
                <c:pt idx="6">
                  <c:v>40.986600000000003</c:v>
                </c:pt>
                <c:pt idx="7">
                  <c:v>41.292200000000122</c:v>
                </c:pt>
                <c:pt idx="8">
                  <c:v>41.597800000000007</c:v>
                </c:pt>
                <c:pt idx="9">
                  <c:v>41.903400000000005</c:v>
                </c:pt>
                <c:pt idx="10">
                  <c:v>42.209000000000003</c:v>
                </c:pt>
                <c:pt idx="11">
                  <c:v>42.457599999999992</c:v>
                </c:pt>
                <c:pt idx="12">
                  <c:v>42.706200000000003</c:v>
                </c:pt>
                <c:pt idx="13">
                  <c:v>42.954799999999992</c:v>
                </c:pt>
                <c:pt idx="14">
                  <c:v>43.203400000000002</c:v>
                </c:pt>
                <c:pt idx="15">
                  <c:v>43.451999999999998</c:v>
                </c:pt>
                <c:pt idx="16">
                  <c:v>43.533200000000001</c:v>
                </c:pt>
                <c:pt idx="17">
                  <c:v>43.614400000000003</c:v>
                </c:pt>
                <c:pt idx="18">
                  <c:v>43.695600000000013</c:v>
                </c:pt>
                <c:pt idx="19">
                  <c:v>43.776800000000001</c:v>
                </c:pt>
                <c:pt idx="20">
                  <c:v>43.857999999999997</c:v>
                </c:pt>
                <c:pt idx="21">
                  <c:v>43.874000000000002</c:v>
                </c:pt>
                <c:pt idx="22">
                  <c:v>43.89</c:v>
                </c:pt>
                <c:pt idx="23">
                  <c:v>43.906000000000006</c:v>
                </c:pt>
                <c:pt idx="24">
                  <c:v>43.922000000000011</c:v>
                </c:pt>
                <c:pt idx="25">
                  <c:v>43.938000000000002</c:v>
                </c:pt>
                <c:pt idx="26">
                  <c:v>43.846000000000004</c:v>
                </c:pt>
                <c:pt idx="27">
                  <c:v>43.754000000000005</c:v>
                </c:pt>
                <c:pt idx="28">
                  <c:v>43.662000000000013</c:v>
                </c:pt>
                <c:pt idx="29">
                  <c:v>43.57</c:v>
                </c:pt>
                <c:pt idx="30">
                  <c:v>43.478000000000002</c:v>
                </c:pt>
                <c:pt idx="31">
                  <c:v>43.345200000000006</c:v>
                </c:pt>
                <c:pt idx="32">
                  <c:v>43.212400000000002</c:v>
                </c:pt>
                <c:pt idx="33">
                  <c:v>43.079600000000006</c:v>
                </c:pt>
                <c:pt idx="34">
                  <c:v>42.946800000000003</c:v>
                </c:pt>
                <c:pt idx="35">
                  <c:v>42.813999999999993</c:v>
                </c:pt>
                <c:pt idx="36">
                  <c:v>42.810600000000001</c:v>
                </c:pt>
                <c:pt idx="37">
                  <c:v>42.807200000000002</c:v>
                </c:pt>
                <c:pt idx="38">
                  <c:v>42.803800000000003</c:v>
                </c:pt>
                <c:pt idx="39">
                  <c:v>42.800400000000003</c:v>
                </c:pt>
                <c:pt idx="40">
                  <c:v>42.797000000000011</c:v>
                </c:pt>
                <c:pt idx="41">
                  <c:v>42.843000000000004</c:v>
                </c:pt>
                <c:pt idx="42">
                  <c:v>42.889000000000003</c:v>
                </c:pt>
                <c:pt idx="43">
                  <c:v>42.935000000000002</c:v>
                </c:pt>
                <c:pt idx="44">
                  <c:v>42.981000000000002</c:v>
                </c:pt>
                <c:pt idx="45">
                  <c:v>43.027000000000001</c:v>
                </c:pt>
                <c:pt idx="46">
                  <c:v>43.096600000000002</c:v>
                </c:pt>
                <c:pt idx="47">
                  <c:v>43.166200000000003</c:v>
                </c:pt>
                <c:pt idx="48">
                  <c:v>43.235800000000012</c:v>
                </c:pt>
                <c:pt idx="49">
                  <c:v>43.305400000000006</c:v>
                </c:pt>
                <c:pt idx="50">
                  <c:v>43.375</c:v>
                </c:pt>
                <c:pt idx="51">
                  <c:v>43.538600000000002</c:v>
                </c:pt>
                <c:pt idx="52">
                  <c:v>43.702200000000012</c:v>
                </c:pt>
              </c:numCache>
            </c:numRef>
          </c:val>
        </c:ser>
        <c:dLbls/>
        <c:marker val="1"/>
        <c:axId val="83265408"/>
        <c:axId val="92106752"/>
      </c:lineChart>
      <c:catAx>
        <c:axId val="832654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92106752"/>
        <c:crosses val="autoZero"/>
        <c:auto val="1"/>
        <c:lblAlgn val="ctr"/>
        <c:lblOffset val="100"/>
        <c:tickLblSkip val="5"/>
        <c:tickMarkSkip val="5"/>
      </c:catAx>
      <c:valAx>
        <c:axId val="92106752"/>
        <c:scaling>
          <c:orientation val="minMax"/>
          <c:min val="20"/>
        </c:scaling>
        <c:axPos val="l"/>
        <c:majorGridlines/>
        <c:numFmt formatCode="General" sourceLinked="1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83265408"/>
        <c:crosses val="autoZero"/>
        <c:crossBetween val="between"/>
      </c:valAx>
    </c:plotArea>
    <c:plotVisOnly val="1"/>
    <c:dispBlanksAs val="gap"/>
  </c:chart>
  <c:externalData r:id="rId1"/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8.8535754824063728E-2"/>
          <c:y val="7.4162679425837583E-2"/>
          <c:w val="0.88081725312145298"/>
          <c:h val="0.794258373205742"/>
        </c:manualLayout>
      </c:layout>
      <c:scatterChart>
        <c:scatterStyle val="lineMarker"/>
        <c:ser>
          <c:idx val="2"/>
          <c:order val="0"/>
          <c:tx>
            <c:strRef>
              <c:f>Sheet1!$A$4</c:f>
              <c:strCache>
                <c:ptCount val="1"/>
              </c:strCache>
            </c:strRef>
          </c:tx>
          <c:spPr>
            <a:ln w="6032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Sheet1!$B$4:$BB$4</c:f>
              <c:numCache>
                <c:formatCode>General</c:formatCode>
                <c:ptCount val="53"/>
                <c:pt idx="0">
                  <c:v>507.92952909202683</c:v>
                </c:pt>
                <c:pt idx="1">
                  <c:v>284.01277597899457</c:v>
                </c:pt>
                <c:pt idx="2">
                  <c:v>308.51082206619895</c:v>
                </c:pt>
                <c:pt idx="3">
                  <c:v>349.76076919309571</c:v>
                </c:pt>
                <c:pt idx="4">
                  <c:v>368.82991171575202</c:v>
                </c:pt>
                <c:pt idx="5">
                  <c:v>385.34380060321934</c:v>
                </c:pt>
                <c:pt idx="6">
                  <c:v>445.14209051000137</c:v>
                </c:pt>
                <c:pt idx="7">
                  <c:v>482.75636031483202</c:v>
                </c:pt>
                <c:pt idx="8">
                  <c:v>527.16735897804801</c:v>
                </c:pt>
                <c:pt idx="9">
                  <c:v>573.06813506355013</c:v>
                </c:pt>
                <c:pt idx="10">
                  <c:v>491.39943886916132</c:v>
                </c:pt>
                <c:pt idx="11">
                  <c:v>456.54302114420551</c:v>
                </c:pt>
                <c:pt idx="12">
                  <c:v>560.13422888491095</c:v>
                </c:pt>
                <c:pt idx="13">
                  <c:v>688.42656147714331</c:v>
                </c:pt>
                <c:pt idx="14">
                  <c:v>930.16465800092885</c:v>
                </c:pt>
                <c:pt idx="15">
                  <c:v>1139.032325613824</c:v>
                </c:pt>
                <c:pt idx="16">
                  <c:v>1278.784152631534</c:v>
                </c:pt>
                <c:pt idx="17">
                  <c:v>1430.4366617562011</c:v>
                </c:pt>
                <c:pt idx="18">
                  <c:v>1552.853417781577</c:v>
                </c:pt>
                <c:pt idx="19">
                  <c:v>2083.1785175646169</c:v>
                </c:pt>
                <c:pt idx="20">
                  <c:v>1566.747564859925</c:v>
                </c:pt>
                <c:pt idx="21">
                  <c:v>1580.8861162466283</c:v>
                </c:pt>
                <c:pt idx="22">
                  <c:v>1403.2439839863621</c:v>
                </c:pt>
                <c:pt idx="23">
                  <c:v>1310.279784517244</c:v>
                </c:pt>
                <c:pt idx="24">
                  <c:v>1246.2019908027851</c:v>
                </c:pt>
                <c:pt idx="25">
                  <c:v>1367.173131439439</c:v>
                </c:pt>
                <c:pt idx="26">
                  <c:v>1508.919435907065</c:v>
                </c:pt>
                <c:pt idx="27">
                  <c:v>1703.6493422259787</c:v>
                </c:pt>
                <c:pt idx="28">
                  <c:v>1742.9596826488541</c:v>
                </c:pt>
                <c:pt idx="29">
                  <c:v>2019.0658889160309</c:v>
                </c:pt>
                <c:pt idx="30">
                  <c:v>2790.5804865917089</c:v>
                </c:pt>
                <c:pt idx="31">
                  <c:v>2750.6439016633058</c:v>
                </c:pt>
                <c:pt idx="32">
                  <c:v>2850.3897584863371</c:v>
                </c:pt>
                <c:pt idx="33">
                  <c:v>3181.3175556945216</c:v>
                </c:pt>
                <c:pt idx="34">
                  <c:v>2268.3972703055965</c:v>
                </c:pt>
                <c:pt idx="35">
                  <c:v>2896.0906035176699</c:v>
                </c:pt>
                <c:pt idx="36">
                  <c:v>3052.9595689390062</c:v>
                </c:pt>
                <c:pt idx="37">
                  <c:v>3144.3939322299325</c:v>
                </c:pt>
                <c:pt idx="38">
                  <c:v>4392.3501676073593</c:v>
                </c:pt>
                <c:pt idx="39">
                  <c:v>4012.4728106431062</c:v>
                </c:pt>
                <c:pt idx="40">
                  <c:v>4219.5443370671283</c:v>
                </c:pt>
                <c:pt idx="41">
                  <c:v>3057.7906501453858</c:v>
                </c:pt>
                <c:pt idx="42">
                  <c:v>3576.2278599030365</c:v>
                </c:pt>
                <c:pt idx="43">
                  <c:v>4595.2877713470698</c:v>
                </c:pt>
                <c:pt idx="44">
                  <c:v>5866.7447020478676</c:v>
                </c:pt>
                <c:pt idx="45">
                  <c:v>7129.5848796113214</c:v>
                </c:pt>
                <c:pt idx="46">
                  <c:v>7736.0983904010573</c:v>
                </c:pt>
                <c:pt idx="47">
                  <c:v>9312.0518713229758</c:v>
                </c:pt>
                <c:pt idx="48">
                  <c:v>10379.491949545769</c:v>
                </c:pt>
                <c:pt idx="49">
                  <c:v>8626.3981655438038</c:v>
                </c:pt>
                <c:pt idx="50">
                  <c:v>10135.420915987619</c:v>
                </c:pt>
                <c:pt idx="51">
                  <c:v>10604.840147529647</c:v>
                </c:pt>
                <c:pt idx="52">
                  <c:v>10666.055678635494</c:v>
                </c:pt>
              </c:numCache>
            </c:numRef>
          </c:yVal>
        </c:ser>
        <c:dLbls/>
        <c:axId val="120080256"/>
        <c:axId val="120081792"/>
      </c:scatterChart>
      <c:valAx>
        <c:axId val="120080256"/>
        <c:scaling>
          <c:orientation val="minMax"/>
          <c:max val="2015"/>
          <c:min val="1960"/>
        </c:scaling>
        <c:axPos val="b"/>
        <c:numFmt formatCode="&quot;&quot;0&quot;&quot;;&quot;&quot;\-&quot;&quot;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0081792"/>
        <c:crossesAt val="0"/>
        <c:crossBetween val="midCat"/>
        <c:majorUnit val="5"/>
      </c:valAx>
      <c:valAx>
        <c:axId val="120081792"/>
        <c:scaling>
          <c:orientation val="minMax"/>
          <c:max val="24000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0080256"/>
        <c:crossesAt val="1960"/>
        <c:crossBetween val="midCat"/>
        <c:majorUnit val="2000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8.8535754824063728E-2"/>
          <c:y val="7.4162679425837694E-2"/>
          <c:w val="0.88081725312145298"/>
          <c:h val="0.794258373205742"/>
        </c:manualLayout>
      </c:layout>
      <c:scatterChart>
        <c:scatterStyle val="lineMarker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60325">
              <a:solidFill>
                <a:srgbClr val="00B05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Sheet1!$B$2:$BB$2</c:f>
              <c:numCache>
                <c:formatCode>General</c:formatCode>
                <c:ptCount val="53"/>
                <c:pt idx="0">
                  <c:v>148.02064756699201</c:v>
                </c:pt>
                <c:pt idx="1">
                  <c:v>150.56183552693238</c:v>
                </c:pt>
                <c:pt idx="2">
                  <c:v>135.29017888313481</c:v>
                </c:pt>
                <c:pt idx="3">
                  <c:v>136.81259371068961</c:v>
                </c:pt>
                <c:pt idx="4">
                  <c:v>153.05424800499043</c:v>
                </c:pt>
                <c:pt idx="5">
                  <c:v>159.3201646957248</c:v>
                </c:pt>
                <c:pt idx="6">
                  <c:v>162.1128247853452</c:v>
                </c:pt>
                <c:pt idx="7">
                  <c:v>165.06991942458478</c:v>
                </c:pt>
                <c:pt idx="8">
                  <c:v>176.25625660164738</c:v>
                </c:pt>
                <c:pt idx="9">
                  <c:v>193.231035282211</c:v>
                </c:pt>
                <c:pt idx="10">
                  <c:v>211.39275221648879</c:v>
                </c:pt>
                <c:pt idx="11">
                  <c:v>222.49022981201193</c:v>
                </c:pt>
                <c:pt idx="12">
                  <c:v>230.96223228603003</c:v>
                </c:pt>
                <c:pt idx="13">
                  <c:v>248.27746008104228</c:v>
                </c:pt>
                <c:pt idx="14">
                  <c:v>228.03581890247821</c:v>
                </c:pt>
                <c:pt idx="15">
                  <c:v>283.40530398750747</c:v>
                </c:pt>
                <c:pt idx="16">
                  <c:v>324.18496769084305</c:v>
                </c:pt>
                <c:pt idx="17">
                  <c:v>347.70142921492811</c:v>
                </c:pt>
                <c:pt idx="18">
                  <c:v>345.30036427723701</c:v>
                </c:pt>
                <c:pt idx="19">
                  <c:v>412.95661080121823</c:v>
                </c:pt>
                <c:pt idx="20">
                  <c:v>509.93756120255364</c:v>
                </c:pt>
                <c:pt idx="21">
                  <c:v>509.4149688774541</c:v>
                </c:pt>
                <c:pt idx="22">
                  <c:v>544.61825578090804</c:v>
                </c:pt>
                <c:pt idx="23">
                  <c:v>585.31901737041687</c:v>
                </c:pt>
                <c:pt idx="24">
                  <c:v>622.94394535584058</c:v>
                </c:pt>
                <c:pt idx="25">
                  <c:v>689.0156289324525</c:v>
                </c:pt>
                <c:pt idx="26">
                  <c:v>696.09573763424805</c:v>
                </c:pt>
                <c:pt idx="27">
                  <c:v>767.53224385835301</c:v>
                </c:pt>
                <c:pt idx="28">
                  <c:v>648.83994796748141</c:v>
                </c:pt>
                <c:pt idx="29">
                  <c:v>718.1745077451734</c:v>
                </c:pt>
                <c:pt idx="30">
                  <c:v>765.58408630070562</c:v>
                </c:pt>
                <c:pt idx="31">
                  <c:v>644.22562031021937</c:v>
                </c:pt>
                <c:pt idx="32">
                  <c:v>717.0630967124514</c:v>
                </c:pt>
                <c:pt idx="33">
                  <c:v>785.37137595371973</c:v>
                </c:pt>
                <c:pt idx="34">
                  <c:v>861.6366864482934</c:v>
                </c:pt>
                <c:pt idx="35">
                  <c:v>983.50206047111158</c:v>
                </c:pt>
                <c:pt idx="36">
                  <c:v>1088.6317999729158</c:v>
                </c:pt>
                <c:pt idx="37">
                  <c:v>1243.168763515097</c:v>
                </c:pt>
                <c:pt idx="38">
                  <c:v>1323.703590113947</c:v>
                </c:pt>
                <c:pt idx="39">
                  <c:v>1393.4531733621461</c:v>
                </c:pt>
                <c:pt idx="40">
                  <c:v>1509.5810200878548</c:v>
                </c:pt>
                <c:pt idx="41">
                  <c:v>1452.766702548163</c:v>
                </c:pt>
                <c:pt idx="42">
                  <c:v>1286.1922783089326</c:v>
                </c:pt>
                <c:pt idx="43">
                  <c:v>1194.3068172773478</c:v>
                </c:pt>
                <c:pt idx="44">
                  <c:v>1116.925160926671</c:v>
                </c:pt>
                <c:pt idx="45">
                  <c:v>1249.4932601354558</c:v>
                </c:pt>
                <c:pt idx="46">
                  <c:v>1472.570548432167</c:v>
                </c:pt>
                <c:pt idx="47">
                  <c:v>1757.7604839971871</c:v>
                </c:pt>
                <c:pt idx="48">
                  <c:v>2156.762968867049</c:v>
                </c:pt>
                <c:pt idx="49">
                  <c:v>2461.530856556265</c:v>
                </c:pt>
                <c:pt idx="50">
                  <c:v>2803.5329626530602</c:v>
                </c:pt>
                <c:pt idx="51">
                  <c:v>2972.58351572637</c:v>
                </c:pt>
                <c:pt idx="52">
                  <c:v>3256.0184688795462</c:v>
                </c:pt>
              </c:numCache>
            </c:numRef>
          </c:yVal>
        </c:ser>
        <c:ser>
          <c:idx val="2"/>
          <c:order val="1"/>
          <c:tx>
            <c:strRef>
              <c:f>Sheet1!$A$4</c:f>
              <c:strCache>
                <c:ptCount val="1"/>
              </c:strCache>
            </c:strRef>
          </c:tx>
          <c:spPr>
            <a:ln w="6032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Sheet1!$B$4:$BB$4</c:f>
              <c:numCache>
                <c:formatCode>General</c:formatCode>
                <c:ptCount val="53"/>
                <c:pt idx="0">
                  <c:v>507.92952909202683</c:v>
                </c:pt>
                <c:pt idx="1">
                  <c:v>284.01277597899423</c:v>
                </c:pt>
                <c:pt idx="2">
                  <c:v>308.51082206619895</c:v>
                </c:pt>
                <c:pt idx="3">
                  <c:v>349.76076919309571</c:v>
                </c:pt>
                <c:pt idx="4">
                  <c:v>368.82991171575202</c:v>
                </c:pt>
                <c:pt idx="5">
                  <c:v>385.34380060321945</c:v>
                </c:pt>
                <c:pt idx="6">
                  <c:v>445.14209051000148</c:v>
                </c:pt>
                <c:pt idx="7">
                  <c:v>482.75636031483202</c:v>
                </c:pt>
                <c:pt idx="8">
                  <c:v>527.16735897804801</c:v>
                </c:pt>
                <c:pt idx="9">
                  <c:v>573.06813506355013</c:v>
                </c:pt>
                <c:pt idx="10">
                  <c:v>491.39943886916132</c:v>
                </c:pt>
                <c:pt idx="11">
                  <c:v>456.54302114420551</c:v>
                </c:pt>
                <c:pt idx="12">
                  <c:v>560.13422888491027</c:v>
                </c:pt>
                <c:pt idx="13">
                  <c:v>688.42656147714331</c:v>
                </c:pt>
                <c:pt idx="14">
                  <c:v>930.1646580009284</c:v>
                </c:pt>
                <c:pt idx="15">
                  <c:v>1139.0323256138229</c:v>
                </c:pt>
                <c:pt idx="16">
                  <c:v>1278.784152631534</c:v>
                </c:pt>
                <c:pt idx="17">
                  <c:v>1430.4366617562018</c:v>
                </c:pt>
                <c:pt idx="18">
                  <c:v>1552.853417781577</c:v>
                </c:pt>
                <c:pt idx="19">
                  <c:v>2083.1785175646169</c:v>
                </c:pt>
                <c:pt idx="20">
                  <c:v>1566.747564859925</c:v>
                </c:pt>
                <c:pt idx="21">
                  <c:v>1580.8861162466283</c:v>
                </c:pt>
                <c:pt idx="22">
                  <c:v>1403.2439839863621</c:v>
                </c:pt>
                <c:pt idx="23">
                  <c:v>1310.279784517244</c:v>
                </c:pt>
                <c:pt idx="24">
                  <c:v>1246.2019908027851</c:v>
                </c:pt>
                <c:pt idx="25">
                  <c:v>1367.1731314394376</c:v>
                </c:pt>
                <c:pt idx="26">
                  <c:v>1508.919435907065</c:v>
                </c:pt>
                <c:pt idx="27">
                  <c:v>1703.6493422259775</c:v>
                </c:pt>
                <c:pt idx="28">
                  <c:v>1742.9596826488541</c:v>
                </c:pt>
                <c:pt idx="29">
                  <c:v>2019.0658889160309</c:v>
                </c:pt>
                <c:pt idx="30">
                  <c:v>2790.5804865917089</c:v>
                </c:pt>
                <c:pt idx="31">
                  <c:v>2750.6439016633058</c:v>
                </c:pt>
                <c:pt idx="32">
                  <c:v>2850.3897584863371</c:v>
                </c:pt>
                <c:pt idx="33">
                  <c:v>3181.3175556945225</c:v>
                </c:pt>
                <c:pt idx="34">
                  <c:v>2268.3972703055979</c:v>
                </c:pt>
                <c:pt idx="35">
                  <c:v>2896.0906035176699</c:v>
                </c:pt>
                <c:pt idx="36">
                  <c:v>3052.9595689390062</c:v>
                </c:pt>
                <c:pt idx="37">
                  <c:v>3144.3939322299329</c:v>
                </c:pt>
                <c:pt idx="38">
                  <c:v>4392.350167607362</c:v>
                </c:pt>
                <c:pt idx="39">
                  <c:v>4012.4728106431062</c:v>
                </c:pt>
                <c:pt idx="40">
                  <c:v>4219.5443370671283</c:v>
                </c:pt>
                <c:pt idx="41">
                  <c:v>3057.7906501453858</c:v>
                </c:pt>
                <c:pt idx="42">
                  <c:v>3576.2278599030365</c:v>
                </c:pt>
                <c:pt idx="43">
                  <c:v>4595.287771347068</c:v>
                </c:pt>
                <c:pt idx="44">
                  <c:v>5866.7447020478676</c:v>
                </c:pt>
                <c:pt idx="45">
                  <c:v>7129.5848796113214</c:v>
                </c:pt>
                <c:pt idx="46">
                  <c:v>7736.0983904010573</c:v>
                </c:pt>
                <c:pt idx="47">
                  <c:v>9312.0518713229758</c:v>
                </c:pt>
                <c:pt idx="48">
                  <c:v>10379.491949545769</c:v>
                </c:pt>
                <c:pt idx="49">
                  <c:v>8626.3981655438001</c:v>
                </c:pt>
                <c:pt idx="50">
                  <c:v>10135.420915987606</c:v>
                </c:pt>
                <c:pt idx="51">
                  <c:v>10604.840147529647</c:v>
                </c:pt>
                <c:pt idx="52">
                  <c:v>10666.055678635494</c:v>
                </c:pt>
              </c:numCache>
            </c:numRef>
          </c:yVal>
        </c:ser>
        <c:dLbls/>
        <c:axId val="113893760"/>
        <c:axId val="113895296"/>
      </c:scatterChart>
      <c:valAx>
        <c:axId val="113893760"/>
        <c:scaling>
          <c:orientation val="minMax"/>
          <c:max val="2015"/>
          <c:min val="1960"/>
        </c:scaling>
        <c:axPos val="b"/>
        <c:numFmt formatCode="&quot;&quot;0&quot;&quot;;&quot;&quot;\-&quot;&quot;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13895296"/>
        <c:crossesAt val="0"/>
        <c:crossBetween val="midCat"/>
        <c:majorUnit val="5"/>
      </c:valAx>
      <c:valAx>
        <c:axId val="113895296"/>
        <c:scaling>
          <c:orientation val="minMax"/>
          <c:max val="24000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13893760"/>
        <c:crossesAt val="1960"/>
        <c:crossBetween val="midCat"/>
        <c:majorUnit val="2000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8.8535754824063728E-2"/>
          <c:y val="0.63198973492946842"/>
          <c:w val="0.88081725312145298"/>
          <c:h val="0.21755377380026111"/>
        </c:manualLayout>
      </c:layout>
      <c:scatterChart>
        <c:scatterStyle val="lineMarker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60325">
              <a:solidFill>
                <a:srgbClr val="00B05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Sheet1!$B$2:$BB$2</c:f>
              <c:numCache>
                <c:formatCode>General</c:formatCode>
                <c:ptCount val="53"/>
                <c:pt idx="0">
                  <c:v>148.02064756699201</c:v>
                </c:pt>
                <c:pt idx="1">
                  <c:v>150.56183552693238</c:v>
                </c:pt>
                <c:pt idx="2">
                  <c:v>135.29017888313481</c:v>
                </c:pt>
                <c:pt idx="3">
                  <c:v>136.81259371068961</c:v>
                </c:pt>
                <c:pt idx="4">
                  <c:v>153.05424800499043</c:v>
                </c:pt>
                <c:pt idx="5">
                  <c:v>159.3201646957248</c:v>
                </c:pt>
                <c:pt idx="6">
                  <c:v>162.1128247853452</c:v>
                </c:pt>
                <c:pt idx="7">
                  <c:v>165.06991942458478</c:v>
                </c:pt>
                <c:pt idx="8">
                  <c:v>176.25625660164738</c:v>
                </c:pt>
                <c:pt idx="9">
                  <c:v>193.231035282211</c:v>
                </c:pt>
                <c:pt idx="10">
                  <c:v>211.39275221648879</c:v>
                </c:pt>
                <c:pt idx="11">
                  <c:v>222.49022981201193</c:v>
                </c:pt>
                <c:pt idx="12">
                  <c:v>230.96223228603003</c:v>
                </c:pt>
                <c:pt idx="13">
                  <c:v>248.27746008104228</c:v>
                </c:pt>
                <c:pt idx="14">
                  <c:v>228.03581890247821</c:v>
                </c:pt>
                <c:pt idx="15">
                  <c:v>283.40530398750747</c:v>
                </c:pt>
                <c:pt idx="16">
                  <c:v>324.18496769084305</c:v>
                </c:pt>
                <c:pt idx="17">
                  <c:v>347.70142921492811</c:v>
                </c:pt>
                <c:pt idx="18">
                  <c:v>345.30036427723701</c:v>
                </c:pt>
                <c:pt idx="19">
                  <c:v>412.95661080121823</c:v>
                </c:pt>
                <c:pt idx="20">
                  <c:v>509.93756120255364</c:v>
                </c:pt>
                <c:pt idx="21">
                  <c:v>509.4149688774541</c:v>
                </c:pt>
                <c:pt idx="22">
                  <c:v>544.61825578090804</c:v>
                </c:pt>
                <c:pt idx="23">
                  <c:v>585.31901737041687</c:v>
                </c:pt>
                <c:pt idx="24">
                  <c:v>622.94394535584058</c:v>
                </c:pt>
                <c:pt idx="25">
                  <c:v>689.0156289324525</c:v>
                </c:pt>
                <c:pt idx="26">
                  <c:v>696.09573763424805</c:v>
                </c:pt>
                <c:pt idx="27">
                  <c:v>767.53224385835301</c:v>
                </c:pt>
                <c:pt idx="28">
                  <c:v>648.83994796748141</c:v>
                </c:pt>
                <c:pt idx="29">
                  <c:v>718.1745077451734</c:v>
                </c:pt>
                <c:pt idx="30">
                  <c:v>765.58408630070562</c:v>
                </c:pt>
                <c:pt idx="31">
                  <c:v>644.22562031021937</c:v>
                </c:pt>
                <c:pt idx="32">
                  <c:v>717.0630967124514</c:v>
                </c:pt>
                <c:pt idx="33">
                  <c:v>785.37137595371973</c:v>
                </c:pt>
                <c:pt idx="34">
                  <c:v>861.6366864482934</c:v>
                </c:pt>
                <c:pt idx="35">
                  <c:v>983.50206047111158</c:v>
                </c:pt>
                <c:pt idx="36">
                  <c:v>1088.6317999729158</c:v>
                </c:pt>
                <c:pt idx="37">
                  <c:v>1243.168763515097</c:v>
                </c:pt>
                <c:pt idx="38">
                  <c:v>1323.703590113947</c:v>
                </c:pt>
                <c:pt idx="39">
                  <c:v>1393.4531733621461</c:v>
                </c:pt>
                <c:pt idx="40">
                  <c:v>1509.5810200878548</c:v>
                </c:pt>
                <c:pt idx="41">
                  <c:v>1452.766702548163</c:v>
                </c:pt>
                <c:pt idx="42">
                  <c:v>1286.1922783089326</c:v>
                </c:pt>
                <c:pt idx="43">
                  <c:v>1194.3068172773478</c:v>
                </c:pt>
                <c:pt idx="44">
                  <c:v>1116.925160926671</c:v>
                </c:pt>
                <c:pt idx="45">
                  <c:v>1249.4932601354558</c:v>
                </c:pt>
                <c:pt idx="46">
                  <c:v>1472.570548432167</c:v>
                </c:pt>
                <c:pt idx="47">
                  <c:v>1757.7604839971871</c:v>
                </c:pt>
                <c:pt idx="48">
                  <c:v>2156.762968867049</c:v>
                </c:pt>
                <c:pt idx="49">
                  <c:v>2461.530856556265</c:v>
                </c:pt>
                <c:pt idx="50">
                  <c:v>2803.5329626530602</c:v>
                </c:pt>
                <c:pt idx="51">
                  <c:v>2972.58351572637</c:v>
                </c:pt>
                <c:pt idx="52">
                  <c:v>3256.0184688795462</c:v>
                </c:pt>
              </c:numCache>
            </c:numRef>
          </c:yVal>
        </c:ser>
        <c:ser>
          <c:idx val="2"/>
          <c:order val="1"/>
          <c:tx>
            <c:strRef>
              <c:f>Sheet1!$A$4</c:f>
              <c:strCache>
                <c:ptCount val="1"/>
              </c:strCache>
            </c:strRef>
          </c:tx>
          <c:spPr>
            <a:ln w="6032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Sheet1!$B$4:$BB$4</c:f>
              <c:numCache>
                <c:formatCode>General</c:formatCode>
                <c:ptCount val="53"/>
                <c:pt idx="0">
                  <c:v>507.92952909202683</c:v>
                </c:pt>
                <c:pt idx="1">
                  <c:v>284.01277597899423</c:v>
                </c:pt>
                <c:pt idx="2">
                  <c:v>308.51082206619895</c:v>
                </c:pt>
                <c:pt idx="3">
                  <c:v>349.76076919309571</c:v>
                </c:pt>
                <c:pt idx="4">
                  <c:v>368.82991171575202</c:v>
                </c:pt>
                <c:pt idx="5">
                  <c:v>385.34380060321945</c:v>
                </c:pt>
                <c:pt idx="6">
                  <c:v>445.14209051000148</c:v>
                </c:pt>
                <c:pt idx="7">
                  <c:v>482.75636031483202</c:v>
                </c:pt>
                <c:pt idx="8">
                  <c:v>527.16735897804801</c:v>
                </c:pt>
                <c:pt idx="9">
                  <c:v>573.06813506355013</c:v>
                </c:pt>
                <c:pt idx="10">
                  <c:v>491.39943886916132</c:v>
                </c:pt>
                <c:pt idx="11">
                  <c:v>456.54302114420551</c:v>
                </c:pt>
                <c:pt idx="12">
                  <c:v>560.13422888491027</c:v>
                </c:pt>
                <c:pt idx="13">
                  <c:v>688.42656147714331</c:v>
                </c:pt>
                <c:pt idx="14">
                  <c:v>930.1646580009284</c:v>
                </c:pt>
                <c:pt idx="15">
                  <c:v>1139.0323256138229</c:v>
                </c:pt>
                <c:pt idx="16">
                  <c:v>1278.784152631534</c:v>
                </c:pt>
                <c:pt idx="17">
                  <c:v>1430.4366617562018</c:v>
                </c:pt>
                <c:pt idx="18">
                  <c:v>1552.853417781577</c:v>
                </c:pt>
                <c:pt idx="19">
                  <c:v>2083.1785175646169</c:v>
                </c:pt>
                <c:pt idx="20">
                  <c:v>1566.747564859925</c:v>
                </c:pt>
                <c:pt idx="21">
                  <c:v>1580.8861162466283</c:v>
                </c:pt>
                <c:pt idx="22">
                  <c:v>1403.2439839863621</c:v>
                </c:pt>
                <c:pt idx="23">
                  <c:v>1310.279784517244</c:v>
                </c:pt>
                <c:pt idx="24">
                  <c:v>1246.2019908027851</c:v>
                </c:pt>
                <c:pt idx="25">
                  <c:v>1367.1731314394376</c:v>
                </c:pt>
                <c:pt idx="26">
                  <c:v>1508.919435907065</c:v>
                </c:pt>
                <c:pt idx="27">
                  <c:v>1703.6493422259775</c:v>
                </c:pt>
                <c:pt idx="28">
                  <c:v>1742.9596826488541</c:v>
                </c:pt>
                <c:pt idx="29">
                  <c:v>2019.0658889160309</c:v>
                </c:pt>
                <c:pt idx="30">
                  <c:v>2790.5804865917089</c:v>
                </c:pt>
                <c:pt idx="31">
                  <c:v>2750.6439016633058</c:v>
                </c:pt>
                <c:pt idx="32">
                  <c:v>2850.3897584863371</c:v>
                </c:pt>
                <c:pt idx="33">
                  <c:v>3181.3175556945225</c:v>
                </c:pt>
                <c:pt idx="34">
                  <c:v>2268.3972703055979</c:v>
                </c:pt>
                <c:pt idx="35">
                  <c:v>2896.0906035176699</c:v>
                </c:pt>
                <c:pt idx="36">
                  <c:v>3052.9595689390062</c:v>
                </c:pt>
                <c:pt idx="37">
                  <c:v>3144.3939322299329</c:v>
                </c:pt>
                <c:pt idx="38">
                  <c:v>4392.350167607362</c:v>
                </c:pt>
                <c:pt idx="39">
                  <c:v>4012.4728106431062</c:v>
                </c:pt>
                <c:pt idx="40">
                  <c:v>4219.5443370671283</c:v>
                </c:pt>
                <c:pt idx="41">
                  <c:v>3057.7906501453858</c:v>
                </c:pt>
                <c:pt idx="42">
                  <c:v>3576.2278599030365</c:v>
                </c:pt>
                <c:pt idx="43">
                  <c:v>4595.287771347068</c:v>
                </c:pt>
                <c:pt idx="44">
                  <c:v>5866.7447020478676</c:v>
                </c:pt>
                <c:pt idx="45">
                  <c:v>7129.5848796113214</c:v>
                </c:pt>
                <c:pt idx="46">
                  <c:v>7736.0983904010573</c:v>
                </c:pt>
                <c:pt idx="47">
                  <c:v>9312.0518713229758</c:v>
                </c:pt>
                <c:pt idx="48">
                  <c:v>10379.491949545769</c:v>
                </c:pt>
                <c:pt idx="49">
                  <c:v>8626.3981655438001</c:v>
                </c:pt>
                <c:pt idx="50">
                  <c:v>10135.420915987606</c:v>
                </c:pt>
                <c:pt idx="51">
                  <c:v>10604.840147529647</c:v>
                </c:pt>
                <c:pt idx="52">
                  <c:v>10666.055678635494</c:v>
                </c:pt>
              </c:numCache>
            </c:numRef>
          </c:yVal>
        </c:ser>
        <c:dLbls/>
        <c:axId val="127597184"/>
        <c:axId val="127619456"/>
      </c:scatterChart>
      <c:valAx>
        <c:axId val="127597184"/>
        <c:scaling>
          <c:orientation val="minMax"/>
          <c:max val="2015"/>
          <c:min val="1960"/>
        </c:scaling>
        <c:axPos val="b"/>
        <c:numFmt formatCode="&quot;&quot;0&quot;&quot;;&quot;&quot;\-&quot;&quot;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7619456"/>
        <c:crossesAt val="0"/>
        <c:crossBetween val="midCat"/>
        <c:majorUnit val="5"/>
      </c:valAx>
      <c:valAx>
        <c:axId val="127619456"/>
        <c:scaling>
          <c:orientation val="minMax"/>
          <c:max val="24000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7597184"/>
        <c:crossesAt val="1960"/>
        <c:crossBetween val="midCat"/>
        <c:majorUnit val="2000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8.8535754824063728E-2"/>
          <c:y val="7.4162679425837583E-2"/>
          <c:w val="0.88081725312145298"/>
          <c:h val="0.794258373205742"/>
        </c:manualLayout>
      </c:layout>
      <c:scatterChart>
        <c:scatterStyle val="lineMarker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60325">
              <a:solidFill>
                <a:srgbClr val="00B05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Sheet1!$B$2:$BB$2</c:f>
              <c:numCache>
                <c:formatCode>General</c:formatCode>
                <c:ptCount val="53"/>
                <c:pt idx="0">
                  <c:v>148.02064756699201</c:v>
                </c:pt>
                <c:pt idx="1">
                  <c:v>150.56183552693238</c:v>
                </c:pt>
                <c:pt idx="2">
                  <c:v>135.29017888313481</c:v>
                </c:pt>
                <c:pt idx="3">
                  <c:v>136.81259371068961</c:v>
                </c:pt>
                <c:pt idx="4">
                  <c:v>153.05424800499043</c:v>
                </c:pt>
                <c:pt idx="5">
                  <c:v>159.3201646957248</c:v>
                </c:pt>
                <c:pt idx="6">
                  <c:v>162.11282478534528</c:v>
                </c:pt>
                <c:pt idx="7">
                  <c:v>165.06991942458478</c:v>
                </c:pt>
                <c:pt idx="8">
                  <c:v>176.25625660164738</c:v>
                </c:pt>
                <c:pt idx="9">
                  <c:v>193.231035282211</c:v>
                </c:pt>
                <c:pt idx="10">
                  <c:v>211.39275221648879</c:v>
                </c:pt>
                <c:pt idx="11">
                  <c:v>222.49022981201182</c:v>
                </c:pt>
                <c:pt idx="12">
                  <c:v>230.96223228602992</c:v>
                </c:pt>
                <c:pt idx="13">
                  <c:v>248.27746008104228</c:v>
                </c:pt>
                <c:pt idx="14">
                  <c:v>228.03581890247821</c:v>
                </c:pt>
                <c:pt idx="15">
                  <c:v>283.40530398750764</c:v>
                </c:pt>
                <c:pt idx="16">
                  <c:v>324.18496769084283</c:v>
                </c:pt>
                <c:pt idx="17">
                  <c:v>347.70142921492811</c:v>
                </c:pt>
                <c:pt idx="18">
                  <c:v>345.30036427723701</c:v>
                </c:pt>
                <c:pt idx="19">
                  <c:v>412.95661080121823</c:v>
                </c:pt>
                <c:pt idx="20">
                  <c:v>509.9375612025537</c:v>
                </c:pt>
                <c:pt idx="21">
                  <c:v>509.4149688774541</c:v>
                </c:pt>
                <c:pt idx="22">
                  <c:v>544.61825578090827</c:v>
                </c:pt>
                <c:pt idx="23">
                  <c:v>585.31901737041687</c:v>
                </c:pt>
                <c:pt idx="24">
                  <c:v>622.94394535584058</c:v>
                </c:pt>
                <c:pt idx="25">
                  <c:v>689.0156289324525</c:v>
                </c:pt>
                <c:pt idx="26">
                  <c:v>696.09573763424805</c:v>
                </c:pt>
                <c:pt idx="27">
                  <c:v>767.53224385835301</c:v>
                </c:pt>
                <c:pt idx="28">
                  <c:v>648.83994796748141</c:v>
                </c:pt>
                <c:pt idx="29">
                  <c:v>718.17450774517317</c:v>
                </c:pt>
                <c:pt idx="30">
                  <c:v>765.58408630070562</c:v>
                </c:pt>
                <c:pt idx="31">
                  <c:v>644.22562031021937</c:v>
                </c:pt>
                <c:pt idx="32">
                  <c:v>717.0630967124514</c:v>
                </c:pt>
                <c:pt idx="33">
                  <c:v>785.37137595371973</c:v>
                </c:pt>
                <c:pt idx="34">
                  <c:v>861.6366864482934</c:v>
                </c:pt>
                <c:pt idx="35">
                  <c:v>983.50206047111158</c:v>
                </c:pt>
                <c:pt idx="36">
                  <c:v>1088.6317999729158</c:v>
                </c:pt>
                <c:pt idx="37">
                  <c:v>1243.168763515097</c:v>
                </c:pt>
                <c:pt idx="38">
                  <c:v>1323.703590113947</c:v>
                </c:pt>
                <c:pt idx="39">
                  <c:v>1393.4531733621461</c:v>
                </c:pt>
                <c:pt idx="40">
                  <c:v>1509.5810200878548</c:v>
                </c:pt>
                <c:pt idx="41">
                  <c:v>1452.766702548163</c:v>
                </c:pt>
                <c:pt idx="42">
                  <c:v>1286.1922783089326</c:v>
                </c:pt>
                <c:pt idx="43">
                  <c:v>1194.3068172773478</c:v>
                </c:pt>
                <c:pt idx="44">
                  <c:v>1116.9251609266705</c:v>
                </c:pt>
                <c:pt idx="45">
                  <c:v>1249.4932601354558</c:v>
                </c:pt>
                <c:pt idx="46">
                  <c:v>1472.570548432167</c:v>
                </c:pt>
                <c:pt idx="47">
                  <c:v>1757.7604839971871</c:v>
                </c:pt>
                <c:pt idx="48">
                  <c:v>2156.7629688670509</c:v>
                </c:pt>
                <c:pt idx="49">
                  <c:v>2461.530856556265</c:v>
                </c:pt>
                <c:pt idx="50">
                  <c:v>2803.5329626530602</c:v>
                </c:pt>
                <c:pt idx="51">
                  <c:v>2972.58351572637</c:v>
                </c:pt>
                <c:pt idx="52">
                  <c:v>3256.0184688795462</c:v>
                </c:pt>
              </c:numCache>
            </c:numRef>
          </c:y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63500">
              <a:solidFill>
                <a:schemeClr val="tx1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Sheet1!$B$3:$BB$3</c:f>
              <c:numCache>
                <c:formatCode>General</c:formatCode>
                <c:ptCount val="53"/>
                <c:pt idx="0">
                  <c:v>155.59694765417771</c:v>
                </c:pt>
                <c:pt idx="1">
                  <c:v>91.480592990927846</c:v>
                </c:pt>
                <c:pt idx="2">
                  <c:v>103.56945165308868</c:v>
                </c:pt>
                <c:pt idx="3">
                  <c:v>141.72704887053843</c:v>
                </c:pt>
                <c:pt idx="4">
                  <c:v>120.0012701031571</c:v>
                </c:pt>
                <c:pt idx="5">
                  <c:v>105.12623715794284</c:v>
                </c:pt>
                <c:pt idx="6">
                  <c:v>129.30082819523386</c:v>
                </c:pt>
                <c:pt idx="7">
                  <c:v>156.07678844664778</c:v>
                </c:pt>
                <c:pt idx="8">
                  <c:v>193.11493759634192</c:v>
                </c:pt>
                <c:pt idx="9">
                  <c:v>236.99053082798841</c:v>
                </c:pt>
                <c:pt idx="10">
                  <c:v>276.03912023927126</c:v>
                </c:pt>
                <c:pt idx="11">
                  <c:v>299.59096682275361</c:v>
                </c:pt>
                <c:pt idx="12">
                  <c:v>320.41321459684889</c:v>
                </c:pt>
                <c:pt idx="13">
                  <c:v>401.47331608989225</c:v>
                </c:pt>
                <c:pt idx="14">
                  <c:v>554.28382455566032</c:v>
                </c:pt>
                <c:pt idx="15">
                  <c:v>608.23252066172336</c:v>
                </c:pt>
                <c:pt idx="16">
                  <c:v>824.43430280569896</c:v>
                </c:pt>
                <c:pt idx="17">
                  <c:v>1041.5921453316378</c:v>
                </c:pt>
                <c:pt idx="18">
                  <c:v>1382.914084029065</c:v>
                </c:pt>
                <c:pt idx="19">
                  <c:v>1746.7193646758008</c:v>
                </c:pt>
                <c:pt idx="20">
                  <c:v>1674.3974405284503</c:v>
                </c:pt>
                <c:pt idx="21">
                  <c:v>1845.641799314629</c:v>
                </c:pt>
                <c:pt idx="22">
                  <c:v>1938.0947852693448</c:v>
                </c:pt>
                <c:pt idx="23">
                  <c:v>2117.5081254532438</c:v>
                </c:pt>
                <c:pt idx="24">
                  <c:v>2306.8628246667108</c:v>
                </c:pt>
                <c:pt idx="25">
                  <c:v>2367.7973591099058</c:v>
                </c:pt>
                <c:pt idx="26">
                  <c:v>2700.69530902518</c:v>
                </c:pt>
                <c:pt idx="27">
                  <c:v>3363.765196205366</c:v>
                </c:pt>
                <c:pt idx="28">
                  <c:v>4459.6942797982738</c:v>
                </c:pt>
                <c:pt idx="29">
                  <c:v>5429.4080366541148</c:v>
                </c:pt>
                <c:pt idx="30">
                  <c:v>6153.0533773831175</c:v>
                </c:pt>
                <c:pt idx="31">
                  <c:v>7118.1436673046719</c:v>
                </c:pt>
                <c:pt idx="32">
                  <c:v>7540.5995905330074</c:v>
                </c:pt>
                <c:pt idx="33">
                  <c:v>8194.1123465190103</c:v>
                </c:pt>
                <c:pt idx="34">
                  <c:v>9485.2057087509584</c:v>
                </c:pt>
                <c:pt idx="35">
                  <c:v>11467.816136611062</c:v>
                </c:pt>
                <c:pt idx="36">
                  <c:v>12249.258977426189</c:v>
                </c:pt>
                <c:pt idx="37">
                  <c:v>11234.879678802967</c:v>
                </c:pt>
                <c:pt idx="38">
                  <c:v>7462.9187773351659</c:v>
                </c:pt>
                <c:pt idx="39">
                  <c:v>9554.5056442160221</c:v>
                </c:pt>
                <c:pt idx="40">
                  <c:v>11346.638194602534</c:v>
                </c:pt>
                <c:pt idx="41">
                  <c:v>10654.854107029829</c:v>
                </c:pt>
                <c:pt idx="42">
                  <c:v>12093.711839404774</c:v>
                </c:pt>
                <c:pt idx="43">
                  <c:v>13451.142008732144</c:v>
                </c:pt>
                <c:pt idx="44">
                  <c:v>15028.810318022866</c:v>
                </c:pt>
                <c:pt idx="45">
                  <c:v>17550.82581166517</c:v>
                </c:pt>
                <c:pt idx="46">
                  <c:v>19676.146148534441</c:v>
                </c:pt>
                <c:pt idx="47">
                  <c:v>21590.260187613345</c:v>
                </c:pt>
                <c:pt idx="48">
                  <c:v>19028.130329058571</c:v>
                </c:pt>
                <c:pt idx="49">
                  <c:v>16958.639286990663</c:v>
                </c:pt>
                <c:pt idx="50">
                  <c:v>20540.024776810122</c:v>
                </c:pt>
                <c:pt idx="51">
                  <c:v>22388.198077082896</c:v>
                </c:pt>
                <c:pt idx="52">
                  <c:v>22589.959026331351</c:v>
                </c:pt>
              </c:numCache>
            </c:numRef>
          </c:y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ln w="6032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Sheet1!$B$4:$BB$4</c:f>
              <c:numCache>
                <c:formatCode>General</c:formatCode>
                <c:ptCount val="53"/>
                <c:pt idx="0">
                  <c:v>507.92952909202683</c:v>
                </c:pt>
                <c:pt idx="1">
                  <c:v>284.01277597899457</c:v>
                </c:pt>
                <c:pt idx="2">
                  <c:v>308.51082206619895</c:v>
                </c:pt>
                <c:pt idx="3">
                  <c:v>349.76076919309571</c:v>
                </c:pt>
                <c:pt idx="4">
                  <c:v>368.82991171575202</c:v>
                </c:pt>
                <c:pt idx="5">
                  <c:v>385.34380060321934</c:v>
                </c:pt>
                <c:pt idx="6">
                  <c:v>445.14209051000137</c:v>
                </c:pt>
                <c:pt idx="7">
                  <c:v>482.75636031483202</c:v>
                </c:pt>
                <c:pt idx="8">
                  <c:v>527.16735897804801</c:v>
                </c:pt>
                <c:pt idx="9">
                  <c:v>573.06813506355013</c:v>
                </c:pt>
                <c:pt idx="10">
                  <c:v>491.39943886916132</c:v>
                </c:pt>
                <c:pt idx="11">
                  <c:v>456.54302114420551</c:v>
                </c:pt>
                <c:pt idx="12">
                  <c:v>560.13422888491095</c:v>
                </c:pt>
                <c:pt idx="13">
                  <c:v>688.42656147714331</c:v>
                </c:pt>
                <c:pt idx="14">
                  <c:v>930.16465800092885</c:v>
                </c:pt>
                <c:pt idx="15">
                  <c:v>1139.032325613824</c:v>
                </c:pt>
                <c:pt idx="16">
                  <c:v>1278.784152631534</c:v>
                </c:pt>
                <c:pt idx="17">
                  <c:v>1430.4366617562011</c:v>
                </c:pt>
                <c:pt idx="18">
                  <c:v>1552.853417781577</c:v>
                </c:pt>
                <c:pt idx="19">
                  <c:v>2083.1785175646169</c:v>
                </c:pt>
                <c:pt idx="20">
                  <c:v>1566.747564859925</c:v>
                </c:pt>
                <c:pt idx="21">
                  <c:v>1580.8861162466283</c:v>
                </c:pt>
                <c:pt idx="22">
                  <c:v>1403.2439839863621</c:v>
                </c:pt>
                <c:pt idx="23">
                  <c:v>1310.279784517244</c:v>
                </c:pt>
                <c:pt idx="24">
                  <c:v>1246.2019908027851</c:v>
                </c:pt>
                <c:pt idx="25">
                  <c:v>1367.173131439439</c:v>
                </c:pt>
                <c:pt idx="26">
                  <c:v>1508.919435907065</c:v>
                </c:pt>
                <c:pt idx="27">
                  <c:v>1703.6493422259787</c:v>
                </c:pt>
                <c:pt idx="28">
                  <c:v>1742.9596826488541</c:v>
                </c:pt>
                <c:pt idx="29">
                  <c:v>2019.0658889160309</c:v>
                </c:pt>
                <c:pt idx="30">
                  <c:v>2790.5804865917089</c:v>
                </c:pt>
                <c:pt idx="31">
                  <c:v>2750.6439016633058</c:v>
                </c:pt>
                <c:pt idx="32">
                  <c:v>2850.3897584863371</c:v>
                </c:pt>
                <c:pt idx="33">
                  <c:v>3181.3175556945216</c:v>
                </c:pt>
                <c:pt idx="34">
                  <c:v>2268.3972703055965</c:v>
                </c:pt>
                <c:pt idx="35">
                  <c:v>2896.0906035176699</c:v>
                </c:pt>
                <c:pt idx="36">
                  <c:v>3052.9595689390062</c:v>
                </c:pt>
                <c:pt idx="37">
                  <c:v>3144.3939322299325</c:v>
                </c:pt>
                <c:pt idx="38">
                  <c:v>4392.3501676073593</c:v>
                </c:pt>
                <c:pt idx="39">
                  <c:v>4012.4728106431062</c:v>
                </c:pt>
                <c:pt idx="40">
                  <c:v>4219.5443370671283</c:v>
                </c:pt>
                <c:pt idx="41">
                  <c:v>3057.7906501453858</c:v>
                </c:pt>
                <c:pt idx="42">
                  <c:v>3576.2278599030365</c:v>
                </c:pt>
                <c:pt idx="43">
                  <c:v>4595.2877713470698</c:v>
                </c:pt>
                <c:pt idx="44">
                  <c:v>5866.7447020478676</c:v>
                </c:pt>
                <c:pt idx="45">
                  <c:v>7129.5848796113214</c:v>
                </c:pt>
                <c:pt idx="46">
                  <c:v>7736.0983904010573</c:v>
                </c:pt>
                <c:pt idx="47">
                  <c:v>9312.0518713229758</c:v>
                </c:pt>
                <c:pt idx="48">
                  <c:v>10379.491949545769</c:v>
                </c:pt>
                <c:pt idx="49">
                  <c:v>8626.3981655438038</c:v>
                </c:pt>
                <c:pt idx="50">
                  <c:v>10135.420915987619</c:v>
                </c:pt>
                <c:pt idx="51">
                  <c:v>10604.840147529647</c:v>
                </c:pt>
                <c:pt idx="52">
                  <c:v>10666.055678635494</c:v>
                </c:pt>
              </c:numCache>
            </c:numRef>
          </c:yVal>
        </c:ser>
        <c:dLbls/>
        <c:axId val="127523840"/>
        <c:axId val="127734528"/>
      </c:scatterChart>
      <c:valAx>
        <c:axId val="127523840"/>
        <c:scaling>
          <c:orientation val="minMax"/>
          <c:max val="2015"/>
          <c:min val="1960"/>
        </c:scaling>
        <c:axPos val="b"/>
        <c:numFmt formatCode="&quot;&quot;0&quot;&quot;;&quot;&quot;\-&quot;&quot;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7734528"/>
        <c:crossesAt val="0"/>
        <c:crossBetween val="midCat"/>
        <c:majorUnit val="5"/>
      </c:valAx>
      <c:valAx>
        <c:axId val="127734528"/>
        <c:scaling>
          <c:orientation val="minMax"/>
          <c:max val="24000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7523840"/>
        <c:crossesAt val="1960"/>
        <c:crossBetween val="midCat"/>
        <c:majorUnit val="2000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9.2643588265718682E-2"/>
          <c:y val="8.2384238237669147E-2"/>
          <c:w val="0.88081725312145298"/>
          <c:h val="0.794258373205742"/>
        </c:manualLayout>
      </c:layout>
      <c:scatterChart>
        <c:scatterStyle val="lineMarker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ln w="60325">
              <a:solidFill>
                <a:srgbClr val="00B05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Sheet1!$B$2:$BB$2</c:f>
              <c:numCache>
                <c:formatCode>General</c:formatCode>
                <c:ptCount val="53"/>
                <c:pt idx="0">
                  <c:v>148.02064756699201</c:v>
                </c:pt>
                <c:pt idx="1">
                  <c:v>150.56183552693238</c:v>
                </c:pt>
                <c:pt idx="2">
                  <c:v>135.29017888313481</c:v>
                </c:pt>
                <c:pt idx="3">
                  <c:v>136.81259371068961</c:v>
                </c:pt>
                <c:pt idx="4">
                  <c:v>153.05424800499043</c:v>
                </c:pt>
                <c:pt idx="5">
                  <c:v>159.3201646957248</c:v>
                </c:pt>
                <c:pt idx="6">
                  <c:v>162.11282478534528</c:v>
                </c:pt>
                <c:pt idx="7">
                  <c:v>165.06991942458478</c:v>
                </c:pt>
                <c:pt idx="8">
                  <c:v>176.25625660164738</c:v>
                </c:pt>
                <c:pt idx="9">
                  <c:v>193.231035282211</c:v>
                </c:pt>
                <c:pt idx="10">
                  <c:v>211.39275221648879</c:v>
                </c:pt>
                <c:pt idx="11">
                  <c:v>222.49022981201182</c:v>
                </c:pt>
                <c:pt idx="12">
                  <c:v>230.96223228602992</c:v>
                </c:pt>
                <c:pt idx="13">
                  <c:v>248.27746008104228</c:v>
                </c:pt>
                <c:pt idx="14">
                  <c:v>228.03581890247821</c:v>
                </c:pt>
                <c:pt idx="15">
                  <c:v>283.40530398750764</c:v>
                </c:pt>
                <c:pt idx="16">
                  <c:v>324.18496769084283</c:v>
                </c:pt>
                <c:pt idx="17">
                  <c:v>347.70142921492811</c:v>
                </c:pt>
                <c:pt idx="18">
                  <c:v>345.30036427723701</c:v>
                </c:pt>
                <c:pt idx="19">
                  <c:v>412.95661080121823</c:v>
                </c:pt>
                <c:pt idx="20">
                  <c:v>509.9375612025537</c:v>
                </c:pt>
                <c:pt idx="21">
                  <c:v>509.4149688774541</c:v>
                </c:pt>
                <c:pt idx="22">
                  <c:v>544.61825578090827</c:v>
                </c:pt>
                <c:pt idx="23">
                  <c:v>585.31901737041687</c:v>
                </c:pt>
                <c:pt idx="24">
                  <c:v>622.94394535584058</c:v>
                </c:pt>
                <c:pt idx="25">
                  <c:v>689.0156289324525</c:v>
                </c:pt>
                <c:pt idx="26">
                  <c:v>696.09573763424805</c:v>
                </c:pt>
                <c:pt idx="27">
                  <c:v>767.53224385835301</c:v>
                </c:pt>
                <c:pt idx="28">
                  <c:v>648.83994796748141</c:v>
                </c:pt>
                <c:pt idx="29">
                  <c:v>718.17450774517317</c:v>
                </c:pt>
                <c:pt idx="30">
                  <c:v>765.58408630070562</c:v>
                </c:pt>
                <c:pt idx="31">
                  <c:v>644.22562031021937</c:v>
                </c:pt>
                <c:pt idx="32">
                  <c:v>717.0630967124514</c:v>
                </c:pt>
                <c:pt idx="33">
                  <c:v>785.37137595371973</c:v>
                </c:pt>
                <c:pt idx="34">
                  <c:v>861.6366864482934</c:v>
                </c:pt>
                <c:pt idx="35">
                  <c:v>983.50206047111158</c:v>
                </c:pt>
                <c:pt idx="36">
                  <c:v>1088.6317999729158</c:v>
                </c:pt>
                <c:pt idx="37">
                  <c:v>1243.168763515097</c:v>
                </c:pt>
                <c:pt idx="38">
                  <c:v>1323.703590113947</c:v>
                </c:pt>
                <c:pt idx="39">
                  <c:v>1393.4531733621461</c:v>
                </c:pt>
                <c:pt idx="40">
                  <c:v>1509.5810200878548</c:v>
                </c:pt>
                <c:pt idx="41">
                  <c:v>1452.766702548163</c:v>
                </c:pt>
                <c:pt idx="42">
                  <c:v>1286.1922783089326</c:v>
                </c:pt>
                <c:pt idx="43">
                  <c:v>1194.3068172773478</c:v>
                </c:pt>
                <c:pt idx="44">
                  <c:v>1116.9251609266705</c:v>
                </c:pt>
                <c:pt idx="45">
                  <c:v>1249.4932601354558</c:v>
                </c:pt>
                <c:pt idx="46">
                  <c:v>1472.570548432167</c:v>
                </c:pt>
                <c:pt idx="47">
                  <c:v>1757.7604839971871</c:v>
                </c:pt>
                <c:pt idx="48">
                  <c:v>2156.7629688670509</c:v>
                </c:pt>
                <c:pt idx="49">
                  <c:v>2461.530856556265</c:v>
                </c:pt>
                <c:pt idx="50">
                  <c:v>2803.5329626530602</c:v>
                </c:pt>
                <c:pt idx="51">
                  <c:v>2972.58351572637</c:v>
                </c:pt>
                <c:pt idx="52">
                  <c:v>3256.0184688795462</c:v>
                </c:pt>
              </c:numCache>
            </c:numRef>
          </c:y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ln w="63500">
              <a:solidFill>
                <a:schemeClr val="tx1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Sheet1!$B$3:$BB$3</c:f>
              <c:numCache>
                <c:formatCode>General</c:formatCode>
                <c:ptCount val="53"/>
                <c:pt idx="0">
                  <c:v>155.59694765417771</c:v>
                </c:pt>
                <c:pt idx="1">
                  <c:v>91.480592990927846</c:v>
                </c:pt>
                <c:pt idx="2">
                  <c:v>103.56945165308868</c:v>
                </c:pt>
                <c:pt idx="3">
                  <c:v>141.72704887053843</c:v>
                </c:pt>
                <c:pt idx="4">
                  <c:v>120.0012701031571</c:v>
                </c:pt>
                <c:pt idx="5">
                  <c:v>105.12623715794284</c:v>
                </c:pt>
                <c:pt idx="6">
                  <c:v>129.30082819523386</c:v>
                </c:pt>
                <c:pt idx="7">
                  <c:v>156.07678844664778</c:v>
                </c:pt>
                <c:pt idx="8">
                  <c:v>193.11493759634192</c:v>
                </c:pt>
                <c:pt idx="9">
                  <c:v>236.99053082798841</c:v>
                </c:pt>
                <c:pt idx="10">
                  <c:v>276.03912023927126</c:v>
                </c:pt>
                <c:pt idx="11">
                  <c:v>299.59096682275361</c:v>
                </c:pt>
                <c:pt idx="12">
                  <c:v>320.41321459684889</c:v>
                </c:pt>
                <c:pt idx="13">
                  <c:v>401.47331608989225</c:v>
                </c:pt>
                <c:pt idx="14">
                  <c:v>554.28382455566032</c:v>
                </c:pt>
                <c:pt idx="15">
                  <c:v>608.23252066172336</c:v>
                </c:pt>
                <c:pt idx="16">
                  <c:v>824.43430280569896</c:v>
                </c:pt>
                <c:pt idx="17">
                  <c:v>1041.5921453316378</c:v>
                </c:pt>
                <c:pt idx="18">
                  <c:v>1382.914084029065</c:v>
                </c:pt>
                <c:pt idx="19">
                  <c:v>1746.7193646758008</c:v>
                </c:pt>
                <c:pt idx="20">
                  <c:v>1674.3974405284503</c:v>
                </c:pt>
                <c:pt idx="21">
                  <c:v>1845.641799314629</c:v>
                </c:pt>
                <c:pt idx="22">
                  <c:v>1938.0947852693448</c:v>
                </c:pt>
                <c:pt idx="23">
                  <c:v>2117.5081254532438</c:v>
                </c:pt>
                <c:pt idx="24">
                  <c:v>2306.8628246667108</c:v>
                </c:pt>
                <c:pt idx="25">
                  <c:v>2367.7973591099058</c:v>
                </c:pt>
                <c:pt idx="26">
                  <c:v>2700.69530902518</c:v>
                </c:pt>
                <c:pt idx="27">
                  <c:v>3363.765196205366</c:v>
                </c:pt>
                <c:pt idx="28">
                  <c:v>4459.6942797982738</c:v>
                </c:pt>
                <c:pt idx="29">
                  <c:v>5429.4080366541148</c:v>
                </c:pt>
                <c:pt idx="30">
                  <c:v>6153.0533773831175</c:v>
                </c:pt>
                <c:pt idx="31">
                  <c:v>7118.1436673046719</c:v>
                </c:pt>
                <c:pt idx="32">
                  <c:v>7540.5995905330074</c:v>
                </c:pt>
                <c:pt idx="33">
                  <c:v>8194.1123465190103</c:v>
                </c:pt>
                <c:pt idx="34">
                  <c:v>9485.2057087509584</c:v>
                </c:pt>
                <c:pt idx="35">
                  <c:v>11467.816136611062</c:v>
                </c:pt>
                <c:pt idx="36">
                  <c:v>12249.258977426189</c:v>
                </c:pt>
                <c:pt idx="37">
                  <c:v>11234.879678802967</c:v>
                </c:pt>
                <c:pt idx="38">
                  <c:v>7462.9187773351659</c:v>
                </c:pt>
                <c:pt idx="39">
                  <c:v>9554.5056442160221</c:v>
                </c:pt>
                <c:pt idx="40">
                  <c:v>11346.638194602534</c:v>
                </c:pt>
                <c:pt idx="41">
                  <c:v>10654.854107029829</c:v>
                </c:pt>
                <c:pt idx="42">
                  <c:v>12093.711839404774</c:v>
                </c:pt>
                <c:pt idx="43">
                  <c:v>13451.142008732144</c:v>
                </c:pt>
                <c:pt idx="44">
                  <c:v>15028.810318022866</c:v>
                </c:pt>
                <c:pt idx="45">
                  <c:v>17550.82581166517</c:v>
                </c:pt>
                <c:pt idx="46">
                  <c:v>19676.146148534441</c:v>
                </c:pt>
                <c:pt idx="47">
                  <c:v>21590.260187613345</c:v>
                </c:pt>
                <c:pt idx="48">
                  <c:v>19028.130329058571</c:v>
                </c:pt>
                <c:pt idx="49">
                  <c:v>16958.639286990663</c:v>
                </c:pt>
                <c:pt idx="50">
                  <c:v>20540.024776810122</c:v>
                </c:pt>
                <c:pt idx="51">
                  <c:v>22388.198077082896</c:v>
                </c:pt>
                <c:pt idx="52">
                  <c:v>22589.959026331351</c:v>
                </c:pt>
              </c:numCache>
            </c:numRef>
          </c:yVal>
        </c:ser>
        <c:ser>
          <c:idx val="2"/>
          <c:order val="2"/>
          <c:tx>
            <c:strRef>
              <c:f>Sheet1!$A$4</c:f>
              <c:strCache>
                <c:ptCount val="1"/>
              </c:strCache>
            </c:strRef>
          </c:tx>
          <c:spPr>
            <a:ln w="60325">
              <a:solidFill>
                <a:srgbClr val="FF0000"/>
              </a:solidFill>
              <a:prstDash val="solid"/>
            </a:ln>
          </c:spPr>
          <c:marker>
            <c:symbol val="none"/>
          </c:marker>
          <c:xVal>
            <c:numRef>
              <c:f>Sheet1!$B$1:$BB$1</c:f>
              <c:numCache>
                <c:formatCode>General</c:formatCode>
                <c:ptCount val="53"/>
                <c:pt idx="0">
                  <c:v>1960.0000000002231</c:v>
                </c:pt>
                <c:pt idx="1">
                  <c:v>1961.0000000002231</c:v>
                </c:pt>
                <c:pt idx="2">
                  <c:v>1962.0000000002231</c:v>
                </c:pt>
                <c:pt idx="3">
                  <c:v>1963.0000000002231</c:v>
                </c:pt>
                <c:pt idx="4">
                  <c:v>1964.0000000002231</c:v>
                </c:pt>
                <c:pt idx="5">
                  <c:v>1965.0000000002231</c:v>
                </c:pt>
                <c:pt idx="6">
                  <c:v>1966.0000000002249</c:v>
                </c:pt>
                <c:pt idx="7">
                  <c:v>1967.0000000002249</c:v>
                </c:pt>
                <c:pt idx="8">
                  <c:v>1968.0000000002249</c:v>
                </c:pt>
                <c:pt idx="9">
                  <c:v>1969.0000000002249</c:v>
                </c:pt>
                <c:pt idx="10">
                  <c:v>1970.0000000002251</c:v>
                </c:pt>
                <c:pt idx="11">
                  <c:v>1971.0000000002251</c:v>
                </c:pt>
                <c:pt idx="12">
                  <c:v>1972.0000000002251</c:v>
                </c:pt>
                <c:pt idx="13">
                  <c:v>1973.0000000002251</c:v>
                </c:pt>
                <c:pt idx="14">
                  <c:v>1974.0000000002251</c:v>
                </c:pt>
                <c:pt idx="15">
                  <c:v>1975.0000000002251</c:v>
                </c:pt>
                <c:pt idx="16">
                  <c:v>1976.0000000002251</c:v>
                </c:pt>
                <c:pt idx="17">
                  <c:v>1977.0000000002251</c:v>
                </c:pt>
                <c:pt idx="18">
                  <c:v>1978.0000000002251</c:v>
                </c:pt>
                <c:pt idx="19">
                  <c:v>1979.0000000002251</c:v>
                </c:pt>
                <c:pt idx="20">
                  <c:v>1980.0000000002251</c:v>
                </c:pt>
                <c:pt idx="21">
                  <c:v>1981.0000000002251</c:v>
                </c:pt>
                <c:pt idx="22">
                  <c:v>1982.0000000002251</c:v>
                </c:pt>
                <c:pt idx="23">
                  <c:v>1983.000000000226</c:v>
                </c:pt>
                <c:pt idx="24">
                  <c:v>1984.000000000226</c:v>
                </c:pt>
                <c:pt idx="25">
                  <c:v>1985.000000000226</c:v>
                </c:pt>
                <c:pt idx="26">
                  <c:v>1986.000000000226</c:v>
                </c:pt>
                <c:pt idx="27">
                  <c:v>1987.000000000226</c:v>
                </c:pt>
                <c:pt idx="28">
                  <c:v>1988.000000000226</c:v>
                </c:pt>
                <c:pt idx="29">
                  <c:v>1989.000000000226</c:v>
                </c:pt>
                <c:pt idx="30">
                  <c:v>1990.000000000226</c:v>
                </c:pt>
                <c:pt idx="31">
                  <c:v>1991.000000000226</c:v>
                </c:pt>
                <c:pt idx="32">
                  <c:v>1992.000000000226</c:v>
                </c:pt>
                <c:pt idx="33">
                  <c:v>1993.000000000226</c:v>
                </c:pt>
                <c:pt idx="34">
                  <c:v>1994.0000000002271</c:v>
                </c:pt>
                <c:pt idx="35">
                  <c:v>1995.0000000002271</c:v>
                </c:pt>
                <c:pt idx="36">
                  <c:v>1996.0000000002271</c:v>
                </c:pt>
                <c:pt idx="37">
                  <c:v>1997.0000000002271</c:v>
                </c:pt>
                <c:pt idx="38">
                  <c:v>1998.0000000002271</c:v>
                </c:pt>
                <c:pt idx="39">
                  <c:v>1999.0000000002281</c:v>
                </c:pt>
                <c:pt idx="40">
                  <c:v>2000.0000000002281</c:v>
                </c:pt>
                <c:pt idx="41">
                  <c:v>2001.0000000002281</c:v>
                </c:pt>
                <c:pt idx="42">
                  <c:v>2002.0000000002281</c:v>
                </c:pt>
                <c:pt idx="43">
                  <c:v>2003.0000000002281</c:v>
                </c:pt>
                <c:pt idx="44">
                  <c:v>2004.0000000002281</c:v>
                </c:pt>
                <c:pt idx="45">
                  <c:v>2005.0000000002281</c:v>
                </c:pt>
                <c:pt idx="46">
                  <c:v>2006.0000000002281</c:v>
                </c:pt>
                <c:pt idx="47">
                  <c:v>2007.0000000002281</c:v>
                </c:pt>
                <c:pt idx="48">
                  <c:v>2008.0000000002281</c:v>
                </c:pt>
                <c:pt idx="49">
                  <c:v>2009.0000000002281</c:v>
                </c:pt>
                <c:pt idx="50">
                  <c:v>2010.0000000002299</c:v>
                </c:pt>
                <c:pt idx="51">
                  <c:v>2011.0000000002299</c:v>
                </c:pt>
                <c:pt idx="52">
                  <c:v>2012.0000000002299</c:v>
                </c:pt>
              </c:numCache>
            </c:numRef>
          </c:xVal>
          <c:yVal>
            <c:numRef>
              <c:f>Sheet1!$B$4:$BB$4</c:f>
              <c:numCache>
                <c:formatCode>General</c:formatCode>
                <c:ptCount val="53"/>
                <c:pt idx="0">
                  <c:v>507.92952909202683</c:v>
                </c:pt>
                <c:pt idx="1">
                  <c:v>284.01277597899457</c:v>
                </c:pt>
                <c:pt idx="2">
                  <c:v>308.51082206619895</c:v>
                </c:pt>
                <c:pt idx="3">
                  <c:v>349.76076919309571</c:v>
                </c:pt>
                <c:pt idx="4">
                  <c:v>368.82991171575202</c:v>
                </c:pt>
                <c:pt idx="5">
                  <c:v>385.34380060321934</c:v>
                </c:pt>
                <c:pt idx="6">
                  <c:v>445.14209051000137</c:v>
                </c:pt>
                <c:pt idx="7">
                  <c:v>482.75636031483202</c:v>
                </c:pt>
                <c:pt idx="8">
                  <c:v>527.16735897804801</c:v>
                </c:pt>
                <c:pt idx="9">
                  <c:v>573.06813506355013</c:v>
                </c:pt>
                <c:pt idx="10">
                  <c:v>491.39943886916132</c:v>
                </c:pt>
                <c:pt idx="11">
                  <c:v>456.54302114420551</c:v>
                </c:pt>
                <c:pt idx="12">
                  <c:v>560.13422888491095</c:v>
                </c:pt>
                <c:pt idx="13">
                  <c:v>688.42656147714331</c:v>
                </c:pt>
                <c:pt idx="14">
                  <c:v>930.16465800092885</c:v>
                </c:pt>
                <c:pt idx="15">
                  <c:v>1139.032325613824</c:v>
                </c:pt>
                <c:pt idx="16">
                  <c:v>1278.784152631534</c:v>
                </c:pt>
                <c:pt idx="17">
                  <c:v>1430.4366617562011</c:v>
                </c:pt>
                <c:pt idx="18">
                  <c:v>1552.853417781577</c:v>
                </c:pt>
                <c:pt idx="19">
                  <c:v>2083.1785175646169</c:v>
                </c:pt>
                <c:pt idx="20">
                  <c:v>1566.747564859925</c:v>
                </c:pt>
                <c:pt idx="21">
                  <c:v>1580.8861162466283</c:v>
                </c:pt>
                <c:pt idx="22">
                  <c:v>1403.2439839863621</c:v>
                </c:pt>
                <c:pt idx="23">
                  <c:v>1310.279784517244</c:v>
                </c:pt>
                <c:pt idx="24">
                  <c:v>1246.2019908027851</c:v>
                </c:pt>
                <c:pt idx="25">
                  <c:v>1367.173131439439</c:v>
                </c:pt>
                <c:pt idx="26">
                  <c:v>1508.919435907065</c:v>
                </c:pt>
                <c:pt idx="27">
                  <c:v>1703.6493422259787</c:v>
                </c:pt>
                <c:pt idx="28">
                  <c:v>1742.9596826488541</c:v>
                </c:pt>
                <c:pt idx="29">
                  <c:v>2019.0658889160309</c:v>
                </c:pt>
                <c:pt idx="30">
                  <c:v>2790.5804865917089</c:v>
                </c:pt>
                <c:pt idx="31">
                  <c:v>2750.6439016633058</c:v>
                </c:pt>
                <c:pt idx="32">
                  <c:v>2850.3897584863371</c:v>
                </c:pt>
                <c:pt idx="33">
                  <c:v>3181.3175556945216</c:v>
                </c:pt>
                <c:pt idx="34">
                  <c:v>2268.3972703055965</c:v>
                </c:pt>
                <c:pt idx="35">
                  <c:v>2896.0906035176699</c:v>
                </c:pt>
                <c:pt idx="36">
                  <c:v>3052.9595689390062</c:v>
                </c:pt>
                <c:pt idx="37">
                  <c:v>3144.3939322299325</c:v>
                </c:pt>
                <c:pt idx="38">
                  <c:v>4392.3501676073593</c:v>
                </c:pt>
                <c:pt idx="39">
                  <c:v>4012.4728106431062</c:v>
                </c:pt>
                <c:pt idx="40">
                  <c:v>4219.5443370671283</c:v>
                </c:pt>
                <c:pt idx="41">
                  <c:v>3057.7906501453858</c:v>
                </c:pt>
                <c:pt idx="42">
                  <c:v>3576.2278599030365</c:v>
                </c:pt>
                <c:pt idx="43">
                  <c:v>4595.2877713470698</c:v>
                </c:pt>
                <c:pt idx="44">
                  <c:v>5866.7447020478676</c:v>
                </c:pt>
                <c:pt idx="45">
                  <c:v>7129.5848796113214</c:v>
                </c:pt>
                <c:pt idx="46">
                  <c:v>7736.0983904010573</c:v>
                </c:pt>
                <c:pt idx="47">
                  <c:v>9312.0518713229758</c:v>
                </c:pt>
                <c:pt idx="48">
                  <c:v>10379.491949545769</c:v>
                </c:pt>
                <c:pt idx="49">
                  <c:v>8626.3981655438038</c:v>
                </c:pt>
                <c:pt idx="50">
                  <c:v>10135.420915987619</c:v>
                </c:pt>
                <c:pt idx="51">
                  <c:v>10604.840147529647</c:v>
                </c:pt>
                <c:pt idx="52">
                  <c:v>10666.055678635494</c:v>
                </c:pt>
              </c:numCache>
            </c:numRef>
          </c:yVal>
        </c:ser>
        <c:dLbls/>
        <c:axId val="127707776"/>
        <c:axId val="127721856"/>
      </c:scatterChart>
      <c:valAx>
        <c:axId val="127707776"/>
        <c:scaling>
          <c:orientation val="minMax"/>
          <c:max val="2015"/>
          <c:min val="1960"/>
        </c:scaling>
        <c:axPos val="b"/>
        <c:numFmt formatCode="&quot;&quot;0&quot;&quot;;&quot;&quot;\-&quot;&quot;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20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7721856"/>
        <c:crossesAt val="0"/>
        <c:crossBetween val="midCat"/>
        <c:majorUnit val="5"/>
      </c:valAx>
      <c:valAx>
        <c:axId val="127721856"/>
        <c:scaling>
          <c:orientation val="minMax"/>
          <c:max val="24000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600" b="1" i="0" u="none" strike="noStrike" baseline="0">
                <a:solidFill>
                  <a:schemeClr val="tx1"/>
                </a:solidFill>
                <a:latin typeface="Calibri"/>
                <a:ea typeface="Calibri"/>
                <a:cs typeface="Calibri"/>
              </a:defRPr>
            </a:pPr>
            <a:endParaRPr lang="tr-TR"/>
          </a:p>
        </c:txPr>
        <c:crossAx val="127707776"/>
        <c:crossesAt val="1960"/>
        <c:crossBetween val="midCat"/>
        <c:majorUnit val="2000"/>
      </c:valAx>
      <c:spPr>
        <a:noFill/>
        <a:ln w="25399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6.9611028351185933E-2"/>
          <c:y val="4.0022262842144836E-2"/>
          <c:w val="0.77273131399115824"/>
          <c:h val="0.80224315710536198"/>
        </c:manualLayout>
      </c:layout>
      <c:lineChart>
        <c:grouping val="standard"/>
        <c:ser>
          <c:idx val="1"/>
          <c:order val="0"/>
          <c:tx>
            <c:strRef>
              <c:f>'[turkey trade with med.xlsx]Sayfa1'!$P$3</c:f>
              <c:strCache>
                <c:ptCount val="1"/>
                <c:pt idx="0">
                  <c:v>export_total</c:v>
                </c:pt>
              </c:strCache>
            </c:strRef>
          </c:tx>
          <c:spPr>
            <a:ln w="76200">
              <a:solidFill>
                <a:srgbClr val="00B050"/>
              </a:solidFill>
            </a:ln>
          </c:spPr>
          <c:marker>
            <c:symbol val="none"/>
          </c:marker>
          <c:dLbls>
            <c:dLbl>
              <c:idx val="21"/>
              <c:layout/>
              <c:tx>
                <c:rich>
                  <a:bodyPr/>
                  <a:lstStyle/>
                  <a:p>
                    <a:pPr>
                      <a:defRPr sz="1050" b="1">
                        <a:solidFill>
                          <a:srgbClr val="00B050"/>
                        </a:solidFill>
                      </a:defRPr>
                    </a:pPr>
                    <a:r>
                      <a:rPr lang="tr-TR" sz="1050" b="1" dirty="0" smtClean="0">
                        <a:solidFill>
                          <a:srgbClr val="00B050"/>
                        </a:solidFill>
                      </a:rPr>
                      <a:t>ihracat</a:t>
                    </a:r>
                    <a:endParaRPr lang="en-US" sz="1200" b="1" dirty="0">
                      <a:solidFill>
                        <a:srgbClr val="00B050"/>
                      </a:solidFill>
                    </a:endParaRPr>
                  </a:p>
                </c:rich>
              </c:tx>
              <c:spPr/>
              <c:showVal val="1"/>
            </c:dLbl>
            <c:delete val="1"/>
            <c:txPr>
              <a:bodyPr/>
              <a:lstStyle/>
              <a:p>
                <a:pPr>
                  <a:defRPr sz="1050"/>
                </a:pPr>
                <a:endParaRPr lang="tr-TR"/>
              </a:p>
            </c:txPr>
          </c:dLbls>
          <c:cat>
            <c:numRef>
              <c:f>'[turkey trade with med.xlsx]Sayfa1'!$N$4:$N$25</c:f>
              <c:numCache>
                <c:formatCode>General</c:formatCode>
                <c:ptCount val="2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</c:numCache>
            </c:numRef>
          </c:cat>
          <c:val>
            <c:numRef>
              <c:f>'[turkey trade with med.xlsx]Sayfa1'!$P$4:$P$25</c:f>
              <c:numCache>
                <c:formatCode>0.00</c:formatCode>
                <c:ptCount val="22"/>
                <c:pt idx="0">
                  <c:v>12.959381795000002</c:v>
                </c:pt>
                <c:pt idx="1">
                  <c:v>13.593446109000027</c:v>
                </c:pt>
                <c:pt idx="2">
                  <c:v>14.714608124999998</c:v>
                </c:pt>
                <c:pt idx="3">
                  <c:v>15.348912703999998</c:v>
                </c:pt>
                <c:pt idx="4">
                  <c:v>18.10602997199998</c:v>
                </c:pt>
                <c:pt idx="5">
                  <c:v>21.598625792</c:v>
                </c:pt>
                <c:pt idx="6">
                  <c:v>23.04771686399998</c:v>
                </c:pt>
                <c:pt idx="7">
                  <c:v>26.244683775999945</c:v>
                </c:pt>
                <c:pt idx="8">
                  <c:v>26.881361920000053</c:v>
                </c:pt>
                <c:pt idx="9">
                  <c:v>26.587173645</c:v>
                </c:pt>
                <c:pt idx="10">
                  <c:v>27.485359096999925</c:v>
                </c:pt>
                <c:pt idx="11">
                  <c:v>31.333944395000053</c:v>
                </c:pt>
                <c:pt idx="12">
                  <c:v>35.761981307000006</c:v>
                </c:pt>
                <c:pt idx="13">
                  <c:v>47.252836302000013</c:v>
                </c:pt>
                <c:pt idx="14">
                  <c:v>63.1209488000001</c:v>
                </c:pt>
                <c:pt idx="15">
                  <c:v>73.476408142999645</c:v>
                </c:pt>
                <c:pt idx="16">
                  <c:v>85.534675518</c:v>
                </c:pt>
                <c:pt idx="17">
                  <c:v>107.271749904</c:v>
                </c:pt>
                <c:pt idx="18">
                  <c:v>132.002384611</c:v>
                </c:pt>
                <c:pt idx="19">
                  <c:v>102.13852569100015</c:v>
                </c:pt>
                <c:pt idx="20">
                  <c:v>113.97945182599985</c:v>
                </c:pt>
                <c:pt idx="21">
                  <c:v>134.91525195300002</c:v>
                </c:pt>
              </c:numCache>
            </c:numRef>
          </c:val>
        </c:ser>
        <c:ser>
          <c:idx val="3"/>
          <c:order val="1"/>
          <c:tx>
            <c:strRef>
              <c:f>'[turkey trade with med.xlsx]Sayfa1'!$R$3</c:f>
              <c:strCache>
                <c:ptCount val="1"/>
                <c:pt idx="0">
                  <c:v>import_total</c:v>
                </c:pt>
              </c:strCache>
            </c:strRef>
          </c:tx>
          <c:spPr>
            <a:ln w="5715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1"/>
              <c:layout>
                <c:manualLayout>
                  <c:x val="1.8018018018018014E-2"/>
                  <c:y val="0"/>
                </c:manualLayout>
              </c:layout>
              <c:tx>
                <c:rich>
                  <a:bodyPr/>
                  <a:lstStyle/>
                  <a:p>
                    <a:r>
                      <a:rPr lang="tr-TR" sz="1200" b="1" dirty="0" smtClean="0">
                        <a:solidFill>
                          <a:srgbClr val="FF0000"/>
                        </a:solidFill>
                      </a:rPr>
                      <a:t>ithalat</a:t>
                    </a:r>
                    <a:endParaRPr lang="en-US" dirty="0"/>
                  </a:p>
                </c:rich>
              </c:tx>
              <c:showVal val="1"/>
            </c:dLbl>
            <c:delete val="1"/>
            <c:txPr>
              <a:bodyPr/>
              <a:lstStyle/>
              <a:p>
                <a:pPr>
                  <a:defRPr sz="1200" b="1">
                    <a:solidFill>
                      <a:srgbClr val="FF0000"/>
                    </a:solidFill>
                  </a:defRPr>
                </a:pPr>
                <a:endParaRPr lang="tr-TR"/>
              </a:p>
            </c:txPr>
          </c:dLbls>
          <c:cat>
            <c:numRef>
              <c:f>'[turkey trade with med.xlsx]Sayfa1'!$N$4:$N$25</c:f>
              <c:numCache>
                <c:formatCode>General</c:formatCode>
                <c:ptCount val="22"/>
                <c:pt idx="0">
                  <c:v>1990</c:v>
                </c:pt>
                <c:pt idx="1">
                  <c:v>1991</c:v>
                </c:pt>
                <c:pt idx="2">
                  <c:v>1992</c:v>
                </c:pt>
                <c:pt idx="3">
                  <c:v>1993</c:v>
                </c:pt>
                <c:pt idx="4">
                  <c:v>1994</c:v>
                </c:pt>
                <c:pt idx="5">
                  <c:v>1995</c:v>
                </c:pt>
                <c:pt idx="6">
                  <c:v>1996</c:v>
                </c:pt>
                <c:pt idx="7">
                  <c:v>1997</c:v>
                </c:pt>
                <c:pt idx="8">
                  <c:v>1998</c:v>
                </c:pt>
                <c:pt idx="9">
                  <c:v>1999</c:v>
                </c:pt>
                <c:pt idx="10">
                  <c:v>2000</c:v>
                </c:pt>
                <c:pt idx="11">
                  <c:v>2001</c:v>
                </c:pt>
                <c:pt idx="12">
                  <c:v>2002</c:v>
                </c:pt>
                <c:pt idx="13">
                  <c:v>2003</c:v>
                </c:pt>
                <c:pt idx="14">
                  <c:v>2004</c:v>
                </c:pt>
                <c:pt idx="15">
                  <c:v>2005</c:v>
                </c:pt>
                <c:pt idx="16">
                  <c:v>2006</c:v>
                </c:pt>
                <c:pt idx="17">
                  <c:v>2007</c:v>
                </c:pt>
                <c:pt idx="18">
                  <c:v>2008</c:v>
                </c:pt>
                <c:pt idx="19">
                  <c:v>2009</c:v>
                </c:pt>
                <c:pt idx="20">
                  <c:v>2010</c:v>
                </c:pt>
                <c:pt idx="21">
                  <c:v>2011</c:v>
                </c:pt>
              </c:numCache>
            </c:numRef>
          </c:cat>
          <c:val>
            <c:numRef>
              <c:f>'[turkey trade with med.xlsx]Sayfa1'!$R$4:$R$25</c:f>
              <c:numCache>
                <c:formatCode>0.00</c:formatCode>
                <c:ptCount val="22"/>
                <c:pt idx="0">
                  <c:v>22.300671714000053</c:v>
                </c:pt>
                <c:pt idx="1">
                  <c:v>21.046996144000001</c:v>
                </c:pt>
                <c:pt idx="2">
                  <c:v>22.871025135000053</c:v>
                </c:pt>
                <c:pt idx="3">
                  <c:v>29.429302156999945</c:v>
                </c:pt>
                <c:pt idx="4">
                  <c:v>23.267977328000054</c:v>
                </c:pt>
                <c:pt idx="5">
                  <c:v>35.707437055999996</c:v>
                </c:pt>
                <c:pt idx="6">
                  <c:v>42.930274304000001</c:v>
                </c:pt>
                <c:pt idx="7">
                  <c:v>48.585060351999999</c:v>
                </c:pt>
                <c:pt idx="8">
                  <c:v>45.908185088000003</c:v>
                </c:pt>
                <c:pt idx="9">
                  <c:v>40.686712277000012</c:v>
                </c:pt>
                <c:pt idx="10">
                  <c:v>54.149795284000099</c:v>
                </c:pt>
                <c:pt idx="11">
                  <c:v>41.399079443000005</c:v>
                </c:pt>
                <c:pt idx="12">
                  <c:v>51.270195622000138</c:v>
                </c:pt>
                <c:pt idx="13">
                  <c:v>69.339692056999638</c:v>
                </c:pt>
                <c:pt idx="14">
                  <c:v>97.539765968000026</c:v>
                </c:pt>
                <c:pt idx="15">
                  <c:v>116.77415090700002</c:v>
                </c:pt>
                <c:pt idx="16">
                  <c:v>139.57617414800001</c:v>
                </c:pt>
                <c:pt idx="17">
                  <c:v>170.06271450100002</c:v>
                </c:pt>
                <c:pt idx="18">
                  <c:v>201.960779436</c:v>
                </c:pt>
                <c:pt idx="19">
                  <c:v>140.86901343400001</c:v>
                </c:pt>
                <c:pt idx="20">
                  <c:v>185.54103669700001</c:v>
                </c:pt>
                <c:pt idx="21">
                  <c:v>240.838853376</c:v>
                </c:pt>
              </c:numCache>
            </c:numRef>
          </c:val>
        </c:ser>
        <c:dLbls/>
        <c:marker val="1"/>
        <c:axId val="100989184"/>
        <c:axId val="101007360"/>
      </c:lineChart>
      <c:catAx>
        <c:axId val="1009891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101007360"/>
        <c:crosses val="autoZero"/>
        <c:auto val="1"/>
        <c:lblAlgn val="ctr"/>
        <c:lblOffset val="100"/>
      </c:catAx>
      <c:valAx>
        <c:axId val="101007360"/>
        <c:scaling>
          <c:orientation val="minMax"/>
          <c:max val="250"/>
        </c:scaling>
        <c:axPos val="l"/>
        <c:majorGridlines/>
        <c:numFmt formatCode="0" sourceLinked="0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100989184"/>
        <c:crosses val="autoZero"/>
        <c:crossBetween val="between"/>
      </c:valAx>
    </c:plotArea>
    <c:plotVisOnly val="1"/>
    <c:dispBlanksAs val="gap"/>
  </c:chart>
  <c:externalData r:id="rId1"/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Sayfa2!$C$10</c:f>
              <c:strCache>
                <c:ptCount val="1"/>
                <c:pt idx="0">
                  <c:v>Reel GSYİH</c:v>
                </c:pt>
              </c:strCache>
            </c:strRef>
          </c:tx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400" b="0"/>
                </a:pPr>
                <a:endParaRPr lang="tr-TR"/>
              </a:p>
            </c:txPr>
            <c:showVal val="1"/>
          </c:dLbls>
          <c:cat>
            <c:numRef>
              <c:f>Sayfa2!$B$11:$B$12</c:f>
              <c:numCache>
                <c:formatCode>General</c:formatCode>
                <c:ptCount val="2"/>
                <c:pt idx="0">
                  <c:v>2001</c:v>
                </c:pt>
                <c:pt idx="1">
                  <c:v>2012</c:v>
                </c:pt>
              </c:numCache>
            </c:numRef>
          </c:cat>
          <c:val>
            <c:numRef>
              <c:f>Sayfa2!$C$11:$C$12</c:f>
              <c:numCache>
                <c:formatCode>#,##0</c:formatCode>
                <c:ptCount val="2"/>
                <c:pt idx="0">
                  <c:v>68309</c:v>
                </c:pt>
                <c:pt idx="1">
                  <c:v>117754</c:v>
                </c:pt>
              </c:numCache>
            </c:numRef>
          </c:val>
        </c:ser>
        <c:dLbls/>
        <c:gapWidth val="80"/>
        <c:axId val="101028608"/>
        <c:axId val="101030144"/>
      </c:barChart>
      <c:catAx>
        <c:axId val="101028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/>
            </a:pPr>
            <a:endParaRPr lang="tr-TR"/>
          </a:p>
        </c:txPr>
        <c:crossAx val="101030144"/>
        <c:crosses val="autoZero"/>
        <c:auto val="1"/>
        <c:lblAlgn val="ctr"/>
        <c:lblOffset val="100"/>
      </c:catAx>
      <c:valAx>
        <c:axId val="101030144"/>
        <c:scaling>
          <c:orientation val="minMax"/>
        </c:scaling>
        <c:delete val="1"/>
        <c:axPos val="l"/>
        <c:numFmt formatCode="#,##0" sourceLinked="1"/>
        <c:tickLblPos val="none"/>
        <c:crossAx val="101028608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bar"/>
        <c:grouping val="clustered"/>
        <c:ser>
          <c:idx val="0"/>
          <c:order val="0"/>
          <c:spPr>
            <a:solidFill>
              <a:srgbClr val="1F318D"/>
            </a:solidFill>
          </c:spPr>
          <c:dLbls>
            <c:dLbl>
              <c:idx val="0"/>
              <c:layout>
                <c:manualLayout>
                  <c:x val="-0.22764227642276411"/>
                  <c:y val="7.407407407407412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28048780487805136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24390243902439229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26422764227642281"/>
                  <c:y val="1.4814814814814805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31300813008130102"/>
                  <c:y val="1.1111111111111101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tr-T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Sayfa2!$G$2771:$G$2775</c:f>
              <c:strCache>
                <c:ptCount val="5"/>
                <c:pt idx="0">
                  <c:v>tişört, fanila vs..</c:v>
                </c:pt>
                <c:pt idx="1">
                  <c:v>kamyon/kamyonet</c:v>
                </c:pt>
                <c:pt idx="2">
                  <c:v>Demir-çelik</c:v>
                </c:pt>
                <c:pt idx="3">
                  <c:v>Madeni yağ</c:v>
                </c:pt>
                <c:pt idx="4">
                  <c:v>Binek araç</c:v>
                </c:pt>
              </c:strCache>
            </c:strRef>
          </c:cat>
          <c:val>
            <c:numRef>
              <c:f>Sayfa2!$H$2771:$H$2775</c:f>
              <c:numCache>
                <c:formatCode>General</c:formatCode>
                <c:ptCount val="5"/>
                <c:pt idx="0">
                  <c:v>2.4195551537298883</c:v>
                </c:pt>
                <c:pt idx="1">
                  <c:v>2.9256646693634267</c:v>
                </c:pt>
                <c:pt idx="2">
                  <c:v>3.007641104231467</c:v>
                </c:pt>
                <c:pt idx="3">
                  <c:v>3.4675446525793556</c:v>
                </c:pt>
                <c:pt idx="4">
                  <c:v>5.4530030056197134</c:v>
                </c:pt>
              </c:numCache>
            </c:numRef>
          </c:val>
        </c:ser>
        <c:dLbls/>
        <c:gapWidth val="41"/>
        <c:axId val="98499200"/>
        <c:axId val="101454208"/>
      </c:barChart>
      <c:catAx>
        <c:axId val="98499200"/>
        <c:scaling>
          <c:orientation val="minMax"/>
        </c:scaling>
        <c:delete val="1"/>
        <c:axPos val="l"/>
        <c:numFmt formatCode="General" sourceLinked="0"/>
        <c:tickLblPos val="none"/>
        <c:crossAx val="101454208"/>
        <c:crosses val="autoZero"/>
        <c:auto val="1"/>
        <c:lblAlgn val="ctr"/>
        <c:lblOffset val="100"/>
      </c:catAx>
      <c:valAx>
        <c:axId val="1014542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98499200"/>
        <c:crosses val="autoZero"/>
        <c:crossBetween val="between"/>
      </c:valAx>
    </c:plotArea>
    <c:plotVisOnly val="1"/>
    <c:dispBlanksAs val="gap"/>
  </c:chart>
  <c:externalData r:id="rId1"/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bar"/>
        <c:grouping val="clustered"/>
        <c:ser>
          <c:idx val="0"/>
          <c:order val="0"/>
          <c:spPr>
            <a:solidFill>
              <a:schemeClr val="accent2"/>
            </a:solidFill>
          </c:spPr>
          <c:dLbls>
            <c:dLbl>
              <c:idx val="0"/>
              <c:layout>
                <c:manualLayout>
                  <c:x val="-0.18939393939394011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1"/>
              <c:layout>
                <c:manualLayout>
                  <c:x val="-0.21969696969697011"/>
                  <c:y val="0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2"/>
              <c:layout>
                <c:manualLayout>
                  <c:x val="-0.30303030303030321"/>
                  <c:y val="7.5757575757575924E-3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3"/>
              <c:layout>
                <c:manualLayout>
                  <c:x val="-0.42045454545454736"/>
                  <c:y val="3.4721821112782606E-17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dLbl>
              <c:idx val="4"/>
              <c:layout>
                <c:manualLayout>
                  <c:x val="-0.31818181818182023"/>
                  <c:y val="1.1363636363636407E-2"/>
                </c:manualLayout>
              </c:layout>
              <c:showVal val="1"/>
              <c:extLst>
                <c:ext xmlns:c15="http://schemas.microsoft.com/office/drawing/2012/chart" uri="{CE6537A1-D6FC-4f65-9D91-7224C49458BB}">
                  <c15:layout/>
                </c:ext>
              </c:extLst>
            </c:dLbl>
            <c:numFmt formatCode="#,##0.00" sourceLinked="0"/>
            <c:spPr>
              <a:noFill/>
              <a:ln>
                <a:noFill/>
              </a:ln>
              <a:effectLst/>
            </c:spPr>
            <c:txPr>
              <a:bodyPr/>
              <a:lstStyle/>
              <a:p>
                <a:pPr>
                  <a:defRPr sz="1400" b="1">
                    <a:solidFill>
                      <a:schemeClr val="bg1"/>
                    </a:solidFill>
                    <a:latin typeface="Arial" pitchFamily="34" charset="0"/>
                    <a:cs typeface="Arial" pitchFamily="34" charset="0"/>
                  </a:defRPr>
                </a:pPr>
                <a:endParaRPr lang="tr-TR"/>
              </a:p>
            </c:txPr>
            <c:showVal val="1"/>
            <c:extLst>
              <c:ext xmlns:c15="http://schemas.microsoft.com/office/drawing/2012/chart" uri="{CE6537A1-D6FC-4f65-9D91-7224C49458BB}">
                <c15:showLeaderLines val="0"/>
              </c:ext>
            </c:extLst>
          </c:dLbls>
          <c:cat>
            <c:strRef>
              <c:f>Sayfa1!$G$3:$G$7</c:f>
              <c:strCache>
                <c:ptCount val="5"/>
                <c:pt idx="0">
                  <c:v>Üzüm</c:v>
                </c:pt>
                <c:pt idx="1">
                  <c:v>İplik</c:v>
                </c:pt>
                <c:pt idx="2">
                  <c:v>Tütün</c:v>
                </c:pt>
                <c:pt idx="3">
                  <c:v>Pamuk</c:v>
                </c:pt>
                <c:pt idx="4">
                  <c:v>Fındık</c:v>
                </c:pt>
              </c:strCache>
            </c:strRef>
          </c:cat>
          <c:val>
            <c:numRef>
              <c:f>Sayfa1!$H$3:$H$7</c:f>
              <c:numCache>
                <c:formatCode>General</c:formatCode>
                <c:ptCount val="5"/>
                <c:pt idx="0">
                  <c:v>4.4780332598188917</c:v>
                </c:pt>
                <c:pt idx="1">
                  <c:v>6.1612195459244141</c:v>
                </c:pt>
                <c:pt idx="2">
                  <c:v>7.9548405980210681</c:v>
                </c:pt>
                <c:pt idx="3">
                  <c:v>11.085360346927819</c:v>
                </c:pt>
                <c:pt idx="4">
                  <c:v>13.568139366480542</c:v>
                </c:pt>
              </c:numCache>
            </c:numRef>
          </c:val>
        </c:ser>
        <c:dLbls/>
        <c:gapWidth val="41"/>
        <c:axId val="101491072"/>
        <c:axId val="101492608"/>
      </c:barChart>
      <c:catAx>
        <c:axId val="101491072"/>
        <c:scaling>
          <c:orientation val="minMax"/>
        </c:scaling>
        <c:delete val="1"/>
        <c:axPos val="l"/>
        <c:numFmt formatCode="General" sourceLinked="0"/>
        <c:tickLblPos val="none"/>
        <c:crossAx val="101492608"/>
        <c:crosses val="autoZero"/>
        <c:auto val="1"/>
        <c:lblAlgn val="ctr"/>
        <c:lblOffset val="100"/>
      </c:catAx>
      <c:valAx>
        <c:axId val="1014926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200" b="1"/>
            </a:pPr>
            <a:endParaRPr lang="tr-TR"/>
          </a:p>
        </c:txPr>
        <c:crossAx val="101491072"/>
        <c:crosses val="autoZero"/>
        <c:crossBetween val="between"/>
      </c:valAx>
    </c:plotArea>
    <c:plotVisOnly val="1"/>
    <c:dispBlanksAs val="gap"/>
  </c:chart>
  <c:externalData r:id="rId1"/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barChart>
        <c:barDir val="col"/>
        <c:grouping val="clustered"/>
        <c:ser>
          <c:idx val="0"/>
          <c:order val="0"/>
          <c:tx>
            <c:strRef>
              <c:f>Sayfa1!$A$3</c:f>
              <c:strCache>
                <c:ptCount val="1"/>
                <c:pt idx="0">
                  <c:v>EXPY</c:v>
                </c:pt>
              </c:strCache>
            </c:strRef>
          </c:tx>
          <c:spPr>
            <a:solidFill>
              <a:srgbClr val="0070C0"/>
            </a:solidFill>
          </c:spPr>
          <c:dPt>
            <c:idx val="13"/>
            <c:spPr>
              <a:solidFill>
                <a:srgbClr val="FF0000"/>
              </a:solidFill>
            </c:spPr>
          </c:dPt>
          <c:dLbls>
            <c:spPr>
              <a:noFill/>
              <a:ln>
                <a:noFill/>
              </a:ln>
              <a:effectLst/>
            </c:spPr>
            <c:showVal val="1"/>
            <c:extLst>
              <c:ext xmlns:c15="http://schemas.microsoft.com/office/drawing/2012/chart" uri="{CE6537A1-D6FC-4f65-9D91-7224C49458BB}">
                <c15:layout/>
                <c15:showLeaderLines val="0"/>
              </c:ext>
            </c:extLst>
          </c:dLbls>
          <c:cat>
            <c:strRef>
              <c:f>Sayfa1!$B$2:$U$2</c:f>
              <c:strCache>
                <c:ptCount val="20"/>
                <c:pt idx="0">
                  <c:v>İsviçre</c:v>
                </c:pt>
                <c:pt idx="1">
                  <c:v>Japonya</c:v>
                </c:pt>
                <c:pt idx="2">
                  <c:v>Almanya</c:v>
                </c:pt>
                <c:pt idx="3">
                  <c:v>Fransa</c:v>
                </c:pt>
                <c:pt idx="4">
                  <c:v>ABD</c:v>
                </c:pt>
                <c:pt idx="5">
                  <c:v>İngiltere</c:v>
                </c:pt>
                <c:pt idx="6">
                  <c:v>Kore</c:v>
                </c:pt>
                <c:pt idx="7">
                  <c:v>İtalya</c:v>
                </c:pt>
                <c:pt idx="8">
                  <c:v>İspanya</c:v>
                </c:pt>
                <c:pt idx="9">
                  <c:v>Hollanda</c:v>
                </c:pt>
                <c:pt idx="10">
                  <c:v>Çin</c:v>
                </c:pt>
                <c:pt idx="11">
                  <c:v>Meksika</c:v>
                </c:pt>
                <c:pt idx="12">
                  <c:v>Kanada</c:v>
                </c:pt>
                <c:pt idx="13">
                  <c:v>Türkiye</c:v>
                </c:pt>
                <c:pt idx="14">
                  <c:v>Rusya</c:v>
                </c:pt>
                <c:pt idx="15">
                  <c:v>Hindistan</c:v>
                </c:pt>
                <c:pt idx="16">
                  <c:v>S. Arabistan</c:v>
                </c:pt>
                <c:pt idx="17">
                  <c:v>Endonezya</c:v>
                </c:pt>
                <c:pt idx="18">
                  <c:v>Brezilya</c:v>
                </c:pt>
                <c:pt idx="19">
                  <c:v>Avustralya</c:v>
                </c:pt>
              </c:strCache>
            </c:strRef>
          </c:cat>
          <c:val>
            <c:numRef>
              <c:f>Sayfa1!$B$3:$U$3</c:f>
              <c:numCache>
                <c:formatCode>0</c:formatCode>
                <c:ptCount val="20"/>
                <c:pt idx="0">
                  <c:v>100</c:v>
                </c:pt>
                <c:pt idx="1">
                  <c:v>97.714699605356472</c:v>
                </c:pt>
                <c:pt idx="2">
                  <c:v>96.334189786939803</c:v>
                </c:pt>
                <c:pt idx="3">
                  <c:v>94.530967454762973</c:v>
                </c:pt>
                <c:pt idx="4">
                  <c:v>92.672353836553356</c:v>
                </c:pt>
                <c:pt idx="5">
                  <c:v>92.410996387395556</c:v>
                </c:pt>
                <c:pt idx="6">
                  <c:v>91.017371502152002</c:v>
                </c:pt>
                <c:pt idx="7">
                  <c:v>88.210250418291167</c:v>
                </c:pt>
                <c:pt idx="8">
                  <c:v>87.379281771249381</c:v>
                </c:pt>
                <c:pt idx="9">
                  <c:v>87.017723224399205</c:v>
                </c:pt>
                <c:pt idx="10">
                  <c:v>83.217086150092001</c:v>
                </c:pt>
                <c:pt idx="11">
                  <c:v>82.627752673684526</c:v>
                </c:pt>
                <c:pt idx="12">
                  <c:v>79.504826742018707</c:v>
                </c:pt>
                <c:pt idx="13">
                  <c:v>69.339407993831585</c:v>
                </c:pt>
                <c:pt idx="14">
                  <c:v>68.944018535961106</c:v>
                </c:pt>
                <c:pt idx="15">
                  <c:v>68.820170575353657</c:v>
                </c:pt>
                <c:pt idx="16">
                  <c:v>67.566837162534782</c:v>
                </c:pt>
                <c:pt idx="17">
                  <c:v>63.377318485487976</c:v>
                </c:pt>
                <c:pt idx="18">
                  <c:v>61.440014466315915</c:v>
                </c:pt>
                <c:pt idx="19">
                  <c:v>55.842960984663151</c:v>
                </c:pt>
              </c:numCache>
            </c:numRef>
          </c:val>
        </c:ser>
        <c:dLbls/>
        <c:axId val="106076800"/>
        <c:axId val="106094976"/>
      </c:barChart>
      <c:catAx>
        <c:axId val="106076800"/>
        <c:scaling>
          <c:orientation val="minMax"/>
        </c:scaling>
        <c:axPos val="b"/>
        <c:numFmt formatCode="General" sourceLinked="0"/>
        <c:tickLblPos val="nextTo"/>
        <c:txPr>
          <a:bodyPr rot="-5400000" vert="horz"/>
          <a:lstStyle/>
          <a:p>
            <a:pPr>
              <a:defRPr/>
            </a:pPr>
            <a:endParaRPr lang="tr-TR"/>
          </a:p>
        </c:txPr>
        <c:crossAx val="106094976"/>
        <c:crosses val="autoZero"/>
        <c:auto val="1"/>
        <c:lblAlgn val="ctr"/>
        <c:lblOffset val="100"/>
      </c:catAx>
      <c:valAx>
        <c:axId val="106094976"/>
        <c:scaling>
          <c:orientation val="minMax"/>
          <c:max val="100"/>
          <c:min val="50"/>
        </c:scaling>
        <c:axPos val="l"/>
        <c:numFmt formatCode="0" sourceLinked="0"/>
        <c:tickLblPos val="nextTo"/>
        <c:txPr>
          <a:bodyPr/>
          <a:lstStyle/>
          <a:p>
            <a:pPr>
              <a:defRPr sz="1200"/>
            </a:pPr>
            <a:endParaRPr lang="tr-TR"/>
          </a:p>
        </c:txPr>
        <c:crossAx val="106076800"/>
        <c:crosses val="autoZero"/>
        <c:crossBetween val="between"/>
      </c:valAx>
    </c:plotArea>
    <c:plotVisOnly val="1"/>
    <c:dispBlanksAs val="gap"/>
  </c:chart>
  <c:txPr>
    <a:bodyPr/>
    <a:lstStyle/>
    <a:p>
      <a:pPr>
        <a:defRPr sz="1200"/>
      </a:pPr>
      <a:endParaRPr lang="tr-TR"/>
    </a:p>
  </c:txPr>
  <c:externalData r:id="rId1"/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numRef>
              <c:f>'bolge 1'!$A$2:$D$2</c:f>
              <c:numCache>
                <c:formatCode>General</c:formatCode>
                <c:ptCount val="4"/>
                <c:pt idx="0">
                  <c:v>1965</c:v>
                </c:pt>
                <c:pt idx="1">
                  <c:v>1980</c:v>
                </c:pt>
                <c:pt idx="2">
                  <c:v>2000</c:v>
                </c:pt>
                <c:pt idx="3">
                  <c:v>2012</c:v>
                </c:pt>
              </c:numCache>
            </c:numRef>
          </c:cat>
          <c:val>
            <c:numRef>
              <c:f>'bolge 1'!$A$3:$D$3</c:f>
              <c:numCache>
                <c:formatCode>General</c:formatCode>
                <c:ptCount val="4"/>
                <c:pt idx="0">
                  <c:v>34</c:v>
                </c:pt>
                <c:pt idx="1">
                  <c:v>39</c:v>
                </c:pt>
                <c:pt idx="2">
                  <c:v>44</c:v>
                </c:pt>
                <c:pt idx="3">
                  <c:v>49</c:v>
                </c:pt>
              </c:numCache>
            </c:numRef>
          </c:val>
        </c:ser>
        <c:axId val="114583808"/>
        <c:axId val="128060800"/>
      </c:barChart>
      <c:catAx>
        <c:axId val="11458380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128060800"/>
        <c:crosses val="autoZero"/>
        <c:auto val="1"/>
        <c:lblAlgn val="ctr"/>
        <c:lblOffset val="100"/>
      </c:catAx>
      <c:valAx>
        <c:axId val="128060800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114583808"/>
        <c:crosses val="autoZero"/>
        <c:crossBetween val="between"/>
        <c:majorUnit val="12"/>
      </c:valAx>
    </c:plotArea>
    <c:plotVisOnly val="1"/>
    <c:dispBlanksAs val="gap"/>
  </c:chart>
  <c:spPr>
    <a:solidFill>
      <a:schemeClr val="bg1">
        <a:lumMod val="85000"/>
        <a:alpha val="85000"/>
      </a:schemeClr>
    </a:solidFill>
    <a:ln w="47625">
      <a:solidFill>
        <a:schemeClr val="tx1"/>
      </a:solidFill>
    </a:ln>
  </c:spPr>
  <c:externalData r:id="rId1"/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lrMapOvr bg1="lt1" tx1="dk1" bg2="lt2" tx2="dk2" accent1="accent1" accent2="accent2" accent3="accent3" accent4="accent4" accent5="accent5" accent6="accent6" hlink="hlink" folHlink="folHlink"/>
  <c:chart>
    <c:plotArea>
      <c:layout>
        <c:manualLayout>
          <c:layoutTarget val="inner"/>
          <c:xMode val="edge"/>
          <c:yMode val="edge"/>
          <c:x val="8.1273911706982491E-2"/>
          <c:y val="0.11890924692105807"/>
          <c:w val="0.88733702206143161"/>
          <c:h val="0.66205506763578215"/>
        </c:manualLayout>
      </c:layout>
      <c:lineChart>
        <c:grouping val="standard"/>
        <c:ser>
          <c:idx val="0"/>
          <c:order val="0"/>
          <c:tx>
            <c:strRef>
              <c:f>Sayfa1!$E$10</c:f>
              <c:strCache>
                <c:ptCount val="1"/>
                <c:pt idx="0">
                  <c:v>Cari Denge</c:v>
                </c:pt>
              </c:strCache>
            </c:strRef>
          </c:tx>
          <c:spPr>
            <a:ln w="50800">
              <a:solidFill>
                <a:schemeClr val="accent2">
                  <a:lumMod val="75000"/>
                </a:schemeClr>
              </a:solidFill>
            </a:ln>
          </c:spPr>
          <c:marker>
            <c:symbol val="none"/>
          </c:marker>
          <c:cat>
            <c:strRef>
              <c:f>Sayfa1!$F$9:$CK$9</c:f>
              <c:strCache>
                <c:ptCount val="84"/>
                <c:pt idx="0">
                  <c:v>1992-12</c:v>
                </c:pt>
                <c:pt idx="1">
                  <c:v>1993-03</c:v>
                </c:pt>
                <c:pt idx="2">
                  <c:v>1993-06</c:v>
                </c:pt>
                <c:pt idx="3">
                  <c:v>1993-09</c:v>
                </c:pt>
                <c:pt idx="4">
                  <c:v>1993-12</c:v>
                </c:pt>
                <c:pt idx="5">
                  <c:v>1994-03</c:v>
                </c:pt>
                <c:pt idx="6">
                  <c:v>1994-06</c:v>
                </c:pt>
                <c:pt idx="7">
                  <c:v>1994-09</c:v>
                </c:pt>
                <c:pt idx="8">
                  <c:v>1994-12</c:v>
                </c:pt>
                <c:pt idx="9">
                  <c:v>1995-03</c:v>
                </c:pt>
                <c:pt idx="10">
                  <c:v>1995-06</c:v>
                </c:pt>
                <c:pt idx="11">
                  <c:v>1995-09</c:v>
                </c:pt>
                <c:pt idx="12">
                  <c:v>1995-12</c:v>
                </c:pt>
                <c:pt idx="13">
                  <c:v>1996-03</c:v>
                </c:pt>
                <c:pt idx="14">
                  <c:v>1996-06</c:v>
                </c:pt>
                <c:pt idx="15">
                  <c:v>1996-09</c:v>
                </c:pt>
                <c:pt idx="16">
                  <c:v>1996-12</c:v>
                </c:pt>
                <c:pt idx="17">
                  <c:v>1997-03</c:v>
                </c:pt>
                <c:pt idx="18">
                  <c:v>1997-06</c:v>
                </c:pt>
                <c:pt idx="19">
                  <c:v>1997-09</c:v>
                </c:pt>
                <c:pt idx="20">
                  <c:v>1997-12</c:v>
                </c:pt>
                <c:pt idx="21">
                  <c:v>1998-03</c:v>
                </c:pt>
                <c:pt idx="22">
                  <c:v>1998-06</c:v>
                </c:pt>
                <c:pt idx="23">
                  <c:v>1998-09</c:v>
                </c:pt>
                <c:pt idx="24">
                  <c:v>1998-12</c:v>
                </c:pt>
                <c:pt idx="25">
                  <c:v>1999-03</c:v>
                </c:pt>
                <c:pt idx="26">
                  <c:v>1999-06</c:v>
                </c:pt>
                <c:pt idx="27">
                  <c:v>1999-09</c:v>
                </c:pt>
                <c:pt idx="28">
                  <c:v>1999-12</c:v>
                </c:pt>
                <c:pt idx="29">
                  <c:v>2000-03</c:v>
                </c:pt>
                <c:pt idx="30">
                  <c:v>2000-06</c:v>
                </c:pt>
                <c:pt idx="31">
                  <c:v>2000-09</c:v>
                </c:pt>
                <c:pt idx="32">
                  <c:v>2000-12</c:v>
                </c:pt>
                <c:pt idx="33">
                  <c:v>2001-03</c:v>
                </c:pt>
                <c:pt idx="34">
                  <c:v>2001-06</c:v>
                </c:pt>
                <c:pt idx="35">
                  <c:v>2001-09</c:v>
                </c:pt>
                <c:pt idx="36">
                  <c:v>2001-12</c:v>
                </c:pt>
                <c:pt idx="37">
                  <c:v>2002-03</c:v>
                </c:pt>
                <c:pt idx="38">
                  <c:v>2002-06</c:v>
                </c:pt>
                <c:pt idx="39">
                  <c:v>2002-09</c:v>
                </c:pt>
                <c:pt idx="40">
                  <c:v>2002-12</c:v>
                </c:pt>
                <c:pt idx="41">
                  <c:v>2003-03</c:v>
                </c:pt>
                <c:pt idx="42">
                  <c:v>2003-06</c:v>
                </c:pt>
                <c:pt idx="43">
                  <c:v>2003-09</c:v>
                </c:pt>
                <c:pt idx="44">
                  <c:v>2003-12</c:v>
                </c:pt>
                <c:pt idx="45">
                  <c:v>2004-03</c:v>
                </c:pt>
                <c:pt idx="46">
                  <c:v>2004-06</c:v>
                </c:pt>
                <c:pt idx="47">
                  <c:v>2004-09</c:v>
                </c:pt>
                <c:pt idx="48">
                  <c:v>2004-12</c:v>
                </c:pt>
                <c:pt idx="49">
                  <c:v>2005-03</c:v>
                </c:pt>
                <c:pt idx="50">
                  <c:v>2005-06</c:v>
                </c:pt>
                <c:pt idx="51">
                  <c:v>2005-09</c:v>
                </c:pt>
                <c:pt idx="52">
                  <c:v>2005-12</c:v>
                </c:pt>
                <c:pt idx="53">
                  <c:v>2006-03</c:v>
                </c:pt>
                <c:pt idx="54">
                  <c:v>2006-06</c:v>
                </c:pt>
                <c:pt idx="55">
                  <c:v>2006-09</c:v>
                </c:pt>
                <c:pt idx="56">
                  <c:v>2006-12</c:v>
                </c:pt>
                <c:pt idx="57">
                  <c:v>2007-03</c:v>
                </c:pt>
                <c:pt idx="58">
                  <c:v>2007-06</c:v>
                </c:pt>
                <c:pt idx="59">
                  <c:v>2007-09</c:v>
                </c:pt>
                <c:pt idx="60">
                  <c:v>2007-12</c:v>
                </c:pt>
                <c:pt idx="61">
                  <c:v>2008-03</c:v>
                </c:pt>
                <c:pt idx="62">
                  <c:v>2008-06</c:v>
                </c:pt>
                <c:pt idx="63">
                  <c:v>2008-09</c:v>
                </c:pt>
                <c:pt idx="64">
                  <c:v>2008-12</c:v>
                </c:pt>
                <c:pt idx="65">
                  <c:v>2009-03</c:v>
                </c:pt>
                <c:pt idx="66">
                  <c:v>2009-06</c:v>
                </c:pt>
                <c:pt idx="67">
                  <c:v>2009-09</c:v>
                </c:pt>
                <c:pt idx="68">
                  <c:v>2009-12</c:v>
                </c:pt>
                <c:pt idx="69">
                  <c:v>2010-03</c:v>
                </c:pt>
                <c:pt idx="70">
                  <c:v>2010-06</c:v>
                </c:pt>
                <c:pt idx="71">
                  <c:v>2010-09</c:v>
                </c:pt>
                <c:pt idx="72">
                  <c:v>2010-12</c:v>
                </c:pt>
                <c:pt idx="73">
                  <c:v>2011-03</c:v>
                </c:pt>
                <c:pt idx="74">
                  <c:v>2011-06</c:v>
                </c:pt>
                <c:pt idx="75">
                  <c:v>2011-09</c:v>
                </c:pt>
                <c:pt idx="76">
                  <c:v>2011-12</c:v>
                </c:pt>
                <c:pt idx="77">
                  <c:v>2012-03</c:v>
                </c:pt>
                <c:pt idx="78">
                  <c:v>2012-06</c:v>
                </c:pt>
                <c:pt idx="79">
                  <c:v>2012-09</c:v>
                </c:pt>
                <c:pt idx="80">
                  <c:v>2012-12</c:v>
                </c:pt>
                <c:pt idx="81">
                  <c:v>2013-03</c:v>
                </c:pt>
                <c:pt idx="82">
                  <c:v>2013-06</c:v>
                </c:pt>
                <c:pt idx="83">
                  <c:v>2013-09</c:v>
                </c:pt>
              </c:strCache>
            </c:strRef>
          </c:cat>
          <c:val>
            <c:numRef>
              <c:f>Sayfa1!$F$10:$CK$10</c:f>
              <c:numCache>
                <c:formatCode>0.0%</c:formatCode>
                <c:ptCount val="84"/>
                <c:pt idx="0">
                  <c:v>-4.5987464921196861E-3</c:v>
                </c:pt>
                <c:pt idx="1">
                  <c:v>-8.1003072105961527E-3</c:v>
                </c:pt>
                <c:pt idx="2">
                  <c:v>-1.5487981356241499E-2</c:v>
                </c:pt>
                <c:pt idx="3">
                  <c:v>-2.147065300150891E-2</c:v>
                </c:pt>
                <c:pt idx="4">
                  <c:v>-2.6881876403155744E-2</c:v>
                </c:pt>
                <c:pt idx="5">
                  <c:v>-2.8674136161509319E-2</c:v>
                </c:pt>
                <c:pt idx="6">
                  <c:v>-1.3870640777690402E-2</c:v>
                </c:pt>
                <c:pt idx="7">
                  <c:v>3.8062861691812106E-3</c:v>
                </c:pt>
                <c:pt idx="8">
                  <c:v>1.5172962133057199E-2</c:v>
                </c:pt>
                <c:pt idx="9">
                  <c:v>2.3857315471717426E-2</c:v>
                </c:pt>
                <c:pt idx="10">
                  <c:v>1.1942250796931718E-2</c:v>
                </c:pt>
                <c:pt idx="11">
                  <c:v>1.6376172121004204E-3</c:v>
                </c:pt>
                <c:pt idx="12">
                  <c:v>-1.03572542806062E-2</c:v>
                </c:pt>
                <c:pt idx="13">
                  <c:v>-1.3778991063875702E-2</c:v>
                </c:pt>
                <c:pt idx="14">
                  <c:v>-1.80134234239809E-2</c:v>
                </c:pt>
                <c:pt idx="15">
                  <c:v>-1.5983512548020905E-2</c:v>
                </c:pt>
                <c:pt idx="16">
                  <c:v>-1.0158767181413798E-2</c:v>
                </c:pt>
                <c:pt idx="17">
                  <c:v>-1.347780589241792E-2</c:v>
                </c:pt>
                <c:pt idx="18">
                  <c:v>-1.1603539485177016E-2</c:v>
                </c:pt>
                <c:pt idx="19">
                  <c:v>-9.5547383658708806E-3</c:v>
                </c:pt>
                <c:pt idx="20">
                  <c:v>-1.0529934366342702E-2</c:v>
                </c:pt>
                <c:pt idx="21">
                  <c:v>-9.4986760462084548E-3</c:v>
                </c:pt>
                <c:pt idx="22">
                  <c:v>-6.4164841126094904E-3</c:v>
                </c:pt>
                <c:pt idx="23">
                  <c:v>-4.1462410036769834E-3</c:v>
                </c:pt>
                <c:pt idx="24">
                  <c:v>7.5001809308430246E-3</c:v>
                </c:pt>
                <c:pt idx="25">
                  <c:v>1.6659757836416701E-2</c:v>
                </c:pt>
                <c:pt idx="26">
                  <c:v>1.2884425486511312E-2</c:v>
                </c:pt>
                <c:pt idx="27">
                  <c:v>8.3120375847908247E-3</c:v>
                </c:pt>
                <c:pt idx="28">
                  <c:v>-3.73666079303477E-3</c:v>
                </c:pt>
                <c:pt idx="29">
                  <c:v>-1.8331842509608499E-2</c:v>
                </c:pt>
                <c:pt idx="30">
                  <c:v>-2.5851550253000403E-2</c:v>
                </c:pt>
                <c:pt idx="31">
                  <c:v>-3.1374276387094682E-2</c:v>
                </c:pt>
                <c:pt idx="32">
                  <c:v>-3.7421192863092721E-2</c:v>
                </c:pt>
                <c:pt idx="33">
                  <c:v>-3.1231974278213837E-2</c:v>
                </c:pt>
                <c:pt idx="34">
                  <c:v>-1.4222317254737308E-2</c:v>
                </c:pt>
                <c:pt idx="35">
                  <c:v>-3.1968761766810219E-4</c:v>
                </c:pt>
                <c:pt idx="36">
                  <c:v>1.8887494119479809E-2</c:v>
                </c:pt>
                <c:pt idx="37">
                  <c:v>1.9950819190920416E-2</c:v>
                </c:pt>
                <c:pt idx="38">
                  <c:v>8.9919568567830791E-3</c:v>
                </c:pt>
                <c:pt idx="39">
                  <c:v>4.5756886120504334E-3</c:v>
                </c:pt>
                <c:pt idx="40">
                  <c:v>-2.7110291174355121E-3</c:v>
                </c:pt>
                <c:pt idx="41">
                  <c:v>-1.3580455567222614E-2</c:v>
                </c:pt>
                <c:pt idx="42">
                  <c:v>-2.0020612207611511E-2</c:v>
                </c:pt>
                <c:pt idx="43">
                  <c:v>-1.7687004805875709E-2</c:v>
                </c:pt>
                <c:pt idx="44">
                  <c:v>-2.4637240663623754E-2</c:v>
                </c:pt>
                <c:pt idx="45">
                  <c:v>-2.9426232055337904E-2</c:v>
                </c:pt>
                <c:pt idx="46">
                  <c:v>-3.2621019402202724E-2</c:v>
                </c:pt>
                <c:pt idx="47">
                  <c:v>-3.4968166969533199E-2</c:v>
                </c:pt>
                <c:pt idx="48">
                  <c:v>-3.624713278094345E-2</c:v>
                </c:pt>
                <c:pt idx="49">
                  <c:v>-3.63063953513885E-2</c:v>
                </c:pt>
                <c:pt idx="50">
                  <c:v>-3.967676864975464E-2</c:v>
                </c:pt>
                <c:pt idx="51">
                  <c:v>-4.1066924581481513E-2</c:v>
                </c:pt>
                <c:pt idx="52">
                  <c:v>-4.4429925016455311E-2</c:v>
                </c:pt>
                <c:pt idx="53">
                  <c:v>-4.8789887653735833E-2</c:v>
                </c:pt>
                <c:pt idx="54">
                  <c:v>-5.571759175846714E-2</c:v>
                </c:pt>
                <c:pt idx="55">
                  <c:v>-6.0209212406428E-2</c:v>
                </c:pt>
                <c:pt idx="56">
                  <c:v>-6.0333001176385834E-2</c:v>
                </c:pt>
                <c:pt idx="57">
                  <c:v>-5.9869590305631055E-2</c:v>
                </c:pt>
                <c:pt idx="58">
                  <c:v>-5.5816878784768986E-2</c:v>
                </c:pt>
                <c:pt idx="59">
                  <c:v>-5.5517311073983236E-2</c:v>
                </c:pt>
                <c:pt idx="60">
                  <c:v>-5.7976051182022724E-2</c:v>
                </c:pt>
                <c:pt idx="61">
                  <c:v>-5.8153883855624922E-2</c:v>
                </c:pt>
                <c:pt idx="62">
                  <c:v>-6.2220757129074211E-2</c:v>
                </c:pt>
                <c:pt idx="63">
                  <c:v>-6.0250160981595906E-2</c:v>
                </c:pt>
                <c:pt idx="64">
                  <c:v>-5.4761348519870905E-2</c:v>
                </c:pt>
                <c:pt idx="65">
                  <c:v>-4.3842520049286834E-2</c:v>
                </c:pt>
                <c:pt idx="66">
                  <c:v>-3.0876837319532602E-2</c:v>
                </c:pt>
                <c:pt idx="67">
                  <c:v>-2.2950594966925808E-2</c:v>
                </c:pt>
                <c:pt idx="68">
                  <c:v>-1.9700103502658613E-2</c:v>
                </c:pt>
                <c:pt idx="69">
                  <c:v>-3.0083474353437795E-2</c:v>
                </c:pt>
                <c:pt idx="70">
                  <c:v>-3.6554622117809805E-2</c:v>
                </c:pt>
                <c:pt idx="71">
                  <c:v>-4.7380792961258113E-2</c:v>
                </c:pt>
                <c:pt idx="72">
                  <c:v>-6.2154010865998512E-2</c:v>
                </c:pt>
                <c:pt idx="73">
                  <c:v>-7.6259059747728397E-2</c:v>
                </c:pt>
                <c:pt idx="74">
                  <c:v>-8.9630381353174179E-2</c:v>
                </c:pt>
                <c:pt idx="75">
                  <c:v>-9.5760634599180966E-2</c:v>
                </c:pt>
                <c:pt idx="76">
                  <c:v>-9.6963726594769928E-2</c:v>
                </c:pt>
                <c:pt idx="77">
                  <c:v>-9.0791744830550053E-2</c:v>
                </c:pt>
                <c:pt idx="78">
                  <c:v>-8.0183541465693842E-2</c:v>
                </c:pt>
                <c:pt idx="79">
                  <c:v>-7.0521599824718922E-2</c:v>
                </c:pt>
                <c:pt idx="80">
                  <c:v>-6.1543900744835324E-2</c:v>
                </c:pt>
                <c:pt idx="81">
                  <c:v>-6.0419973746709113E-2</c:v>
                </c:pt>
                <c:pt idx="82">
                  <c:v>-6.7327183618083597E-2</c:v>
                </c:pt>
                <c:pt idx="83">
                  <c:v>-7.2101134136942024E-2</c:v>
                </c:pt>
              </c:numCache>
            </c:numRef>
          </c:val>
        </c:ser>
        <c:ser>
          <c:idx val="1"/>
          <c:order val="1"/>
          <c:tx>
            <c:strRef>
              <c:f>Sayfa1!$E$11</c:f>
              <c:strCache>
                <c:ptCount val="1"/>
                <c:pt idx="0">
                  <c:v>Büyüme</c:v>
                </c:pt>
              </c:strCache>
            </c:strRef>
          </c:tx>
          <c:spPr>
            <a:ln w="50800">
              <a:solidFill>
                <a:srgbClr val="FF0000"/>
              </a:solidFill>
            </a:ln>
          </c:spPr>
          <c:marker>
            <c:symbol val="none"/>
          </c:marker>
          <c:cat>
            <c:strRef>
              <c:f>Sayfa1!$F$9:$CK$9</c:f>
              <c:strCache>
                <c:ptCount val="84"/>
                <c:pt idx="0">
                  <c:v>1992-12</c:v>
                </c:pt>
                <c:pt idx="1">
                  <c:v>1993-03</c:v>
                </c:pt>
                <c:pt idx="2">
                  <c:v>1993-06</c:v>
                </c:pt>
                <c:pt idx="3">
                  <c:v>1993-09</c:v>
                </c:pt>
                <c:pt idx="4">
                  <c:v>1993-12</c:v>
                </c:pt>
                <c:pt idx="5">
                  <c:v>1994-03</c:v>
                </c:pt>
                <c:pt idx="6">
                  <c:v>1994-06</c:v>
                </c:pt>
                <c:pt idx="7">
                  <c:v>1994-09</c:v>
                </c:pt>
                <c:pt idx="8">
                  <c:v>1994-12</c:v>
                </c:pt>
                <c:pt idx="9">
                  <c:v>1995-03</c:v>
                </c:pt>
                <c:pt idx="10">
                  <c:v>1995-06</c:v>
                </c:pt>
                <c:pt idx="11">
                  <c:v>1995-09</c:v>
                </c:pt>
                <c:pt idx="12">
                  <c:v>1995-12</c:v>
                </c:pt>
                <c:pt idx="13">
                  <c:v>1996-03</c:v>
                </c:pt>
                <c:pt idx="14">
                  <c:v>1996-06</c:v>
                </c:pt>
                <c:pt idx="15">
                  <c:v>1996-09</c:v>
                </c:pt>
                <c:pt idx="16">
                  <c:v>1996-12</c:v>
                </c:pt>
                <c:pt idx="17">
                  <c:v>1997-03</c:v>
                </c:pt>
                <c:pt idx="18">
                  <c:v>1997-06</c:v>
                </c:pt>
                <c:pt idx="19">
                  <c:v>1997-09</c:v>
                </c:pt>
                <c:pt idx="20">
                  <c:v>1997-12</c:v>
                </c:pt>
                <c:pt idx="21">
                  <c:v>1998-03</c:v>
                </c:pt>
                <c:pt idx="22">
                  <c:v>1998-06</c:v>
                </c:pt>
                <c:pt idx="23">
                  <c:v>1998-09</c:v>
                </c:pt>
                <c:pt idx="24">
                  <c:v>1998-12</c:v>
                </c:pt>
                <c:pt idx="25">
                  <c:v>1999-03</c:v>
                </c:pt>
                <c:pt idx="26">
                  <c:v>1999-06</c:v>
                </c:pt>
                <c:pt idx="27">
                  <c:v>1999-09</c:v>
                </c:pt>
                <c:pt idx="28">
                  <c:v>1999-12</c:v>
                </c:pt>
                <c:pt idx="29">
                  <c:v>2000-03</c:v>
                </c:pt>
                <c:pt idx="30">
                  <c:v>2000-06</c:v>
                </c:pt>
                <c:pt idx="31">
                  <c:v>2000-09</c:v>
                </c:pt>
                <c:pt idx="32">
                  <c:v>2000-12</c:v>
                </c:pt>
                <c:pt idx="33">
                  <c:v>2001-03</c:v>
                </c:pt>
                <c:pt idx="34">
                  <c:v>2001-06</c:v>
                </c:pt>
                <c:pt idx="35">
                  <c:v>2001-09</c:v>
                </c:pt>
                <c:pt idx="36">
                  <c:v>2001-12</c:v>
                </c:pt>
                <c:pt idx="37">
                  <c:v>2002-03</c:v>
                </c:pt>
                <c:pt idx="38">
                  <c:v>2002-06</c:v>
                </c:pt>
                <c:pt idx="39">
                  <c:v>2002-09</c:v>
                </c:pt>
                <c:pt idx="40">
                  <c:v>2002-12</c:v>
                </c:pt>
                <c:pt idx="41">
                  <c:v>2003-03</c:v>
                </c:pt>
                <c:pt idx="42">
                  <c:v>2003-06</c:v>
                </c:pt>
                <c:pt idx="43">
                  <c:v>2003-09</c:v>
                </c:pt>
                <c:pt idx="44">
                  <c:v>2003-12</c:v>
                </c:pt>
                <c:pt idx="45">
                  <c:v>2004-03</c:v>
                </c:pt>
                <c:pt idx="46">
                  <c:v>2004-06</c:v>
                </c:pt>
                <c:pt idx="47">
                  <c:v>2004-09</c:v>
                </c:pt>
                <c:pt idx="48">
                  <c:v>2004-12</c:v>
                </c:pt>
                <c:pt idx="49">
                  <c:v>2005-03</c:v>
                </c:pt>
                <c:pt idx="50">
                  <c:v>2005-06</c:v>
                </c:pt>
                <c:pt idx="51">
                  <c:v>2005-09</c:v>
                </c:pt>
                <c:pt idx="52">
                  <c:v>2005-12</c:v>
                </c:pt>
                <c:pt idx="53">
                  <c:v>2006-03</c:v>
                </c:pt>
                <c:pt idx="54">
                  <c:v>2006-06</c:v>
                </c:pt>
                <c:pt idx="55">
                  <c:v>2006-09</c:v>
                </c:pt>
                <c:pt idx="56">
                  <c:v>2006-12</c:v>
                </c:pt>
                <c:pt idx="57">
                  <c:v>2007-03</c:v>
                </c:pt>
                <c:pt idx="58">
                  <c:v>2007-06</c:v>
                </c:pt>
                <c:pt idx="59">
                  <c:v>2007-09</c:v>
                </c:pt>
                <c:pt idx="60">
                  <c:v>2007-12</c:v>
                </c:pt>
                <c:pt idx="61">
                  <c:v>2008-03</c:v>
                </c:pt>
                <c:pt idx="62">
                  <c:v>2008-06</c:v>
                </c:pt>
                <c:pt idx="63">
                  <c:v>2008-09</c:v>
                </c:pt>
                <c:pt idx="64">
                  <c:v>2008-12</c:v>
                </c:pt>
                <c:pt idx="65">
                  <c:v>2009-03</c:v>
                </c:pt>
                <c:pt idx="66">
                  <c:v>2009-06</c:v>
                </c:pt>
                <c:pt idx="67">
                  <c:v>2009-09</c:v>
                </c:pt>
                <c:pt idx="68">
                  <c:v>2009-12</c:v>
                </c:pt>
                <c:pt idx="69">
                  <c:v>2010-03</c:v>
                </c:pt>
                <c:pt idx="70">
                  <c:v>2010-06</c:v>
                </c:pt>
                <c:pt idx="71">
                  <c:v>2010-09</c:v>
                </c:pt>
                <c:pt idx="72">
                  <c:v>2010-12</c:v>
                </c:pt>
                <c:pt idx="73">
                  <c:v>2011-03</c:v>
                </c:pt>
                <c:pt idx="74">
                  <c:v>2011-06</c:v>
                </c:pt>
                <c:pt idx="75">
                  <c:v>2011-09</c:v>
                </c:pt>
                <c:pt idx="76">
                  <c:v>2011-12</c:v>
                </c:pt>
                <c:pt idx="77">
                  <c:v>2012-03</c:v>
                </c:pt>
                <c:pt idx="78">
                  <c:v>2012-06</c:v>
                </c:pt>
                <c:pt idx="79">
                  <c:v>2012-09</c:v>
                </c:pt>
                <c:pt idx="80">
                  <c:v>2012-12</c:v>
                </c:pt>
                <c:pt idx="81">
                  <c:v>2013-03</c:v>
                </c:pt>
                <c:pt idx="82">
                  <c:v>2013-06</c:v>
                </c:pt>
                <c:pt idx="83">
                  <c:v>2013-09</c:v>
                </c:pt>
              </c:strCache>
            </c:strRef>
          </c:cat>
          <c:val>
            <c:numRef>
              <c:f>Sayfa1!$F$11:$CK$11</c:f>
              <c:numCache>
                <c:formatCode>0.0%</c:formatCode>
                <c:ptCount val="84"/>
                <c:pt idx="0">
                  <c:v>6.0231201343623933E-2</c:v>
                </c:pt>
                <c:pt idx="1">
                  <c:v>5.3542189975699796E-2</c:v>
                </c:pt>
                <c:pt idx="2">
                  <c:v>6.6611221177949723E-2</c:v>
                </c:pt>
                <c:pt idx="3">
                  <c:v>7.271917549750323E-2</c:v>
                </c:pt>
                <c:pt idx="4">
                  <c:v>8.0404727569126644E-2</c:v>
                </c:pt>
                <c:pt idx="5">
                  <c:v>8.0677796359490503E-2</c:v>
                </c:pt>
                <c:pt idx="6">
                  <c:v>2.8582000478765412E-2</c:v>
                </c:pt>
                <c:pt idx="7">
                  <c:v>-1.7104231438171101E-2</c:v>
                </c:pt>
                <c:pt idx="8">
                  <c:v>-5.2556454511571933E-2</c:v>
                </c:pt>
                <c:pt idx="9">
                  <c:v>-6.5349209725959298E-2</c:v>
                </c:pt>
                <c:pt idx="10">
                  <c:v>-1.3762688211622414E-2</c:v>
                </c:pt>
                <c:pt idx="11">
                  <c:v>3.6053151050594805E-2</c:v>
                </c:pt>
                <c:pt idx="12">
                  <c:v>7.01599046670138E-2</c:v>
                </c:pt>
                <c:pt idx="13">
                  <c:v>9.2650249492418707E-2</c:v>
                </c:pt>
                <c:pt idx="14">
                  <c:v>8.0754410420674577E-2</c:v>
                </c:pt>
                <c:pt idx="15">
                  <c:v>6.9837819677165389E-2</c:v>
                </c:pt>
                <c:pt idx="16">
                  <c:v>7.0894510195571414E-2</c:v>
                </c:pt>
                <c:pt idx="17">
                  <c:v>6.7349770805418513E-2</c:v>
                </c:pt>
                <c:pt idx="18">
                  <c:v>6.8539944813650111E-2</c:v>
                </c:pt>
                <c:pt idx="19">
                  <c:v>7.3495983884312124E-2</c:v>
                </c:pt>
                <c:pt idx="20">
                  <c:v>7.5452084842679373E-2</c:v>
                </c:pt>
                <c:pt idx="21">
                  <c:v>8.0431477035441692E-2</c:v>
                </c:pt>
                <c:pt idx="22">
                  <c:v>6.7783528600185813E-2</c:v>
                </c:pt>
                <c:pt idx="23">
                  <c:v>5.4863388215490132E-2</c:v>
                </c:pt>
                <c:pt idx="24">
                  <c:v>3.1018643491425125E-2</c:v>
                </c:pt>
                <c:pt idx="25">
                  <c:v>-1.2782638617392513E-4</c:v>
                </c:pt>
                <c:pt idx="26">
                  <c:v>-1.1372686808927404E-2</c:v>
                </c:pt>
                <c:pt idx="27">
                  <c:v>-3.2772184998200005E-2</c:v>
                </c:pt>
                <c:pt idx="28">
                  <c:v>-3.3653439561839804E-2</c:v>
                </c:pt>
                <c:pt idx="29">
                  <c:v>-1.0829029665695608E-2</c:v>
                </c:pt>
                <c:pt idx="30">
                  <c:v>8.2032114295971219E-3</c:v>
                </c:pt>
                <c:pt idx="31">
                  <c:v>4.7113354926881838E-2</c:v>
                </c:pt>
                <c:pt idx="32">
                  <c:v>6.7744553063548332E-2</c:v>
                </c:pt>
                <c:pt idx="33">
                  <c:v>5.8524039441810304E-2</c:v>
                </c:pt>
                <c:pt idx="34">
                  <c:v>2.68228437300186E-2</c:v>
                </c:pt>
                <c:pt idx="35">
                  <c:v>-1.6229145939466203E-2</c:v>
                </c:pt>
                <c:pt idx="36">
                  <c:v>-5.6974764681589372E-2</c:v>
                </c:pt>
                <c:pt idx="37">
                  <c:v>-5.8908133464175387E-2</c:v>
                </c:pt>
                <c:pt idx="38">
                  <c:v>-2.9936387951299211E-2</c:v>
                </c:pt>
                <c:pt idx="39">
                  <c:v>6.4559622527637925E-3</c:v>
                </c:pt>
                <c:pt idx="40">
                  <c:v>6.1638396371444602E-2</c:v>
                </c:pt>
                <c:pt idx="41">
                  <c:v>7.9099383060650119E-2</c:v>
                </c:pt>
                <c:pt idx="42">
                  <c:v>7.2765228871673734E-2</c:v>
                </c:pt>
                <c:pt idx="43">
                  <c:v>6.6858659295339087E-2</c:v>
                </c:pt>
                <c:pt idx="44">
                  <c:v>5.2652653444179819E-2</c:v>
                </c:pt>
                <c:pt idx="45">
                  <c:v>5.741205637124553E-2</c:v>
                </c:pt>
                <c:pt idx="46">
                  <c:v>7.6397994291194024E-2</c:v>
                </c:pt>
                <c:pt idx="47">
                  <c:v>8.6839305661067248E-2</c:v>
                </c:pt>
                <c:pt idx="48">
                  <c:v>9.3628075700836033E-2</c:v>
                </c:pt>
                <c:pt idx="49">
                  <c:v>9.0394624919331923E-2</c:v>
                </c:pt>
                <c:pt idx="50">
                  <c:v>8.0563863397898616E-2</c:v>
                </c:pt>
                <c:pt idx="51">
                  <c:v>7.9352975981691498E-2</c:v>
                </c:pt>
                <c:pt idx="52">
                  <c:v>8.401617846565089E-2</c:v>
                </c:pt>
                <c:pt idx="53">
                  <c:v>7.7988329257804093E-2</c:v>
                </c:pt>
                <c:pt idx="54">
                  <c:v>8.3048220324858826E-2</c:v>
                </c:pt>
                <c:pt idx="55">
                  <c:v>7.906853437843879E-2</c:v>
                </c:pt>
                <c:pt idx="56">
                  <c:v>6.8934893602974792E-2</c:v>
                </c:pt>
                <c:pt idx="57">
                  <c:v>7.3768183932342149E-2</c:v>
                </c:pt>
                <c:pt idx="58">
                  <c:v>5.9344510448323534E-2</c:v>
                </c:pt>
                <c:pt idx="59">
                  <c:v>5.0625956336094395E-2</c:v>
                </c:pt>
                <c:pt idx="60">
                  <c:v>4.6685793594471975E-2</c:v>
                </c:pt>
                <c:pt idx="61">
                  <c:v>4.4761230466463124E-2</c:v>
                </c:pt>
                <c:pt idx="62">
                  <c:v>4.1762740646583522E-2</c:v>
                </c:pt>
                <c:pt idx="63">
                  <c:v>3.523639375580162E-2</c:v>
                </c:pt>
                <c:pt idx="64">
                  <c:v>6.5883850438373023E-3</c:v>
                </c:pt>
                <c:pt idx="65">
                  <c:v>-4.4109550967254385E-2</c:v>
                </c:pt>
                <c:pt idx="66">
                  <c:v>-6.89983601614131E-2</c:v>
                </c:pt>
                <c:pt idx="67">
                  <c:v>-7.8616440311636934E-2</c:v>
                </c:pt>
                <c:pt idx="68">
                  <c:v>-4.8258752207313307E-2</c:v>
                </c:pt>
                <c:pt idx="69">
                  <c:v>1.331017510981772E-2</c:v>
                </c:pt>
                <c:pt idx="70">
                  <c:v>5.9078608899299424E-2</c:v>
                </c:pt>
                <c:pt idx="71">
                  <c:v>8.2713169459933011E-2</c:v>
                </c:pt>
                <c:pt idx="72">
                  <c:v>9.1569529292658047E-2</c:v>
                </c:pt>
                <c:pt idx="73">
                  <c:v>9.2077642517097685E-2</c:v>
                </c:pt>
                <c:pt idx="74">
                  <c:v>8.9549030704628343E-2</c:v>
                </c:pt>
                <c:pt idx="75">
                  <c:v>9.8650249412247579E-2</c:v>
                </c:pt>
                <c:pt idx="76">
                  <c:v>8.7727475662573079E-2</c:v>
                </c:pt>
                <c:pt idx="77">
                  <c:v>6.6169632153977503E-2</c:v>
                </c:pt>
                <c:pt idx="78">
                  <c:v>5.0280643438759882E-2</c:v>
                </c:pt>
                <c:pt idx="79">
                  <c:v>3.1333123440832007E-2</c:v>
                </c:pt>
                <c:pt idx="80">
                  <c:v>2.1706073290953302E-2</c:v>
                </c:pt>
                <c:pt idx="81">
                  <c:v>2.1392757224558009E-2</c:v>
                </c:pt>
                <c:pt idx="82">
                  <c:v>2.5744252524980006E-2</c:v>
                </c:pt>
                <c:pt idx="83">
                  <c:v>3.3299277403346629E-2</c:v>
                </c:pt>
              </c:numCache>
            </c:numRef>
          </c:val>
        </c:ser>
        <c:dLbls/>
        <c:marker val="1"/>
        <c:axId val="106953344"/>
        <c:axId val="108274048"/>
      </c:lineChart>
      <c:catAx>
        <c:axId val="106953344"/>
        <c:scaling>
          <c:orientation val="minMax"/>
        </c:scaling>
        <c:axPos val="b"/>
        <c:tickLblPos val="low"/>
        <c:crossAx val="108274048"/>
        <c:crosses val="autoZero"/>
        <c:auto val="1"/>
        <c:lblAlgn val="ctr"/>
        <c:lblOffset val="100"/>
        <c:tickLblSkip val="4"/>
      </c:catAx>
      <c:valAx>
        <c:axId val="108274048"/>
        <c:scaling>
          <c:orientation val="minMax"/>
          <c:max val="0.1"/>
          <c:min val="-0.1"/>
        </c:scaling>
        <c:axPos val="l"/>
        <c:numFmt formatCode="0%" sourceLinked="0"/>
        <c:tickLblPos val="nextTo"/>
        <c:crossAx val="106953344"/>
        <c:crosses val="autoZero"/>
        <c:crossBetween val="between"/>
        <c:majorUnit val="0.05"/>
      </c:valAx>
    </c:plotArea>
    <c:legend>
      <c:legendPos val="t"/>
      <c:layout/>
    </c:legend>
    <c:plotVisOnly val="1"/>
    <c:dispBlanksAs val="gap"/>
  </c:chart>
  <c:txPr>
    <a:bodyPr/>
    <a:lstStyle/>
    <a:p>
      <a:pPr>
        <a:defRPr sz="1600" b="1"/>
      </a:pPr>
      <a:endParaRPr lang="tr-TR"/>
    </a:p>
  </c:txPr>
  <c:externalData r:id="rId2"/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>
        <c:manualLayout>
          <c:layoutTarget val="inner"/>
          <c:xMode val="edge"/>
          <c:yMode val="edge"/>
          <c:x val="4.5034251938678167E-2"/>
          <c:y val="1.5665314562952413E-2"/>
          <c:w val="0.94546537889999749"/>
          <c:h val="0.84345621570030849"/>
        </c:manualLayout>
      </c:layout>
      <c:barChart>
        <c:barDir val="col"/>
        <c:grouping val="clustered"/>
        <c:ser>
          <c:idx val="2"/>
          <c:order val="2"/>
          <c:tx>
            <c:strRef>
              <c:f>'uzun vade ve grafik verileri'!$AI$38</c:f>
              <c:strCache>
                <c:ptCount val="1"/>
                <c:pt idx="0">
                  <c:v>Current Account Deficit ($ billion)</c:v>
                </c:pt>
              </c:strCache>
            </c:strRef>
          </c:tx>
          <c:spPr>
            <a:ln w="44450">
              <a:solidFill>
                <a:srgbClr val="002060"/>
              </a:solidFill>
            </a:ln>
          </c:spPr>
          <c:cat>
            <c:numRef>
              <c:f>'uzun vade ve grafik verileri'!$AE$39:$AE$160</c:f>
              <c:numCache>
                <c:formatCode>[$-409]mmm\-yy;@</c:formatCode>
                <c:ptCount val="122"/>
                <c:pt idx="0">
                  <c:v>37987</c:v>
                </c:pt>
                <c:pt idx="1">
                  <c:v>38018</c:v>
                </c:pt>
                <c:pt idx="2">
                  <c:v>38047</c:v>
                </c:pt>
                <c:pt idx="3">
                  <c:v>38078</c:v>
                </c:pt>
                <c:pt idx="4">
                  <c:v>38108</c:v>
                </c:pt>
                <c:pt idx="5">
                  <c:v>38139</c:v>
                </c:pt>
                <c:pt idx="6">
                  <c:v>38169</c:v>
                </c:pt>
                <c:pt idx="7">
                  <c:v>38200</c:v>
                </c:pt>
                <c:pt idx="8">
                  <c:v>38231</c:v>
                </c:pt>
                <c:pt idx="9">
                  <c:v>38261</c:v>
                </c:pt>
                <c:pt idx="10">
                  <c:v>38292</c:v>
                </c:pt>
                <c:pt idx="11">
                  <c:v>38322</c:v>
                </c:pt>
                <c:pt idx="12">
                  <c:v>38353</c:v>
                </c:pt>
                <c:pt idx="13">
                  <c:v>38384</c:v>
                </c:pt>
                <c:pt idx="14">
                  <c:v>38412</c:v>
                </c:pt>
                <c:pt idx="15">
                  <c:v>38443</c:v>
                </c:pt>
                <c:pt idx="16">
                  <c:v>38473</c:v>
                </c:pt>
                <c:pt idx="17">
                  <c:v>38504</c:v>
                </c:pt>
                <c:pt idx="18">
                  <c:v>38534</c:v>
                </c:pt>
                <c:pt idx="19">
                  <c:v>38565</c:v>
                </c:pt>
                <c:pt idx="20">
                  <c:v>38596</c:v>
                </c:pt>
                <c:pt idx="21">
                  <c:v>38626</c:v>
                </c:pt>
                <c:pt idx="22">
                  <c:v>38657</c:v>
                </c:pt>
                <c:pt idx="23">
                  <c:v>38687</c:v>
                </c:pt>
                <c:pt idx="24">
                  <c:v>38718</c:v>
                </c:pt>
                <c:pt idx="25">
                  <c:v>38749</c:v>
                </c:pt>
                <c:pt idx="26">
                  <c:v>38777</c:v>
                </c:pt>
                <c:pt idx="27">
                  <c:v>38808</c:v>
                </c:pt>
                <c:pt idx="28">
                  <c:v>38838</c:v>
                </c:pt>
                <c:pt idx="29">
                  <c:v>38869</c:v>
                </c:pt>
                <c:pt idx="30">
                  <c:v>38899</c:v>
                </c:pt>
                <c:pt idx="31">
                  <c:v>38930</c:v>
                </c:pt>
                <c:pt idx="32">
                  <c:v>38961</c:v>
                </c:pt>
                <c:pt idx="33">
                  <c:v>38991</c:v>
                </c:pt>
                <c:pt idx="34">
                  <c:v>39022</c:v>
                </c:pt>
                <c:pt idx="35">
                  <c:v>39052</c:v>
                </c:pt>
                <c:pt idx="36">
                  <c:v>39083</c:v>
                </c:pt>
                <c:pt idx="37">
                  <c:v>39114</c:v>
                </c:pt>
                <c:pt idx="38">
                  <c:v>39142</c:v>
                </c:pt>
                <c:pt idx="39">
                  <c:v>39173</c:v>
                </c:pt>
                <c:pt idx="40">
                  <c:v>39203</c:v>
                </c:pt>
                <c:pt idx="41">
                  <c:v>39234</c:v>
                </c:pt>
                <c:pt idx="42">
                  <c:v>39264</c:v>
                </c:pt>
                <c:pt idx="43">
                  <c:v>39295</c:v>
                </c:pt>
                <c:pt idx="44">
                  <c:v>39326</c:v>
                </c:pt>
                <c:pt idx="45">
                  <c:v>39356</c:v>
                </c:pt>
                <c:pt idx="46">
                  <c:v>39387</c:v>
                </c:pt>
                <c:pt idx="47">
                  <c:v>39417</c:v>
                </c:pt>
                <c:pt idx="48">
                  <c:v>39448</c:v>
                </c:pt>
                <c:pt idx="49">
                  <c:v>39479</c:v>
                </c:pt>
                <c:pt idx="50">
                  <c:v>39508</c:v>
                </c:pt>
                <c:pt idx="51">
                  <c:v>39539</c:v>
                </c:pt>
                <c:pt idx="52">
                  <c:v>39569</c:v>
                </c:pt>
                <c:pt idx="53">
                  <c:v>39600</c:v>
                </c:pt>
                <c:pt idx="54">
                  <c:v>39630</c:v>
                </c:pt>
                <c:pt idx="55">
                  <c:v>39661</c:v>
                </c:pt>
                <c:pt idx="56">
                  <c:v>39692</c:v>
                </c:pt>
                <c:pt idx="57">
                  <c:v>39722</c:v>
                </c:pt>
                <c:pt idx="58">
                  <c:v>39753</c:v>
                </c:pt>
                <c:pt idx="59">
                  <c:v>39783</c:v>
                </c:pt>
                <c:pt idx="60">
                  <c:v>39814</c:v>
                </c:pt>
                <c:pt idx="61">
                  <c:v>39845</c:v>
                </c:pt>
                <c:pt idx="62">
                  <c:v>39873</c:v>
                </c:pt>
                <c:pt idx="63">
                  <c:v>39904</c:v>
                </c:pt>
                <c:pt idx="64">
                  <c:v>39934</c:v>
                </c:pt>
                <c:pt idx="65">
                  <c:v>39965</c:v>
                </c:pt>
                <c:pt idx="66">
                  <c:v>39995</c:v>
                </c:pt>
                <c:pt idx="67">
                  <c:v>40026</c:v>
                </c:pt>
                <c:pt idx="68">
                  <c:v>40057</c:v>
                </c:pt>
                <c:pt idx="69">
                  <c:v>40087</c:v>
                </c:pt>
                <c:pt idx="70">
                  <c:v>40118</c:v>
                </c:pt>
                <c:pt idx="71">
                  <c:v>40148</c:v>
                </c:pt>
                <c:pt idx="72">
                  <c:v>40179</c:v>
                </c:pt>
                <c:pt idx="73">
                  <c:v>40210</c:v>
                </c:pt>
                <c:pt idx="74">
                  <c:v>40238</c:v>
                </c:pt>
                <c:pt idx="75">
                  <c:v>40269</c:v>
                </c:pt>
                <c:pt idx="76">
                  <c:v>40299</c:v>
                </c:pt>
                <c:pt idx="77">
                  <c:v>40330</c:v>
                </c:pt>
                <c:pt idx="78">
                  <c:v>40360</c:v>
                </c:pt>
                <c:pt idx="79">
                  <c:v>40391</c:v>
                </c:pt>
                <c:pt idx="80">
                  <c:v>40422</c:v>
                </c:pt>
                <c:pt idx="81">
                  <c:v>40452</c:v>
                </c:pt>
                <c:pt idx="82">
                  <c:v>40483</c:v>
                </c:pt>
                <c:pt idx="83">
                  <c:v>40513</c:v>
                </c:pt>
                <c:pt idx="84">
                  <c:v>40544</c:v>
                </c:pt>
                <c:pt idx="85">
                  <c:v>40575</c:v>
                </c:pt>
                <c:pt idx="86">
                  <c:v>40603</c:v>
                </c:pt>
                <c:pt idx="87">
                  <c:v>40634</c:v>
                </c:pt>
                <c:pt idx="88">
                  <c:v>40664</c:v>
                </c:pt>
                <c:pt idx="89">
                  <c:v>40695</c:v>
                </c:pt>
                <c:pt idx="90">
                  <c:v>40725</c:v>
                </c:pt>
                <c:pt idx="91">
                  <c:v>40756</c:v>
                </c:pt>
                <c:pt idx="92">
                  <c:v>40787</c:v>
                </c:pt>
                <c:pt idx="93">
                  <c:v>40817</c:v>
                </c:pt>
                <c:pt idx="94">
                  <c:v>40848</c:v>
                </c:pt>
                <c:pt idx="95">
                  <c:v>40878</c:v>
                </c:pt>
                <c:pt idx="96">
                  <c:v>40909</c:v>
                </c:pt>
                <c:pt idx="97">
                  <c:v>40940</c:v>
                </c:pt>
                <c:pt idx="98">
                  <c:v>40969</c:v>
                </c:pt>
                <c:pt idx="99">
                  <c:v>41000</c:v>
                </c:pt>
                <c:pt idx="100">
                  <c:v>41030</c:v>
                </c:pt>
                <c:pt idx="101">
                  <c:v>41061</c:v>
                </c:pt>
                <c:pt idx="102">
                  <c:v>41091</c:v>
                </c:pt>
                <c:pt idx="103">
                  <c:v>41122</c:v>
                </c:pt>
                <c:pt idx="104">
                  <c:v>41153</c:v>
                </c:pt>
                <c:pt idx="105">
                  <c:v>41183</c:v>
                </c:pt>
                <c:pt idx="106">
                  <c:v>41214</c:v>
                </c:pt>
                <c:pt idx="107">
                  <c:v>41244</c:v>
                </c:pt>
                <c:pt idx="108">
                  <c:v>41275</c:v>
                </c:pt>
                <c:pt idx="109">
                  <c:v>41306</c:v>
                </c:pt>
                <c:pt idx="110">
                  <c:v>41334</c:v>
                </c:pt>
                <c:pt idx="111">
                  <c:v>41365</c:v>
                </c:pt>
                <c:pt idx="112">
                  <c:v>41395</c:v>
                </c:pt>
                <c:pt idx="113">
                  <c:v>41426</c:v>
                </c:pt>
                <c:pt idx="114">
                  <c:v>41456</c:v>
                </c:pt>
                <c:pt idx="115">
                  <c:v>41487</c:v>
                </c:pt>
                <c:pt idx="116">
                  <c:v>41518</c:v>
                </c:pt>
                <c:pt idx="117">
                  <c:v>41548</c:v>
                </c:pt>
                <c:pt idx="118">
                  <c:v>41579</c:v>
                </c:pt>
                <c:pt idx="119">
                  <c:v>41609</c:v>
                </c:pt>
                <c:pt idx="120">
                  <c:v>41640</c:v>
                </c:pt>
                <c:pt idx="121">
                  <c:v>41671</c:v>
                </c:pt>
              </c:numCache>
            </c:numRef>
          </c:cat>
          <c:val>
            <c:numRef>
              <c:f>'uzun vade ve grafik verileri'!$AI$39:$AI$160</c:f>
              <c:numCache>
                <c:formatCode>General</c:formatCode>
                <c:ptCount val="122"/>
                <c:pt idx="0">
                  <c:v>8.229000000000001</c:v>
                </c:pt>
                <c:pt idx="1">
                  <c:v>9.1079999999999988</c:v>
                </c:pt>
                <c:pt idx="2">
                  <c:v>9.9210000000000012</c:v>
                </c:pt>
                <c:pt idx="3">
                  <c:v>10.646000000000001</c:v>
                </c:pt>
                <c:pt idx="4">
                  <c:v>11.124000000000001</c:v>
                </c:pt>
                <c:pt idx="5">
                  <c:v>11.657</c:v>
                </c:pt>
                <c:pt idx="6">
                  <c:v>11.89</c:v>
                </c:pt>
                <c:pt idx="7">
                  <c:v>12.583</c:v>
                </c:pt>
                <c:pt idx="8">
                  <c:v>13.005000000000004</c:v>
                </c:pt>
                <c:pt idx="9">
                  <c:v>13.035</c:v>
                </c:pt>
                <c:pt idx="10">
                  <c:v>14.441000000000001</c:v>
                </c:pt>
                <c:pt idx="11">
                  <c:v>14.198</c:v>
                </c:pt>
                <c:pt idx="12">
                  <c:v>14.73</c:v>
                </c:pt>
                <c:pt idx="13">
                  <c:v>14.771000000000001</c:v>
                </c:pt>
                <c:pt idx="14">
                  <c:v>14.827</c:v>
                </c:pt>
                <c:pt idx="15">
                  <c:v>15.535</c:v>
                </c:pt>
                <c:pt idx="16">
                  <c:v>16.459</c:v>
                </c:pt>
                <c:pt idx="17">
                  <c:v>17.110000000000031</c:v>
                </c:pt>
                <c:pt idx="18">
                  <c:v>17.408999999999978</c:v>
                </c:pt>
                <c:pt idx="19">
                  <c:v>18.54</c:v>
                </c:pt>
                <c:pt idx="20">
                  <c:v>18.893000000000001</c:v>
                </c:pt>
                <c:pt idx="21">
                  <c:v>19.650000000000031</c:v>
                </c:pt>
                <c:pt idx="22">
                  <c:v>20.391999999999999</c:v>
                </c:pt>
                <c:pt idx="23">
                  <c:v>21.448999999999973</c:v>
                </c:pt>
                <c:pt idx="24">
                  <c:v>22.457000000000001</c:v>
                </c:pt>
                <c:pt idx="25">
                  <c:v>23.393999999999988</c:v>
                </c:pt>
                <c:pt idx="26">
                  <c:v>24.23100000000003</c:v>
                </c:pt>
                <c:pt idx="27">
                  <c:v>25.657000000000021</c:v>
                </c:pt>
                <c:pt idx="28">
                  <c:v>27.637000000000093</c:v>
                </c:pt>
                <c:pt idx="29">
                  <c:v>28.401</c:v>
                </c:pt>
                <c:pt idx="30">
                  <c:v>29.244999999999987</c:v>
                </c:pt>
                <c:pt idx="31">
                  <c:v>29.762999999999973</c:v>
                </c:pt>
                <c:pt idx="32">
                  <c:v>31.097999999999999</c:v>
                </c:pt>
                <c:pt idx="33">
                  <c:v>32.538000000000011</c:v>
                </c:pt>
                <c:pt idx="34">
                  <c:v>32.822000000000003</c:v>
                </c:pt>
                <c:pt idx="35">
                  <c:v>31.835999999999988</c:v>
                </c:pt>
                <c:pt idx="36">
                  <c:v>32.543000000000006</c:v>
                </c:pt>
                <c:pt idx="37">
                  <c:v>32.422000000000011</c:v>
                </c:pt>
                <c:pt idx="38">
                  <c:v>32.376000000000005</c:v>
                </c:pt>
                <c:pt idx="39">
                  <c:v>31.858999999999988</c:v>
                </c:pt>
                <c:pt idx="40">
                  <c:v>31.33000000000003</c:v>
                </c:pt>
                <c:pt idx="41">
                  <c:v>31.640999999999988</c:v>
                </c:pt>
                <c:pt idx="42">
                  <c:v>32.688000000000002</c:v>
                </c:pt>
                <c:pt idx="43">
                  <c:v>32.799000000000063</c:v>
                </c:pt>
                <c:pt idx="44">
                  <c:v>33.603000000000009</c:v>
                </c:pt>
                <c:pt idx="45">
                  <c:v>34.746000000000009</c:v>
                </c:pt>
                <c:pt idx="46">
                  <c:v>35.266000000000012</c:v>
                </c:pt>
                <c:pt idx="47">
                  <c:v>37.781000000000006</c:v>
                </c:pt>
                <c:pt idx="48">
                  <c:v>38.704000000000001</c:v>
                </c:pt>
                <c:pt idx="49">
                  <c:v>39.380999999999993</c:v>
                </c:pt>
                <c:pt idx="50">
                  <c:v>40.544000000000004</c:v>
                </c:pt>
                <c:pt idx="51">
                  <c:v>42.357999999999997</c:v>
                </c:pt>
                <c:pt idx="52">
                  <c:v>43.443000000000005</c:v>
                </c:pt>
                <c:pt idx="53">
                  <c:v>45.726000000000013</c:v>
                </c:pt>
                <c:pt idx="54">
                  <c:v>46.736000000000011</c:v>
                </c:pt>
                <c:pt idx="55">
                  <c:v>47.922000000000011</c:v>
                </c:pt>
                <c:pt idx="56">
                  <c:v>46.461000000000006</c:v>
                </c:pt>
                <c:pt idx="57">
                  <c:v>45.543000000000006</c:v>
                </c:pt>
                <c:pt idx="58">
                  <c:v>42.571000000000005</c:v>
                </c:pt>
                <c:pt idx="59">
                  <c:v>40.372</c:v>
                </c:pt>
                <c:pt idx="60">
                  <c:v>36.651000000000003</c:v>
                </c:pt>
                <c:pt idx="61">
                  <c:v>33.033000000000001</c:v>
                </c:pt>
                <c:pt idx="62">
                  <c:v>29.957999999999988</c:v>
                </c:pt>
                <c:pt idx="63">
                  <c:v>26.308</c:v>
                </c:pt>
                <c:pt idx="64">
                  <c:v>23.081</c:v>
                </c:pt>
                <c:pt idx="65">
                  <c:v>19.718999999999987</c:v>
                </c:pt>
                <c:pt idx="66">
                  <c:v>16.190000000000001</c:v>
                </c:pt>
                <c:pt idx="67">
                  <c:v>13.693</c:v>
                </c:pt>
                <c:pt idx="68">
                  <c:v>13.672000000000002</c:v>
                </c:pt>
                <c:pt idx="69">
                  <c:v>10.692</c:v>
                </c:pt>
                <c:pt idx="70">
                  <c:v>12.006</c:v>
                </c:pt>
                <c:pt idx="71">
                  <c:v>12.124000000000001</c:v>
                </c:pt>
                <c:pt idx="72">
                  <c:v>14.71</c:v>
                </c:pt>
                <c:pt idx="73">
                  <c:v>16.587</c:v>
                </c:pt>
                <c:pt idx="74">
                  <c:v>19.581</c:v>
                </c:pt>
                <c:pt idx="75">
                  <c:v>22.326999999999988</c:v>
                </c:pt>
                <c:pt idx="76">
                  <c:v>23.632000000000001</c:v>
                </c:pt>
                <c:pt idx="77">
                  <c:v>24.805999999999987</c:v>
                </c:pt>
                <c:pt idx="78">
                  <c:v>27.855</c:v>
                </c:pt>
                <c:pt idx="79">
                  <c:v>30.334000000000021</c:v>
                </c:pt>
                <c:pt idx="80">
                  <c:v>33.159000000000006</c:v>
                </c:pt>
                <c:pt idx="81">
                  <c:v>36.901000000000003</c:v>
                </c:pt>
                <c:pt idx="82">
                  <c:v>41.096000000000011</c:v>
                </c:pt>
                <c:pt idx="83">
                  <c:v>45.42</c:v>
                </c:pt>
                <c:pt idx="84">
                  <c:v>48.376000000000005</c:v>
                </c:pt>
                <c:pt idx="85">
                  <c:v>52.247</c:v>
                </c:pt>
                <c:pt idx="86">
                  <c:v>57.568000000000012</c:v>
                </c:pt>
                <c:pt idx="87">
                  <c:v>60.915000000000006</c:v>
                </c:pt>
                <c:pt idx="88">
                  <c:v>65.885999999999981</c:v>
                </c:pt>
                <c:pt idx="89">
                  <c:v>70.348000000000013</c:v>
                </c:pt>
                <c:pt idx="90">
                  <c:v>72.219000000000023</c:v>
                </c:pt>
                <c:pt idx="91">
                  <c:v>73.249000000000024</c:v>
                </c:pt>
                <c:pt idx="92">
                  <c:v>75.817000000000007</c:v>
                </c:pt>
                <c:pt idx="93">
                  <c:v>76.835999999999999</c:v>
                </c:pt>
                <c:pt idx="94">
                  <c:v>76.131</c:v>
                </c:pt>
                <c:pt idx="95">
                  <c:v>75.081999999999994</c:v>
                </c:pt>
                <c:pt idx="96">
                  <c:v>74.962000000000003</c:v>
                </c:pt>
                <c:pt idx="97">
                  <c:v>73.274000000000001</c:v>
                </c:pt>
                <c:pt idx="98">
                  <c:v>70.078000000000003</c:v>
                </c:pt>
                <c:pt idx="99">
                  <c:v>67.134999999999991</c:v>
                </c:pt>
                <c:pt idx="100">
                  <c:v>64.787999999999997</c:v>
                </c:pt>
                <c:pt idx="101">
                  <c:v>61.175000000000011</c:v>
                </c:pt>
                <c:pt idx="102">
                  <c:v>60.154000000000003</c:v>
                </c:pt>
                <c:pt idx="103">
                  <c:v>57.732000000000063</c:v>
                </c:pt>
                <c:pt idx="104">
                  <c:v>54.27300000000001</c:v>
                </c:pt>
                <c:pt idx="105">
                  <c:v>51.303000000000004</c:v>
                </c:pt>
                <c:pt idx="106">
                  <c:v>50.145000000000003</c:v>
                </c:pt>
                <c:pt idx="107">
                  <c:v>48.497</c:v>
                </c:pt>
                <c:pt idx="108">
                  <c:v>48.489000000000004</c:v>
                </c:pt>
                <c:pt idx="109">
                  <c:v>49.310999999999993</c:v>
                </c:pt>
                <c:pt idx="110">
                  <c:v>48.69100000000001</c:v>
                </c:pt>
                <c:pt idx="111">
                  <c:v>52.20300000000001</c:v>
                </c:pt>
                <c:pt idx="112">
                  <c:v>54.469000000000008</c:v>
                </c:pt>
                <c:pt idx="113">
                  <c:v>55.268000000000143</c:v>
                </c:pt>
                <c:pt idx="114">
                  <c:v>57.432000000000002</c:v>
                </c:pt>
                <c:pt idx="115">
                  <c:v>58.55</c:v>
                </c:pt>
                <c:pt idx="116">
                  <c:v>59.303000000000004</c:v>
                </c:pt>
                <c:pt idx="117">
                  <c:v>61.418000000000006</c:v>
                </c:pt>
                <c:pt idx="118">
                  <c:v>61.528000000000013</c:v>
                </c:pt>
                <c:pt idx="119">
                  <c:v>65.024999999999991</c:v>
                </c:pt>
                <c:pt idx="120">
                  <c:v>64.147000000000006</c:v>
                </c:pt>
                <c:pt idx="121">
                  <c:v>62.246000000000002</c:v>
                </c:pt>
              </c:numCache>
            </c:numRef>
          </c:val>
        </c:ser>
        <c:dLbls/>
        <c:axId val="108343680"/>
        <c:axId val="108345216"/>
      </c:barChart>
      <c:lineChart>
        <c:grouping val="standard"/>
        <c:ser>
          <c:idx val="0"/>
          <c:order val="0"/>
          <c:tx>
            <c:strRef>
              <c:f>'uzun vade ve grafik verileri'!$AF$38</c:f>
              <c:strCache>
                <c:ptCount val="1"/>
                <c:pt idx="0">
                  <c:v>Short Term ($ billion)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'uzun vade ve grafik verileri'!$AE$39:$AE$160</c:f>
              <c:numCache>
                <c:formatCode>[$-409]mmm\-yy;@</c:formatCode>
                <c:ptCount val="122"/>
                <c:pt idx="0">
                  <c:v>37987</c:v>
                </c:pt>
                <c:pt idx="1">
                  <c:v>38018</c:v>
                </c:pt>
                <c:pt idx="2">
                  <c:v>38047</c:v>
                </c:pt>
                <c:pt idx="3">
                  <c:v>38078</c:v>
                </c:pt>
                <c:pt idx="4">
                  <c:v>38108</c:v>
                </c:pt>
                <c:pt idx="5">
                  <c:v>38139</c:v>
                </c:pt>
                <c:pt idx="6">
                  <c:v>38169</c:v>
                </c:pt>
                <c:pt idx="7">
                  <c:v>38200</c:v>
                </c:pt>
                <c:pt idx="8">
                  <c:v>38231</c:v>
                </c:pt>
                <c:pt idx="9">
                  <c:v>38261</c:v>
                </c:pt>
                <c:pt idx="10">
                  <c:v>38292</c:v>
                </c:pt>
                <c:pt idx="11">
                  <c:v>38322</c:v>
                </c:pt>
                <c:pt idx="12">
                  <c:v>38353</c:v>
                </c:pt>
                <c:pt idx="13">
                  <c:v>38384</c:v>
                </c:pt>
                <c:pt idx="14">
                  <c:v>38412</c:v>
                </c:pt>
                <c:pt idx="15">
                  <c:v>38443</c:v>
                </c:pt>
                <c:pt idx="16">
                  <c:v>38473</c:v>
                </c:pt>
                <c:pt idx="17">
                  <c:v>38504</c:v>
                </c:pt>
                <c:pt idx="18">
                  <c:v>38534</c:v>
                </c:pt>
                <c:pt idx="19">
                  <c:v>38565</c:v>
                </c:pt>
                <c:pt idx="20">
                  <c:v>38596</c:v>
                </c:pt>
                <c:pt idx="21">
                  <c:v>38626</c:v>
                </c:pt>
                <c:pt idx="22">
                  <c:v>38657</c:v>
                </c:pt>
                <c:pt idx="23">
                  <c:v>38687</c:v>
                </c:pt>
                <c:pt idx="24">
                  <c:v>38718</c:v>
                </c:pt>
                <c:pt idx="25">
                  <c:v>38749</c:v>
                </c:pt>
                <c:pt idx="26">
                  <c:v>38777</c:v>
                </c:pt>
                <c:pt idx="27">
                  <c:v>38808</c:v>
                </c:pt>
                <c:pt idx="28">
                  <c:v>38838</c:v>
                </c:pt>
                <c:pt idx="29">
                  <c:v>38869</c:v>
                </c:pt>
                <c:pt idx="30">
                  <c:v>38899</c:v>
                </c:pt>
                <c:pt idx="31">
                  <c:v>38930</c:v>
                </c:pt>
                <c:pt idx="32">
                  <c:v>38961</c:v>
                </c:pt>
                <c:pt idx="33">
                  <c:v>38991</c:v>
                </c:pt>
                <c:pt idx="34">
                  <c:v>39022</c:v>
                </c:pt>
                <c:pt idx="35">
                  <c:v>39052</c:v>
                </c:pt>
                <c:pt idx="36">
                  <c:v>39083</c:v>
                </c:pt>
                <c:pt idx="37">
                  <c:v>39114</c:v>
                </c:pt>
                <c:pt idx="38">
                  <c:v>39142</c:v>
                </c:pt>
                <c:pt idx="39">
                  <c:v>39173</c:v>
                </c:pt>
                <c:pt idx="40">
                  <c:v>39203</c:v>
                </c:pt>
                <c:pt idx="41">
                  <c:v>39234</c:v>
                </c:pt>
                <c:pt idx="42">
                  <c:v>39264</c:v>
                </c:pt>
                <c:pt idx="43">
                  <c:v>39295</c:v>
                </c:pt>
                <c:pt idx="44">
                  <c:v>39326</c:v>
                </c:pt>
                <c:pt idx="45">
                  <c:v>39356</c:v>
                </c:pt>
                <c:pt idx="46">
                  <c:v>39387</c:v>
                </c:pt>
                <c:pt idx="47">
                  <c:v>39417</c:v>
                </c:pt>
                <c:pt idx="48">
                  <c:v>39448</c:v>
                </c:pt>
                <c:pt idx="49">
                  <c:v>39479</c:v>
                </c:pt>
                <c:pt idx="50">
                  <c:v>39508</c:v>
                </c:pt>
                <c:pt idx="51">
                  <c:v>39539</c:v>
                </c:pt>
                <c:pt idx="52">
                  <c:v>39569</c:v>
                </c:pt>
                <c:pt idx="53">
                  <c:v>39600</c:v>
                </c:pt>
                <c:pt idx="54">
                  <c:v>39630</c:v>
                </c:pt>
                <c:pt idx="55">
                  <c:v>39661</c:v>
                </c:pt>
                <c:pt idx="56">
                  <c:v>39692</c:v>
                </c:pt>
                <c:pt idx="57">
                  <c:v>39722</c:v>
                </c:pt>
                <c:pt idx="58">
                  <c:v>39753</c:v>
                </c:pt>
                <c:pt idx="59">
                  <c:v>39783</c:v>
                </c:pt>
                <c:pt idx="60">
                  <c:v>39814</c:v>
                </c:pt>
                <c:pt idx="61">
                  <c:v>39845</c:v>
                </c:pt>
                <c:pt idx="62">
                  <c:v>39873</c:v>
                </c:pt>
                <c:pt idx="63">
                  <c:v>39904</c:v>
                </c:pt>
                <c:pt idx="64">
                  <c:v>39934</c:v>
                </c:pt>
                <c:pt idx="65">
                  <c:v>39965</c:v>
                </c:pt>
                <c:pt idx="66">
                  <c:v>39995</c:v>
                </c:pt>
                <c:pt idx="67">
                  <c:v>40026</c:v>
                </c:pt>
                <c:pt idx="68">
                  <c:v>40057</c:v>
                </c:pt>
                <c:pt idx="69">
                  <c:v>40087</c:v>
                </c:pt>
                <c:pt idx="70">
                  <c:v>40118</c:v>
                </c:pt>
                <c:pt idx="71">
                  <c:v>40148</c:v>
                </c:pt>
                <c:pt idx="72">
                  <c:v>40179</c:v>
                </c:pt>
                <c:pt idx="73">
                  <c:v>40210</c:v>
                </c:pt>
                <c:pt idx="74">
                  <c:v>40238</c:v>
                </c:pt>
                <c:pt idx="75">
                  <c:v>40269</c:v>
                </c:pt>
                <c:pt idx="76">
                  <c:v>40299</c:v>
                </c:pt>
                <c:pt idx="77">
                  <c:v>40330</c:v>
                </c:pt>
                <c:pt idx="78">
                  <c:v>40360</c:v>
                </c:pt>
                <c:pt idx="79">
                  <c:v>40391</c:v>
                </c:pt>
                <c:pt idx="80">
                  <c:v>40422</c:v>
                </c:pt>
                <c:pt idx="81">
                  <c:v>40452</c:v>
                </c:pt>
                <c:pt idx="82">
                  <c:v>40483</c:v>
                </c:pt>
                <c:pt idx="83">
                  <c:v>40513</c:v>
                </c:pt>
                <c:pt idx="84">
                  <c:v>40544</c:v>
                </c:pt>
                <c:pt idx="85">
                  <c:v>40575</c:v>
                </c:pt>
                <c:pt idx="86">
                  <c:v>40603</c:v>
                </c:pt>
                <c:pt idx="87">
                  <c:v>40634</c:v>
                </c:pt>
                <c:pt idx="88">
                  <c:v>40664</c:v>
                </c:pt>
                <c:pt idx="89">
                  <c:v>40695</c:v>
                </c:pt>
                <c:pt idx="90">
                  <c:v>40725</c:v>
                </c:pt>
                <c:pt idx="91">
                  <c:v>40756</c:v>
                </c:pt>
                <c:pt idx="92">
                  <c:v>40787</c:v>
                </c:pt>
                <c:pt idx="93">
                  <c:v>40817</c:v>
                </c:pt>
                <c:pt idx="94">
                  <c:v>40848</c:v>
                </c:pt>
                <c:pt idx="95">
                  <c:v>40878</c:v>
                </c:pt>
                <c:pt idx="96">
                  <c:v>40909</c:v>
                </c:pt>
                <c:pt idx="97">
                  <c:v>40940</c:v>
                </c:pt>
                <c:pt idx="98">
                  <c:v>40969</c:v>
                </c:pt>
                <c:pt idx="99">
                  <c:v>41000</c:v>
                </c:pt>
                <c:pt idx="100">
                  <c:v>41030</c:v>
                </c:pt>
                <c:pt idx="101">
                  <c:v>41061</c:v>
                </c:pt>
                <c:pt idx="102">
                  <c:v>41091</c:v>
                </c:pt>
                <c:pt idx="103">
                  <c:v>41122</c:v>
                </c:pt>
                <c:pt idx="104">
                  <c:v>41153</c:v>
                </c:pt>
                <c:pt idx="105">
                  <c:v>41183</c:v>
                </c:pt>
                <c:pt idx="106">
                  <c:v>41214</c:v>
                </c:pt>
                <c:pt idx="107">
                  <c:v>41244</c:v>
                </c:pt>
                <c:pt idx="108">
                  <c:v>41275</c:v>
                </c:pt>
                <c:pt idx="109">
                  <c:v>41306</c:v>
                </c:pt>
                <c:pt idx="110">
                  <c:v>41334</c:v>
                </c:pt>
                <c:pt idx="111">
                  <c:v>41365</c:v>
                </c:pt>
                <c:pt idx="112">
                  <c:v>41395</c:v>
                </c:pt>
                <c:pt idx="113">
                  <c:v>41426</c:v>
                </c:pt>
                <c:pt idx="114">
                  <c:v>41456</c:v>
                </c:pt>
                <c:pt idx="115">
                  <c:v>41487</c:v>
                </c:pt>
                <c:pt idx="116">
                  <c:v>41518</c:v>
                </c:pt>
                <c:pt idx="117">
                  <c:v>41548</c:v>
                </c:pt>
                <c:pt idx="118">
                  <c:v>41579</c:v>
                </c:pt>
                <c:pt idx="119">
                  <c:v>41609</c:v>
                </c:pt>
                <c:pt idx="120">
                  <c:v>41640</c:v>
                </c:pt>
                <c:pt idx="121">
                  <c:v>41671</c:v>
                </c:pt>
              </c:numCache>
            </c:numRef>
          </c:cat>
          <c:val>
            <c:numRef>
              <c:f>'uzun vade ve grafik verileri'!$AF$39:$AF$160</c:f>
              <c:numCache>
                <c:formatCode>General</c:formatCode>
                <c:ptCount val="122"/>
                <c:pt idx="0">
                  <c:v>8.6920000000000002</c:v>
                </c:pt>
                <c:pt idx="1">
                  <c:v>10.028</c:v>
                </c:pt>
                <c:pt idx="2">
                  <c:v>14.218</c:v>
                </c:pt>
                <c:pt idx="3">
                  <c:v>14.743</c:v>
                </c:pt>
                <c:pt idx="4">
                  <c:v>15.977</c:v>
                </c:pt>
                <c:pt idx="5">
                  <c:v>16.527000000000001</c:v>
                </c:pt>
                <c:pt idx="6">
                  <c:v>16.521999999999988</c:v>
                </c:pt>
                <c:pt idx="7">
                  <c:v>18.068999999999981</c:v>
                </c:pt>
                <c:pt idx="8">
                  <c:v>16.764999999999986</c:v>
                </c:pt>
                <c:pt idx="9">
                  <c:v>18.343</c:v>
                </c:pt>
                <c:pt idx="10">
                  <c:v>20.158000000000001</c:v>
                </c:pt>
                <c:pt idx="11">
                  <c:v>21.521999999999988</c:v>
                </c:pt>
                <c:pt idx="12">
                  <c:v>23.839000000000031</c:v>
                </c:pt>
                <c:pt idx="13">
                  <c:v>24.372</c:v>
                </c:pt>
                <c:pt idx="14">
                  <c:v>21.387999999999987</c:v>
                </c:pt>
                <c:pt idx="15">
                  <c:v>23.241</c:v>
                </c:pt>
                <c:pt idx="16">
                  <c:v>24.64400000000003</c:v>
                </c:pt>
                <c:pt idx="17">
                  <c:v>26.015000000000001</c:v>
                </c:pt>
                <c:pt idx="18">
                  <c:v>27.308</c:v>
                </c:pt>
                <c:pt idx="19">
                  <c:v>24.33000000000003</c:v>
                </c:pt>
                <c:pt idx="20">
                  <c:v>26.518000000000001</c:v>
                </c:pt>
                <c:pt idx="21">
                  <c:v>24.724999999999987</c:v>
                </c:pt>
                <c:pt idx="22">
                  <c:v>26.168999999999986</c:v>
                </c:pt>
                <c:pt idx="23">
                  <c:v>26.692</c:v>
                </c:pt>
                <c:pt idx="24">
                  <c:v>23.525000000000009</c:v>
                </c:pt>
                <c:pt idx="25">
                  <c:v>25.66200000000001</c:v>
                </c:pt>
                <c:pt idx="26">
                  <c:v>25.193000000000001</c:v>
                </c:pt>
                <c:pt idx="27">
                  <c:v>23.64</c:v>
                </c:pt>
                <c:pt idx="28">
                  <c:v>14.870000000000021</c:v>
                </c:pt>
                <c:pt idx="29">
                  <c:v>10.272</c:v>
                </c:pt>
                <c:pt idx="30">
                  <c:v>9.9980000000000011</c:v>
                </c:pt>
                <c:pt idx="31">
                  <c:v>11.964</c:v>
                </c:pt>
                <c:pt idx="32">
                  <c:v>11.679</c:v>
                </c:pt>
                <c:pt idx="33">
                  <c:v>18.780999999999921</c:v>
                </c:pt>
                <c:pt idx="34">
                  <c:v>17.491999999999987</c:v>
                </c:pt>
                <c:pt idx="35">
                  <c:v>13.238</c:v>
                </c:pt>
                <c:pt idx="36">
                  <c:v>15.177</c:v>
                </c:pt>
                <c:pt idx="37">
                  <c:v>14.381</c:v>
                </c:pt>
                <c:pt idx="38">
                  <c:v>11.045</c:v>
                </c:pt>
                <c:pt idx="39">
                  <c:v>13.853000000000041</c:v>
                </c:pt>
                <c:pt idx="40">
                  <c:v>19.578999999999986</c:v>
                </c:pt>
                <c:pt idx="41">
                  <c:v>21.128999999999987</c:v>
                </c:pt>
                <c:pt idx="42">
                  <c:v>21.655000000000001</c:v>
                </c:pt>
                <c:pt idx="43">
                  <c:v>12.462000000000041</c:v>
                </c:pt>
                <c:pt idx="44">
                  <c:v>9.2319999999999993</c:v>
                </c:pt>
                <c:pt idx="45">
                  <c:v>0.94000000000000261</c:v>
                </c:pt>
                <c:pt idx="46">
                  <c:v>-7.3380000000000001</c:v>
                </c:pt>
                <c:pt idx="47">
                  <c:v>-3.266</c:v>
                </c:pt>
                <c:pt idx="48">
                  <c:v>-4.7770000000000001</c:v>
                </c:pt>
                <c:pt idx="49">
                  <c:v>-6.98</c:v>
                </c:pt>
                <c:pt idx="50">
                  <c:v>-3.6659999999999999</c:v>
                </c:pt>
                <c:pt idx="51">
                  <c:v>-10.168000000000001</c:v>
                </c:pt>
                <c:pt idx="52">
                  <c:v>-5.7520000000000007</c:v>
                </c:pt>
                <c:pt idx="53">
                  <c:v>2.153</c:v>
                </c:pt>
                <c:pt idx="54">
                  <c:v>3.6890000000000009</c:v>
                </c:pt>
                <c:pt idx="55">
                  <c:v>9.4870000000000037</c:v>
                </c:pt>
                <c:pt idx="56">
                  <c:v>9.0570000000000022</c:v>
                </c:pt>
                <c:pt idx="57">
                  <c:v>2.368999999999998</c:v>
                </c:pt>
                <c:pt idx="58">
                  <c:v>5.5529999999999946</c:v>
                </c:pt>
                <c:pt idx="59">
                  <c:v>1.6820000000000044</c:v>
                </c:pt>
                <c:pt idx="60">
                  <c:v>-2.4139999999999997</c:v>
                </c:pt>
                <c:pt idx="61">
                  <c:v>-8.2750000000000021</c:v>
                </c:pt>
                <c:pt idx="62">
                  <c:v>-8.4710000000000001</c:v>
                </c:pt>
                <c:pt idx="63">
                  <c:v>-4.9650000000000007</c:v>
                </c:pt>
                <c:pt idx="64">
                  <c:v>-6.2230000000000008</c:v>
                </c:pt>
                <c:pt idx="65">
                  <c:v>-14.356000000000041</c:v>
                </c:pt>
                <c:pt idx="66">
                  <c:v>-17.52</c:v>
                </c:pt>
                <c:pt idx="67">
                  <c:v>-13.01</c:v>
                </c:pt>
                <c:pt idx="68">
                  <c:v>-12.531000000000001</c:v>
                </c:pt>
                <c:pt idx="69">
                  <c:v>-6.1319999999999979</c:v>
                </c:pt>
                <c:pt idx="70">
                  <c:v>-0.15100000000000016</c:v>
                </c:pt>
                <c:pt idx="71">
                  <c:v>-0.93100000000000005</c:v>
                </c:pt>
                <c:pt idx="72">
                  <c:v>3.2509999999999999</c:v>
                </c:pt>
                <c:pt idx="73">
                  <c:v>8.0750000000000028</c:v>
                </c:pt>
                <c:pt idx="74">
                  <c:v>16.649000000000001</c:v>
                </c:pt>
                <c:pt idx="75">
                  <c:v>25.613000000000021</c:v>
                </c:pt>
                <c:pt idx="76">
                  <c:v>26.417999999999999</c:v>
                </c:pt>
                <c:pt idx="77">
                  <c:v>30.730999999999987</c:v>
                </c:pt>
                <c:pt idx="78">
                  <c:v>38.093000000000011</c:v>
                </c:pt>
                <c:pt idx="79">
                  <c:v>38.953000000000003</c:v>
                </c:pt>
                <c:pt idx="80">
                  <c:v>40.086000000000006</c:v>
                </c:pt>
                <c:pt idx="81">
                  <c:v>45.945</c:v>
                </c:pt>
                <c:pt idx="82">
                  <c:v>48.463000000000001</c:v>
                </c:pt>
                <c:pt idx="83">
                  <c:v>55.365000000000002</c:v>
                </c:pt>
                <c:pt idx="84">
                  <c:v>58.341999999999999</c:v>
                </c:pt>
                <c:pt idx="85">
                  <c:v>59.486000000000004</c:v>
                </c:pt>
                <c:pt idx="86">
                  <c:v>59.112000000000002</c:v>
                </c:pt>
                <c:pt idx="87">
                  <c:v>59.287000000000006</c:v>
                </c:pt>
                <c:pt idx="88">
                  <c:v>59.928000000000011</c:v>
                </c:pt>
                <c:pt idx="89">
                  <c:v>61.685000000000002</c:v>
                </c:pt>
                <c:pt idx="90">
                  <c:v>58.798000000000158</c:v>
                </c:pt>
                <c:pt idx="91">
                  <c:v>53.957000000000001</c:v>
                </c:pt>
                <c:pt idx="92">
                  <c:v>51.394000000000005</c:v>
                </c:pt>
                <c:pt idx="93">
                  <c:v>46.848000000000006</c:v>
                </c:pt>
                <c:pt idx="94">
                  <c:v>48.266000000000012</c:v>
                </c:pt>
                <c:pt idx="95">
                  <c:v>44.787000000000006</c:v>
                </c:pt>
                <c:pt idx="96">
                  <c:v>42.187000000000005</c:v>
                </c:pt>
                <c:pt idx="97">
                  <c:v>42.688000000000002</c:v>
                </c:pt>
                <c:pt idx="98">
                  <c:v>40.828000000000003</c:v>
                </c:pt>
                <c:pt idx="99">
                  <c:v>37.89</c:v>
                </c:pt>
                <c:pt idx="100">
                  <c:v>39.614000000000004</c:v>
                </c:pt>
                <c:pt idx="101">
                  <c:v>41.721000000000011</c:v>
                </c:pt>
                <c:pt idx="102">
                  <c:v>48.583000000000006</c:v>
                </c:pt>
                <c:pt idx="103">
                  <c:v>55.658000000000001</c:v>
                </c:pt>
                <c:pt idx="104">
                  <c:v>61.112000000000002</c:v>
                </c:pt>
                <c:pt idx="105">
                  <c:v>68.254999999999995</c:v>
                </c:pt>
                <c:pt idx="106">
                  <c:v>70.119</c:v>
                </c:pt>
                <c:pt idx="107">
                  <c:v>74.930000000000007</c:v>
                </c:pt>
                <c:pt idx="108">
                  <c:v>80.301999999999992</c:v>
                </c:pt>
                <c:pt idx="109">
                  <c:v>86.575000000000003</c:v>
                </c:pt>
                <c:pt idx="110">
                  <c:v>92.4170000000003</c:v>
                </c:pt>
                <c:pt idx="111">
                  <c:v>105.86199999999999</c:v>
                </c:pt>
                <c:pt idx="112">
                  <c:v>101.23100000000002</c:v>
                </c:pt>
                <c:pt idx="113">
                  <c:v>94.933000000000007</c:v>
                </c:pt>
                <c:pt idx="114">
                  <c:v>75.948000000000022</c:v>
                </c:pt>
                <c:pt idx="115">
                  <c:v>75.113000000000014</c:v>
                </c:pt>
                <c:pt idx="116">
                  <c:v>71.763000000000005</c:v>
                </c:pt>
                <c:pt idx="117">
                  <c:v>67.856000000000009</c:v>
                </c:pt>
                <c:pt idx="118">
                  <c:v>63.697000000000003</c:v>
                </c:pt>
                <c:pt idx="119">
                  <c:v>54.835000000000001</c:v>
                </c:pt>
                <c:pt idx="120">
                  <c:v>43.223000000000013</c:v>
                </c:pt>
                <c:pt idx="121">
                  <c:v>31.47</c:v>
                </c:pt>
              </c:numCache>
            </c:numRef>
          </c:val>
        </c:ser>
        <c:ser>
          <c:idx val="1"/>
          <c:order val="1"/>
          <c:tx>
            <c:strRef>
              <c:f>'uzun vade ve grafik verileri'!$AG$38</c:f>
              <c:strCache>
                <c:ptCount val="1"/>
                <c:pt idx="0">
                  <c:v>Net FDI and Long Term ($ billion)</c:v>
                </c:pt>
              </c:strCache>
            </c:strRef>
          </c:tx>
          <c:spPr>
            <a:ln>
              <a:solidFill>
                <a:srgbClr val="92D050"/>
              </a:solidFill>
            </a:ln>
          </c:spPr>
          <c:marker>
            <c:symbol val="none"/>
          </c:marker>
          <c:cat>
            <c:numRef>
              <c:f>'uzun vade ve grafik verileri'!$AE$39:$AE$160</c:f>
              <c:numCache>
                <c:formatCode>[$-409]mmm\-yy;@</c:formatCode>
                <c:ptCount val="122"/>
                <c:pt idx="0">
                  <c:v>37987</c:v>
                </c:pt>
                <c:pt idx="1">
                  <c:v>38018</c:v>
                </c:pt>
                <c:pt idx="2">
                  <c:v>38047</c:v>
                </c:pt>
                <c:pt idx="3">
                  <c:v>38078</c:v>
                </c:pt>
                <c:pt idx="4">
                  <c:v>38108</c:v>
                </c:pt>
                <c:pt idx="5">
                  <c:v>38139</c:v>
                </c:pt>
                <c:pt idx="6">
                  <c:v>38169</c:v>
                </c:pt>
                <c:pt idx="7">
                  <c:v>38200</c:v>
                </c:pt>
                <c:pt idx="8">
                  <c:v>38231</c:v>
                </c:pt>
                <c:pt idx="9">
                  <c:v>38261</c:v>
                </c:pt>
                <c:pt idx="10">
                  <c:v>38292</c:v>
                </c:pt>
                <c:pt idx="11">
                  <c:v>38322</c:v>
                </c:pt>
                <c:pt idx="12">
                  <c:v>38353</c:v>
                </c:pt>
                <c:pt idx="13">
                  <c:v>38384</c:v>
                </c:pt>
                <c:pt idx="14">
                  <c:v>38412</c:v>
                </c:pt>
                <c:pt idx="15">
                  <c:v>38443</c:v>
                </c:pt>
                <c:pt idx="16">
                  <c:v>38473</c:v>
                </c:pt>
                <c:pt idx="17">
                  <c:v>38504</c:v>
                </c:pt>
                <c:pt idx="18">
                  <c:v>38534</c:v>
                </c:pt>
                <c:pt idx="19">
                  <c:v>38565</c:v>
                </c:pt>
                <c:pt idx="20">
                  <c:v>38596</c:v>
                </c:pt>
                <c:pt idx="21">
                  <c:v>38626</c:v>
                </c:pt>
                <c:pt idx="22">
                  <c:v>38657</c:v>
                </c:pt>
                <c:pt idx="23">
                  <c:v>38687</c:v>
                </c:pt>
                <c:pt idx="24">
                  <c:v>38718</c:v>
                </c:pt>
                <c:pt idx="25">
                  <c:v>38749</c:v>
                </c:pt>
                <c:pt idx="26">
                  <c:v>38777</c:v>
                </c:pt>
                <c:pt idx="27">
                  <c:v>38808</c:v>
                </c:pt>
                <c:pt idx="28">
                  <c:v>38838</c:v>
                </c:pt>
                <c:pt idx="29">
                  <c:v>38869</c:v>
                </c:pt>
                <c:pt idx="30">
                  <c:v>38899</c:v>
                </c:pt>
                <c:pt idx="31">
                  <c:v>38930</c:v>
                </c:pt>
                <c:pt idx="32">
                  <c:v>38961</c:v>
                </c:pt>
                <c:pt idx="33">
                  <c:v>38991</c:v>
                </c:pt>
                <c:pt idx="34">
                  <c:v>39022</c:v>
                </c:pt>
                <c:pt idx="35">
                  <c:v>39052</c:v>
                </c:pt>
                <c:pt idx="36">
                  <c:v>39083</c:v>
                </c:pt>
                <c:pt idx="37">
                  <c:v>39114</c:v>
                </c:pt>
                <c:pt idx="38">
                  <c:v>39142</c:v>
                </c:pt>
                <c:pt idx="39">
                  <c:v>39173</c:v>
                </c:pt>
                <c:pt idx="40">
                  <c:v>39203</c:v>
                </c:pt>
                <c:pt idx="41">
                  <c:v>39234</c:v>
                </c:pt>
                <c:pt idx="42">
                  <c:v>39264</c:v>
                </c:pt>
                <c:pt idx="43">
                  <c:v>39295</c:v>
                </c:pt>
                <c:pt idx="44">
                  <c:v>39326</c:v>
                </c:pt>
                <c:pt idx="45">
                  <c:v>39356</c:v>
                </c:pt>
                <c:pt idx="46">
                  <c:v>39387</c:v>
                </c:pt>
                <c:pt idx="47">
                  <c:v>39417</c:v>
                </c:pt>
                <c:pt idx="48">
                  <c:v>39448</c:v>
                </c:pt>
                <c:pt idx="49">
                  <c:v>39479</c:v>
                </c:pt>
                <c:pt idx="50">
                  <c:v>39508</c:v>
                </c:pt>
                <c:pt idx="51">
                  <c:v>39539</c:v>
                </c:pt>
                <c:pt idx="52">
                  <c:v>39569</c:v>
                </c:pt>
                <c:pt idx="53">
                  <c:v>39600</c:v>
                </c:pt>
                <c:pt idx="54">
                  <c:v>39630</c:v>
                </c:pt>
                <c:pt idx="55">
                  <c:v>39661</c:v>
                </c:pt>
                <c:pt idx="56">
                  <c:v>39692</c:v>
                </c:pt>
                <c:pt idx="57">
                  <c:v>39722</c:v>
                </c:pt>
                <c:pt idx="58">
                  <c:v>39753</c:v>
                </c:pt>
                <c:pt idx="59">
                  <c:v>39783</c:v>
                </c:pt>
                <c:pt idx="60">
                  <c:v>39814</c:v>
                </c:pt>
                <c:pt idx="61">
                  <c:v>39845</c:v>
                </c:pt>
                <c:pt idx="62">
                  <c:v>39873</c:v>
                </c:pt>
                <c:pt idx="63">
                  <c:v>39904</c:v>
                </c:pt>
                <c:pt idx="64">
                  <c:v>39934</c:v>
                </c:pt>
                <c:pt idx="65">
                  <c:v>39965</c:v>
                </c:pt>
                <c:pt idx="66">
                  <c:v>39995</c:v>
                </c:pt>
                <c:pt idx="67">
                  <c:v>40026</c:v>
                </c:pt>
                <c:pt idx="68">
                  <c:v>40057</c:v>
                </c:pt>
                <c:pt idx="69">
                  <c:v>40087</c:v>
                </c:pt>
                <c:pt idx="70">
                  <c:v>40118</c:v>
                </c:pt>
                <c:pt idx="71">
                  <c:v>40148</c:v>
                </c:pt>
                <c:pt idx="72">
                  <c:v>40179</c:v>
                </c:pt>
                <c:pt idx="73">
                  <c:v>40210</c:v>
                </c:pt>
                <c:pt idx="74">
                  <c:v>40238</c:v>
                </c:pt>
                <c:pt idx="75">
                  <c:v>40269</c:v>
                </c:pt>
                <c:pt idx="76">
                  <c:v>40299</c:v>
                </c:pt>
                <c:pt idx="77">
                  <c:v>40330</c:v>
                </c:pt>
                <c:pt idx="78">
                  <c:v>40360</c:v>
                </c:pt>
                <c:pt idx="79">
                  <c:v>40391</c:v>
                </c:pt>
                <c:pt idx="80">
                  <c:v>40422</c:v>
                </c:pt>
                <c:pt idx="81">
                  <c:v>40452</c:v>
                </c:pt>
                <c:pt idx="82">
                  <c:v>40483</c:v>
                </c:pt>
                <c:pt idx="83">
                  <c:v>40513</c:v>
                </c:pt>
                <c:pt idx="84">
                  <c:v>40544</c:v>
                </c:pt>
                <c:pt idx="85">
                  <c:v>40575</c:v>
                </c:pt>
                <c:pt idx="86">
                  <c:v>40603</c:v>
                </c:pt>
                <c:pt idx="87">
                  <c:v>40634</c:v>
                </c:pt>
                <c:pt idx="88">
                  <c:v>40664</c:v>
                </c:pt>
                <c:pt idx="89">
                  <c:v>40695</c:v>
                </c:pt>
                <c:pt idx="90">
                  <c:v>40725</c:v>
                </c:pt>
                <c:pt idx="91">
                  <c:v>40756</c:v>
                </c:pt>
                <c:pt idx="92">
                  <c:v>40787</c:v>
                </c:pt>
                <c:pt idx="93">
                  <c:v>40817</c:v>
                </c:pt>
                <c:pt idx="94">
                  <c:v>40848</c:v>
                </c:pt>
                <c:pt idx="95">
                  <c:v>40878</c:v>
                </c:pt>
                <c:pt idx="96">
                  <c:v>40909</c:v>
                </c:pt>
                <c:pt idx="97">
                  <c:v>40940</c:v>
                </c:pt>
                <c:pt idx="98">
                  <c:v>40969</c:v>
                </c:pt>
                <c:pt idx="99">
                  <c:v>41000</c:v>
                </c:pt>
                <c:pt idx="100">
                  <c:v>41030</c:v>
                </c:pt>
                <c:pt idx="101">
                  <c:v>41061</c:v>
                </c:pt>
                <c:pt idx="102">
                  <c:v>41091</c:v>
                </c:pt>
                <c:pt idx="103">
                  <c:v>41122</c:v>
                </c:pt>
                <c:pt idx="104">
                  <c:v>41153</c:v>
                </c:pt>
                <c:pt idx="105">
                  <c:v>41183</c:v>
                </c:pt>
                <c:pt idx="106">
                  <c:v>41214</c:v>
                </c:pt>
                <c:pt idx="107">
                  <c:v>41244</c:v>
                </c:pt>
                <c:pt idx="108">
                  <c:v>41275</c:v>
                </c:pt>
                <c:pt idx="109">
                  <c:v>41306</c:v>
                </c:pt>
                <c:pt idx="110">
                  <c:v>41334</c:v>
                </c:pt>
                <c:pt idx="111">
                  <c:v>41365</c:v>
                </c:pt>
                <c:pt idx="112">
                  <c:v>41395</c:v>
                </c:pt>
                <c:pt idx="113">
                  <c:v>41426</c:v>
                </c:pt>
                <c:pt idx="114">
                  <c:v>41456</c:v>
                </c:pt>
                <c:pt idx="115">
                  <c:v>41487</c:v>
                </c:pt>
                <c:pt idx="116">
                  <c:v>41518</c:v>
                </c:pt>
                <c:pt idx="117">
                  <c:v>41548</c:v>
                </c:pt>
                <c:pt idx="118">
                  <c:v>41579</c:v>
                </c:pt>
                <c:pt idx="119">
                  <c:v>41609</c:v>
                </c:pt>
                <c:pt idx="120">
                  <c:v>41640</c:v>
                </c:pt>
                <c:pt idx="121">
                  <c:v>41671</c:v>
                </c:pt>
              </c:numCache>
            </c:numRef>
          </c:cat>
          <c:val>
            <c:numRef>
              <c:f>'uzun vade ve grafik verileri'!$AG$39:$AG$160</c:f>
              <c:numCache>
                <c:formatCode>General</c:formatCode>
                <c:ptCount val="122"/>
                <c:pt idx="0">
                  <c:v>3.6470000000000002</c:v>
                </c:pt>
                <c:pt idx="1">
                  <c:v>4.8919999999999986</c:v>
                </c:pt>
                <c:pt idx="2">
                  <c:v>5.7589999999999977</c:v>
                </c:pt>
                <c:pt idx="3">
                  <c:v>6.5669999999999966</c:v>
                </c:pt>
                <c:pt idx="4">
                  <c:v>6.3919999999999986</c:v>
                </c:pt>
                <c:pt idx="5">
                  <c:v>7.5989999999999975</c:v>
                </c:pt>
                <c:pt idx="6">
                  <c:v>8.7210000000000001</c:v>
                </c:pt>
                <c:pt idx="7">
                  <c:v>9.157</c:v>
                </c:pt>
                <c:pt idx="8">
                  <c:v>8.697000000000001</c:v>
                </c:pt>
                <c:pt idx="9">
                  <c:v>10.166</c:v>
                </c:pt>
                <c:pt idx="10">
                  <c:v>11.497</c:v>
                </c:pt>
                <c:pt idx="11">
                  <c:v>11.025</c:v>
                </c:pt>
                <c:pt idx="12">
                  <c:v>11.05</c:v>
                </c:pt>
                <c:pt idx="13">
                  <c:v>10.595000000000002</c:v>
                </c:pt>
                <c:pt idx="14">
                  <c:v>11.681000000000001</c:v>
                </c:pt>
                <c:pt idx="15">
                  <c:v>10.195</c:v>
                </c:pt>
                <c:pt idx="16">
                  <c:v>10.416</c:v>
                </c:pt>
                <c:pt idx="17">
                  <c:v>13.674000000000001</c:v>
                </c:pt>
                <c:pt idx="18">
                  <c:v>16.047000000000001</c:v>
                </c:pt>
                <c:pt idx="19">
                  <c:v>14.008000000000001</c:v>
                </c:pt>
                <c:pt idx="20">
                  <c:v>14.315000000000024</c:v>
                </c:pt>
                <c:pt idx="21">
                  <c:v>12.201000000000001</c:v>
                </c:pt>
                <c:pt idx="22">
                  <c:v>16.339000000000031</c:v>
                </c:pt>
                <c:pt idx="23">
                  <c:v>23.214000000000031</c:v>
                </c:pt>
                <c:pt idx="24">
                  <c:v>28.024000000000001</c:v>
                </c:pt>
                <c:pt idx="25">
                  <c:v>29.865000000000009</c:v>
                </c:pt>
                <c:pt idx="26">
                  <c:v>32.365000000000002</c:v>
                </c:pt>
                <c:pt idx="27">
                  <c:v>33.063000000000009</c:v>
                </c:pt>
                <c:pt idx="28">
                  <c:v>40.027000000000001</c:v>
                </c:pt>
                <c:pt idx="29">
                  <c:v>38.24</c:v>
                </c:pt>
                <c:pt idx="30">
                  <c:v>36.308</c:v>
                </c:pt>
                <c:pt idx="31">
                  <c:v>42.611000000000004</c:v>
                </c:pt>
                <c:pt idx="32">
                  <c:v>42.648000000000003</c:v>
                </c:pt>
                <c:pt idx="33">
                  <c:v>47.07</c:v>
                </c:pt>
                <c:pt idx="34">
                  <c:v>43.353000000000002</c:v>
                </c:pt>
                <c:pt idx="35">
                  <c:v>44.696000000000012</c:v>
                </c:pt>
                <c:pt idx="36">
                  <c:v>44.441000000000003</c:v>
                </c:pt>
                <c:pt idx="37">
                  <c:v>46.575000000000003</c:v>
                </c:pt>
                <c:pt idx="38">
                  <c:v>51.189</c:v>
                </c:pt>
                <c:pt idx="39">
                  <c:v>52.012</c:v>
                </c:pt>
                <c:pt idx="40">
                  <c:v>48.689</c:v>
                </c:pt>
                <c:pt idx="41">
                  <c:v>49.504000000000005</c:v>
                </c:pt>
                <c:pt idx="42">
                  <c:v>51.274000000000008</c:v>
                </c:pt>
                <c:pt idx="43">
                  <c:v>49.986000000000004</c:v>
                </c:pt>
                <c:pt idx="44">
                  <c:v>51.726000000000013</c:v>
                </c:pt>
                <c:pt idx="45">
                  <c:v>50.002000000000002</c:v>
                </c:pt>
                <c:pt idx="46">
                  <c:v>51.41</c:v>
                </c:pt>
                <c:pt idx="47">
                  <c:v>49.738000000000063</c:v>
                </c:pt>
                <c:pt idx="48">
                  <c:v>46.825000000000003</c:v>
                </c:pt>
                <c:pt idx="49">
                  <c:v>45.781000000000006</c:v>
                </c:pt>
                <c:pt idx="50">
                  <c:v>43.084000000000003</c:v>
                </c:pt>
                <c:pt idx="51">
                  <c:v>44.802</c:v>
                </c:pt>
                <c:pt idx="52">
                  <c:v>50.498000000000012</c:v>
                </c:pt>
                <c:pt idx="53">
                  <c:v>53.035000000000011</c:v>
                </c:pt>
                <c:pt idx="54">
                  <c:v>53.447000000000003</c:v>
                </c:pt>
                <c:pt idx="55">
                  <c:v>53.898000000000003</c:v>
                </c:pt>
                <c:pt idx="56">
                  <c:v>54.47</c:v>
                </c:pt>
                <c:pt idx="57">
                  <c:v>54.49</c:v>
                </c:pt>
                <c:pt idx="58">
                  <c:v>51.226000000000013</c:v>
                </c:pt>
                <c:pt idx="59">
                  <c:v>43.588000000000001</c:v>
                </c:pt>
                <c:pt idx="60">
                  <c:v>41.822000000000003</c:v>
                </c:pt>
                <c:pt idx="61">
                  <c:v>38.47</c:v>
                </c:pt>
                <c:pt idx="62">
                  <c:v>32.313000000000002</c:v>
                </c:pt>
                <c:pt idx="63">
                  <c:v>28.16400000000003</c:v>
                </c:pt>
                <c:pt idx="64">
                  <c:v>18.980999999999973</c:v>
                </c:pt>
                <c:pt idx="65">
                  <c:v>11.192</c:v>
                </c:pt>
                <c:pt idx="66">
                  <c:v>10.066000000000004</c:v>
                </c:pt>
                <c:pt idx="67">
                  <c:v>4.2850000000000001</c:v>
                </c:pt>
                <c:pt idx="68">
                  <c:v>-0.94000000000000161</c:v>
                </c:pt>
                <c:pt idx="69">
                  <c:v>-3.5349999999999997</c:v>
                </c:pt>
                <c:pt idx="70">
                  <c:v>-3.6630000000000011</c:v>
                </c:pt>
                <c:pt idx="71">
                  <c:v>-2.222</c:v>
                </c:pt>
                <c:pt idx="72">
                  <c:v>-2.04</c:v>
                </c:pt>
                <c:pt idx="73">
                  <c:v>-3.5509999999999997</c:v>
                </c:pt>
                <c:pt idx="74">
                  <c:v>-1.9770000000000001</c:v>
                </c:pt>
                <c:pt idx="75">
                  <c:v>1.7749999999999955</c:v>
                </c:pt>
                <c:pt idx="76">
                  <c:v>1.1599999999999946</c:v>
                </c:pt>
                <c:pt idx="77">
                  <c:v>0.15800000000000017</c:v>
                </c:pt>
                <c:pt idx="78">
                  <c:v>-0.20700000000000016</c:v>
                </c:pt>
                <c:pt idx="79">
                  <c:v>3.7470000000000012</c:v>
                </c:pt>
                <c:pt idx="80">
                  <c:v>3.8240000000000007</c:v>
                </c:pt>
                <c:pt idx="81">
                  <c:v>5.9820000000000002</c:v>
                </c:pt>
                <c:pt idx="82">
                  <c:v>8.4020000000000028</c:v>
                </c:pt>
                <c:pt idx="83">
                  <c:v>9.3820000000000068</c:v>
                </c:pt>
                <c:pt idx="84">
                  <c:v>8.2009999999999987</c:v>
                </c:pt>
                <c:pt idx="85">
                  <c:v>11.132</c:v>
                </c:pt>
                <c:pt idx="86">
                  <c:v>18.53700000000002</c:v>
                </c:pt>
                <c:pt idx="87">
                  <c:v>17.130000000000031</c:v>
                </c:pt>
                <c:pt idx="88">
                  <c:v>19.146000000000001</c:v>
                </c:pt>
                <c:pt idx="89">
                  <c:v>23.209</c:v>
                </c:pt>
                <c:pt idx="90">
                  <c:v>24.280999999999921</c:v>
                </c:pt>
                <c:pt idx="91">
                  <c:v>22.957999999999988</c:v>
                </c:pt>
                <c:pt idx="92">
                  <c:v>25.156000000000031</c:v>
                </c:pt>
                <c:pt idx="93">
                  <c:v>25.751000000000001</c:v>
                </c:pt>
                <c:pt idx="94">
                  <c:v>24.393999999999988</c:v>
                </c:pt>
                <c:pt idx="95">
                  <c:v>26.774000000000001</c:v>
                </c:pt>
                <c:pt idx="96">
                  <c:v>27.54</c:v>
                </c:pt>
                <c:pt idx="97">
                  <c:v>28.33600000000003</c:v>
                </c:pt>
                <c:pt idx="98">
                  <c:v>23.521999999999988</c:v>
                </c:pt>
                <c:pt idx="99">
                  <c:v>23.091000000000001</c:v>
                </c:pt>
                <c:pt idx="100">
                  <c:v>22.284999999999986</c:v>
                </c:pt>
                <c:pt idx="101">
                  <c:v>23.918999999999986</c:v>
                </c:pt>
                <c:pt idx="102">
                  <c:v>19.953999999999986</c:v>
                </c:pt>
                <c:pt idx="103">
                  <c:v>18.878</c:v>
                </c:pt>
                <c:pt idx="104">
                  <c:v>21.224999999999987</c:v>
                </c:pt>
                <c:pt idx="105">
                  <c:v>21.459</c:v>
                </c:pt>
                <c:pt idx="106">
                  <c:v>23.60900000000003</c:v>
                </c:pt>
                <c:pt idx="107">
                  <c:v>24.209</c:v>
                </c:pt>
                <c:pt idx="108">
                  <c:v>23.464999999999986</c:v>
                </c:pt>
                <c:pt idx="109">
                  <c:v>23.887999999999987</c:v>
                </c:pt>
                <c:pt idx="110">
                  <c:v>22.805</c:v>
                </c:pt>
                <c:pt idx="111">
                  <c:v>27.428999999999974</c:v>
                </c:pt>
                <c:pt idx="112">
                  <c:v>26.221</c:v>
                </c:pt>
                <c:pt idx="113">
                  <c:v>24.846999999999987</c:v>
                </c:pt>
                <c:pt idx="114">
                  <c:v>30.091000000000001</c:v>
                </c:pt>
                <c:pt idx="115">
                  <c:v>30.61900000000006</c:v>
                </c:pt>
                <c:pt idx="116">
                  <c:v>29.12</c:v>
                </c:pt>
                <c:pt idx="117">
                  <c:v>31.57700000000003</c:v>
                </c:pt>
                <c:pt idx="118">
                  <c:v>31.727</c:v>
                </c:pt>
                <c:pt idx="119">
                  <c:v>32.966000000000001</c:v>
                </c:pt>
                <c:pt idx="120">
                  <c:v>34.868000000000002</c:v>
                </c:pt>
                <c:pt idx="121">
                  <c:v>33.846000000000004</c:v>
                </c:pt>
              </c:numCache>
            </c:numRef>
          </c:val>
        </c:ser>
        <c:dLbls/>
        <c:marker val="1"/>
        <c:axId val="108343680"/>
        <c:axId val="108345216"/>
      </c:lineChart>
      <c:dateAx>
        <c:axId val="108343680"/>
        <c:scaling>
          <c:orientation val="minMax"/>
        </c:scaling>
        <c:axPos val="b"/>
        <c:numFmt formatCode="[$-409]mmm\-yy;@" sourceLinked="0"/>
        <c:tickLblPos val="low"/>
        <c:spPr>
          <a:noFill/>
        </c:spPr>
        <c:crossAx val="108345216"/>
        <c:crosses val="autoZero"/>
        <c:auto val="1"/>
        <c:lblOffset val="100"/>
        <c:baseTimeUnit val="months"/>
      </c:dateAx>
      <c:valAx>
        <c:axId val="108345216"/>
        <c:scaling>
          <c:orientation val="minMax"/>
          <c:max val="135"/>
          <c:min val="-20"/>
        </c:scaling>
        <c:axPos val="l"/>
        <c:majorGridlines>
          <c:spPr>
            <a:ln>
              <a:solidFill>
                <a:schemeClr val="bg1"/>
              </a:solidFill>
              <a:prstDash val="sysDot"/>
            </a:ln>
          </c:spPr>
        </c:majorGridlines>
        <c:numFmt formatCode="General" sourceLinked="1"/>
        <c:tickLblPos val="nextTo"/>
        <c:crossAx val="108343680"/>
        <c:crosses val="autoZero"/>
        <c:crossBetween val="between"/>
        <c:majorUnit val="5"/>
      </c:valAx>
      <c:spPr>
        <a:ln>
          <a:solidFill>
            <a:schemeClr val="tx1">
              <a:lumMod val="50000"/>
              <a:lumOff val="50000"/>
            </a:schemeClr>
          </a:solidFill>
        </a:ln>
      </c:spPr>
    </c:plotArea>
    <c:legend>
      <c:legendPos val="b"/>
      <c:layout>
        <c:manualLayout>
          <c:xMode val="edge"/>
          <c:yMode val="edge"/>
          <c:x val="6.3906605741094719E-2"/>
          <c:y val="3.0742265171399018E-2"/>
          <c:w val="0.69470834723761099"/>
          <c:h val="0.10534478644714913"/>
        </c:manualLayout>
      </c:layout>
      <c:txPr>
        <a:bodyPr/>
        <a:lstStyle/>
        <a:p>
          <a:pPr>
            <a:defRPr sz="1100"/>
          </a:pPr>
          <a:endParaRPr lang="tr-TR"/>
        </a:p>
      </c:txPr>
    </c:legend>
    <c:plotVisOnly val="1"/>
    <c:dispBlanksAs val="gap"/>
  </c:chart>
  <c:externalData r:id="rId1"/>
  <c:userShapes r:id="rId2"/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plotArea>
      <c:layout>
        <c:manualLayout>
          <c:layoutTarget val="inner"/>
          <c:xMode val="edge"/>
          <c:yMode val="edge"/>
          <c:x val="0.10736351706036745"/>
          <c:y val="5.1400554097404488E-2"/>
          <c:w val="0.73095669291338761"/>
          <c:h val="0.8326195683872849"/>
        </c:manualLayout>
      </c:layout>
      <c:lineChart>
        <c:grouping val="standard"/>
        <c:ser>
          <c:idx val="0"/>
          <c:order val="0"/>
          <c:tx>
            <c:strRef>
              <c:f>Sayfa4!$V$100</c:f>
              <c:strCache>
                <c:ptCount val="1"/>
                <c:pt idx="0">
                  <c:v>Açık 10</c:v>
                </c:pt>
              </c:strCache>
            </c:strRef>
          </c:tx>
          <c:spPr>
            <a:ln w="63500">
              <a:solidFill>
                <a:srgbClr val="FF0000"/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333377077865269E-2"/>
                  <c:y val="-4.5514878821965463E-2"/>
                </c:manualLayout>
              </c:layout>
              <c:showVal val="1"/>
            </c:dLbl>
            <c:dLbl>
              <c:idx val="9"/>
              <c:layout>
                <c:manualLayout>
                  <c:x val="-6.9444663167104112E-2"/>
                  <c:y val="3.1926236493165644E-2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1400"/>
                </a:pPr>
                <a:endParaRPr lang="tr-TR"/>
              </a:p>
            </c:txPr>
          </c:dLbls>
          <c:cat>
            <c:strRef>
              <c:f>Sayfa4!$W$99:$AF$99</c:f>
              <c:strCach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2013*</c:v>
                </c:pt>
              </c:strCache>
            </c:strRef>
          </c:cat>
          <c:val>
            <c:numRef>
              <c:f>Sayfa4!$W$100:$AF$100</c:f>
              <c:numCache>
                <c:formatCode>0.0%</c:formatCode>
                <c:ptCount val="10"/>
                <c:pt idx="0">
                  <c:v>-3.8916605943269282E-2</c:v>
                </c:pt>
                <c:pt idx="1">
                  <c:v>-4.4611314331724404E-2</c:v>
                </c:pt>
                <c:pt idx="2">
                  <c:v>-4.8634567904446903E-2</c:v>
                </c:pt>
                <c:pt idx="3">
                  <c:v>-4.4681801457902563E-2</c:v>
                </c:pt>
                <c:pt idx="4">
                  <c:v>-4.3616962513694436E-2</c:v>
                </c:pt>
                <c:pt idx="5">
                  <c:v>-2.7271701743824268E-2</c:v>
                </c:pt>
                <c:pt idx="6">
                  <c:v>-3.2032776452245511E-2</c:v>
                </c:pt>
                <c:pt idx="7">
                  <c:v>-3.0451625748673692E-2</c:v>
                </c:pt>
                <c:pt idx="8">
                  <c:v>-2.6995306213990891E-2</c:v>
                </c:pt>
                <c:pt idx="9">
                  <c:v>-2.3435463945292473E-2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Sayfa4!$V$101</c:f>
              <c:strCache>
                <c:ptCount val="1"/>
                <c:pt idx="0">
                  <c:v>Fazla 10</c:v>
                </c:pt>
              </c:strCache>
            </c:strRef>
          </c:tx>
          <c:spPr>
            <a:ln w="63500"/>
          </c:spPr>
          <c:marker>
            <c:symbol val="none"/>
          </c:marker>
          <c:dLbls>
            <c:dLbl>
              <c:idx val="3"/>
              <c:layout>
                <c:manualLayout>
                  <c:x val="-3.8888888888888952E-2"/>
                  <c:y val="-5.5555555555555455E-2"/>
                </c:manualLayout>
              </c:layout>
              <c:showVal val="1"/>
            </c:dLbl>
            <c:dLbl>
              <c:idx val="9"/>
              <c:layout>
                <c:manualLayout>
                  <c:x val="-7.5000000000000039E-2"/>
                  <c:y val="5.5555555555555455E-2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1600"/>
                </a:pPr>
                <a:endParaRPr lang="tr-TR"/>
              </a:p>
            </c:txPr>
          </c:dLbls>
          <c:cat>
            <c:strRef>
              <c:f>Sayfa4!$W$99:$AF$99</c:f>
              <c:strCach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2013*</c:v>
                </c:pt>
              </c:strCache>
            </c:strRef>
          </c:cat>
          <c:val>
            <c:numRef>
              <c:f>Sayfa4!$W$101:$AF$101</c:f>
              <c:numCache>
                <c:formatCode>0.0%</c:formatCode>
                <c:ptCount val="10"/>
                <c:pt idx="0">
                  <c:v>5.4760628462383124E-2</c:v>
                </c:pt>
                <c:pt idx="1">
                  <c:v>6.5124179766867657E-2</c:v>
                </c:pt>
                <c:pt idx="2">
                  <c:v>7.6931583988613883E-2</c:v>
                </c:pt>
                <c:pt idx="3">
                  <c:v>7.9677270583586313E-2</c:v>
                </c:pt>
                <c:pt idx="4">
                  <c:v>6.9775490687703834E-2</c:v>
                </c:pt>
                <c:pt idx="5">
                  <c:v>4.9618551844202038E-2</c:v>
                </c:pt>
                <c:pt idx="6">
                  <c:v>5.5439550991359353E-2</c:v>
                </c:pt>
                <c:pt idx="7">
                  <c:v>4.6917502878451804E-2</c:v>
                </c:pt>
                <c:pt idx="8">
                  <c:v>4.4839926375289517E-2</c:v>
                </c:pt>
                <c:pt idx="9">
                  <c:v>4.3132268271196025E-2</c:v>
                </c:pt>
              </c:numCache>
            </c:numRef>
          </c:val>
          <c:smooth val="1"/>
        </c:ser>
        <c:marker val="1"/>
        <c:axId val="133629824"/>
        <c:axId val="133631360"/>
      </c:lineChart>
      <c:catAx>
        <c:axId val="133629824"/>
        <c:scaling>
          <c:orientation val="minMax"/>
        </c:scaling>
        <c:axPos val="b"/>
        <c:numFmt formatCode="General" sourceLinked="1"/>
        <c:tickLblPos val="low"/>
        <c:txPr>
          <a:bodyPr/>
          <a:lstStyle/>
          <a:p>
            <a:pPr>
              <a:defRPr sz="1100"/>
            </a:pPr>
            <a:endParaRPr lang="tr-TR"/>
          </a:p>
        </c:txPr>
        <c:crossAx val="133631360"/>
        <c:crosses val="autoZero"/>
        <c:auto val="1"/>
        <c:lblAlgn val="ctr"/>
        <c:lblOffset val="100"/>
      </c:catAx>
      <c:valAx>
        <c:axId val="133631360"/>
        <c:scaling>
          <c:orientation val="minMax"/>
          <c:max val="0.1"/>
          <c:min val="-6.0000000000000032E-2"/>
        </c:scaling>
        <c:axPos val="l"/>
        <c:numFmt formatCode="0%" sourceLinked="0"/>
        <c:tickLblPos val="nextTo"/>
        <c:txPr>
          <a:bodyPr/>
          <a:lstStyle/>
          <a:p>
            <a:pPr>
              <a:defRPr sz="1400"/>
            </a:pPr>
            <a:endParaRPr lang="tr-TR"/>
          </a:p>
        </c:txPr>
        <c:crossAx val="133629824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  <c:userShapes r:id="rId2"/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plotArea>
      <c:layout>
        <c:manualLayout>
          <c:layoutTarget val="inner"/>
          <c:xMode val="edge"/>
          <c:yMode val="edge"/>
          <c:x val="0.10736351706036745"/>
          <c:y val="5.1400554097404488E-2"/>
          <c:w val="0.73095669291339138"/>
          <c:h val="0.8326195683872849"/>
        </c:manualLayout>
      </c:layout>
      <c:lineChart>
        <c:grouping val="standard"/>
        <c:ser>
          <c:idx val="0"/>
          <c:order val="0"/>
          <c:tx>
            <c:strRef>
              <c:f>Sayfa4!$V$100</c:f>
              <c:strCache>
                <c:ptCount val="1"/>
                <c:pt idx="0">
                  <c:v>Açık 10</c:v>
                </c:pt>
              </c:strCache>
            </c:strRef>
          </c:tx>
          <c:spPr>
            <a:ln w="63500">
              <a:solidFill>
                <a:schemeClr val="bg1">
                  <a:lumMod val="50000"/>
                </a:schemeClr>
              </a:solidFill>
            </a:ln>
          </c:spPr>
          <c:marker>
            <c:symbol val="none"/>
          </c:marker>
          <c:dLbls>
            <c:dLbl>
              <c:idx val="2"/>
              <c:layout>
                <c:manualLayout>
                  <c:x val="-3.333377077865269E-2"/>
                  <c:y val="-4.5514878821965435E-2"/>
                </c:manualLayout>
              </c:layout>
              <c:showVal val="1"/>
            </c:dLbl>
            <c:dLbl>
              <c:idx val="9"/>
              <c:layout>
                <c:manualLayout>
                  <c:x val="-6.9444663167104112E-2"/>
                  <c:y val="3.192623649316563E-2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1400"/>
                </a:pPr>
                <a:endParaRPr lang="tr-TR"/>
              </a:p>
            </c:txPr>
          </c:dLbls>
          <c:cat>
            <c:strRef>
              <c:f>Sayfa4!$W$99:$AF$99</c:f>
              <c:strCach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2013*</c:v>
                </c:pt>
              </c:strCache>
            </c:strRef>
          </c:cat>
          <c:val>
            <c:numRef>
              <c:f>Sayfa4!$W$100:$AF$100</c:f>
              <c:numCache>
                <c:formatCode>0.0%</c:formatCode>
                <c:ptCount val="10"/>
                <c:pt idx="0">
                  <c:v>-3.8916605943269282E-2</c:v>
                </c:pt>
                <c:pt idx="1">
                  <c:v>-4.4611314331724314E-2</c:v>
                </c:pt>
                <c:pt idx="2">
                  <c:v>-4.8634567904446924E-2</c:v>
                </c:pt>
                <c:pt idx="3">
                  <c:v>-4.4681801457902563E-2</c:v>
                </c:pt>
                <c:pt idx="4">
                  <c:v>-4.3616962513694436E-2</c:v>
                </c:pt>
                <c:pt idx="5">
                  <c:v>-2.7271701743824556E-2</c:v>
                </c:pt>
                <c:pt idx="6">
                  <c:v>-3.2032776452245726E-2</c:v>
                </c:pt>
                <c:pt idx="7">
                  <c:v>-3.0451625748673872E-2</c:v>
                </c:pt>
                <c:pt idx="8">
                  <c:v>-2.6995306213990891E-2</c:v>
                </c:pt>
                <c:pt idx="9">
                  <c:v>-2.3435463945292473E-2</c:v>
                </c:pt>
              </c:numCache>
            </c:numRef>
          </c:val>
          <c:smooth val="1"/>
        </c:ser>
        <c:ser>
          <c:idx val="1"/>
          <c:order val="1"/>
          <c:tx>
            <c:strRef>
              <c:f>Sayfa4!$V$101</c:f>
              <c:strCache>
                <c:ptCount val="1"/>
                <c:pt idx="0">
                  <c:v>Fazla 10</c:v>
                </c:pt>
              </c:strCache>
            </c:strRef>
          </c:tx>
          <c:spPr>
            <a:ln w="63500"/>
          </c:spPr>
          <c:marker>
            <c:symbol val="none"/>
          </c:marker>
          <c:dLbls>
            <c:dLbl>
              <c:idx val="3"/>
              <c:layout>
                <c:manualLayout>
                  <c:x val="-3.8888888888888945E-2"/>
                  <c:y val="-5.5555555555555455E-2"/>
                </c:manualLayout>
              </c:layout>
              <c:showVal val="1"/>
            </c:dLbl>
            <c:dLbl>
              <c:idx val="9"/>
              <c:layout>
                <c:manualLayout>
                  <c:x val="-7.5000000000000011E-2"/>
                  <c:y val="5.5555555555555455E-2"/>
                </c:manualLayout>
              </c:layout>
              <c:showVal val="1"/>
            </c:dLbl>
            <c:delete val="1"/>
            <c:txPr>
              <a:bodyPr/>
              <a:lstStyle/>
              <a:p>
                <a:pPr>
                  <a:defRPr sz="1600"/>
                </a:pPr>
                <a:endParaRPr lang="tr-TR"/>
              </a:p>
            </c:txPr>
          </c:dLbls>
          <c:cat>
            <c:strRef>
              <c:f>Sayfa4!$W$99:$AF$99</c:f>
              <c:strCach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2013*</c:v>
                </c:pt>
              </c:strCache>
            </c:strRef>
          </c:cat>
          <c:val>
            <c:numRef>
              <c:f>Sayfa4!$W$101:$AF$101</c:f>
              <c:numCache>
                <c:formatCode>0.0%</c:formatCode>
                <c:ptCount val="10"/>
                <c:pt idx="0">
                  <c:v>5.4760628462383124E-2</c:v>
                </c:pt>
                <c:pt idx="1">
                  <c:v>6.5124179766867657E-2</c:v>
                </c:pt>
                <c:pt idx="2">
                  <c:v>7.6931583988613883E-2</c:v>
                </c:pt>
                <c:pt idx="3">
                  <c:v>7.9677270583586174E-2</c:v>
                </c:pt>
                <c:pt idx="4">
                  <c:v>6.9775490687703834E-2</c:v>
                </c:pt>
                <c:pt idx="5">
                  <c:v>4.9618551844202392E-2</c:v>
                </c:pt>
                <c:pt idx="6">
                  <c:v>5.5439550991359353E-2</c:v>
                </c:pt>
                <c:pt idx="7">
                  <c:v>4.6917502878451783E-2</c:v>
                </c:pt>
                <c:pt idx="8">
                  <c:v>4.4839926375289517E-2</c:v>
                </c:pt>
                <c:pt idx="9">
                  <c:v>4.3132268271196025E-2</c:v>
                </c:pt>
              </c:numCache>
            </c:numRef>
          </c:val>
          <c:smooth val="1"/>
        </c:ser>
        <c:ser>
          <c:idx val="2"/>
          <c:order val="2"/>
          <c:tx>
            <c:strRef>
              <c:f>Sayfa4!$V$102</c:f>
              <c:strCache>
                <c:ptCount val="1"/>
                <c:pt idx="0">
                  <c:v>Türkiye</c:v>
                </c:pt>
              </c:strCache>
            </c:strRef>
          </c:tx>
          <c:spPr>
            <a:ln w="76200">
              <a:solidFill>
                <a:srgbClr val="FF0000"/>
              </a:solidFill>
              <a:prstDash val="sysDot"/>
            </a:ln>
          </c:spPr>
          <c:marker>
            <c:symbol val="none"/>
          </c:marker>
          <c:cat>
            <c:strRef>
              <c:f>Sayfa4!$W$99:$AF$99</c:f>
              <c:strCache>
                <c:ptCount val="10"/>
                <c:pt idx="0">
                  <c:v>2004</c:v>
                </c:pt>
                <c:pt idx="1">
                  <c:v>2005</c:v>
                </c:pt>
                <c:pt idx="2">
                  <c:v>2006</c:v>
                </c:pt>
                <c:pt idx="3">
                  <c:v>2007</c:v>
                </c:pt>
                <c:pt idx="4">
                  <c:v>2008</c:v>
                </c:pt>
                <c:pt idx="5">
                  <c:v>2009</c:v>
                </c:pt>
                <c:pt idx="6">
                  <c:v>2010</c:v>
                </c:pt>
                <c:pt idx="7">
                  <c:v>2011</c:v>
                </c:pt>
                <c:pt idx="8">
                  <c:v>2012</c:v>
                </c:pt>
                <c:pt idx="9">
                  <c:v>2013*</c:v>
                </c:pt>
              </c:strCache>
            </c:strRef>
          </c:cat>
          <c:val>
            <c:numRef>
              <c:f>Sayfa4!$W$102:$AF$102</c:f>
              <c:numCache>
                <c:formatCode>0.0%</c:formatCode>
                <c:ptCount val="10"/>
                <c:pt idx="0">
                  <c:v>-3.6200000000000052E-2</c:v>
                </c:pt>
                <c:pt idx="1">
                  <c:v>-4.4410000000000477E-2</c:v>
                </c:pt>
                <c:pt idx="2">
                  <c:v>-5.9960000000000124E-2</c:v>
                </c:pt>
                <c:pt idx="3">
                  <c:v>-5.8380000000000022E-2</c:v>
                </c:pt>
                <c:pt idx="4">
                  <c:v>-5.5370000000000003E-2</c:v>
                </c:pt>
                <c:pt idx="5">
                  <c:v>-1.9799999999999998E-2</c:v>
                </c:pt>
                <c:pt idx="6">
                  <c:v>-6.2160000000000104E-2</c:v>
                </c:pt>
                <c:pt idx="7">
                  <c:v>-9.6920000000000006E-2</c:v>
                </c:pt>
                <c:pt idx="8">
                  <c:v>-6.0570000000000013E-2</c:v>
                </c:pt>
                <c:pt idx="9">
                  <c:v>-7.3810000000000014E-2</c:v>
                </c:pt>
              </c:numCache>
            </c:numRef>
          </c:val>
          <c:smooth val="1"/>
        </c:ser>
        <c:marker val="1"/>
        <c:axId val="133677824"/>
        <c:axId val="178071424"/>
      </c:lineChart>
      <c:catAx>
        <c:axId val="133677824"/>
        <c:scaling>
          <c:orientation val="minMax"/>
        </c:scaling>
        <c:axPos val="b"/>
        <c:numFmt formatCode="General" sourceLinked="1"/>
        <c:tickLblPos val="low"/>
        <c:txPr>
          <a:bodyPr/>
          <a:lstStyle/>
          <a:p>
            <a:pPr>
              <a:defRPr sz="1100"/>
            </a:pPr>
            <a:endParaRPr lang="tr-TR"/>
          </a:p>
        </c:txPr>
        <c:crossAx val="178071424"/>
        <c:crosses val="autoZero"/>
        <c:auto val="1"/>
        <c:lblAlgn val="ctr"/>
        <c:lblOffset val="100"/>
      </c:catAx>
      <c:valAx>
        <c:axId val="178071424"/>
        <c:scaling>
          <c:orientation val="minMax"/>
          <c:max val="0.1"/>
          <c:min val="-0.1"/>
        </c:scaling>
        <c:axPos val="l"/>
        <c:numFmt formatCode="0%" sourceLinked="0"/>
        <c:tickLblPos val="nextTo"/>
        <c:txPr>
          <a:bodyPr/>
          <a:lstStyle/>
          <a:p>
            <a:pPr>
              <a:defRPr sz="1400"/>
            </a:pPr>
            <a:endParaRPr lang="tr-TR"/>
          </a:p>
        </c:txPr>
        <c:crossAx val="133677824"/>
        <c:crosses val="autoZero"/>
        <c:crossBetween val="between"/>
      </c:valAx>
    </c:plotArea>
    <c:plotVisOnly val="1"/>
    <c:dispBlanksAs val="gap"/>
  </c:chart>
  <c:spPr>
    <a:ln>
      <a:noFill/>
    </a:ln>
  </c:spPr>
  <c:externalData r:id="rId1"/>
  <c:userShapes r:id="rId2"/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lineChart>
        <c:grouping val="standard"/>
        <c:ser>
          <c:idx val="0"/>
          <c:order val="0"/>
          <c:tx>
            <c:strRef>
              <c:f>Karşılaştırma!$J$2</c:f>
              <c:strCache>
                <c:ptCount val="1"/>
                <c:pt idx="0">
                  <c:v>ABD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Karşılaştırma!$I$3:$I$53</c:f>
              <c:numCache>
                <c:formatCode>[$-41F]mmmm\ yy;@</c:formatCode>
                <c:ptCount val="51"/>
                <c:pt idx="0">
                  <c:v>39965</c:v>
                </c:pt>
                <c:pt idx="1">
                  <c:v>39995</c:v>
                </c:pt>
                <c:pt idx="2">
                  <c:v>40026</c:v>
                </c:pt>
                <c:pt idx="3">
                  <c:v>40057</c:v>
                </c:pt>
                <c:pt idx="4">
                  <c:v>40087</c:v>
                </c:pt>
                <c:pt idx="5">
                  <c:v>40118</c:v>
                </c:pt>
                <c:pt idx="6">
                  <c:v>40148</c:v>
                </c:pt>
                <c:pt idx="7">
                  <c:v>40179</c:v>
                </c:pt>
                <c:pt idx="8">
                  <c:v>40210</c:v>
                </c:pt>
                <c:pt idx="9">
                  <c:v>40238</c:v>
                </c:pt>
                <c:pt idx="10">
                  <c:v>40269</c:v>
                </c:pt>
                <c:pt idx="11">
                  <c:v>40299</c:v>
                </c:pt>
                <c:pt idx="12">
                  <c:v>40330</c:v>
                </c:pt>
                <c:pt idx="13">
                  <c:v>40360</c:v>
                </c:pt>
                <c:pt idx="14">
                  <c:v>40391</c:v>
                </c:pt>
                <c:pt idx="15">
                  <c:v>40422</c:v>
                </c:pt>
                <c:pt idx="16">
                  <c:v>40452</c:v>
                </c:pt>
                <c:pt idx="17">
                  <c:v>40483</c:v>
                </c:pt>
                <c:pt idx="18">
                  <c:v>40513</c:v>
                </c:pt>
                <c:pt idx="19">
                  <c:v>40544</c:v>
                </c:pt>
                <c:pt idx="20">
                  <c:v>40575</c:v>
                </c:pt>
                <c:pt idx="21">
                  <c:v>40603</c:v>
                </c:pt>
                <c:pt idx="22">
                  <c:v>40634</c:v>
                </c:pt>
                <c:pt idx="23">
                  <c:v>40664</c:v>
                </c:pt>
                <c:pt idx="24">
                  <c:v>40695</c:v>
                </c:pt>
                <c:pt idx="25">
                  <c:v>40725</c:v>
                </c:pt>
                <c:pt idx="26">
                  <c:v>40756</c:v>
                </c:pt>
                <c:pt idx="27">
                  <c:v>40787</c:v>
                </c:pt>
                <c:pt idx="28">
                  <c:v>40817</c:v>
                </c:pt>
                <c:pt idx="29">
                  <c:v>40848</c:v>
                </c:pt>
                <c:pt idx="30">
                  <c:v>40878</c:v>
                </c:pt>
                <c:pt idx="31">
                  <c:v>40909</c:v>
                </c:pt>
                <c:pt idx="32">
                  <c:v>40940</c:v>
                </c:pt>
                <c:pt idx="33">
                  <c:v>40969</c:v>
                </c:pt>
                <c:pt idx="34">
                  <c:v>41000</c:v>
                </c:pt>
                <c:pt idx="35">
                  <c:v>41030</c:v>
                </c:pt>
                <c:pt idx="36">
                  <c:v>41061</c:v>
                </c:pt>
                <c:pt idx="37">
                  <c:v>41091</c:v>
                </c:pt>
                <c:pt idx="38">
                  <c:v>41122</c:v>
                </c:pt>
                <c:pt idx="39">
                  <c:v>41153</c:v>
                </c:pt>
                <c:pt idx="40">
                  <c:v>41183</c:v>
                </c:pt>
                <c:pt idx="41">
                  <c:v>41214</c:v>
                </c:pt>
                <c:pt idx="42">
                  <c:v>41244</c:v>
                </c:pt>
                <c:pt idx="43">
                  <c:v>41275</c:v>
                </c:pt>
                <c:pt idx="44">
                  <c:v>41306</c:v>
                </c:pt>
                <c:pt idx="45">
                  <c:v>41334</c:v>
                </c:pt>
                <c:pt idx="46">
                  <c:v>41365</c:v>
                </c:pt>
                <c:pt idx="47">
                  <c:v>41395</c:v>
                </c:pt>
                <c:pt idx="48">
                  <c:v>41426</c:v>
                </c:pt>
                <c:pt idx="49">
                  <c:v>41456</c:v>
                </c:pt>
                <c:pt idx="50">
                  <c:v>41487</c:v>
                </c:pt>
              </c:numCache>
            </c:numRef>
          </c:cat>
          <c:val>
            <c:numRef>
              <c:f>Karşılaştırma!$J$3:$J$53</c:f>
              <c:numCache>
                <c:formatCode>General</c:formatCode>
                <c:ptCount val="51"/>
                <c:pt idx="0">
                  <c:v>0.32513219691403522</c:v>
                </c:pt>
                <c:pt idx="1">
                  <c:v>0.28888752020573222</c:v>
                </c:pt>
                <c:pt idx="2">
                  <c:v>0.26483458853784037</c:v>
                </c:pt>
                <c:pt idx="3">
                  <c:v>0.24562645113886911</c:v>
                </c:pt>
                <c:pt idx="4">
                  <c:v>0.24126504775900118</c:v>
                </c:pt>
                <c:pt idx="5">
                  <c:v>0.26170258265981022</c:v>
                </c:pt>
                <c:pt idx="6">
                  <c:v>0.26957471711976744</c:v>
                </c:pt>
                <c:pt idx="7">
                  <c:v>0.26523365172667179</c:v>
                </c:pt>
                <c:pt idx="8">
                  <c:v>0.26288339088905438</c:v>
                </c:pt>
                <c:pt idx="9">
                  <c:v>0.26516149889787022</c:v>
                </c:pt>
                <c:pt idx="10">
                  <c:v>0.24221787288758312</c:v>
                </c:pt>
                <c:pt idx="11">
                  <c:v>0.24589240999265211</c:v>
                </c:pt>
                <c:pt idx="12">
                  <c:v>0.24114245407788518</c:v>
                </c:pt>
                <c:pt idx="13">
                  <c:v>0.25464172299779581</c:v>
                </c:pt>
                <c:pt idx="14">
                  <c:v>0.30155426891991444</c:v>
                </c:pt>
                <c:pt idx="15">
                  <c:v>0.31823941587068322</c:v>
                </c:pt>
                <c:pt idx="16">
                  <c:v>0.30788993387215552</c:v>
                </c:pt>
                <c:pt idx="17">
                  <c:v>0.32190161645848608</c:v>
                </c:pt>
                <c:pt idx="18">
                  <c:v>0.35972202792064945</c:v>
                </c:pt>
                <c:pt idx="19">
                  <c:v>0.38373122336517301</c:v>
                </c:pt>
                <c:pt idx="20">
                  <c:v>0.43355207200587936</c:v>
                </c:pt>
                <c:pt idx="21">
                  <c:v>0.43887356722998166</c:v>
                </c:pt>
                <c:pt idx="22">
                  <c:v>0.44815390889052181</c:v>
                </c:pt>
                <c:pt idx="23">
                  <c:v>0.47116355620867001</c:v>
                </c:pt>
                <c:pt idx="24">
                  <c:v>0.43602487141807744</c:v>
                </c:pt>
                <c:pt idx="25">
                  <c:v>0.43159757531227244</c:v>
                </c:pt>
                <c:pt idx="26">
                  <c:v>0.4887073291697282</c:v>
                </c:pt>
                <c:pt idx="27">
                  <c:v>0.49725773695811881</c:v>
                </c:pt>
                <c:pt idx="28">
                  <c:v>0.4903377296105802</c:v>
                </c:pt>
                <c:pt idx="29">
                  <c:v>0.48607487141807737</c:v>
                </c:pt>
                <c:pt idx="30">
                  <c:v>0.49405966201322621</c:v>
                </c:pt>
                <c:pt idx="31">
                  <c:v>0.47858414768552521</c:v>
                </c:pt>
                <c:pt idx="32">
                  <c:v>0.45895161645848581</c:v>
                </c:pt>
                <c:pt idx="33">
                  <c:v>0.47291462160176423</c:v>
                </c:pt>
                <c:pt idx="34">
                  <c:v>0.4671442395297582</c:v>
                </c:pt>
                <c:pt idx="35">
                  <c:v>0.44245231814842001</c:v>
                </c:pt>
                <c:pt idx="36">
                  <c:v>0.44916829537105235</c:v>
                </c:pt>
                <c:pt idx="37">
                  <c:v>0.52568791697281403</c:v>
                </c:pt>
                <c:pt idx="38">
                  <c:v>0.53002562821455046</c:v>
                </c:pt>
                <c:pt idx="39">
                  <c:v>0.54817764878765329</c:v>
                </c:pt>
                <c:pt idx="40">
                  <c:v>0.55500721528288244</c:v>
                </c:pt>
                <c:pt idx="41">
                  <c:v>0.55825141440117976</c:v>
                </c:pt>
                <c:pt idx="42">
                  <c:v>0.54510448199853001</c:v>
                </c:pt>
                <c:pt idx="43">
                  <c:v>0.52871581190301342</c:v>
                </c:pt>
                <c:pt idx="44">
                  <c:v>0.52002346803820698</c:v>
                </c:pt>
                <c:pt idx="45">
                  <c:v>0.51812944158706797</c:v>
                </c:pt>
                <c:pt idx="46">
                  <c:v>0.50975789493019941</c:v>
                </c:pt>
                <c:pt idx="47">
                  <c:v>0.51521175606171898</c:v>
                </c:pt>
                <c:pt idx="48">
                  <c:v>0.51038847905951501</c:v>
                </c:pt>
                <c:pt idx="49">
                  <c:v>0.49237369948567444</c:v>
                </c:pt>
                <c:pt idx="50">
                  <c:v>0.49710875091844436</c:v>
                </c:pt>
              </c:numCache>
            </c:numRef>
          </c:val>
        </c:ser>
        <c:ser>
          <c:idx val="1"/>
          <c:order val="1"/>
          <c:tx>
            <c:strRef>
              <c:f>Karşılaştırma!$K$2</c:f>
              <c:strCache>
                <c:ptCount val="1"/>
                <c:pt idx="0">
                  <c:v>Türkiye</c:v>
                </c:pt>
              </c:strCache>
            </c:strRef>
          </c:tx>
          <c:marker>
            <c:symbol val="none"/>
          </c:marker>
          <c:cat>
            <c:numRef>
              <c:f>Karşılaştırma!$I$3:$I$53</c:f>
              <c:numCache>
                <c:formatCode>[$-41F]mmmm\ yy;@</c:formatCode>
                <c:ptCount val="51"/>
                <c:pt idx="0">
                  <c:v>39965</c:v>
                </c:pt>
                <c:pt idx="1">
                  <c:v>39995</c:v>
                </c:pt>
                <c:pt idx="2">
                  <c:v>40026</c:v>
                </c:pt>
                <c:pt idx="3">
                  <c:v>40057</c:v>
                </c:pt>
                <c:pt idx="4">
                  <c:v>40087</c:v>
                </c:pt>
                <c:pt idx="5">
                  <c:v>40118</c:v>
                </c:pt>
                <c:pt idx="6">
                  <c:v>40148</c:v>
                </c:pt>
                <c:pt idx="7">
                  <c:v>40179</c:v>
                </c:pt>
                <c:pt idx="8">
                  <c:v>40210</c:v>
                </c:pt>
                <c:pt idx="9">
                  <c:v>40238</c:v>
                </c:pt>
                <c:pt idx="10">
                  <c:v>40269</c:v>
                </c:pt>
                <c:pt idx="11">
                  <c:v>40299</c:v>
                </c:pt>
                <c:pt idx="12">
                  <c:v>40330</c:v>
                </c:pt>
                <c:pt idx="13">
                  <c:v>40360</c:v>
                </c:pt>
                <c:pt idx="14">
                  <c:v>40391</c:v>
                </c:pt>
                <c:pt idx="15">
                  <c:v>40422</c:v>
                </c:pt>
                <c:pt idx="16">
                  <c:v>40452</c:v>
                </c:pt>
                <c:pt idx="17">
                  <c:v>40483</c:v>
                </c:pt>
                <c:pt idx="18">
                  <c:v>40513</c:v>
                </c:pt>
                <c:pt idx="19">
                  <c:v>40544</c:v>
                </c:pt>
                <c:pt idx="20">
                  <c:v>40575</c:v>
                </c:pt>
                <c:pt idx="21">
                  <c:v>40603</c:v>
                </c:pt>
                <c:pt idx="22">
                  <c:v>40634</c:v>
                </c:pt>
                <c:pt idx="23">
                  <c:v>40664</c:v>
                </c:pt>
                <c:pt idx="24">
                  <c:v>40695</c:v>
                </c:pt>
                <c:pt idx="25">
                  <c:v>40725</c:v>
                </c:pt>
                <c:pt idx="26">
                  <c:v>40756</c:v>
                </c:pt>
                <c:pt idx="27">
                  <c:v>40787</c:v>
                </c:pt>
                <c:pt idx="28">
                  <c:v>40817</c:v>
                </c:pt>
                <c:pt idx="29">
                  <c:v>40848</c:v>
                </c:pt>
                <c:pt idx="30">
                  <c:v>40878</c:v>
                </c:pt>
                <c:pt idx="31">
                  <c:v>40909</c:v>
                </c:pt>
                <c:pt idx="32">
                  <c:v>40940</c:v>
                </c:pt>
                <c:pt idx="33">
                  <c:v>40969</c:v>
                </c:pt>
                <c:pt idx="34">
                  <c:v>41000</c:v>
                </c:pt>
                <c:pt idx="35">
                  <c:v>41030</c:v>
                </c:pt>
                <c:pt idx="36">
                  <c:v>41061</c:v>
                </c:pt>
                <c:pt idx="37">
                  <c:v>41091</c:v>
                </c:pt>
                <c:pt idx="38">
                  <c:v>41122</c:v>
                </c:pt>
                <c:pt idx="39">
                  <c:v>41153</c:v>
                </c:pt>
                <c:pt idx="40">
                  <c:v>41183</c:v>
                </c:pt>
                <c:pt idx="41">
                  <c:v>41214</c:v>
                </c:pt>
                <c:pt idx="42">
                  <c:v>41244</c:v>
                </c:pt>
                <c:pt idx="43">
                  <c:v>41275</c:v>
                </c:pt>
                <c:pt idx="44">
                  <c:v>41306</c:v>
                </c:pt>
                <c:pt idx="45">
                  <c:v>41334</c:v>
                </c:pt>
                <c:pt idx="46">
                  <c:v>41365</c:v>
                </c:pt>
                <c:pt idx="47">
                  <c:v>41395</c:v>
                </c:pt>
                <c:pt idx="48">
                  <c:v>41426</c:v>
                </c:pt>
                <c:pt idx="49">
                  <c:v>41456</c:v>
                </c:pt>
                <c:pt idx="50">
                  <c:v>41487</c:v>
                </c:pt>
              </c:numCache>
            </c:numRef>
          </c:cat>
          <c:val>
            <c:numRef>
              <c:f>Karşılaştırma!$K$3:$K$53</c:f>
              <c:numCache>
                <c:formatCode>0.00</c:formatCode>
                <c:ptCount val="51"/>
                <c:pt idx="0">
                  <c:v>0.482766115646793</c:v>
                </c:pt>
                <c:pt idx="1">
                  <c:v>0.45724079627098402</c:v>
                </c:pt>
                <c:pt idx="2">
                  <c:v>0.45188596374544659</c:v>
                </c:pt>
                <c:pt idx="3">
                  <c:v>0.45697827704698535</c:v>
                </c:pt>
                <c:pt idx="4">
                  <c:v>0.46079872717401021</c:v>
                </c:pt>
                <c:pt idx="5">
                  <c:v>0.46400744392482235</c:v>
                </c:pt>
                <c:pt idx="6">
                  <c:v>0.4680417635991842</c:v>
                </c:pt>
                <c:pt idx="7">
                  <c:v>0.47979805674445308</c:v>
                </c:pt>
                <c:pt idx="8">
                  <c:v>0.49084426680450738</c:v>
                </c:pt>
                <c:pt idx="9">
                  <c:v>0.49641832419614135</c:v>
                </c:pt>
                <c:pt idx="10">
                  <c:v>0.49307802282884544</c:v>
                </c:pt>
                <c:pt idx="11">
                  <c:v>0.48722621665845822</c:v>
                </c:pt>
                <c:pt idx="12">
                  <c:v>0.49335231658314921</c:v>
                </c:pt>
                <c:pt idx="13">
                  <c:v>0.50350763624394301</c:v>
                </c:pt>
                <c:pt idx="14">
                  <c:v>0.5171434403125964</c:v>
                </c:pt>
                <c:pt idx="15">
                  <c:v>0.54448979358354344</c:v>
                </c:pt>
                <c:pt idx="16">
                  <c:v>0.5573769417583766</c:v>
                </c:pt>
                <c:pt idx="17">
                  <c:v>0.56434372313960501</c:v>
                </c:pt>
                <c:pt idx="18">
                  <c:v>0.57070293538191397</c:v>
                </c:pt>
                <c:pt idx="19">
                  <c:v>0.59755810673998255</c:v>
                </c:pt>
                <c:pt idx="20">
                  <c:v>0.61081727549827058</c:v>
                </c:pt>
                <c:pt idx="21">
                  <c:v>0.60612360709490143</c:v>
                </c:pt>
                <c:pt idx="22">
                  <c:v>0.59362127847557689</c:v>
                </c:pt>
                <c:pt idx="23">
                  <c:v>0.58633848090550056</c:v>
                </c:pt>
                <c:pt idx="24">
                  <c:v>0.59654412110503041</c:v>
                </c:pt>
                <c:pt idx="25">
                  <c:v>0.57295630944197362</c:v>
                </c:pt>
                <c:pt idx="26">
                  <c:v>0.56010356478112155</c:v>
                </c:pt>
                <c:pt idx="27">
                  <c:v>0.55774440311693441</c:v>
                </c:pt>
                <c:pt idx="28">
                  <c:v>0.57152241551903704</c:v>
                </c:pt>
                <c:pt idx="29">
                  <c:v>0.56804688914615098</c:v>
                </c:pt>
                <c:pt idx="30">
                  <c:v>0.56763179793608443</c:v>
                </c:pt>
                <c:pt idx="31">
                  <c:v>0.56556877388367099</c:v>
                </c:pt>
                <c:pt idx="32">
                  <c:v>0.56798832661361442</c:v>
                </c:pt>
                <c:pt idx="33">
                  <c:v>0.56449995658930574</c:v>
                </c:pt>
                <c:pt idx="34">
                  <c:v>0.56672508920845444</c:v>
                </c:pt>
                <c:pt idx="35">
                  <c:v>0.56500168568714904</c:v>
                </c:pt>
                <c:pt idx="36">
                  <c:v>0.57925112635653142</c:v>
                </c:pt>
                <c:pt idx="37">
                  <c:v>0.59778108501608496</c:v>
                </c:pt>
                <c:pt idx="38">
                  <c:v>0.60793878542337143</c:v>
                </c:pt>
                <c:pt idx="39">
                  <c:v>0.62207995523706305</c:v>
                </c:pt>
                <c:pt idx="40">
                  <c:v>0.63400216326501202</c:v>
                </c:pt>
                <c:pt idx="41">
                  <c:v>0.64401769362070271</c:v>
                </c:pt>
                <c:pt idx="42">
                  <c:v>0.65307360562995143</c:v>
                </c:pt>
                <c:pt idx="43">
                  <c:v>0.66218579627892471</c:v>
                </c:pt>
                <c:pt idx="44">
                  <c:v>0.66488657681593899</c:v>
                </c:pt>
                <c:pt idx="45">
                  <c:v>0.67006123889031743</c:v>
                </c:pt>
                <c:pt idx="46">
                  <c:v>0.67395332020862542</c:v>
                </c:pt>
                <c:pt idx="47">
                  <c:v>0.66845571743139076</c:v>
                </c:pt>
                <c:pt idx="48">
                  <c:v>0.661763082992322</c:v>
                </c:pt>
                <c:pt idx="49">
                  <c:v>0.65543756897213357</c:v>
                </c:pt>
                <c:pt idx="50">
                  <c:v>0.65456444702038241</c:v>
                </c:pt>
              </c:numCache>
            </c:numRef>
          </c:val>
        </c:ser>
        <c:dLbls/>
        <c:marker val="1"/>
        <c:axId val="108387328"/>
        <c:axId val="108376832"/>
      </c:lineChart>
      <c:dateAx>
        <c:axId val="108387328"/>
        <c:scaling>
          <c:orientation val="minMax"/>
        </c:scaling>
        <c:axPos val="b"/>
        <c:numFmt formatCode="[$-41F]mmmm\ yy;@" sourceLinked="1"/>
        <c:tickLblPos val="nextTo"/>
        <c:crossAx val="108376832"/>
        <c:crosses val="autoZero"/>
        <c:auto val="1"/>
        <c:lblOffset val="100"/>
        <c:baseTimeUnit val="months"/>
      </c:dateAx>
      <c:valAx>
        <c:axId val="108376832"/>
        <c:scaling>
          <c:orientation val="minMax"/>
        </c:scaling>
        <c:axPos val="l"/>
        <c:majorGridlines/>
        <c:numFmt formatCode="General" sourceLinked="1"/>
        <c:tickLblPos val="nextTo"/>
        <c:crossAx val="108387328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28281666666666844"/>
          <c:y val="0.75278425847579888"/>
          <c:w val="0.42908148148148323"/>
          <c:h val="9.4329617428878909E-2"/>
        </c:manualLayout>
      </c:layout>
      <c:overlay val="1"/>
      <c:txPr>
        <a:bodyPr/>
        <a:lstStyle/>
        <a:p>
          <a:pPr>
            <a:defRPr sz="1600"/>
          </a:pPr>
          <a:endParaRPr lang="tr-TR"/>
        </a:p>
      </c:txPr>
    </c:legend>
    <c:plotVisOnly val="1"/>
    <c:dispBlanksAs val="gap"/>
  </c:chart>
  <c:externalData r:id="rId1"/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lineChart>
        <c:grouping val="standard"/>
        <c:ser>
          <c:idx val="0"/>
          <c:order val="0"/>
          <c:tx>
            <c:strRef>
              <c:f>Karşılaştırma!$S$2</c:f>
              <c:strCache>
                <c:ptCount val="1"/>
                <c:pt idx="0">
                  <c:v>ABD</c:v>
                </c:pt>
              </c:strCache>
            </c:strRef>
          </c:tx>
          <c:spPr>
            <a:ln>
              <a:solidFill>
                <a:srgbClr val="C00000"/>
              </a:solidFill>
            </a:ln>
          </c:spPr>
          <c:marker>
            <c:symbol val="none"/>
          </c:marker>
          <c:cat>
            <c:numRef>
              <c:f>Karşılaştırma!$R$3:$R$53</c:f>
              <c:numCache>
                <c:formatCode>[$-41F]mmmm\ yy;@</c:formatCode>
                <c:ptCount val="51"/>
                <c:pt idx="0">
                  <c:v>39965</c:v>
                </c:pt>
                <c:pt idx="1">
                  <c:v>39995</c:v>
                </c:pt>
                <c:pt idx="2">
                  <c:v>40026</c:v>
                </c:pt>
                <c:pt idx="3">
                  <c:v>40057</c:v>
                </c:pt>
                <c:pt idx="4">
                  <c:v>40087</c:v>
                </c:pt>
                <c:pt idx="5">
                  <c:v>40118</c:v>
                </c:pt>
                <c:pt idx="6">
                  <c:v>40148</c:v>
                </c:pt>
                <c:pt idx="7">
                  <c:v>40179</c:v>
                </c:pt>
                <c:pt idx="8">
                  <c:v>40210</c:v>
                </c:pt>
                <c:pt idx="9">
                  <c:v>40238</c:v>
                </c:pt>
                <c:pt idx="10">
                  <c:v>40269</c:v>
                </c:pt>
                <c:pt idx="11">
                  <c:v>40299</c:v>
                </c:pt>
                <c:pt idx="12">
                  <c:v>40330</c:v>
                </c:pt>
                <c:pt idx="13">
                  <c:v>40360</c:v>
                </c:pt>
                <c:pt idx="14">
                  <c:v>40391</c:v>
                </c:pt>
                <c:pt idx="15">
                  <c:v>40422</c:v>
                </c:pt>
                <c:pt idx="16">
                  <c:v>40452</c:v>
                </c:pt>
                <c:pt idx="17">
                  <c:v>40483</c:v>
                </c:pt>
                <c:pt idx="18">
                  <c:v>40513</c:v>
                </c:pt>
                <c:pt idx="19">
                  <c:v>40544</c:v>
                </c:pt>
                <c:pt idx="20">
                  <c:v>40575</c:v>
                </c:pt>
                <c:pt idx="21">
                  <c:v>40603</c:v>
                </c:pt>
                <c:pt idx="22">
                  <c:v>40634</c:v>
                </c:pt>
                <c:pt idx="23">
                  <c:v>40664</c:v>
                </c:pt>
                <c:pt idx="24">
                  <c:v>40695</c:v>
                </c:pt>
                <c:pt idx="25">
                  <c:v>40725</c:v>
                </c:pt>
                <c:pt idx="26">
                  <c:v>40756</c:v>
                </c:pt>
                <c:pt idx="27">
                  <c:v>40787</c:v>
                </c:pt>
                <c:pt idx="28">
                  <c:v>40817</c:v>
                </c:pt>
                <c:pt idx="29">
                  <c:v>40848</c:v>
                </c:pt>
                <c:pt idx="30">
                  <c:v>40878</c:v>
                </c:pt>
                <c:pt idx="31">
                  <c:v>40909</c:v>
                </c:pt>
                <c:pt idx="32">
                  <c:v>40940</c:v>
                </c:pt>
                <c:pt idx="33">
                  <c:v>40969</c:v>
                </c:pt>
                <c:pt idx="34">
                  <c:v>41000</c:v>
                </c:pt>
                <c:pt idx="35">
                  <c:v>41030</c:v>
                </c:pt>
                <c:pt idx="36">
                  <c:v>41061</c:v>
                </c:pt>
                <c:pt idx="37">
                  <c:v>41091</c:v>
                </c:pt>
                <c:pt idx="38">
                  <c:v>41122</c:v>
                </c:pt>
                <c:pt idx="39">
                  <c:v>41153</c:v>
                </c:pt>
                <c:pt idx="40">
                  <c:v>41183</c:v>
                </c:pt>
                <c:pt idx="41">
                  <c:v>41214</c:v>
                </c:pt>
                <c:pt idx="42">
                  <c:v>41244</c:v>
                </c:pt>
                <c:pt idx="43">
                  <c:v>41275</c:v>
                </c:pt>
                <c:pt idx="44">
                  <c:v>41306</c:v>
                </c:pt>
                <c:pt idx="45">
                  <c:v>41334</c:v>
                </c:pt>
                <c:pt idx="46">
                  <c:v>41365</c:v>
                </c:pt>
                <c:pt idx="47">
                  <c:v>41395</c:v>
                </c:pt>
                <c:pt idx="48">
                  <c:v>41426</c:v>
                </c:pt>
                <c:pt idx="49">
                  <c:v>41456</c:v>
                </c:pt>
                <c:pt idx="50">
                  <c:v>41487</c:v>
                </c:pt>
              </c:numCache>
            </c:numRef>
          </c:cat>
          <c:val>
            <c:numRef>
              <c:f>Karşılaştırma!$S$3:$S$53</c:f>
              <c:numCache>
                <c:formatCode>General</c:formatCode>
                <c:ptCount val="51"/>
                <c:pt idx="0">
                  <c:v>0.24426583464567012</c:v>
                </c:pt>
                <c:pt idx="1">
                  <c:v>0.21557338582677221</c:v>
                </c:pt>
                <c:pt idx="2">
                  <c:v>0.19486399606299318</c:v>
                </c:pt>
                <c:pt idx="3">
                  <c:v>0.19095669291338591</c:v>
                </c:pt>
                <c:pt idx="4">
                  <c:v>0.2088086535433071</c:v>
                </c:pt>
                <c:pt idx="5">
                  <c:v>0.21370750000000011</c:v>
                </c:pt>
                <c:pt idx="6">
                  <c:v>0.21355370078740221</c:v>
                </c:pt>
                <c:pt idx="7">
                  <c:v>0.21230881889763811</c:v>
                </c:pt>
                <c:pt idx="8">
                  <c:v>0.21143883858267826</c:v>
                </c:pt>
                <c:pt idx="9">
                  <c:v>0.21463244094488201</c:v>
                </c:pt>
                <c:pt idx="10">
                  <c:v>0.20071340551181222</c:v>
                </c:pt>
                <c:pt idx="11">
                  <c:v>0.21129491338582718</c:v>
                </c:pt>
                <c:pt idx="12">
                  <c:v>0.211830811023622</c:v>
                </c:pt>
                <c:pt idx="13">
                  <c:v>0.21211093307086712</c:v>
                </c:pt>
                <c:pt idx="14">
                  <c:v>0.21682724409448911</c:v>
                </c:pt>
                <c:pt idx="15">
                  <c:v>0.24032003149606418</c:v>
                </c:pt>
                <c:pt idx="16">
                  <c:v>0.24241322834645718</c:v>
                </c:pt>
                <c:pt idx="17">
                  <c:v>0.257311456692913</c:v>
                </c:pt>
                <c:pt idx="18">
                  <c:v>0.28852444094488444</c:v>
                </c:pt>
                <c:pt idx="19">
                  <c:v>0.3036563543307092</c:v>
                </c:pt>
                <c:pt idx="20">
                  <c:v>0.35378564960629899</c:v>
                </c:pt>
                <c:pt idx="21">
                  <c:v>0.34448634251968635</c:v>
                </c:pt>
                <c:pt idx="22">
                  <c:v>0.38133458267716636</c:v>
                </c:pt>
                <c:pt idx="23">
                  <c:v>0.39106866141732444</c:v>
                </c:pt>
                <c:pt idx="24">
                  <c:v>0.40231677165354551</c:v>
                </c:pt>
                <c:pt idx="25">
                  <c:v>0.41236211811023621</c:v>
                </c:pt>
                <c:pt idx="26">
                  <c:v>0.474733543307087</c:v>
                </c:pt>
                <c:pt idx="27">
                  <c:v>0.45090524409448801</c:v>
                </c:pt>
                <c:pt idx="28">
                  <c:v>0.414161692913386</c:v>
                </c:pt>
                <c:pt idx="29">
                  <c:v>0.41600951968503902</c:v>
                </c:pt>
                <c:pt idx="30">
                  <c:v>0.43092225196850537</c:v>
                </c:pt>
                <c:pt idx="31">
                  <c:v>0.44158294094488437</c:v>
                </c:pt>
                <c:pt idx="32">
                  <c:v>0.43503340157480436</c:v>
                </c:pt>
                <c:pt idx="33">
                  <c:v>0.4469700000000002</c:v>
                </c:pt>
                <c:pt idx="34">
                  <c:v>0.44640089763779622</c:v>
                </c:pt>
                <c:pt idx="35">
                  <c:v>0.4506966220472442</c:v>
                </c:pt>
                <c:pt idx="36">
                  <c:v>0.4576443740157482</c:v>
                </c:pt>
                <c:pt idx="37">
                  <c:v>0.50980443307086742</c:v>
                </c:pt>
                <c:pt idx="38">
                  <c:v>0.53903847244094505</c:v>
                </c:pt>
                <c:pt idx="39">
                  <c:v>0.48942870866141835</c:v>
                </c:pt>
                <c:pt idx="40">
                  <c:v>0.48050474803149601</c:v>
                </c:pt>
                <c:pt idx="41">
                  <c:v>0.49583586614173208</c:v>
                </c:pt>
                <c:pt idx="42">
                  <c:v>0.48351817322834945</c:v>
                </c:pt>
                <c:pt idx="43">
                  <c:v>0.48565729133858321</c:v>
                </c:pt>
                <c:pt idx="44">
                  <c:v>0.49225675590551221</c:v>
                </c:pt>
                <c:pt idx="45">
                  <c:v>0.50821180314960601</c:v>
                </c:pt>
                <c:pt idx="46">
                  <c:v>0.49385194094488444</c:v>
                </c:pt>
                <c:pt idx="47">
                  <c:v>0.5010853740157466</c:v>
                </c:pt>
                <c:pt idx="48">
                  <c:v>0.52080718110235835</c:v>
                </c:pt>
                <c:pt idx="49">
                  <c:v>0.51699434251968746</c:v>
                </c:pt>
                <c:pt idx="50">
                  <c:v>0.46411355905511781</c:v>
                </c:pt>
              </c:numCache>
            </c:numRef>
          </c:val>
        </c:ser>
        <c:ser>
          <c:idx val="1"/>
          <c:order val="1"/>
          <c:tx>
            <c:strRef>
              <c:f>Karşılaştırma!$T$2</c:f>
              <c:strCache>
                <c:ptCount val="1"/>
                <c:pt idx="0">
                  <c:v>Türkiye</c:v>
                </c:pt>
              </c:strCache>
            </c:strRef>
          </c:tx>
          <c:marker>
            <c:symbol val="none"/>
          </c:marker>
          <c:cat>
            <c:numRef>
              <c:f>Karşılaştırma!$R$3:$R$53</c:f>
              <c:numCache>
                <c:formatCode>[$-41F]mmmm\ yy;@</c:formatCode>
                <c:ptCount val="51"/>
                <c:pt idx="0">
                  <c:v>39965</c:v>
                </c:pt>
                <c:pt idx="1">
                  <c:v>39995</c:v>
                </c:pt>
                <c:pt idx="2">
                  <c:v>40026</c:v>
                </c:pt>
                <c:pt idx="3">
                  <c:v>40057</c:v>
                </c:pt>
                <c:pt idx="4">
                  <c:v>40087</c:v>
                </c:pt>
                <c:pt idx="5">
                  <c:v>40118</c:v>
                </c:pt>
                <c:pt idx="6">
                  <c:v>40148</c:v>
                </c:pt>
                <c:pt idx="7">
                  <c:v>40179</c:v>
                </c:pt>
                <c:pt idx="8">
                  <c:v>40210</c:v>
                </c:pt>
                <c:pt idx="9">
                  <c:v>40238</c:v>
                </c:pt>
                <c:pt idx="10">
                  <c:v>40269</c:v>
                </c:pt>
                <c:pt idx="11">
                  <c:v>40299</c:v>
                </c:pt>
                <c:pt idx="12">
                  <c:v>40330</c:v>
                </c:pt>
                <c:pt idx="13">
                  <c:v>40360</c:v>
                </c:pt>
                <c:pt idx="14">
                  <c:v>40391</c:v>
                </c:pt>
                <c:pt idx="15">
                  <c:v>40422</c:v>
                </c:pt>
                <c:pt idx="16">
                  <c:v>40452</c:v>
                </c:pt>
                <c:pt idx="17">
                  <c:v>40483</c:v>
                </c:pt>
                <c:pt idx="18">
                  <c:v>40513</c:v>
                </c:pt>
                <c:pt idx="19">
                  <c:v>40544</c:v>
                </c:pt>
                <c:pt idx="20">
                  <c:v>40575</c:v>
                </c:pt>
                <c:pt idx="21">
                  <c:v>40603</c:v>
                </c:pt>
                <c:pt idx="22">
                  <c:v>40634</c:v>
                </c:pt>
                <c:pt idx="23">
                  <c:v>40664</c:v>
                </c:pt>
                <c:pt idx="24">
                  <c:v>40695</c:v>
                </c:pt>
                <c:pt idx="25">
                  <c:v>40725</c:v>
                </c:pt>
                <c:pt idx="26">
                  <c:v>40756</c:v>
                </c:pt>
                <c:pt idx="27">
                  <c:v>40787</c:v>
                </c:pt>
                <c:pt idx="28">
                  <c:v>40817</c:v>
                </c:pt>
                <c:pt idx="29">
                  <c:v>40848</c:v>
                </c:pt>
                <c:pt idx="30">
                  <c:v>40878</c:v>
                </c:pt>
                <c:pt idx="31">
                  <c:v>40909</c:v>
                </c:pt>
                <c:pt idx="32">
                  <c:v>40940</c:v>
                </c:pt>
                <c:pt idx="33">
                  <c:v>40969</c:v>
                </c:pt>
                <c:pt idx="34">
                  <c:v>41000</c:v>
                </c:pt>
                <c:pt idx="35">
                  <c:v>41030</c:v>
                </c:pt>
                <c:pt idx="36">
                  <c:v>41061</c:v>
                </c:pt>
                <c:pt idx="37">
                  <c:v>41091</c:v>
                </c:pt>
                <c:pt idx="38">
                  <c:v>41122</c:v>
                </c:pt>
                <c:pt idx="39">
                  <c:v>41153</c:v>
                </c:pt>
                <c:pt idx="40">
                  <c:v>41183</c:v>
                </c:pt>
                <c:pt idx="41">
                  <c:v>41214</c:v>
                </c:pt>
                <c:pt idx="42">
                  <c:v>41244</c:v>
                </c:pt>
                <c:pt idx="43">
                  <c:v>41275</c:v>
                </c:pt>
                <c:pt idx="44">
                  <c:v>41306</c:v>
                </c:pt>
                <c:pt idx="45">
                  <c:v>41334</c:v>
                </c:pt>
                <c:pt idx="46">
                  <c:v>41365</c:v>
                </c:pt>
                <c:pt idx="47">
                  <c:v>41395</c:v>
                </c:pt>
                <c:pt idx="48">
                  <c:v>41426</c:v>
                </c:pt>
                <c:pt idx="49">
                  <c:v>41456</c:v>
                </c:pt>
                <c:pt idx="50">
                  <c:v>41487</c:v>
                </c:pt>
              </c:numCache>
            </c:numRef>
          </c:cat>
          <c:val>
            <c:numRef>
              <c:f>Karşılaştırma!$T$3:$T$53</c:f>
              <c:numCache>
                <c:formatCode>0.00</c:formatCode>
                <c:ptCount val="51"/>
                <c:pt idx="0">
                  <c:v>0.58469552874378605</c:v>
                </c:pt>
                <c:pt idx="1">
                  <c:v>0.58976367570463128</c:v>
                </c:pt>
                <c:pt idx="2">
                  <c:v>0.57247897367559475</c:v>
                </c:pt>
                <c:pt idx="3">
                  <c:v>0.52479604534914603</c:v>
                </c:pt>
                <c:pt idx="4">
                  <c:v>0.52297036211371439</c:v>
                </c:pt>
                <c:pt idx="5">
                  <c:v>0.52607022385983804</c:v>
                </c:pt>
                <c:pt idx="6">
                  <c:v>0.52138863707115202</c:v>
                </c:pt>
                <c:pt idx="7">
                  <c:v>0.52802522589370504</c:v>
                </c:pt>
                <c:pt idx="8">
                  <c:v>0.53051542792137396</c:v>
                </c:pt>
                <c:pt idx="9">
                  <c:v>0.53035550673531162</c:v>
                </c:pt>
                <c:pt idx="10">
                  <c:v>0.53211918812100756</c:v>
                </c:pt>
                <c:pt idx="11">
                  <c:v>0.55768282269528746</c:v>
                </c:pt>
                <c:pt idx="12">
                  <c:v>0.56986897261605041</c:v>
                </c:pt>
                <c:pt idx="13">
                  <c:v>0.53669726595110601</c:v>
                </c:pt>
                <c:pt idx="14">
                  <c:v>0.57237691508667199</c:v>
                </c:pt>
                <c:pt idx="15">
                  <c:v>0.56283961794828674</c:v>
                </c:pt>
                <c:pt idx="16">
                  <c:v>0.56761605859928743</c:v>
                </c:pt>
                <c:pt idx="17">
                  <c:v>0.57415974880833098</c:v>
                </c:pt>
                <c:pt idx="18">
                  <c:v>0.56392845327915075</c:v>
                </c:pt>
                <c:pt idx="19">
                  <c:v>0.59358804279433441</c:v>
                </c:pt>
                <c:pt idx="20">
                  <c:v>0.57446508906965255</c:v>
                </c:pt>
                <c:pt idx="21">
                  <c:v>0.5971232595723176</c:v>
                </c:pt>
                <c:pt idx="22">
                  <c:v>0.60551935297605297</c:v>
                </c:pt>
                <c:pt idx="23">
                  <c:v>0.62480089933568472</c:v>
                </c:pt>
                <c:pt idx="24">
                  <c:v>0.67148860676793598</c:v>
                </c:pt>
                <c:pt idx="25">
                  <c:v>0.78763367958229102</c:v>
                </c:pt>
                <c:pt idx="26">
                  <c:v>0.679577591703868</c:v>
                </c:pt>
                <c:pt idx="27">
                  <c:v>0.62227459609516245</c:v>
                </c:pt>
                <c:pt idx="28">
                  <c:v>0.63304171724613689</c:v>
                </c:pt>
                <c:pt idx="29">
                  <c:v>0.62576115349511574</c:v>
                </c:pt>
                <c:pt idx="30">
                  <c:v>0.54887609408383042</c:v>
                </c:pt>
                <c:pt idx="31">
                  <c:v>0.54869039692963739</c:v>
                </c:pt>
                <c:pt idx="32">
                  <c:v>0.55287782774376404</c:v>
                </c:pt>
                <c:pt idx="33">
                  <c:v>0.57397630508964959</c:v>
                </c:pt>
                <c:pt idx="34">
                  <c:v>0.59189596931220656</c:v>
                </c:pt>
                <c:pt idx="35">
                  <c:v>0.58802215464492658</c:v>
                </c:pt>
                <c:pt idx="36">
                  <c:v>0.58906583173989302</c:v>
                </c:pt>
                <c:pt idx="37">
                  <c:v>0.575732448967199</c:v>
                </c:pt>
                <c:pt idx="38">
                  <c:v>0.59381619708528754</c:v>
                </c:pt>
                <c:pt idx="39">
                  <c:v>0.5893609441977723</c:v>
                </c:pt>
                <c:pt idx="40">
                  <c:v>0.60244173153416458</c:v>
                </c:pt>
                <c:pt idx="41">
                  <c:v>0.5838013282164336</c:v>
                </c:pt>
                <c:pt idx="42">
                  <c:v>0.58718755892290497</c:v>
                </c:pt>
                <c:pt idx="43">
                  <c:v>0.57685204121698797</c:v>
                </c:pt>
                <c:pt idx="44">
                  <c:v>0.60894713107268539</c:v>
                </c:pt>
                <c:pt idx="45">
                  <c:v>0.59492684577143229</c:v>
                </c:pt>
                <c:pt idx="46">
                  <c:v>0.6167009629325334</c:v>
                </c:pt>
                <c:pt idx="47">
                  <c:v>0.59281234356182955</c:v>
                </c:pt>
                <c:pt idx="48">
                  <c:v>0.61644614141909804</c:v>
                </c:pt>
                <c:pt idx="49">
                  <c:v>0.63195387930530345</c:v>
                </c:pt>
                <c:pt idx="50">
                  <c:v>0.61709720250760558</c:v>
                </c:pt>
              </c:numCache>
            </c:numRef>
          </c:val>
        </c:ser>
        <c:dLbls/>
        <c:marker val="1"/>
        <c:axId val="106186240"/>
        <c:axId val="106187776"/>
      </c:lineChart>
      <c:dateAx>
        <c:axId val="106186240"/>
        <c:scaling>
          <c:orientation val="minMax"/>
        </c:scaling>
        <c:axPos val="b"/>
        <c:numFmt formatCode="[$-41F]mmmm\ yy;@" sourceLinked="1"/>
        <c:tickLblPos val="nextTo"/>
        <c:crossAx val="106187776"/>
        <c:crosses val="autoZero"/>
        <c:auto val="1"/>
        <c:lblOffset val="100"/>
        <c:baseTimeUnit val="months"/>
      </c:dateAx>
      <c:valAx>
        <c:axId val="106187776"/>
        <c:scaling>
          <c:orientation val="minMax"/>
        </c:scaling>
        <c:axPos val="l"/>
        <c:majorGridlines/>
        <c:numFmt formatCode="General" sourceLinked="1"/>
        <c:tickLblPos val="nextTo"/>
        <c:crossAx val="106186240"/>
        <c:crosses val="autoZero"/>
        <c:crossBetween val="between"/>
      </c:valAx>
    </c:plotArea>
    <c:legend>
      <c:legendPos val="r"/>
      <c:layout>
        <c:manualLayout>
          <c:xMode val="edge"/>
          <c:yMode val="edge"/>
          <c:x val="0.35631203703703823"/>
          <c:y val="0.74863648264637372"/>
          <c:w val="0.44966018518518502"/>
          <c:h val="9.5745559031692726E-2"/>
        </c:manualLayout>
      </c:layout>
      <c:overlay val="1"/>
      <c:txPr>
        <a:bodyPr/>
        <a:lstStyle/>
        <a:p>
          <a:pPr>
            <a:defRPr sz="1600"/>
          </a:pPr>
          <a:endParaRPr lang="tr-TR"/>
        </a:p>
      </c:txPr>
    </c:legend>
    <c:plotVisOnly val="1"/>
    <c:dispBlanksAs val="gap"/>
  </c:chart>
  <c:externalData r:id="rId1"/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0.26805555555555599"/>
          <c:y val="2.0833333333333412E-2"/>
          <c:w val="0.51944444444444504"/>
          <c:h val="0.86574074074074103"/>
        </c:manualLayout>
      </c:layout>
      <c:pieChart>
        <c:varyColors val="1"/>
        <c:ser>
          <c:idx val="0"/>
          <c:order val="0"/>
          <c:tx>
            <c:strRef>
              <c:f>İstanbul!$F$1</c:f>
              <c:strCache>
                <c:ptCount val="1"/>
                <c:pt idx="0">
                  <c:v>Pay</c:v>
                </c:pt>
              </c:strCache>
            </c:strRef>
          </c:tx>
          <c:dPt>
            <c:idx val="0"/>
            <c:spPr>
              <a:solidFill>
                <a:srgbClr val="333399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2"/>
              <c:numFmt formatCode="0.0%" sourceLinked="0"/>
              <c:spPr>
                <a:noFill/>
                <a:ln>
                  <a:noFill/>
                </a:ln>
              </c:spPr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tr-TR"/>
                </a:p>
              </c:txPr>
            </c:dLbl>
            <c:dLbl>
              <c:idx val="3"/>
              <c:layout>
                <c:manualLayout>
                  <c:x val="0.12400124475965411"/>
                  <c:y val="0.12115363917898107"/>
                </c:manualLayout>
              </c:layout>
              <c:showCatName val="1"/>
              <c:showPercent val="1"/>
            </c:dLbl>
            <c:numFmt formatCode="0.0%" sourceLinked="0"/>
            <c:spPr>
              <a:noFill/>
              <a:ln>
                <a:noFill/>
              </a:ln>
            </c:spPr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CatName val="1"/>
            <c:showPercent val="1"/>
            <c:showLeaderLines val="1"/>
          </c:dLbls>
          <c:cat>
            <c:strRef>
              <c:f>İstanbul!$E$2:$E$5</c:f>
              <c:strCache>
                <c:ptCount val="4"/>
                <c:pt idx="0">
                  <c:v>Avrupa</c:v>
                </c:pt>
                <c:pt idx="1">
                  <c:v>MENA</c:v>
                </c:pt>
                <c:pt idx="2">
                  <c:v>Asya</c:v>
                </c:pt>
                <c:pt idx="3">
                  <c:v>Diğer</c:v>
                </c:pt>
              </c:strCache>
            </c:strRef>
          </c:cat>
          <c:val>
            <c:numRef>
              <c:f>İstanbul!$F$2:$F$5</c:f>
              <c:numCache>
                <c:formatCode>0.00%</c:formatCode>
                <c:ptCount val="4"/>
                <c:pt idx="0">
                  <c:v>0.49906251724794359</c:v>
                </c:pt>
                <c:pt idx="1">
                  <c:v>0.21723594065293725</c:v>
                </c:pt>
                <c:pt idx="2">
                  <c:v>0.16326083509603018</c:v>
                </c:pt>
                <c:pt idx="3">
                  <c:v>0.12044070700310006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pieChart>
        <c:varyColors val="1"/>
        <c:ser>
          <c:idx val="0"/>
          <c:order val="0"/>
          <c:tx>
            <c:strRef>
              <c:f>İzmir!$F$1</c:f>
              <c:strCache>
                <c:ptCount val="1"/>
                <c:pt idx="0">
                  <c:v>Pay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rgbClr val="BBE0E3">
                  <a:lumMod val="75000"/>
                </a:srgbClr>
              </a:solidFill>
            </c:spPr>
          </c:dPt>
          <c:dLbls>
            <c:dLbl>
              <c:idx val="2"/>
              <c:numFmt formatCode="0.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tr-TR"/>
                </a:p>
              </c:txPr>
            </c:dLbl>
            <c:numFmt formatCode="0.0%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CatName val="1"/>
            <c:showPercent val="1"/>
            <c:showLeaderLines val="1"/>
          </c:dLbls>
          <c:cat>
            <c:strRef>
              <c:f>İzmir!$E$2:$E$5</c:f>
              <c:strCache>
                <c:ptCount val="4"/>
                <c:pt idx="0">
                  <c:v>Avrupa</c:v>
                </c:pt>
                <c:pt idx="1">
                  <c:v>MENA</c:v>
                </c:pt>
                <c:pt idx="2">
                  <c:v>Asya</c:v>
                </c:pt>
                <c:pt idx="3">
                  <c:v>Diğer</c:v>
                </c:pt>
              </c:strCache>
            </c:strRef>
          </c:cat>
          <c:val>
            <c:numRef>
              <c:f>İzmir!$F$2:$F$5</c:f>
              <c:numCache>
                <c:formatCode>0.00%</c:formatCode>
                <c:ptCount val="4"/>
                <c:pt idx="0">
                  <c:v>0.52483535952697602</c:v>
                </c:pt>
                <c:pt idx="1">
                  <c:v>0.1788235097556099</c:v>
                </c:pt>
                <c:pt idx="2">
                  <c:v>0.13447407669186001</c:v>
                </c:pt>
                <c:pt idx="3">
                  <c:v>0.1618670540255539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pieChart>
        <c:varyColors val="1"/>
        <c:ser>
          <c:idx val="0"/>
          <c:order val="0"/>
          <c:tx>
            <c:strRef>
              <c:f>Bursa!$B$1</c:f>
              <c:strCache>
                <c:ptCount val="1"/>
                <c:pt idx="0">
                  <c:v>Pay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0"/>
              <c:layout>
                <c:manualLayout>
                  <c:x val="-0.21097004860195101"/>
                  <c:y val="-0.1827822916156821"/>
                </c:manualLayout>
              </c:layout>
              <c:showCatName val="1"/>
              <c:showPercent val="1"/>
            </c:dLbl>
            <c:dLbl>
              <c:idx val="2"/>
              <c:layout>
                <c:manualLayout>
                  <c:x val="0.15792198563303311"/>
                  <c:y val="0.14599101164308301"/>
                </c:manualLayout>
              </c:layout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tr-TR"/>
                </a:p>
              </c:txPr>
              <c:showCatName val="1"/>
              <c:showPercent val="1"/>
            </c:dLbl>
            <c:dLbl>
              <c:idx val="3"/>
              <c:layout>
                <c:manualLayout>
                  <c:x val="0.102521637162267"/>
                  <c:y val="0.17021862671512711"/>
                </c:manualLayout>
              </c:layout>
              <c:showCatName val="1"/>
              <c:showPercent val="1"/>
            </c:dLbl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CatName val="1"/>
            <c:showPercent val="1"/>
            <c:showLeaderLines val="1"/>
          </c:dLbls>
          <c:cat>
            <c:strRef>
              <c:f>Bursa!$A$2:$A$5</c:f>
              <c:strCache>
                <c:ptCount val="4"/>
                <c:pt idx="0">
                  <c:v>Avrupa</c:v>
                </c:pt>
                <c:pt idx="1">
                  <c:v>MENA</c:v>
                </c:pt>
                <c:pt idx="2">
                  <c:v>Asya</c:v>
                </c:pt>
                <c:pt idx="3">
                  <c:v>Diğer</c:v>
                </c:pt>
              </c:strCache>
            </c:strRef>
          </c:cat>
          <c:val>
            <c:numRef>
              <c:f>Bursa!$B$2:$B$5</c:f>
              <c:numCache>
                <c:formatCode>0%</c:formatCode>
                <c:ptCount val="4"/>
                <c:pt idx="0">
                  <c:v>0.67822589166230574</c:v>
                </c:pt>
                <c:pt idx="1">
                  <c:v>0.118889741272847</c:v>
                </c:pt>
                <c:pt idx="2">
                  <c:v>9.5227906748573274E-2</c:v>
                </c:pt>
                <c:pt idx="3">
                  <c:v>0.10765646031628408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0.17849579213420921"/>
          <c:y val="0.24092546234801301"/>
          <c:w val="0.61655302188645356"/>
          <c:h val="0.75604969176799242"/>
        </c:manualLayout>
      </c:layout>
      <c:pieChart>
        <c:varyColors val="1"/>
        <c:ser>
          <c:idx val="0"/>
          <c:order val="0"/>
          <c:tx>
            <c:strRef>
              <c:f>Konya!$G$1</c:f>
              <c:strCache>
                <c:ptCount val="1"/>
                <c:pt idx="0">
                  <c:v>Pay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2"/>
              <c:numFmt formatCode="0.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tr-TR"/>
                </a:p>
              </c:txPr>
            </c:dLbl>
            <c:numFmt formatCode="0.0%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CatName val="1"/>
            <c:showPercent val="1"/>
            <c:showLeaderLines val="1"/>
          </c:dLbls>
          <c:cat>
            <c:strRef>
              <c:f>Konya!$F$2:$F$5</c:f>
              <c:strCache>
                <c:ptCount val="4"/>
                <c:pt idx="0">
                  <c:v>Avrupa</c:v>
                </c:pt>
                <c:pt idx="1">
                  <c:v>MENA</c:v>
                </c:pt>
                <c:pt idx="2">
                  <c:v>Asya</c:v>
                </c:pt>
                <c:pt idx="3">
                  <c:v>Diğer</c:v>
                </c:pt>
              </c:strCache>
            </c:strRef>
          </c:cat>
          <c:val>
            <c:numRef>
              <c:f>Konya!$G$2:$G$5</c:f>
              <c:numCache>
                <c:formatCode>0.00%</c:formatCode>
                <c:ptCount val="4"/>
                <c:pt idx="0">
                  <c:v>0.3386885772830926</c:v>
                </c:pt>
                <c:pt idx="1">
                  <c:v>0.39113462513042635</c:v>
                </c:pt>
                <c:pt idx="2">
                  <c:v>0.13660211934901589</c:v>
                </c:pt>
                <c:pt idx="3">
                  <c:v>0.1335746782374759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style val="3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numRef>
              <c:f>'bolge 2'!$A$2:$D$2</c:f>
              <c:numCache>
                <c:formatCode>General</c:formatCode>
                <c:ptCount val="4"/>
                <c:pt idx="0">
                  <c:v>1965</c:v>
                </c:pt>
                <c:pt idx="1">
                  <c:v>1980</c:v>
                </c:pt>
                <c:pt idx="2">
                  <c:v>2000</c:v>
                </c:pt>
                <c:pt idx="3">
                  <c:v>2012</c:v>
                </c:pt>
              </c:numCache>
            </c:numRef>
          </c:cat>
          <c:val>
            <c:numRef>
              <c:f>'bolge 2'!$A$3:$D$3</c:f>
              <c:numCache>
                <c:formatCode>General</c:formatCode>
                <c:ptCount val="4"/>
                <c:pt idx="0">
                  <c:v>33</c:v>
                </c:pt>
                <c:pt idx="1">
                  <c:v>31</c:v>
                </c:pt>
                <c:pt idx="2">
                  <c:v>30</c:v>
                </c:pt>
                <c:pt idx="3">
                  <c:v>28</c:v>
                </c:pt>
              </c:numCache>
            </c:numRef>
          </c:val>
        </c:ser>
        <c:axId val="403185664"/>
        <c:axId val="407217280"/>
      </c:barChart>
      <c:catAx>
        <c:axId val="40318566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407217280"/>
        <c:crosses val="autoZero"/>
        <c:auto val="1"/>
        <c:lblAlgn val="ctr"/>
        <c:lblOffset val="100"/>
      </c:catAx>
      <c:valAx>
        <c:axId val="407217280"/>
        <c:scaling>
          <c:orientation val="minMax"/>
          <c:max val="60"/>
          <c:min val="0"/>
        </c:scaling>
        <c:delete val="1"/>
        <c:axPos val="l"/>
        <c:majorGridlines/>
        <c:numFmt formatCode="General" sourceLinked="1"/>
        <c:tickLblPos val="none"/>
        <c:crossAx val="403185664"/>
        <c:crosses val="autoZero"/>
        <c:crossBetween val="between"/>
        <c:majorUnit val="12"/>
      </c:valAx>
    </c:plotArea>
    <c:plotVisOnly val="1"/>
    <c:dispBlanksAs val="gap"/>
  </c:chart>
  <c:spPr>
    <a:solidFill>
      <a:schemeClr val="bg1">
        <a:lumMod val="85000"/>
        <a:alpha val="77000"/>
      </a:schemeClr>
    </a:solidFill>
    <a:ln w="41275">
      <a:solidFill>
        <a:schemeClr val="tx1"/>
      </a:solidFill>
    </a:ln>
  </c:spPr>
  <c:externalData r:id="rId1"/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pieChart>
        <c:varyColors val="1"/>
        <c:ser>
          <c:idx val="0"/>
          <c:order val="0"/>
          <c:tx>
            <c:strRef>
              <c:f>Kayseri!$F$1</c:f>
              <c:strCache>
                <c:ptCount val="1"/>
                <c:pt idx="0">
                  <c:v>Pay</c:v>
                </c:pt>
              </c:strCache>
            </c:strRef>
          </c:tx>
          <c:dPt>
            <c:idx val="0"/>
            <c:spPr>
              <a:solidFill>
                <a:schemeClr val="accent2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2"/>
              <c:numFmt formatCode="0.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tr-TR"/>
                </a:p>
              </c:txPr>
            </c:dLbl>
            <c:numFmt formatCode="0.0%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CatName val="1"/>
            <c:showPercent val="1"/>
            <c:showLeaderLines val="1"/>
          </c:dLbls>
          <c:cat>
            <c:strRef>
              <c:f>Kayseri!$E$2:$E$5</c:f>
              <c:strCache>
                <c:ptCount val="4"/>
                <c:pt idx="0">
                  <c:v>Avrupa</c:v>
                </c:pt>
                <c:pt idx="1">
                  <c:v>MENA</c:v>
                </c:pt>
                <c:pt idx="2">
                  <c:v>Asya</c:v>
                </c:pt>
                <c:pt idx="3">
                  <c:v>Diğer</c:v>
                </c:pt>
              </c:strCache>
            </c:strRef>
          </c:cat>
          <c:val>
            <c:numRef>
              <c:f>Kayseri!$F$2:$F$5</c:f>
              <c:numCache>
                <c:formatCode>0.00%</c:formatCode>
                <c:ptCount val="4"/>
                <c:pt idx="0">
                  <c:v>0.39089013565930936</c:v>
                </c:pt>
                <c:pt idx="1">
                  <c:v>0.29266054433642502</c:v>
                </c:pt>
                <c:pt idx="2">
                  <c:v>0.140775621506848</c:v>
                </c:pt>
                <c:pt idx="3">
                  <c:v>0.17567369849742312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/>
      <c:pieChart>
        <c:varyColors val="1"/>
        <c:ser>
          <c:idx val="0"/>
          <c:order val="0"/>
          <c:tx>
            <c:strRef>
              <c:f>Gaziantep!$F$1</c:f>
              <c:strCache>
                <c:ptCount val="1"/>
                <c:pt idx="0">
                  <c:v>Pay</c:v>
                </c:pt>
              </c:strCache>
            </c:strRef>
          </c:tx>
          <c:dPt>
            <c:idx val="0"/>
            <c:spPr>
              <a:solidFill>
                <a:srgbClr val="333399"/>
              </a:solidFill>
            </c:spPr>
          </c:dPt>
          <c:dPt>
            <c:idx val="1"/>
            <c:spPr>
              <a:solidFill>
                <a:srgbClr val="C00000"/>
              </a:solidFill>
            </c:spPr>
          </c:dPt>
          <c:dPt>
            <c:idx val="2"/>
            <c:spPr>
              <a:solidFill>
                <a:schemeClr val="accent1">
                  <a:lumMod val="75000"/>
                </a:schemeClr>
              </a:solidFill>
            </c:spPr>
          </c:dPt>
          <c:dLbls>
            <c:dLbl>
              <c:idx val="2"/>
              <c:numFmt formatCode="0.0%" sourceLinked="0"/>
              <c:spPr/>
              <c:txPr>
                <a:bodyPr/>
                <a:lstStyle/>
                <a:p>
                  <a:pPr>
                    <a:defRPr b="1">
                      <a:solidFill>
                        <a:schemeClr val="tx1"/>
                      </a:solidFill>
                    </a:defRPr>
                  </a:pPr>
                  <a:endParaRPr lang="tr-TR"/>
                </a:p>
              </c:txPr>
            </c:dLbl>
            <c:numFmt formatCode="0.0%" sourceLinked="0"/>
            <c:txPr>
              <a:bodyPr/>
              <a:lstStyle/>
              <a:p>
                <a:pPr>
                  <a:defRPr b="1">
                    <a:solidFill>
                      <a:schemeClr val="bg1"/>
                    </a:solidFill>
                  </a:defRPr>
                </a:pPr>
                <a:endParaRPr lang="tr-TR"/>
              </a:p>
            </c:txPr>
            <c:showCatName val="1"/>
            <c:showPercent val="1"/>
            <c:showLeaderLines val="1"/>
          </c:dLbls>
          <c:cat>
            <c:strRef>
              <c:f>Gaziantep!$E$2:$E$5</c:f>
              <c:strCache>
                <c:ptCount val="4"/>
                <c:pt idx="0">
                  <c:v>Avrupa</c:v>
                </c:pt>
                <c:pt idx="1">
                  <c:v>MENA</c:v>
                </c:pt>
                <c:pt idx="2">
                  <c:v>Asya</c:v>
                </c:pt>
                <c:pt idx="3">
                  <c:v>Diğer</c:v>
                </c:pt>
              </c:strCache>
            </c:strRef>
          </c:cat>
          <c:val>
            <c:numRef>
              <c:f>Gaziantep!$F$2:$F$5</c:f>
              <c:numCache>
                <c:formatCode>0.00%</c:formatCode>
                <c:ptCount val="4"/>
                <c:pt idx="0">
                  <c:v>0.21627598236046922</c:v>
                </c:pt>
                <c:pt idx="1">
                  <c:v>0.57626642619760959</c:v>
                </c:pt>
                <c:pt idx="2">
                  <c:v>8.9767425474765378E-2</c:v>
                </c:pt>
                <c:pt idx="3">
                  <c:v>0.11769016596715912</c:v>
                </c:pt>
              </c:numCache>
            </c:numRef>
          </c:val>
        </c:ser>
        <c:dLbls>
          <c:showCatName val="1"/>
          <c:showPercent val="1"/>
        </c:dLbls>
        <c:firstSliceAng val="0"/>
      </c:pieChart>
    </c:plotArea>
    <c:plotVisOnly val="1"/>
    <c:dispBlanksAs val="zero"/>
  </c:chart>
  <c:externalData r:id="rId1"/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autoTitleDeleted val="1"/>
    <c:plotArea>
      <c:layout>
        <c:manualLayout>
          <c:layoutTarget val="inner"/>
          <c:xMode val="edge"/>
          <c:yMode val="edge"/>
          <c:x val="3.9548382461998904E-2"/>
          <c:y val="0.12538593382097304"/>
          <c:w val="0.94770130764858918"/>
          <c:h val="0.80903981098874689"/>
        </c:manualLayout>
      </c:layout>
      <c:barChart>
        <c:barDir val="col"/>
        <c:grouping val="clustered"/>
        <c:ser>
          <c:idx val="0"/>
          <c:order val="0"/>
          <c:tx>
            <c:strRef>
              <c:f>Sayfa1!$D$29</c:f>
              <c:strCache>
                <c:ptCount val="1"/>
                <c:pt idx="0">
                  <c:v>Yükselen Piyasalara Sermaye Akımları (% GSYİH)</c:v>
                </c:pt>
              </c:strCache>
            </c:strRef>
          </c:tx>
          <c:spPr>
            <a:solidFill>
              <a:srgbClr val="C00000"/>
            </a:solidFill>
          </c:spPr>
          <c:dPt>
            <c:idx val="6"/>
            <c:spPr>
              <a:solidFill>
                <a:schemeClr val="tx2"/>
              </a:solidFill>
            </c:spPr>
          </c:dPt>
          <c:dPt>
            <c:idx val="7"/>
            <c:spPr>
              <a:solidFill>
                <a:schemeClr val="tx2"/>
              </a:solidFill>
            </c:spPr>
          </c:dPt>
          <c:dPt>
            <c:idx val="12"/>
            <c:spPr>
              <a:solidFill>
                <a:schemeClr val="tx2"/>
              </a:solidFill>
            </c:spPr>
          </c:dPt>
          <c:dPt>
            <c:idx val="13"/>
            <c:spPr>
              <a:solidFill>
                <a:schemeClr val="tx2"/>
              </a:solidFill>
            </c:spPr>
          </c:dPt>
          <c:cat>
            <c:strRef>
              <c:f>Sayfa1!$E$28:$R$28</c:f>
              <c:strCache>
                <c:ptCount val="14"/>
                <c:pt idx="0">
                  <c:v>2002</c:v>
                </c:pt>
                <c:pt idx="1">
                  <c:v>2003</c:v>
                </c:pt>
                <c:pt idx="2">
                  <c:v>2004</c:v>
                </c:pt>
                <c:pt idx="3">
                  <c:v>2005</c:v>
                </c:pt>
                <c:pt idx="4">
                  <c:v>2006</c:v>
                </c:pt>
                <c:pt idx="5">
                  <c:v>2007</c:v>
                </c:pt>
                <c:pt idx="6">
                  <c:v>2008</c:v>
                </c:pt>
                <c:pt idx="7">
                  <c:v>2009</c:v>
                </c:pt>
                <c:pt idx="8">
                  <c:v>2010</c:v>
                </c:pt>
                <c:pt idx="9">
                  <c:v>2011</c:v>
                </c:pt>
                <c:pt idx="10">
                  <c:v>2012</c:v>
                </c:pt>
                <c:pt idx="11">
                  <c:v>2013*</c:v>
                </c:pt>
                <c:pt idx="12">
                  <c:v>2014*</c:v>
                </c:pt>
                <c:pt idx="13">
                  <c:v>2015*</c:v>
                </c:pt>
              </c:strCache>
            </c:strRef>
          </c:cat>
          <c:val>
            <c:numRef>
              <c:f>Sayfa1!$E$29:$R$29</c:f>
              <c:numCache>
                <c:formatCode>General</c:formatCode>
                <c:ptCount val="14"/>
                <c:pt idx="0">
                  <c:v>2.2999999999999998</c:v>
                </c:pt>
                <c:pt idx="1">
                  <c:v>3.6</c:v>
                </c:pt>
                <c:pt idx="2">
                  <c:v>4.9000000000000004</c:v>
                </c:pt>
                <c:pt idx="3">
                  <c:v>7.1</c:v>
                </c:pt>
                <c:pt idx="4">
                  <c:v>7</c:v>
                </c:pt>
                <c:pt idx="5">
                  <c:v>8.6</c:v>
                </c:pt>
                <c:pt idx="6">
                  <c:v>4</c:v>
                </c:pt>
                <c:pt idx="7">
                  <c:v>4.2</c:v>
                </c:pt>
                <c:pt idx="8">
                  <c:v>6</c:v>
                </c:pt>
                <c:pt idx="9">
                  <c:v>4.9000000000000004</c:v>
                </c:pt>
                <c:pt idx="10">
                  <c:v>4.7</c:v>
                </c:pt>
                <c:pt idx="11">
                  <c:v>4.3</c:v>
                </c:pt>
                <c:pt idx="12">
                  <c:v>3.9</c:v>
                </c:pt>
                <c:pt idx="13">
                  <c:v>3.7</c:v>
                </c:pt>
              </c:numCache>
            </c:numRef>
          </c:val>
        </c:ser>
        <c:dLbls/>
        <c:gapWidth val="80"/>
        <c:axId val="108505344"/>
        <c:axId val="108536576"/>
      </c:barChart>
      <c:catAx>
        <c:axId val="108505344"/>
        <c:scaling>
          <c:orientation val="minMax"/>
        </c:scaling>
        <c:axPos val="b"/>
        <c:numFmt formatCode="General" sourceLinked="1"/>
        <c:tickLblPos val="nextTo"/>
        <c:crossAx val="108536576"/>
        <c:crosses val="autoZero"/>
        <c:auto val="1"/>
        <c:lblAlgn val="ctr"/>
        <c:lblOffset val="100"/>
      </c:catAx>
      <c:valAx>
        <c:axId val="108536576"/>
        <c:scaling>
          <c:orientation val="minMax"/>
        </c:scaling>
        <c:axPos val="l"/>
        <c:numFmt formatCode="General" sourceLinked="1"/>
        <c:tickLblPos val="nextTo"/>
        <c:crossAx val="108505344"/>
        <c:crosses val="autoZero"/>
        <c:crossBetween val="between"/>
      </c:valAx>
    </c:plotArea>
    <c:plotVisOnly val="1"/>
    <c:dispBlanksAs val="gap"/>
  </c:chart>
  <c:externalData r:id="rId1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numRef>
              <c:f>'bolge 3'!$A$2:$D$2</c:f>
              <c:numCache>
                <c:formatCode>General</c:formatCode>
                <c:ptCount val="4"/>
                <c:pt idx="0">
                  <c:v>1965</c:v>
                </c:pt>
                <c:pt idx="1">
                  <c:v>1980</c:v>
                </c:pt>
                <c:pt idx="2">
                  <c:v>2000</c:v>
                </c:pt>
                <c:pt idx="3">
                  <c:v>2012</c:v>
                </c:pt>
              </c:numCache>
            </c:numRef>
          </c:cat>
          <c:val>
            <c:numRef>
              <c:f>'bolge 3'!$A$3:$D$3</c:f>
              <c:numCache>
                <c:formatCode>General</c:formatCode>
                <c:ptCount val="4"/>
                <c:pt idx="0">
                  <c:v>33</c:v>
                </c:pt>
                <c:pt idx="1">
                  <c:v>30</c:v>
                </c:pt>
                <c:pt idx="2">
                  <c:v>26</c:v>
                </c:pt>
                <c:pt idx="3">
                  <c:v>23</c:v>
                </c:pt>
              </c:numCache>
            </c:numRef>
          </c:val>
        </c:ser>
        <c:axId val="407731584"/>
        <c:axId val="408049152"/>
      </c:barChart>
      <c:catAx>
        <c:axId val="40773158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408049152"/>
        <c:crosses val="autoZero"/>
        <c:auto val="1"/>
        <c:lblAlgn val="ctr"/>
        <c:lblOffset val="100"/>
      </c:catAx>
      <c:valAx>
        <c:axId val="408049152"/>
        <c:scaling>
          <c:orientation val="minMax"/>
          <c:max val="60"/>
        </c:scaling>
        <c:delete val="1"/>
        <c:axPos val="l"/>
        <c:majorGridlines/>
        <c:numFmt formatCode="General" sourceLinked="1"/>
        <c:tickLblPos val="none"/>
        <c:crossAx val="407731584"/>
        <c:crosses val="autoZero"/>
        <c:crossBetween val="between"/>
        <c:majorUnit val="12"/>
      </c:valAx>
    </c:plotArea>
    <c:plotVisOnly val="1"/>
    <c:dispBlanksAs val="gap"/>
  </c:chart>
  <c:spPr>
    <a:solidFill>
      <a:schemeClr val="bg1">
        <a:lumMod val="85000"/>
        <a:alpha val="67000"/>
      </a:schemeClr>
    </a:solidFill>
    <a:ln w="41275">
      <a:solidFill>
        <a:schemeClr val="tx1"/>
      </a:solidFill>
    </a:ln>
  </c:spPr>
  <c:externalData r:id="rId1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6">
                <a:lumMod val="60000"/>
                <a:lumOff val="40000"/>
              </a:schemeClr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numRef>
              <c:f>'bolge 1'!$A$2:$D$2</c:f>
              <c:numCache>
                <c:formatCode>General</c:formatCode>
                <c:ptCount val="4"/>
                <c:pt idx="0">
                  <c:v>1965</c:v>
                </c:pt>
                <c:pt idx="1">
                  <c:v>1980</c:v>
                </c:pt>
                <c:pt idx="2">
                  <c:v>2000</c:v>
                </c:pt>
                <c:pt idx="3">
                  <c:v>2012</c:v>
                </c:pt>
              </c:numCache>
            </c:numRef>
          </c:cat>
          <c:val>
            <c:numRef>
              <c:f>'bolge 1'!$A$3:$D$3</c:f>
              <c:numCache>
                <c:formatCode>General</c:formatCode>
                <c:ptCount val="4"/>
                <c:pt idx="0">
                  <c:v>34</c:v>
                </c:pt>
                <c:pt idx="1">
                  <c:v>39</c:v>
                </c:pt>
                <c:pt idx="2">
                  <c:v>44</c:v>
                </c:pt>
                <c:pt idx="3">
                  <c:v>49</c:v>
                </c:pt>
              </c:numCache>
            </c:numRef>
          </c:val>
        </c:ser>
        <c:axId val="270627968"/>
        <c:axId val="270629504"/>
      </c:barChart>
      <c:catAx>
        <c:axId val="270627968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270629504"/>
        <c:crosses val="autoZero"/>
        <c:auto val="1"/>
        <c:lblAlgn val="ctr"/>
        <c:lblOffset val="100"/>
      </c:catAx>
      <c:valAx>
        <c:axId val="270629504"/>
        <c:scaling>
          <c:orientation val="minMax"/>
        </c:scaling>
        <c:delete val="1"/>
        <c:axPos val="l"/>
        <c:majorGridlines/>
        <c:numFmt formatCode="General" sourceLinked="1"/>
        <c:tickLblPos val="none"/>
        <c:crossAx val="270627968"/>
        <c:crosses val="autoZero"/>
        <c:crossBetween val="between"/>
        <c:majorUnit val="12"/>
      </c:valAx>
    </c:plotArea>
    <c:plotVisOnly val="1"/>
    <c:dispBlanksAs val="gap"/>
  </c:chart>
  <c:spPr>
    <a:solidFill>
      <a:schemeClr val="bg1">
        <a:lumMod val="85000"/>
        <a:alpha val="85000"/>
      </a:schemeClr>
    </a:solidFill>
    <a:ln w="47625">
      <a:solidFill>
        <a:schemeClr val="tx1"/>
      </a:solidFill>
    </a:ln>
  </c:spPr>
  <c:externalData r:id="rId1"/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style val="3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numRef>
              <c:f>'bolge 2'!$A$2:$D$2</c:f>
              <c:numCache>
                <c:formatCode>General</c:formatCode>
                <c:ptCount val="4"/>
                <c:pt idx="0">
                  <c:v>1965</c:v>
                </c:pt>
                <c:pt idx="1">
                  <c:v>1980</c:v>
                </c:pt>
                <c:pt idx="2">
                  <c:v>2000</c:v>
                </c:pt>
                <c:pt idx="3">
                  <c:v>2012</c:v>
                </c:pt>
              </c:numCache>
            </c:numRef>
          </c:cat>
          <c:val>
            <c:numRef>
              <c:f>'bolge 2'!$A$3:$D$3</c:f>
              <c:numCache>
                <c:formatCode>General</c:formatCode>
                <c:ptCount val="4"/>
                <c:pt idx="0">
                  <c:v>33</c:v>
                </c:pt>
                <c:pt idx="1">
                  <c:v>31</c:v>
                </c:pt>
                <c:pt idx="2">
                  <c:v>30</c:v>
                </c:pt>
                <c:pt idx="3">
                  <c:v>28</c:v>
                </c:pt>
              </c:numCache>
            </c:numRef>
          </c:val>
        </c:ser>
        <c:axId val="270641024"/>
        <c:axId val="270642560"/>
      </c:barChart>
      <c:catAx>
        <c:axId val="27064102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270642560"/>
        <c:crosses val="autoZero"/>
        <c:auto val="1"/>
        <c:lblAlgn val="ctr"/>
        <c:lblOffset val="100"/>
      </c:catAx>
      <c:valAx>
        <c:axId val="270642560"/>
        <c:scaling>
          <c:orientation val="minMax"/>
          <c:max val="60"/>
          <c:min val="0"/>
        </c:scaling>
        <c:delete val="1"/>
        <c:axPos val="l"/>
        <c:majorGridlines/>
        <c:numFmt formatCode="General" sourceLinked="1"/>
        <c:tickLblPos val="none"/>
        <c:crossAx val="270641024"/>
        <c:crosses val="autoZero"/>
        <c:crossBetween val="between"/>
        <c:majorUnit val="12"/>
      </c:valAx>
    </c:plotArea>
    <c:plotVisOnly val="1"/>
    <c:dispBlanksAs val="gap"/>
  </c:chart>
  <c:spPr>
    <a:solidFill>
      <a:schemeClr val="bg1">
        <a:lumMod val="85000"/>
        <a:alpha val="77000"/>
      </a:schemeClr>
    </a:solidFill>
    <a:ln w="41275">
      <a:solidFill>
        <a:schemeClr val="tx1"/>
      </a:solidFill>
    </a:ln>
  </c:spPr>
  <c:externalData r:id="rId1"/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lang val="tr-TR"/>
  <c:chart>
    <c:plotArea>
      <c:layout/>
      <c:barChart>
        <c:barDir val="col"/>
        <c:grouping val="clustered"/>
        <c:ser>
          <c:idx val="0"/>
          <c:order val="0"/>
          <c:spPr>
            <a:solidFill>
              <a:schemeClr val="accent2"/>
            </a:solidFill>
          </c:spPr>
          <c:dLbls>
            <c:txPr>
              <a:bodyPr/>
              <a:lstStyle/>
              <a:p>
                <a:pPr>
                  <a:defRPr sz="1400" b="1"/>
                </a:pPr>
                <a:endParaRPr lang="tr-TR"/>
              </a:p>
            </c:txPr>
            <c:showVal val="1"/>
          </c:dLbls>
          <c:cat>
            <c:numRef>
              <c:f>'bolge 3'!$A$2:$D$2</c:f>
              <c:numCache>
                <c:formatCode>General</c:formatCode>
                <c:ptCount val="4"/>
                <c:pt idx="0">
                  <c:v>1965</c:v>
                </c:pt>
                <c:pt idx="1">
                  <c:v>1980</c:v>
                </c:pt>
                <c:pt idx="2">
                  <c:v>2000</c:v>
                </c:pt>
                <c:pt idx="3">
                  <c:v>2012</c:v>
                </c:pt>
              </c:numCache>
            </c:numRef>
          </c:cat>
          <c:val>
            <c:numRef>
              <c:f>'bolge 3'!$A$3:$D$3</c:f>
              <c:numCache>
                <c:formatCode>General</c:formatCode>
                <c:ptCount val="4"/>
                <c:pt idx="0">
                  <c:v>33</c:v>
                </c:pt>
                <c:pt idx="1">
                  <c:v>30</c:v>
                </c:pt>
                <c:pt idx="2">
                  <c:v>26</c:v>
                </c:pt>
                <c:pt idx="3">
                  <c:v>23</c:v>
                </c:pt>
              </c:numCache>
            </c:numRef>
          </c:val>
        </c:ser>
        <c:axId val="270731904"/>
        <c:axId val="270733696"/>
      </c:barChart>
      <c:catAx>
        <c:axId val="270731904"/>
        <c:scaling>
          <c:orientation val="minMax"/>
        </c:scaling>
        <c:axPos val="b"/>
        <c:numFmt formatCode="General" sourceLinked="1"/>
        <c:tickLblPos val="nextTo"/>
        <c:txPr>
          <a:bodyPr/>
          <a:lstStyle/>
          <a:p>
            <a:pPr>
              <a:defRPr sz="1400" b="1"/>
            </a:pPr>
            <a:endParaRPr lang="tr-TR"/>
          </a:p>
        </c:txPr>
        <c:crossAx val="270733696"/>
        <c:crosses val="autoZero"/>
        <c:auto val="1"/>
        <c:lblAlgn val="ctr"/>
        <c:lblOffset val="100"/>
      </c:catAx>
      <c:valAx>
        <c:axId val="270733696"/>
        <c:scaling>
          <c:orientation val="minMax"/>
          <c:max val="60"/>
        </c:scaling>
        <c:delete val="1"/>
        <c:axPos val="l"/>
        <c:majorGridlines/>
        <c:numFmt formatCode="General" sourceLinked="1"/>
        <c:tickLblPos val="none"/>
        <c:crossAx val="270731904"/>
        <c:crosses val="autoZero"/>
        <c:crossBetween val="between"/>
        <c:majorUnit val="12"/>
      </c:valAx>
    </c:plotArea>
    <c:plotVisOnly val="1"/>
    <c:dispBlanksAs val="gap"/>
  </c:chart>
  <c:spPr>
    <a:solidFill>
      <a:schemeClr val="bg1">
        <a:lumMod val="85000"/>
        <a:alpha val="67000"/>
      </a:schemeClr>
    </a:solidFill>
    <a:ln w="41275">
      <a:solidFill>
        <a:schemeClr val="tx1"/>
      </a:solidFill>
    </a:ln>
  </c:spPr>
  <c:externalData r:id="rId1"/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autoTitleDeleted val="1"/>
    <c:plotArea>
      <c:layout>
        <c:manualLayout>
          <c:layoutTarget val="inner"/>
          <c:xMode val="edge"/>
          <c:yMode val="edge"/>
          <c:x val="5.608591885441537E-2"/>
          <c:y val="8.9136490250696754E-2"/>
          <c:w val="0.93794749403341415"/>
          <c:h val="0.8356545961002799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C10B2B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2456713142148072E-3"/>
                  <c:y val="-1.1602180873339087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6.4907634155296392E-4"/>
                  <c:y val="-1.1602180873339087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5.2355986474716274E-5"/>
                  <c:y val="-1.160075266552039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8423958586816296E-3"/>
                  <c:y val="-1.1600899566895863E-3"/>
                </c:manualLayout>
              </c:layout>
              <c:dLblPos val="outEnd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endParaRPr lang="tr-TR"/>
              </a:p>
            </c:txPr>
            <c:showVal val="1"/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Sheet1!$B$2:$E$2</c:f>
              <c:numCache>
                <c:formatCode>""#,##0"";""\-""#,##0""</c:formatCode>
                <c:ptCount val="4"/>
                <c:pt idx="0">
                  <c:v>20.000000000002274</c:v>
                </c:pt>
                <c:pt idx="1">
                  <c:v>20.000000000002274</c:v>
                </c:pt>
                <c:pt idx="2">
                  <c:v>18.000000000002046</c:v>
                </c:pt>
                <c:pt idx="3">
                  <c:v>10.000000000001137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333399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0325927252343931E-3"/>
                  <c:y val="-1.1602254324026241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4.3599775257257417E-4"/>
                  <c:y val="-1.1602254324026241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0325948199287247E-3"/>
                  <c:y val="-1.160075266552039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4.3599984726682832E-4"/>
                  <c:y val="-1.1601356593397931E-3"/>
                </c:manualLayout>
              </c:layout>
              <c:dLblPos val="outEnd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endParaRPr lang="tr-TR"/>
              </a:p>
            </c:txPr>
            <c:showVal val="1"/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Sheet1!$B$3:$E$3</c:f>
              <c:numCache>
                <c:formatCode>""#,##0"";""\-""#,##0""</c:formatCode>
                <c:ptCount val="4"/>
                <c:pt idx="0">
                  <c:v>16.000000000001819</c:v>
                </c:pt>
                <c:pt idx="1">
                  <c:v>16.000000000001819</c:v>
                </c:pt>
                <c:pt idx="2">
                  <c:v>18.000000000002046</c:v>
                </c:pt>
                <c:pt idx="3">
                  <c:v>25.000000000002842</c:v>
                </c:pt>
              </c:numCache>
            </c:numRef>
          </c:val>
        </c:ser>
        <c:gapWidth val="80"/>
        <c:axId val="169822080"/>
        <c:axId val="170351232"/>
      </c:barChart>
      <c:catAx>
        <c:axId val="169822080"/>
        <c:scaling>
          <c:orientation val="minMax"/>
        </c:scaling>
        <c:axPos val="b"/>
        <c:numFmt formatCode="General" sourceLinked="1"/>
        <c:majorTickMark val="none"/>
        <c:tickLblPos val="none"/>
        <c:spPr>
          <a:ln w="12700">
            <a:solidFill>
              <a:schemeClr val="tx1"/>
            </a:solidFill>
            <a:prstDash val="solid"/>
          </a:ln>
        </c:spPr>
        <c:crossAx val="170351232"/>
        <c:crossesAt val="0"/>
        <c:auto val="1"/>
        <c:lblAlgn val="ctr"/>
        <c:lblOffset val="100"/>
        <c:tickLblSkip val="1"/>
        <c:tickMarkSkip val="1"/>
      </c:catAx>
      <c:valAx>
        <c:axId val="170351232"/>
        <c:scaling>
          <c:orientation val="minMax"/>
          <c:max val="25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r-TR"/>
          </a:p>
        </c:txPr>
        <c:crossAx val="169822080"/>
        <c:crosses val="autoZero"/>
        <c:crossBetween val="between"/>
        <c:majorUnit val="5"/>
      </c:valAx>
      <c:spPr>
        <a:noFill/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tr-TR"/>
  <c:chart>
    <c:autoTitleDeleted val="1"/>
    <c:plotArea>
      <c:layout>
        <c:manualLayout>
          <c:layoutTarget val="inner"/>
          <c:xMode val="edge"/>
          <c:yMode val="edge"/>
          <c:x val="5.608591885441537E-2"/>
          <c:y val="8.9136490250696754E-2"/>
          <c:w val="0.93794749403341415"/>
          <c:h val="0.83565459610027992"/>
        </c:manualLayout>
      </c:layout>
      <c:barChart>
        <c:barDir val="col"/>
        <c:grouping val="clustered"/>
        <c:ser>
          <c:idx val="0"/>
          <c:order val="0"/>
          <c:tx>
            <c:strRef>
              <c:f>Sheet1!$A$2</c:f>
              <c:strCache>
                <c:ptCount val="1"/>
              </c:strCache>
            </c:strRef>
          </c:tx>
          <c:spPr>
            <a:solidFill>
              <a:srgbClr val="C10B2B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2456713142148072E-3"/>
                  <c:y val="-1.1602180873339087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6.4907634155296392E-4"/>
                  <c:y val="-1.1602180873339087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5.2355986474716274E-5"/>
                  <c:y val="-1.160075266552039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1.8423958586816296E-3"/>
                  <c:y val="-1.1600899566895863E-3"/>
                </c:manualLayout>
              </c:layout>
              <c:dLblPos val="outEnd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endParaRPr lang="tr-TR"/>
              </a:p>
            </c:txPr>
            <c:showVal val="1"/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Sheet1!$B$2:$E$2</c:f>
              <c:numCache>
                <c:formatCode>""#,##0"";""\-""#,##0""</c:formatCode>
                <c:ptCount val="4"/>
                <c:pt idx="0">
                  <c:v>20.000000000002274</c:v>
                </c:pt>
                <c:pt idx="1">
                  <c:v>20.000000000002274</c:v>
                </c:pt>
                <c:pt idx="2">
                  <c:v>18.000000000002046</c:v>
                </c:pt>
                <c:pt idx="3">
                  <c:v>10.000000000001137</c:v>
                </c:pt>
              </c:numCache>
            </c:numRef>
          </c:val>
        </c:ser>
        <c:ser>
          <c:idx val="1"/>
          <c:order val="1"/>
          <c:tx>
            <c:strRef>
              <c:f>Sheet1!$A$3</c:f>
              <c:strCache>
                <c:ptCount val="1"/>
              </c:strCache>
            </c:strRef>
          </c:tx>
          <c:spPr>
            <a:solidFill>
              <a:srgbClr val="333399"/>
            </a:solidFill>
            <a:ln w="12700">
              <a:solidFill>
                <a:srgbClr val="000000"/>
              </a:solidFill>
              <a:prstDash val="solid"/>
            </a:ln>
          </c:spPr>
          <c:dLbls>
            <c:dLbl>
              <c:idx val="0"/>
              <c:layout>
                <c:manualLayout>
                  <c:x val="1.0325927252343931E-3"/>
                  <c:y val="-1.1602254324026241E-3"/>
                </c:manualLayout>
              </c:layout>
              <c:dLblPos val="outEnd"/>
              <c:showVal val="1"/>
            </c:dLbl>
            <c:dLbl>
              <c:idx val="1"/>
              <c:layout>
                <c:manualLayout>
                  <c:x val="4.3599775257257417E-4"/>
                  <c:y val="-1.1602254324026241E-3"/>
                </c:manualLayout>
              </c:layout>
              <c:dLblPos val="outEnd"/>
              <c:showVal val="1"/>
            </c:dLbl>
            <c:dLbl>
              <c:idx val="2"/>
              <c:layout>
                <c:manualLayout>
                  <c:x val="1.0325948199287247E-3"/>
                  <c:y val="-1.1600752665520393E-3"/>
                </c:manualLayout>
              </c:layout>
              <c:dLblPos val="outEnd"/>
              <c:showVal val="1"/>
            </c:dLbl>
            <c:dLbl>
              <c:idx val="3"/>
              <c:layout>
                <c:manualLayout>
                  <c:x val="4.3599984726682832E-4"/>
                  <c:y val="-1.1601356593397931E-3"/>
                </c:manualLayout>
              </c:layout>
              <c:dLblPos val="outEnd"/>
              <c:showVal val="1"/>
            </c:dLbl>
            <c:spPr>
              <a:noFill/>
              <a:ln w="25400">
                <a:noFill/>
              </a:ln>
            </c:spPr>
            <c:txPr>
              <a:bodyPr/>
              <a:lstStyle/>
              <a:p>
                <a:pPr>
                  <a:defRPr sz="1400" b="1" i="0" u="none" strike="noStrike" baseline="0">
                    <a:solidFill>
                      <a:schemeClr val="tx1"/>
                    </a:solidFill>
                    <a:latin typeface="Tahoma"/>
                    <a:ea typeface="Tahoma"/>
                    <a:cs typeface="Tahoma"/>
                  </a:defRPr>
                </a:pPr>
                <a:endParaRPr lang="tr-TR"/>
              </a:p>
            </c:txPr>
            <c:showVal val="1"/>
          </c:dLbls>
          <c:cat>
            <c:numRef>
              <c:f>Sheet1!$B$1:$E$1</c:f>
              <c:numCache>
                <c:formatCode>General</c:formatCode>
                <c:ptCount val="4"/>
              </c:numCache>
            </c:numRef>
          </c:cat>
          <c:val>
            <c:numRef>
              <c:f>Sheet1!$B$3:$E$3</c:f>
              <c:numCache>
                <c:formatCode>""#,##0"";""\-""#,##0""</c:formatCode>
                <c:ptCount val="4"/>
                <c:pt idx="0">
                  <c:v>16.000000000001819</c:v>
                </c:pt>
                <c:pt idx="1">
                  <c:v>16.000000000001819</c:v>
                </c:pt>
                <c:pt idx="2">
                  <c:v>18.000000000002046</c:v>
                </c:pt>
                <c:pt idx="3">
                  <c:v>25.000000000002842</c:v>
                </c:pt>
              </c:numCache>
            </c:numRef>
          </c:val>
        </c:ser>
        <c:gapWidth val="80"/>
        <c:axId val="170449152"/>
        <c:axId val="170472576"/>
      </c:barChart>
      <c:catAx>
        <c:axId val="170449152"/>
        <c:scaling>
          <c:orientation val="minMax"/>
        </c:scaling>
        <c:axPos val="b"/>
        <c:numFmt formatCode="General" sourceLinked="1"/>
        <c:majorTickMark val="none"/>
        <c:tickLblPos val="none"/>
        <c:spPr>
          <a:ln w="12700">
            <a:solidFill>
              <a:schemeClr val="tx1"/>
            </a:solidFill>
            <a:prstDash val="solid"/>
          </a:ln>
        </c:spPr>
        <c:crossAx val="170472576"/>
        <c:crossesAt val="0"/>
        <c:auto val="1"/>
        <c:lblAlgn val="ctr"/>
        <c:lblOffset val="100"/>
        <c:tickLblSkip val="1"/>
        <c:tickMarkSkip val="1"/>
      </c:catAx>
      <c:valAx>
        <c:axId val="170472576"/>
        <c:scaling>
          <c:orientation val="minMax"/>
          <c:max val="25"/>
          <c:min val="0"/>
        </c:scaling>
        <c:axPos val="l"/>
        <c:numFmt formatCode="&quot;&quot;#,##0&quot;&quot;;&quot;&quot;\-&quot;&quot;#,##0&quot;&quot;" sourceLinked="0"/>
        <c:tickLblPos val="nextTo"/>
        <c:spPr>
          <a:ln w="12700">
            <a:solidFill>
              <a:schemeClr val="tx1"/>
            </a:solidFill>
            <a:prstDash val="solid"/>
          </a:ln>
        </c:spPr>
        <c:txPr>
          <a:bodyPr rot="0" vert="horz"/>
          <a:lstStyle/>
          <a:p>
            <a:pPr>
              <a:defRPr sz="1400" b="1" i="0" u="none" strike="noStrike" baseline="0">
                <a:solidFill>
                  <a:schemeClr val="tx1"/>
                </a:solidFill>
                <a:latin typeface="Tahoma"/>
                <a:ea typeface="Tahoma"/>
                <a:cs typeface="Tahoma"/>
              </a:defRPr>
            </a:pPr>
            <a:endParaRPr lang="tr-TR"/>
          </a:p>
        </c:txPr>
        <c:crossAx val="170449152"/>
        <c:crosses val="autoZero"/>
        <c:crossBetween val="between"/>
        <c:majorUnit val="5"/>
      </c:valAx>
      <c:spPr>
        <a:noFill/>
        <a:ln w="25400">
          <a:noFill/>
        </a:ln>
      </c:spPr>
    </c:plotArea>
    <c:plotVisOnly val="1"/>
    <c:dispBlanksAs val="gap"/>
  </c:chart>
  <c:spPr>
    <a:noFill/>
    <a:ln>
      <a:noFill/>
    </a:ln>
  </c:spPr>
  <c:txPr>
    <a:bodyPr/>
    <a:lstStyle/>
    <a:p>
      <a:pPr>
        <a:defRPr sz="1200" b="1" i="0" u="none" strike="noStrike" baseline="0">
          <a:solidFill>
            <a:schemeClr val="tx1"/>
          </a:solidFill>
          <a:latin typeface="Calibri"/>
          <a:ea typeface="Calibri"/>
          <a:cs typeface="Calibri"/>
        </a:defRPr>
      </a:pPr>
      <a:endParaRPr lang="tr-TR"/>
    </a:p>
  </c:txPr>
  <c:externalData r:id="rId1"/>
</c:chartSpac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69BAFAF8-6ED7-4BB6-848F-D3C1F73DA87F}" type="doc">
      <dgm:prSet loTypeId="urn:microsoft.com/office/officeart/2005/8/layout/hList6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tr-TR"/>
        </a:p>
      </dgm:t>
    </dgm:pt>
    <dgm:pt modelId="{D2ED6ACC-013D-44B6-B728-2F2F71BA145F}">
      <dgm:prSet phldrT="[Metin]"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2800" dirty="0" smtClean="0">
              <a:solidFill>
                <a:schemeClr val="tx1"/>
              </a:solidFill>
            </a:rPr>
            <a:t>Sağlık</a:t>
          </a:r>
          <a:endParaRPr lang="tr-TR" sz="2800" dirty="0">
            <a:solidFill>
              <a:schemeClr val="tx1"/>
            </a:solidFill>
          </a:endParaRPr>
        </a:p>
      </dgm:t>
    </dgm:pt>
    <dgm:pt modelId="{CF8FD618-0637-4E03-B154-4E9386E80B25}" type="parTrans" cxnId="{6A2ED80C-1B59-452D-978D-0D29C3946A6D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A1722DB5-6B29-4DC2-88F1-8684661E8DFE}" type="sibTrans" cxnId="{6A2ED80C-1B59-452D-978D-0D29C3946A6D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BFBEC052-0E0B-4CCB-8A28-6C17277AF416}">
      <dgm:prSet phldrT="[Metin]"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1600" dirty="0" smtClean="0">
              <a:solidFill>
                <a:schemeClr val="tx1"/>
              </a:solidFill>
            </a:rPr>
            <a:t>Tanı bilim ve </a:t>
          </a:r>
          <a:r>
            <a:rPr lang="tr-TR" sz="1600" dirty="0" err="1" smtClean="0">
              <a:solidFill>
                <a:schemeClr val="tx1"/>
              </a:solidFill>
            </a:rPr>
            <a:t>farmakogenetik</a:t>
          </a:r>
          <a:endParaRPr lang="tr-TR" sz="1600" dirty="0">
            <a:solidFill>
              <a:schemeClr val="tx1"/>
            </a:solidFill>
          </a:endParaRPr>
        </a:p>
      </dgm:t>
    </dgm:pt>
    <dgm:pt modelId="{3241E254-17C1-4B01-8C40-4626ABD0AEBB}" type="parTrans" cxnId="{E4F5E77F-928C-4ED9-AFAB-FA4D24E24388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AB677EBF-9051-4F4A-ACE2-88D2483E3E0D}" type="sibTrans" cxnId="{E4F5E77F-928C-4ED9-AFAB-FA4D24E24388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B17981BF-E6DB-45EE-ACE4-D9AC0346ED08}">
      <dgm:prSet phldrT="[Metin]" custT="1"/>
      <dgm:spPr>
        <a:solidFill>
          <a:srgbClr val="99CCFF"/>
        </a:solidFill>
      </dgm:spPr>
      <dgm:t>
        <a:bodyPr/>
        <a:lstStyle/>
        <a:p>
          <a:r>
            <a:rPr lang="tr-TR" sz="2800" dirty="0" smtClean="0">
              <a:solidFill>
                <a:schemeClr val="tx1"/>
              </a:solidFill>
            </a:rPr>
            <a:t>Endüstri</a:t>
          </a:r>
          <a:endParaRPr lang="tr-TR" sz="2800" dirty="0">
            <a:solidFill>
              <a:schemeClr val="tx1"/>
            </a:solidFill>
          </a:endParaRPr>
        </a:p>
      </dgm:t>
    </dgm:pt>
    <dgm:pt modelId="{163CA9F2-6546-4F1D-AFC4-F4AC3E8EFF3C}" type="parTrans" cxnId="{2E76BBE7-1F48-4C26-BBFF-E63085BA353D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19FB343E-68C1-4252-B790-B73A25DC1328}" type="sibTrans" cxnId="{2E76BBE7-1F48-4C26-BBFF-E63085BA353D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E2A25A72-61AF-4DBD-B154-B0875077DD75}">
      <dgm:prSet phldrT="[Metin]" custT="1"/>
      <dgm:spPr>
        <a:solidFill>
          <a:srgbClr val="6699FF"/>
        </a:solidFill>
      </dgm:spPr>
      <dgm:t>
        <a:bodyPr/>
        <a:lstStyle/>
        <a:p>
          <a:r>
            <a:rPr lang="tr-TR" sz="2800" dirty="0" smtClean="0">
              <a:solidFill>
                <a:schemeClr val="tx1"/>
              </a:solidFill>
            </a:rPr>
            <a:t>Tarım</a:t>
          </a:r>
          <a:endParaRPr lang="tr-TR" sz="2800" dirty="0">
            <a:solidFill>
              <a:schemeClr val="tx1"/>
            </a:solidFill>
          </a:endParaRPr>
        </a:p>
      </dgm:t>
    </dgm:pt>
    <dgm:pt modelId="{8E216515-FB1D-4E59-AFFF-6B1D55049AFD}" type="parTrans" cxnId="{A66567A4-86CD-4381-AB45-B6DC95B284E8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BC2E5A95-3DBA-4B25-B9D3-E301F897FFA2}" type="sibTrans" cxnId="{A66567A4-86CD-4381-AB45-B6DC95B284E8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87E6B92F-FF1A-4FBA-A727-7CDAF0E30F45}">
      <dgm:prSet phldrT="[Metin]" custT="1"/>
      <dgm:spPr>
        <a:solidFill>
          <a:srgbClr val="6699FF"/>
        </a:solidFill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Sürdürebilir tarımsal üretim</a:t>
          </a:r>
          <a:endParaRPr lang="tr-TR" sz="2400" dirty="0">
            <a:solidFill>
              <a:schemeClr val="tx1"/>
            </a:solidFill>
          </a:endParaRPr>
        </a:p>
      </dgm:t>
    </dgm:pt>
    <dgm:pt modelId="{F3D8D09A-A1AE-4CF6-9AFF-ADE5BBCDB9AD}" type="parTrans" cxnId="{12644661-F0BD-4970-A0DE-02BEF5666B1C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E1B98291-C032-49E1-9B52-37C76A4E0069}" type="sibTrans" cxnId="{12644661-F0BD-4970-A0DE-02BEF5666B1C}">
      <dgm:prSet/>
      <dgm:spPr/>
      <dgm:t>
        <a:bodyPr/>
        <a:lstStyle/>
        <a:p>
          <a:endParaRPr lang="tr-TR" sz="2000">
            <a:solidFill>
              <a:schemeClr val="tx1"/>
            </a:solidFill>
          </a:endParaRPr>
        </a:p>
      </dgm:t>
    </dgm:pt>
    <dgm:pt modelId="{44C3E472-3B7B-49A7-8C42-C9E016299C61}">
      <dgm:prSet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Biyomedikal</a:t>
          </a:r>
        </a:p>
      </dgm:t>
    </dgm:pt>
    <dgm:pt modelId="{1069D83B-74EB-453B-94C4-2F28C07ED4D9}" type="parTrans" cxnId="{1371B745-00F1-4A73-88ED-5BFE69157DA5}">
      <dgm:prSet/>
      <dgm:spPr/>
      <dgm:t>
        <a:bodyPr/>
        <a:lstStyle/>
        <a:p>
          <a:endParaRPr lang="tr-TR" sz="2400"/>
        </a:p>
      </dgm:t>
    </dgm:pt>
    <dgm:pt modelId="{8C57D706-8D12-4E24-B8AB-D4CC6B809F24}" type="sibTrans" cxnId="{1371B745-00F1-4A73-88ED-5BFE69157DA5}">
      <dgm:prSet/>
      <dgm:spPr/>
      <dgm:t>
        <a:bodyPr/>
        <a:lstStyle/>
        <a:p>
          <a:endParaRPr lang="tr-TR" sz="2400"/>
        </a:p>
      </dgm:t>
    </dgm:pt>
    <dgm:pt modelId="{F05769E7-904C-4210-AEE5-3CFAE08485DE}">
      <dgm:prSet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Genetik Testler</a:t>
          </a:r>
        </a:p>
      </dgm:t>
    </dgm:pt>
    <dgm:pt modelId="{7FE53B9A-5583-4F94-A4A0-9109DCEFF7D3}" type="parTrans" cxnId="{71A49E93-6957-403D-A60C-B2A557F24440}">
      <dgm:prSet/>
      <dgm:spPr/>
      <dgm:t>
        <a:bodyPr/>
        <a:lstStyle/>
        <a:p>
          <a:endParaRPr lang="tr-TR" sz="2400"/>
        </a:p>
      </dgm:t>
    </dgm:pt>
    <dgm:pt modelId="{63E9E7C8-8AE4-433C-AF1B-8C1005609898}" type="sibTrans" cxnId="{71A49E93-6957-403D-A60C-B2A557F24440}">
      <dgm:prSet/>
      <dgm:spPr/>
      <dgm:t>
        <a:bodyPr/>
        <a:lstStyle/>
        <a:p>
          <a:endParaRPr lang="tr-TR" sz="2400"/>
        </a:p>
      </dgm:t>
    </dgm:pt>
    <dgm:pt modelId="{4DB1CF8A-5899-4BC4-9049-453AE8753B2D}">
      <dgm:prSet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Biyolojik tıbbi ürünler</a:t>
          </a:r>
        </a:p>
      </dgm:t>
    </dgm:pt>
    <dgm:pt modelId="{48C958AB-9A2D-4530-8E35-9DD48444F244}" type="parTrans" cxnId="{F3C48BB7-1EB4-45E2-B24B-4A6662100437}">
      <dgm:prSet/>
      <dgm:spPr/>
      <dgm:t>
        <a:bodyPr/>
        <a:lstStyle/>
        <a:p>
          <a:endParaRPr lang="tr-TR" sz="2400"/>
        </a:p>
      </dgm:t>
    </dgm:pt>
    <dgm:pt modelId="{8FB5B609-C51B-4BBB-9F6D-77001C3758A3}" type="sibTrans" cxnId="{F3C48BB7-1EB4-45E2-B24B-4A6662100437}">
      <dgm:prSet/>
      <dgm:spPr/>
      <dgm:t>
        <a:bodyPr/>
        <a:lstStyle/>
        <a:p>
          <a:endParaRPr lang="tr-TR" sz="2400"/>
        </a:p>
      </dgm:t>
    </dgm:pt>
    <dgm:pt modelId="{EACFD0F1-BA00-4348-BB35-B4C0189BF9BC}">
      <dgm:prSet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Doku mühendisliği</a:t>
          </a:r>
        </a:p>
      </dgm:t>
    </dgm:pt>
    <dgm:pt modelId="{FFF7AFA3-D30F-4953-8A0E-0075CAEF1EA7}" type="parTrans" cxnId="{DD4CCE39-EDB1-46B9-92B3-FC9439067995}">
      <dgm:prSet/>
      <dgm:spPr/>
      <dgm:t>
        <a:bodyPr/>
        <a:lstStyle/>
        <a:p>
          <a:endParaRPr lang="tr-TR" sz="2400"/>
        </a:p>
      </dgm:t>
    </dgm:pt>
    <dgm:pt modelId="{5020EF2D-7067-42DD-A6C5-A76BCFE44BD4}" type="sibTrans" cxnId="{DD4CCE39-EDB1-46B9-92B3-FC9439067995}">
      <dgm:prSet/>
      <dgm:spPr/>
      <dgm:t>
        <a:bodyPr/>
        <a:lstStyle/>
        <a:p>
          <a:endParaRPr lang="tr-TR" sz="2400"/>
        </a:p>
      </dgm:t>
    </dgm:pt>
    <dgm:pt modelId="{69853422-B354-4053-AC3B-A752611CDF4E}">
      <dgm:prSet custT="1"/>
      <dgm:spPr>
        <a:solidFill>
          <a:srgbClr val="99CCFF"/>
        </a:solidFill>
      </dgm:spPr>
      <dgm:t>
        <a:bodyPr/>
        <a:lstStyle/>
        <a:p>
          <a:r>
            <a:rPr lang="tr-TR" sz="1600" dirty="0" err="1" smtClean="0">
              <a:solidFill>
                <a:srgbClr val="000000"/>
              </a:solidFill>
              <a:latin typeface="Arial" pitchFamily="34" charset="0"/>
            </a:rPr>
            <a:t>Biyoplastik</a:t>
          </a:r>
          <a:endParaRPr lang="tr-TR" sz="1600" dirty="0" smtClean="0">
            <a:solidFill>
              <a:srgbClr val="000000"/>
            </a:solidFill>
            <a:latin typeface="Arial" pitchFamily="34" charset="0"/>
          </a:endParaRPr>
        </a:p>
      </dgm:t>
    </dgm:pt>
    <dgm:pt modelId="{4778B813-128A-448E-B8E6-6965D1E49F4A}" type="parTrans" cxnId="{CD04BC38-43EC-4B8C-AA4F-0B332C209120}">
      <dgm:prSet/>
      <dgm:spPr/>
      <dgm:t>
        <a:bodyPr/>
        <a:lstStyle/>
        <a:p>
          <a:endParaRPr lang="tr-TR" sz="2400"/>
        </a:p>
      </dgm:t>
    </dgm:pt>
    <dgm:pt modelId="{6200AFD1-3DAA-47C1-964D-66F8A2DBDC68}" type="sibTrans" cxnId="{CD04BC38-43EC-4B8C-AA4F-0B332C209120}">
      <dgm:prSet/>
      <dgm:spPr/>
      <dgm:t>
        <a:bodyPr/>
        <a:lstStyle/>
        <a:p>
          <a:endParaRPr lang="tr-TR" sz="2400"/>
        </a:p>
      </dgm:t>
    </dgm:pt>
    <dgm:pt modelId="{A60CEA26-90A1-424C-9DBE-CF825FC1CDDE}">
      <dgm:prSet custT="1"/>
      <dgm:spPr>
        <a:solidFill>
          <a:srgbClr val="99CCFF"/>
        </a:solidFill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Sanayi sürecindeki </a:t>
          </a:r>
          <a:r>
            <a:rPr lang="tr-TR" sz="1600" dirty="0" err="1" smtClean="0">
              <a:solidFill>
                <a:srgbClr val="000000"/>
              </a:solidFill>
              <a:latin typeface="Arial" pitchFamily="34" charset="0"/>
            </a:rPr>
            <a:t>biyoteknolojik</a:t>
          </a:r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 uygulamalar</a:t>
          </a:r>
        </a:p>
      </dgm:t>
    </dgm:pt>
    <dgm:pt modelId="{AC7BC7E8-602F-4666-A971-B685CCAD64F2}" type="parTrans" cxnId="{4164A8E2-10A4-41D6-BF05-1223E3B950F0}">
      <dgm:prSet/>
      <dgm:spPr/>
      <dgm:t>
        <a:bodyPr/>
        <a:lstStyle/>
        <a:p>
          <a:endParaRPr lang="tr-TR" sz="2400"/>
        </a:p>
      </dgm:t>
    </dgm:pt>
    <dgm:pt modelId="{50129F46-77D3-4C03-BEA1-083144CB976D}" type="sibTrans" cxnId="{4164A8E2-10A4-41D6-BF05-1223E3B950F0}">
      <dgm:prSet/>
      <dgm:spPr/>
      <dgm:t>
        <a:bodyPr/>
        <a:lstStyle/>
        <a:p>
          <a:endParaRPr lang="tr-TR" sz="2400"/>
        </a:p>
      </dgm:t>
    </dgm:pt>
    <dgm:pt modelId="{3235E453-982C-48BD-9CBD-D3014097FEE8}">
      <dgm:prSet custT="1"/>
      <dgm:spPr>
        <a:solidFill>
          <a:srgbClr val="6699FF"/>
        </a:solidFill>
      </dgm:spPr>
      <dgm:t>
        <a:bodyPr/>
        <a:lstStyle/>
        <a:p>
          <a:endParaRPr lang="tr-TR" sz="1600" dirty="0" smtClean="0">
            <a:solidFill>
              <a:srgbClr val="000000"/>
            </a:solidFill>
            <a:latin typeface="Arial" pitchFamily="34" charset="0"/>
          </a:endParaRPr>
        </a:p>
      </dgm:t>
    </dgm:pt>
    <dgm:pt modelId="{177906B2-FEFA-4B62-968A-990469BB1852}" type="parTrans" cxnId="{CDC336E0-5E21-496F-BACD-DCA7224E3A26}">
      <dgm:prSet/>
      <dgm:spPr/>
      <dgm:t>
        <a:bodyPr/>
        <a:lstStyle/>
        <a:p>
          <a:endParaRPr lang="tr-TR" sz="2400"/>
        </a:p>
      </dgm:t>
    </dgm:pt>
    <dgm:pt modelId="{A67CAFC7-838F-4A0C-9D25-614C9AF078DD}" type="sibTrans" cxnId="{CDC336E0-5E21-496F-BACD-DCA7224E3A26}">
      <dgm:prSet/>
      <dgm:spPr/>
      <dgm:t>
        <a:bodyPr/>
        <a:lstStyle/>
        <a:p>
          <a:endParaRPr lang="tr-TR" sz="2400"/>
        </a:p>
      </dgm:t>
    </dgm:pt>
    <dgm:pt modelId="{0245B97C-7637-496E-9137-FC81FB8DBB90}">
      <dgm:prSet custT="1"/>
      <dgm:spPr>
        <a:solidFill>
          <a:srgbClr val="99CCFF"/>
        </a:solidFill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Endüstriyel </a:t>
          </a:r>
          <a:r>
            <a:rPr lang="tr-TR" sz="1600" dirty="0" err="1" smtClean="0">
              <a:solidFill>
                <a:srgbClr val="000000"/>
              </a:solidFill>
              <a:latin typeface="Arial" pitchFamily="34" charset="0"/>
            </a:rPr>
            <a:t>biyoüretim</a:t>
          </a:r>
          <a:endParaRPr lang="tr-TR" sz="1600" dirty="0" smtClean="0">
            <a:solidFill>
              <a:srgbClr val="000000"/>
            </a:solidFill>
            <a:latin typeface="Arial" pitchFamily="34" charset="0"/>
          </a:endParaRPr>
        </a:p>
      </dgm:t>
    </dgm:pt>
    <dgm:pt modelId="{0D5FF23D-5C4E-4BC9-8B36-3BF8ECE7366F}" type="parTrans" cxnId="{BAB16A0F-3069-4ED6-9976-CD10089C7AEE}">
      <dgm:prSet/>
      <dgm:spPr/>
      <dgm:t>
        <a:bodyPr/>
        <a:lstStyle/>
        <a:p>
          <a:endParaRPr lang="tr-TR" sz="2000"/>
        </a:p>
      </dgm:t>
    </dgm:pt>
    <dgm:pt modelId="{328EA650-178B-4D1B-9096-9491227D5CB4}" type="sibTrans" cxnId="{BAB16A0F-3069-4ED6-9976-CD10089C7AEE}">
      <dgm:prSet/>
      <dgm:spPr/>
      <dgm:t>
        <a:bodyPr/>
        <a:lstStyle/>
        <a:p>
          <a:endParaRPr lang="tr-TR" sz="2000"/>
        </a:p>
      </dgm:t>
    </dgm:pt>
    <dgm:pt modelId="{37A58F08-EF8E-4329-A1D5-35CCDBED9294}">
      <dgm:prSet phldrT="[Metin]" custT="1"/>
      <dgm:spPr>
        <a:solidFill>
          <a:srgbClr val="6699FF"/>
        </a:solidFill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Gıda değer zincirinde </a:t>
          </a:r>
          <a:r>
            <a:rPr lang="tr-TR" sz="1600" dirty="0" err="1" smtClean="0">
              <a:solidFill>
                <a:srgbClr val="000000"/>
              </a:solidFill>
              <a:latin typeface="Arial" pitchFamily="34" charset="0"/>
            </a:rPr>
            <a:t>biyoteknoloji</a:t>
          </a:r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 uygulamaları</a:t>
          </a:r>
        </a:p>
      </dgm:t>
    </dgm:pt>
    <dgm:pt modelId="{A2CAD381-7F28-445A-BAC9-CF010F009C44}" type="parTrans" cxnId="{B4005F36-36F0-4CEC-B385-672C36D8EDC1}">
      <dgm:prSet/>
      <dgm:spPr/>
      <dgm:t>
        <a:bodyPr/>
        <a:lstStyle/>
        <a:p>
          <a:endParaRPr lang="tr-TR"/>
        </a:p>
      </dgm:t>
    </dgm:pt>
    <dgm:pt modelId="{061127DD-49D7-4330-A194-072E5441E0AE}" type="sibTrans" cxnId="{B4005F36-36F0-4CEC-B385-672C36D8EDC1}">
      <dgm:prSet/>
      <dgm:spPr/>
      <dgm:t>
        <a:bodyPr/>
        <a:lstStyle/>
        <a:p>
          <a:endParaRPr lang="tr-TR"/>
        </a:p>
      </dgm:t>
    </dgm:pt>
    <dgm:pt modelId="{EFD4267A-B4B5-494C-8E6E-9F5FE028FC13}">
      <dgm:prSet custT="1"/>
      <dgm:spPr>
        <a:solidFill>
          <a:srgbClr val="CCECFF"/>
        </a:solidFill>
        <a:ln>
          <a:solidFill>
            <a:srgbClr val="CCECFF"/>
          </a:solidFill>
        </a:ln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…</a:t>
          </a:r>
        </a:p>
      </dgm:t>
    </dgm:pt>
    <dgm:pt modelId="{25E8E645-4D62-46FC-9DB8-683354BD278C}" type="parTrans" cxnId="{A465D72F-781E-4857-826B-C44C11684D4C}">
      <dgm:prSet/>
      <dgm:spPr/>
      <dgm:t>
        <a:bodyPr/>
        <a:lstStyle/>
        <a:p>
          <a:endParaRPr lang="tr-TR"/>
        </a:p>
      </dgm:t>
    </dgm:pt>
    <dgm:pt modelId="{ACCDA3D2-F080-456D-B0FD-7BBFED916959}" type="sibTrans" cxnId="{A465D72F-781E-4857-826B-C44C11684D4C}">
      <dgm:prSet/>
      <dgm:spPr/>
      <dgm:t>
        <a:bodyPr/>
        <a:lstStyle/>
        <a:p>
          <a:endParaRPr lang="tr-TR"/>
        </a:p>
      </dgm:t>
    </dgm:pt>
    <dgm:pt modelId="{B98C7E09-6953-45E5-A480-A97D017172B9}">
      <dgm:prSet custT="1"/>
      <dgm:spPr>
        <a:solidFill>
          <a:srgbClr val="99CCFF"/>
        </a:solidFill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…</a:t>
          </a:r>
        </a:p>
      </dgm:t>
    </dgm:pt>
    <dgm:pt modelId="{8D65DDA2-E637-4762-8139-070D631DC555}" type="parTrans" cxnId="{9B440C1B-884F-4E06-92A4-325334841686}">
      <dgm:prSet/>
      <dgm:spPr/>
      <dgm:t>
        <a:bodyPr/>
        <a:lstStyle/>
        <a:p>
          <a:endParaRPr lang="tr-TR"/>
        </a:p>
      </dgm:t>
    </dgm:pt>
    <dgm:pt modelId="{4A33572D-1FDA-4E49-973F-8171A3098C34}" type="sibTrans" cxnId="{9B440C1B-884F-4E06-92A4-325334841686}">
      <dgm:prSet/>
      <dgm:spPr/>
      <dgm:t>
        <a:bodyPr/>
        <a:lstStyle/>
        <a:p>
          <a:endParaRPr lang="tr-TR"/>
        </a:p>
      </dgm:t>
    </dgm:pt>
    <dgm:pt modelId="{0E65C55C-5681-489E-8792-42C69FDD6F37}">
      <dgm:prSet phldrT="[Metin]" custT="1"/>
      <dgm:spPr>
        <a:solidFill>
          <a:srgbClr val="6699FF"/>
        </a:solidFill>
      </dgm:spPr>
      <dgm:t>
        <a:bodyPr/>
        <a:lstStyle/>
        <a:p>
          <a:endParaRPr lang="tr-TR" sz="2400" dirty="0">
            <a:solidFill>
              <a:schemeClr val="tx1"/>
            </a:solidFill>
          </a:endParaRPr>
        </a:p>
      </dgm:t>
    </dgm:pt>
    <dgm:pt modelId="{F0F12AC0-E95E-4E55-A889-CC3F25037763}" type="parTrans" cxnId="{6DCDFBA3-3EAE-43CB-9804-01167A9629AC}">
      <dgm:prSet/>
      <dgm:spPr/>
    </dgm:pt>
    <dgm:pt modelId="{6E14D725-78DA-4167-A310-FC28B6CBE1DF}" type="sibTrans" cxnId="{6DCDFBA3-3EAE-43CB-9804-01167A9629AC}">
      <dgm:prSet/>
      <dgm:spPr/>
    </dgm:pt>
    <dgm:pt modelId="{56EB72C6-EFBA-4A24-9EEF-6B4636C6FE4E}">
      <dgm:prSet phldrT="[Metin]" custT="1"/>
      <dgm:spPr>
        <a:solidFill>
          <a:srgbClr val="6699FF"/>
        </a:solidFill>
      </dgm:spPr>
      <dgm:t>
        <a:bodyPr/>
        <a:lstStyle/>
        <a:p>
          <a:endParaRPr lang="tr-TR" sz="2400" dirty="0">
            <a:solidFill>
              <a:schemeClr val="tx1"/>
            </a:solidFill>
          </a:endParaRPr>
        </a:p>
      </dgm:t>
    </dgm:pt>
    <dgm:pt modelId="{2BF35B1A-B91F-4643-8C40-F04B590FDECE}" type="parTrans" cxnId="{0D95F0EF-9157-4AE8-9B43-6D3E0124E985}">
      <dgm:prSet/>
      <dgm:spPr/>
    </dgm:pt>
    <dgm:pt modelId="{DB84A214-7CF0-49A1-B49A-5312C440CB93}" type="sibTrans" cxnId="{0D95F0EF-9157-4AE8-9B43-6D3E0124E985}">
      <dgm:prSet/>
      <dgm:spPr/>
    </dgm:pt>
    <dgm:pt modelId="{675E7423-AFDC-42FC-AA2D-C21CA3EE8AF6}">
      <dgm:prSet phldrT="[Metin]" custT="1"/>
      <dgm:spPr>
        <a:solidFill>
          <a:srgbClr val="6699FF"/>
        </a:solidFill>
      </dgm:spPr>
      <dgm:t>
        <a:bodyPr/>
        <a:lstStyle/>
        <a:p>
          <a:r>
            <a:rPr lang="tr-TR" sz="1600" dirty="0" smtClean="0">
              <a:solidFill>
                <a:srgbClr val="000000"/>
              </a:solidFill>
              <a:latin typeface="Arial" pitchFamily="34" charset="0"/>
            </a:rPr>
            <a:t>…</a:t>
          </a:r>
          <a:endParaRPr lang="tr-TR" sz="1600" dirty="0">
            <a:solidFill>
              <a:schemeClr val="tx1"/>
            </a:solidFill>
          </a:endParaRPr>
        </a:p>
      </dgm:t>
    </dgm:pt>
    <dgm:pt modelId="{DA515F50-C786-46F6-A586-AC44587FD9B2}" type="parTrans" cxnId="{3C68C05F-88D8-4913-9221-8E6D76FB5986}">
      <dgm:prSet/>
      <dgm:spPr/>
    </dgm:pt>
    <dgm:pt modelId="{3D441F34-2094-4F0E-8DEC-22F71F39555F}" type="sibTrans" cxnId="{3C68C05F-88D8-4913-9221-8E6D76FB5986}">
      <dgm:prSet/>
      <dgm:spPr/>
    </dgm:pt>
    <dgm:pt modelId="{0BD1B297-0830-40CE-B728-6544D36A28E6}" type="pres">
      <dgm:prSet presAssocID="{69BAFAF8-6ED7-4BB6-848F-D3C1F73DA87F}" presName="Name0" presStyleCnt="0">
        <dgm:presLayoutVars>
          <dgm:dir/>
          <dgm:resizeHandles val="exact"/>
        </dgm:presLayoutVars>
      </dgm:prSet>
      <dgm:spPr/>
      <dgm:t>
        <a:bodyPr/>
        <a:lstStyle/>
        <a:p>
          <a:endParaRPr lang="tr-TR"/>
        </a:p>
      </dgm:t>
    </dgm:pt>
    <dgm:pt modelId="{AD3F0B91-76C3-4DA8-A6D5-47E1693925B9}" type="pres">
      <dgm:prSet presAssocID="{D2ED6ACC-013D-44B6-B728-2F2F71BA145F}" presName="node" presStyleLbl="node1" presStyleIdx="0" presStyleCnt="3" custScaleX="114214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039D7C6A-B886-4EA4-B702-10D009C7BFD2}" type="pres">
      <dgm:prSet presAssocID="{A1722DB5-6B29-4DC2-88F1-8684661E8DFE}" presName="sibTrans" presStyleCnt="0"/>
      <dgm:spPr/>
    </dgm:pt>
    <dgm:pt modelId="{B7A493E6-E78F-4343-97D8-7463A9A6FEBB}" type="pres">
      <dgm:prSet presAssocID="{B17981BF-E6DB-45EE-ACE4-D9AC0346ED08}" presName="node" presStyleLbl="node1" presStyleIdx="1" presStyleCnt="3" custScaleX="114332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  <dgm:pt modelId="{49EF85F4-DE2B-4246-90A5-BB51960F63E1}" type="pres">
      <dgm:prSet presAssocID="{19FB343E-68C1-4252-B790-B73A25DC1328}" presName="sibTrans" presStyleCnt="0"/>
      <dgm:spPr/>
    </dgm:pt>
    <dgm:pt modelId="{186ECA92-EA02-4D95-8042-F0F25D0A32D7}" type="pres">
      <dgm:prSet presAssocID="{E2A25A72-61AF-4DBD-B154-B0875077DD75}" presName="node" presStyleLbl="node1" presStyleIdx="2" presStyleCnt="3" custScaleX="111385" custLinFactNeighborX="-16870" custLinFactNeighborY="0">
        <dgm:presLayoutVars>
          <dgm:bulletEnabled val="1"/>
        </dgm:presLayoutVars>
      </dgm:prSet>
      <dgm:spPr/>
      <dgm:t>
        <a:bodyPr/>
        <a:lstStyle/>
        <a:p>
          <a:endParaRPr lang="tr-TR"/>
        </a:p>
      </dgm:t>
    </dgm:pt>
  </dgm:ptLst>
  <dgm:cxnLst>
    <dgm:cxn modelId="{493ABE04-26D4-4603-AAE6-348DE6C2E666}" type="presOf" srcId="{D2ED6ACC-013D-44B6-B728-2F2F71BA145F}" destId="{AD3F0B91-76C3-4DA8-A6D5-47E1693925B9}" srcOrd="0" destOrd="0" presId="urn:microsoft.com/office/officeart/2005/8/layout/hList6"/>
    <dgm:cxn modelId="{12644661-F0BD-4970-A0DE-02BEF5666B1C}" srcId="{E2A25A72-61AF-4DBD-B154-B0875077DD75}" destId="{87E6B92F-FF1A-4FBA-A727-7CDAF0E30F45}" srcOrd="1" destOrd="0" parTransId="{F3D8D09A-A1AE-4CF6-9AFF-ADE5BBCDB9AD}" sibTransId="{E1B98291-C032-49E1-9B52-37C76A4E0069}"/>
    <dgm:cxn modelId="{E514BB0E-FCE5-4244-AF95-2E81BA3041A2}" type="presOf" srcId="{69BAFAF8-6ED7-4BB6-848F-D3C1F73DA87F}" destId="{0BD1B297-0830-40CE-B728-6544D36A28E6}" srcOrd="0" destOrd="0" presId="urn:microsoft.com/office/officeart/2005/8/layout/hList6"/>
    <dgm:cxn modelId="{A14B6A7F-F0F4-4C5C-B67F-D3B8B56AA788}" type="presOf" srcId="{B17981BF-E6DB-45EE-ACE4-D9AC0346ED08}" destId="{B7A493E6-E78F-4343-97D8-7463A9A6FEBB}" srcOrd="0" destOrd="0" presId="urn:microsoft.com/office/officeart/2005/8/layout/hList6"/>
    <dgm:cxn modelId="{DD4CCE39-EDB1-46B9-92B3-FC9439067995}" srcId="{D2ED6ACC-013D-44B6-B728-2F2F71BA145F}" destId="{EACFD0F1-BA00-4348-BB35-B4C0189BF9BC}" srcOrd="1" destOrd="0" parTransId="{FFF7AFA3-D30F-4953-8A0E-0075CAEF1EA7}" sibTransId="{5020EF2D-7067-42DD-A6C5-A76BCFE44BD4}"/>
    <dgm:cxn modelId="{6A2ED80C-1B59-452D-978D-0D29C3946A6D}" srcId="{69BAFAF8-6ED7-4BB6-848F-D3C1F73DA87F}" destId="{D2ED6ACC-013D-44B6-B728-2F2F71BA145F}" srcOrd="0" destOrd="0" parTransId="{CF8FD618-0637-4E03-B154-4E9386E80B25}" sibTransId="{A1722DB5-6B29-4DC2-88F1-8684661E8DFE}"/>
    <dgm:cxn modelId="{F3C48BB7-1EB4-45E2-B24B-4A6662100437}" srcId="{D2ED6ACC-013D-44B6-B728-2F2F71BA145F}" destId="{4DB1CF8A-5899-4BC4-9049-453AE8753B2D}" srcOrd="4" destOrd="0" parTransId="{48C958AB-9A2D-4530-8E35-9DD48444F244}" sibTransId="{8FB5B609-C51B-4BBB-9F6D-77001C3758A3}"/>
    <dgm:cxn modelId="{0F8832C3-415E-4EB1-B13E-9CB404258B64}" type="presOf" srcId="{3235E453-982C-48BD-9CBD-D3014097FEE8}" destId="{186ECA92-EA02-4D95-8042-F0F25D0A32D7}" srcOrd="0" destOrd="6" presId="urn:microsoft.com/office/officeart/2005/8/layout/hList6"/>
    <dgm:cxn modelId="{4B697844-27A6-4E92-9CDB-63F871788425}" type="presOf" srcId="{B98C7E09-6953-45E5-A480-A97D017172B9}" destId="{B7A493E6-E78F-4343-97D8-7463A9A6FEBB}" srcOrd="0" destOrd="4" presId="urn:microsoft.com/office/officeart/2005/8/layout/hList6"/>
    <dgm:cxn modelId="{C8167AF3-35B0-421B-9459-2353108093E8}" type="presOf" srcId="{F05769E7-904C-4210-AEE5-3CFAE08485DE}" destId="{AD3F0B91-76C3-4DA8-A6D5-47E1693925B9}" srcOrd="0" destOrd="4" presId="urn:microsoft.com/office/officeart/2005/8/layout/hList6"/>
    <dgm:cxn modelId="{B446643C-2144-432B-96B3-3BE081B51A2C}" type="presOf" srcId="{69853422-B354-4053-AC3B-A752611CDF4E}" destId="{B7A493E6-E78F-4343-97D8-7463A9A6FEBB}" srcOrd="0" destOrd="1" presId="urn:microsoft.com/office/officeart/2005/8/layout/hList6"/>
    <dgm:cxn modelId="{0D95F0EF-9157-4AE8-9B43-6D3E0124E985}" srcId="{E2A25A72-61AF-4DBD-B154-B0875077DD75}" destId="{56EB72C6-EFBA-4A24-9EEF-6B4636C6FE4E}" srcOrd="3" destOrd="0" parTransId="{2BF35B1A-B91F-4643-8C40-F04B590FDECE}" sibTransId="{DB84A214-7CF0-49A1-B49A-5312C440CB93}"/>
    <dgm:cxn modelId="{4164A8E2-10A4-41D6-BF05-1223E3B950F0}" srcId="{B17981BF-E6DB-45EE-ACE4-D9AC0346ED08}" destId="{A60CEA26-90A1-424C-9DBE-CF825FC1CDDE}" srcOrd="1" destOrd="0" parTransId="{AC7BC7E8-602F-4666-A971-B685CCAD64F2}" sibTransId="{50129F46-77D3-4C03-BEA1-083144CB976D}"/>
    <dgm:cxn modelId="{6DCDFBA3-3EAE-43CB-9804-01167A9629AC}" srcId="{E2A25A72-61AF-4DBD-B154-B0875077DD75}" destId="{0E65C55C-5681-489E-8792-42C69FDD6F37}" srcOrd="4" destOrd="0" parTransId="{F0F12AC0-E95E-4E55-A889-CC3F25037763}" sibTransId="{6E14D725-78DA-4167-A310-FC28B6CBE1DF}"/>
    <dgm:cxn modelId="{3C68C05F-88D8-4913-9221-8E6D76FB5986}" srcId="{E2A25A72-61AF-4DBD-B154-B0875077DD75}" destId="{675E7423-AFDC-42FC-AA2D-C21CA3EE8AF6}" srcOrd="2" destOrd="0" parTransId="{DA515F50-C786-46F6-A586-AC44587FD9B2}" sibTransId="{3D441F34-2094-4F0E-8DEC-22F71F39555F}"/>
    <dgm:cxn modelId="{313D96AD-9BF0-4C59-98E0-FA16E69C7F9A}" type="presOf" srcId="{37A58F08-EF8E-4329-A1D5-35CCDBED9294}" destId="{186ECA92-EA02-4D95-8042-F0F25D0A32D7}" srcOrd="0" destOrd="1" presId="urn:microsoft.com/office/officeart/2005/8/layout/hList6"/>
    <dgm:cxn modelId="{CD04BC38-43EC-4B8C-AA4F-0B332C209120}" srcId="{B17981BF-E6DB-45EE-ACE4-D9AC0346ED08}" destId="{69853422-B354-4053-AC3B-A752611CDF4E}" srcOrd="0" destOrd="0" parTransId="{4778B813-128A-448E-B8E6-6965D1E49F4A}" sibTransId="{6200AFD1-3DAA-47C1-964D-66F8A2DBDC68}"/>
    <dgm:cxn modelId="{5DC47A7C-9C67-4B95-B224-83B1CC1FB707}" type="presOf" srcId="{87E6B92F-FF1A-4FBA-A727-7CDAF0E30F45}" destId="{186ECA92-EA02-4D95-8042-F0F25D0A32D7}" srcOrd="0" destOrd="2" presId="urn:microsoft.com/office/officeart/2005/8/layout/hList6"/>
    <dgm:cxn modelId="{9B440C1B-884F-4E06-92A4-325334841686}" srcId="{B17981BF-E6DB-45EE-ACE4-D9AC0346ED08}" destId="{B98C7E09-6953-45E5-A480-A97D017172B9}" srcOrd="3" destOrd="0" parTransId="{8D65DDA2-E637-4762-8139-070D631DC555}" sibTransId="{4A33572D-1FDA-4E49-973F-8171A3098C34}"/>
    <dgm:cxn modelId="{BAB16A0F-3069-4ED6-9976-CD10089C7AEE}" srcId="{B17981BF-E6DB-45EE-ACE4-D9AC0346ED08}" destId="{0245B97C-7637-496E-9137-FC81FB8DBB90}" srcOrd="2" destOrd="0" parTransId="{0D5FF23D-5C4E-4BC9-8B36-3BF8ECE7366F}" sibTransId="{328EA650-178B-4D1B-9096-9491227D5CB4}"/>
    <dgm:cxn modelId="{617899D3-80A4-41B6-9344-D2D83FF8E249}" type="presOf" srcId="{A60CEA26-90A1-424C-9DBE-CF825FC1CDDE}" destId="{B7A493E6-E78F-4343-97D8-7463A9A6FEBB}" srcOrd="0" destOrd="2" presId="urn:microsoft.com/office/officeart/2005/8/layout/hList6"/>
    <dgm:cxn modelId="{0887F8CE-6930-4828-8E15-7DFE1AD589AD}" type="presOf" srcId="{4DB1CF8A-5899-4BC4-9049-453AE8753B2D}" destId="{AD3F0B91-76C3-4DA8-A6D5-47E1693925B9}" srcOrd="0" destOrd="5" presId="urn:microsoft.com/office/officeart/2005/8/layout/hList6"/>
    <dgm:cxn modelId="{1371B745-00F1-4A73-88ED-5BFE69157DA5}" srcId="{D2ED6ACC-013D-44B6-B728-2F2F71BA145F}" destId="{44C3E472-3B7B-49A7-8C42-C9E016299C61}" srcOrd="2" destOrd="0" parTransId="{1069D83B-74EB-453B-94C4-2F28C07ED4D9}" sibTransId="{8C57D706-8D12-4E24-B8AB-D4CC6B809F24}"/>
    <dgm:cxn modelId="{2E76BBE7-1F48-4C26-BBFF-E63085BA353D}" srcId="{69BAFAF8-6ED7-4BB6-848F-D3C1F73DA87F}" destId="{B17981BF-E6DB-45EE-ACE4-D9AC0346ED08}" srcOrd="1" destOrd="0" parTransId="{163CA9F2-6546-4F1D-AFC4-F4AC3E8EFF3C}" sibTransId="{19FB343E-68C1-4252-B790-B73A25DC1328}"/>
    <dgm:cxn modelId="{4EB27921-51D9-4A58-99C3-238CD2C657F5}" type="presOf" srcId="{675E7423-AFDC-42FC-AA2D-C21CA3EE8AF6}" destId="{186ECA92-EA02-4D95-8042-F0F25D0A32D7}" srcOrd="0" destOrd="3" presId="urn:microsoft.com/office/officeart/2005/8/layout/hList6"/>
    <dgm:cxn modelId="{23842BC9-DD98-44F5-BABF-CCCC14C65EB8}" type="presOf" srcId="{EACFD0F1-BA00-4348-BB35-B4C0189BF9BC}" destId="{AD3F0B91-76C3-4DA8-A6D5-47E1693925B9}" srcOrd="0" destOrd="2" presId="urn:microsoft.com/office/officeart/2005/8/layout/hList6"/>
    <dgm:cxn modelId="{D5DD733E-3B82-49D1-8B6B-FDFFF7EFB18A}" type="presOf" srcId="{0245B97C-7637-496E-9137-FC81FB8DBB90}" destId="{B7A493E6-E78F-4343-97D8-7463A9A6FEBB}" srcOrd="0" destOrd="3" presId="urn:microsoft.com/office/officeart/2005/8/layout/hList6"/>
    <dgm:cxn modelId="{A465D72F-781E-4857-826B-C44C11684D4C}" srcId="{D2ED6ACC-013D-44B6-B728-2F2F71BA145F}" destId="{EFD4267A-B4B5-494C-8E6E-9F5FE028FC13}" srcOrd="5" destOrd="0" parTransId="{25E8E645-4D62-46FC-9DB8-683354BD278C}" sibTransId="{ACCDA3D2-F080-456D-B0FD-7BBFED916959}"/>
    <dgm:cxn modelId="{4E346989-6661-45BE-8464-3978B86A16D2}" type="presOf" srcId="{44C3E472-3B7B-49A7-8C42-C9E016299C61}" destId="{AD3F0B91-76C3-4DA8-A6D5-47E1693925B9}" srcOrd="0" destOrd="3" presId="urn:microsoft.com/office/officeart/2005/8/layout/hList6"/>
    <dgm:cxn modelId="{E4F5E77F-928C-4ED9-AFAB-FA4D24E24388}" srcId="{D2ED6ACC-013D-44B6-B728-2F2F71BA145F}" destId="{BFBEC052-0E0B-4CCB-8A28-6C17277AF416}" srcOrd="0" destOrd="0" parTransId="{3241E254-17C1-4B01-8C40-4626ABD0AEBB}" sibTransId="{AB677EBF-9051-4F4A-ACE2-88D2483E3E0D}"/>
    <dgm:cxn modelId="{CDC336E0-5E21-496F-BACD-DCA7224E3A26}" srcId="{E2A25A72-61AF-4DBD-B154-B0875077DD75}" destId="{3235E453-982C-48BD-9CBD-D3014097FEE8}" srcOrd="5" destOrd="0" parTransId="{177906B2-FEFA-4B62-968A-990469BB1852}" sibTransId="{A67CAFC7-838F-4A0C-9D25-614C9AF078DD}"/>
    <dgm:cxn modelId="{13941EAF-028B-4017-B80A-C5C8BBBD3231}" type="presOf" srcId="{BFBEC052-0E0B-4CCB-8A28-6C17277AF416}" destId="{AD3F0B91-76C3-4DA8-A6D5-47E1693925B9}" srcOrd="0" destOrd="1" presId="urn:microsoft.com/office/officeart/2005/8/layout/hList6"/>
    <dgm:cxn modelId="{2D8E6495-AA69-4C53-B5B3-6C7F4B5DCB43}" type="presOf" srcId="{E2A25A72-61AF-4DBD-B154-B0875077DD75}" destId="{186ECA92-EA02-4D95-8042-F0F25D0A32D7}" srcOrd="0" destOrd="0" presId="urn:microsoft.com/office/officeart/2005/8/layout/hList6"/>
    <dgm:cxn modelId="{634F4D92-E23F-4C63-902B-3E2439E19F18}" type="presOf" srcId="{56EB72C6-EFBA-4A24-9EEF-6B4636C6FE4E}" destId="{186ECA92-EA02-4D95-8042-F0F25D0A32D7}" srcOrd="0" destOrd="4" presId="urn:microsoft.com/office/officeart/2005/8/layout/hList6"/>
    <dgm:cxn modelId="{B4005F36-36F0-4CEC-B385-672C36D8EDC1}" srcId="{E2A25A72-61AF-4DBD-B154-B0875077DD75}" destId="{37A58F08-EF8E-4329-A1D5-35CCDBED9294}" srcOrd="0" destOrd="0" parTransId="{A2CAD381-7F28-445A-BAC9-CF010F009C44}" sibTransId="{061127DD-49D7-4330-A194-072E5441E0AE}"/>
    <dgm:cxn modelId="{A66567A4-86CD-4381-AB45-B6DC95B284E8}" srcId="{69BAFAF8-6ED7-4BB6-848F-D3C1F73DA87F}" destId="{E2A25A72-61AF-4DBD-B154-B0875077DD75}" srcOrd="2" destOrd="0" parTransId="{8E216515-FB1D-4E59-AFFF-6B1D55049AFD}" sibTransId="{BC2E5A95-3DBA-4B25-B9D3-E301F897FFA2}"/>
    <dgm:cxn modelId="{A22220CC-DA6C-40BE-9625-70FDCFFA597E}" type="presOf" srcId="{0E65C55C-5681-489E-8792-42C69FDD6F37}" destId="{186ECA92-EA02-4D95-8042-F0F25D0A32D7}" srcOrd="0" destOrd="5" presId="urn:microsoft.com/office/officeart/2005/8/layout/hList6"/>
    <dgm:cxn modelId="{71A49E93-6957-403D-A60C-B2A557F24440}" srcId="{D2ED6ACC-013D-44B6-B728-2F2F71BA145F}" destId="{F05769E7-904C-4210-AEE5-3CFAE08485DE}" srcOrd="3" destOrd="0" parTransId="{7FE53B9A-5583-4F94-A4A0-9109DCEFF7D3}" sibTransId="{63E9E7C8-8AE4-433C-AF1B-8C1005609898}"/>
    <dgm:cxn modelId="{314017F9-17BB-4421-9E91-813FBF61F6F7}" type="presOf" srcId="{EFD4267A-B4B5-494C-8E6E-9F5FE028FC13}" destId="{AD3F0B91-76C3-4DA8-A6D5-47E1693925B9}" srcOrd="0" destOrd="6" presId="urn:microsoft.com/office/officeart/2005/8/layout/hList6"/>
    <dgm:cxn modelId="{63200115-57E6-49E4-B419-0C772892FB6F}" type="presParOf" srcId="{0BD1B297-0830-40CE-B728-6544D36A28E6}" destId="{AD3F0B91-76C3-4DA8-A6D5-47E1693925B9}" srcOrd="0" destOrd="0" presId="urn:microsoft.com/office/officeart/2005/8/layout/hList6"/>
    <dgm:cxn modelId="{8A63F6A1-715F-4EC9-B1D4-F2362D16D11F}" type="presParOf" srcId="{0BD1B297-0830-40CE-B728-6544D36A28E6}" destId="{039D7C6A-B886-4EA4-B702-10D009C7BFD2}" srcOrd="1" destOrd="0" presId="urn:microsoft.com/office/officeart/2005/8/layout/hList6"/>
    <dgm:cxn modelId="{BA65328F-2C77-4259-ACBB-1DA20E9AFA2E}" type="presParOf" srcId="{0BD1B297-0830-40CE-B728-6544D36A28E6}" destId="{B7A493E6-E78F-4343-97D8-7463A9A6FEBB}" srcOrd="2" destOrd="0" presId="urn:microsoft.com/office/officeart/2005/8/layout/hList6"/>
    <dgm:cxn modelId="{F5EAA1FC-530E-4631-AD00-C6DBF8756E1D}" type="presParOf" srcId="{0BD1B297-0830-40CE-B728-6544D36A28E6}" destId="{49EF85F4-DE2B-4246-90A5-BB51960F63E1}" srcOrd="3" destOrd="0" presId="urn:microsoft.com/office/officeart/2005/8/layout/hList6"/>
    <dgm:cxn modelId="{76741BFE-3C44-42DF-80C2-BB637F23DB02}" type="presParOf" srcId="{0BD1B297-0830-40CE-B728-6544D36A28E6}" destId="{186ECA92-EA02-4D95-8042-F0F25D0A32D7}" srcOrd="4" destOrd="0" presId="urn:microsoft.com/office/officeart/2005/8/layout/hList6"/>
  </dgm:cxnLst>
  <dgm:bg/>
  <dgm:whole/>
  <dgm:extLst>
    <a:ext uri="http://schemas.microsoft.com/office/drawing/2008/diagram">
      <dsp:dataModelExt xmlns:dsp="http://schemas.microsoft.com/office/drawing/2008/diagram" xmlns="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a="http://schemas.openxmlformats.org/drawingml/2006/main" xmlns:dsp="http://schemas.microsoft.com/office/drawing/2008/diagram">
  <dsp:spTree>
    <dsp:nvGrpSpPr>
      <dsp:cNvPr id="0" name=""/>
      <dsp:cNvGrpSpPr/>
    </dsp:nvGrpSpPr>
    <dsp:grpSpPr/>
    <dsp:sp modelId="{AD3F0B91-76C3-4DA8-A6D5-47E1693925B9}">
      <dsp:nvSpPr>
        <dsp:cNvPr id="0" name=""/>
        <dsp:cNvSpPr/>
      </dsp:nvSpPr>
      <dsp:spPr>
        <a:xfrm rot="16200000">
          <a:off x="-516601" y="516700"/>
          <a:ext cx="3744416" cy="2711014"/>
        </a:xfrm>
        <a:prstGeom prst="flowChartManualOperation">
          <a:avLst/>
        </a:prstGeom>
        <a:solidFill>
          <a:srgbClr val="CCECFF"/>
        </a:solidFill>
        <a:ln w="25400" cap="flat" cmpd="sng" algn="ctr">
          <a:solidFill>
            <a:srgbClr val="CCECFF"/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</a:rPr>
            <a:t>Sağlık</a:t>
          </a:r>
          <a:endParaRPr lang="tr-TR" sz="28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chemeClr val="tx1"/>
              </a:solidFill>
            </a:rPr>
            <a:t>Tanı bilim ve </a:t>
          </a:r>
          <a:r>
            <a:rPr lang="tr-TR" sz="1600" kern="1200" dirty="0" err="1" smtClean="0">
              <a:solidFill>
                <a:schemeClr val="tx1"/>
              </a:solidFill>
            </a:rPr>
            <a:t>farmakogenetik</a:t>
          </a:r>
          <a:endParaRPr lang="tr-TR" sz="16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Doku mühendisliği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Biyomedikal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Genetik Testler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Biyolojik tıbbi ürünler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…</a:t>
          </a:r>
        </a:p>
      </dsp:txBody>
      <dsp:txXfrm rot="16200000">
        <a:off x="-516601" y="516700"/>
        <a:ext cx="3744416" cy="2711014"/>
      </dsp:txXfrm>
    </dsp:sp>
    <dsp:sp modelId="{B7A493E6-E78F-4343-97D8-7463A9A6FEBB}">
      <dsp:nvSpPr>
        <dsp:cNvPr id="0" name=""/>
        <dsp:cNvSpPr/>
      </dsp:nvSpPr>
      <dsp:spPr>
        <a:xfrm rot="16200000">
          <a:off x="2373834" y="515300"/>
          <a:ext cx="3744416" cy="2713815"/>
        </a:xfrm>
        <a:prstGeom prst="flowChartManualOperation">
          <a:avLst/>
        </a:prstGeom>
        <a:solidFill>
          <a:srgbClr val="99CC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</a:rPr>
            <a:t>Endüstri</a:t>
          </a:r>
          <a:endParaRPr lang="tr-TR" sz="28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err="1" smtClean="0">
              <a:solidFill>
                <a:srgbClr val="000000"/>
              </a:solidFill>
              <a:latin typeface="Arial" pitchFamily="34" charset="0"/>
            </a:rPr>
            <a:t>Biyoplastik</a:t>
          </a:r>
          <a:endParaRPr lang="tr-TR" sz="1600" kern="1200" dirty="0" smtClean="0">
            <a:solidFill>
              <a:srgbClr val="000000"/>
            </a:solidFill>
            <a:latin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Sanayi sürecindeki </a:t>
          </a:r>
          <a:r>
            <a:rPr lang="tr-TR" sz="1600" kern="1200" dirty="0" err="1" smtClean="0">
              <a:solidFill>
                <a:srgbClr val="000000"/>
              </a:solidFill>
              <a:latin typeface="Arial" pitchFamily="34" charset="0"/>
            </a:rPr>
            <a:t>biyoteknolojik</a:t>
          </a: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 uygulamalar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Endüstriyel </a:t>
          </a:r>
          <a:r>
            <a:rPr lang="tr-TR" sz="1600" kern="1200" dirty="0" err="1" smtClean="0">
              <a:solidFill>
                <a:srgbClr val="000000"/>
              </a:solidFill>
              <a:latin typeface="Arial" pitchFamily="34" charset="0"/>
            </a:rPr>
            <a:t>biyoüretim</a:t>
          </a:r>
          <a:endParaRPr lang="tr-TR" sz="1600" kern="1200" dirty="0" smtClean="0">
            <a:solidFill>
              <a:srgbClr val="000000"/>
            </a:solidFill>
            <a:latin typeface="Arial" pitchFamily="34" charset="0"/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…</a:t>
          </a:r>
        </a:p>
      </dsp:txBody>
      <dsp:txXfrm rot="16200000">
        <a:off x="2373834" y="515300"/>
        <a:ext cx="3744416" cy="2713815"/>
      </dsp:txXfrm>
    </dsp:sp>
    <dsp:sp modelId="{186ECA92-EA02-4D95-8042-F0F25D0A32D7}">
      <dsp:nvSpPr>
        <dsp:cNvPr id="0" name=""/>
        <dsp:cNvSpPr/>
      </dsp:nvSpPr>
      <dsp:spPr>
        <a:xfrm rot="16200000">
          <a:off x="5200664" y="550275"/>
          <a:ext cx="3744416" cy="2643864"/>
        </a:xfrm>
        <a:prstGeom prst="flowChartManualOperation">
          <a:avLst/>
        </a:prstGeom>
        <a:solidFill>
          <a:srgbClr val="6699FF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7800" tIns="0" rIns="177800" bIns="0" numCol="1" spcCol="1270" anchor="t" anchorCtr="0">
          <a:noAutofit/>
        </a:bodyPr>
        <a:lstStyle/>
        <a:p>
          <a:pPr lvl="0" algn="l" defTabSz="12446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2800" kern="1200" dirty="0" smtClean="0">
              <a:solidFill>
                <a:schemeClr val="tx1"/>
              </a:solidFill>
            </a:rPr>
            <a:t>Tarım</a:t>
          </a:r>
          <a:endParaRPr lang="tr-TR" sz="28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Gıda değer zincirinde </a:t>
          </a:r>
          <a:r>
            <a:rPr lang="tr-TR" sz="1600" kern="1200" dirty="0" err="1" smtClean="0">
              <a:solidFill>
                <a:srgbClr val="000000"/>
              </a:solidFill>
              <a:latin typeface="Arial" pitchFamily="34" charset="0"/>
            </a:rPr>
            <a:t>biyoteknoloji</a:t>
          </a: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 uygulamaları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Sürdürebilir tarımsal üretim</a:t>
          </a:r>
          <a:endParaRPr lang="tr-TR" sz="24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tr-TR" sz="1600" kern="1200" dirty="0" smtClean="0">
              <a:solidFill>
                <a:srgbClr val="000000"/>
              </a:solidFill>
              <a:latin typeface="Arial" pitchFamily="34" charset="0"/>
            </a:rPr>
            <a:t>…</a:t>
          </a:r>
          <a:endParaRPr lang="tr-TR" sz="1600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2400" kern="1200" dirty="0">
            <a:solidFill>
              <a:schemeClr val="tx1"/>
            </a:solidFill>
          </a:endParaRPr>
        </a:p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2400" kern="1200" dirty="0">
            <a:solidFill>
              <a:schemeClr val="tx1"/>
            </a:solidFill>
          </a:endParaRP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endParaRPr lang="tr-TR" sz="1600" kern="1200" dirty="0" smtClean="0">
            <a:solidFill>
              <a:srgbClr val="000000"/>
            </a:solidFill>
            <a:latin typeface="Arial" pitchFamily="34" charset="0"/>
          </a:endParaRPr>
        </a:p>
      </dsp:txBody>
      <dsp:txXfrm rot="16200000">
        <a:off x="5200664" y="550275"/>
        <a:ext cx="3744416" cy="264386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6">
  <dgm:title val=""/>
  <dgm:desc val=""/>
  <dgm:catLst>
    <dgm:cat type="list" pri="18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ptType="node" refType="h"/>
      <dgm:constr type="w" for="ch" ptType="node" refType="w"/>
      <dgm:constr type="primFontSz" for="ch" ptType="node" op="equ"/>
      <dgm:constr type="w" for="ch" forName="sibTrans" refType="w" fact="0.075"/>
    </dgm:constrLst>
    <dgm:ruleLst/>
    <dgm:forEach name="nodesForEach" axis="ch" ptType="node">
      <dgm:layoutNode name="node">
        <dgm:varLst>
          <dgm:bulletEnabled val="1"/>
        </dgm:varLst>
        <dgm:alg type="tx"/>
        <dgm:choose name="Name4">
          <dgm:if name="Name5" func="var" arg="dir" op="equ" val="norm">
            <dgm:shape xmlns:r="http://schemas.openxmlformats.org/officeDocument/2006/relationships" rot="-90" type="flowChartManualOperation" r:blip="">
              <dgm:adjLst/>
            </dgm:shape>
          </dgm:if>
          <dgm:else name="Name6">
            <dgm:shape xmlns:r="http://schemas.openxmlformats.org/officeDocument/2006/relationships" rot="90" type="flowChartManualOperation" r:blip="">
              <dgm:adjLst/>
            </dgm:shape>
          </dgm:else>
        </dgm:choose>
        <dgm:presOf axis="desOrSelf" ptType="node"/>
        <dgm:constrLst>
          <dgm:constr type="primFontSz" val="65"/>
          <dgm:constr type="tMarg"/>
          <dgm:constr type="bMarg"/>
          <dgm:constr type="lMarg" refType="primFontSz" fact="0.5"/>
          <dgm:constr type="rMarg" refType="lMarg"/>
        </dgm:constrLst>
        <dgm:ruleLst>
          <dgm:rule type="primFontSz" val="5" fact="NaN" max="NaN"/>
        </dgm:ruleLst>
      </dgm:layoutNode>
      <dgm:forEach name="sibTransForEach" axis="followSib" ptType="sibTrans" cnt="1">
        <dgm:layoutNode name="sibTran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0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1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12.vml.rels><?xml version="1.0" encoding="UTF-8" standalone="yes"?>
<Relationships xmlns="http://schemas.openxmlformats.org/package/2006/relationships"><Relationship Id="rId2" Type="http://schemas.openxmlformats.org/officeDocument/2006/relationships/image" Target="../media/image34.emf"/><Relationship Id="rId1" Type="http://schemas.openxmlformats.org/officeDocument/2006/relationships/image" Target="../media/image33.emf"/></Relationships>
</file>

<file path=ppt/drawings/_rels/vmlDrawing13.vml.rels><?xml version="1.0" encoding="UTF-8" standalone="yes"?>
<Relationships xmlns="http://schemas.openxmlformats.org/package/2006/relationships"><Relationship Id="rId1" Type="http://schemas.openxmlformats.org/officeDocument/2006/relationships/image" Target="../media/image36.emf"/></Relationships>
</file>

<file path=ppt/drawings/_rels/vmlDrawing1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2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4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6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7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8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_rels/vmlDrawing9.vml.rels><?xml version="1.0" encoding="UTF-8" standalone="yes"?>
<Relationships xmlns="http://schemas.openxmlformats.org/package/2006/relationships"><Relationship Id="rId1" Type="http://schemas.openxmlformats.org/officeDocument/2006/relationships/image" Target="../media/image1.emf"/></Relationships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</cdr:x>
      <cdr:y>0.00559</cdr:y>
    </cdr:from>
    <cdr:to>
      <cdr:x>0.99878</cdr:x>
      <cdr:y>0.0303</cdr:y>
    </cdr:to>
    <cdr:sp macro="" textlink="">
      <cdr:nvSpPr>
        <cdr:cNvPr id="2" name="TextBox 1"/>
        <cdr:cNvSpPr txBox="1"/>
      </cdr:nvSpPr>
      <cdr:spPr>
        <a:xfrm xmlns:a="http://schemas.openxmlformats.org/drawingml/2006/main">
          <a:off x="0" y="28113"/>
          <a:ext cx="9215520" cy="124287"/>
        </a:xfrm>
        <a:prstGeom xmlns:a="http://schemas.openxmlformats.org/drawingml/2006/main" prst="rect">
          <a:avLst/>
        </a:prstGeom>
      </cdr:spPr>
      <cdr:txBody>
        <a:bodyPr xmlns:a="http://schemas.openxmlformats.org/drawingml/2006/main" vertOverflow="clip" wrap="square" rtlCol="0"/>
        <a:lstStyle xmlns:a="http://schemas.openxmlformats.org/drawingml/2006/main"/>
        <a:p xmlns:a="http://schemas.openxmlformats.org/drawingml/2006/main">
          <a:pPr algn="ctr"/>
          <a:endParaRPr lang="tr-TR" sz="1400" dirty="0"/>
        </a:p>
      </cdr:txBody>
    </cdr:sp>
  </cdr:relSizeAnchor>
  <cdr:relSizeAnchor xmlns:cdr="http://schemas.openxmlformats.org/drawingml/2006/chartDrawing">
    <cdr:from>
      <cdr:x>0.5781</cdr:x>
      <cdr:y>0.12121</cdr:y>
    </cdr:from>
    <cdr:to>
      <cdr:x>0.57811</cdr:x>
      <cdr:y>0.86795</cdr:y>
    </cdr:to>
    <cdr:sp macro="" textlink="">
      <cdr:nvSpPr>
        <cdr:cNvPr id="3" name="Straight Connector 3"/>
        <cdr:cNvSpPr/>
      </cdr:nvSpPr>
      <cdr:spPr>
        <a:xfrm xmlns:a="http://schemas.openxmlformats.org/drawingml/2006/main" flipH="1" flipV="1">
          <a:off x="5334001" y="609600"/>
          <a:ext cx="92" cy="3755505"/>
        </a:xfrm>
        <a:prstGeom xmlns:a="http://schemas.openxmlformats.org/drawingml/2006/main" prst="line">
          <a:avLst/>
        </a:prstGeom>
        <a:noFill xmlns:a="http://schemas.openxmlformats.org/drawingml/2006/main"/>
        <a:ln xmlns:a="http://schemas.openxmlformats.org/drawingml/2006/main" w="25400" cap="flat" cmpd="sng" algn="ctr">
          <a:solidFill>
            <a:sysClr val="windowText" lastClr="000000"/>
          </a:solidFill>
          <a:prstDash val="sysDash"/>
        </a:ln>
        <a:effectLst xmlns:a="http://schemas.openxmlformats.org/drawingml/2006/main"/>
      </cdr:spPr>
      <cdr:style>
        <a:lnRef xmlns:a="http://schemas.openxmlformats.org/drawingml/2006/main" idx="1">
          <a:schemeClr val="accent1"/>
        </a:lnRef>
        <a:fillRef xmlns:a="http://schemas.openxmlformats.org/drawingml/2006/main" idx="0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tx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ysClr val="windowText" lastClr="000000"/>
              </a:solidFill>
              <a:latin typeface="Calibri"/>
            </a:defRPr>
          </a:lvl1pPr>
          <a:lvl2pPr marL="457200" indent="0">
            <a:defRPr sz="1100">
              <a:solidFill>
                <a:sysClr val="windowText" lastClr="000000"/>
              </a:solidFill>
              <a:latin typeface="Calibri"/>
            </a:defRPr>
          </a:lvl2pPr>
          <a:lvl3pPr marL="914400" indent="0">
            <a:defRPr sz="1100">
              <a:solidFill>
                <a:sysClr val="windowText" lastClr="000000"/>
              </a:solidFill>
              <a:latin typeface="Calibri"/>
            </a:defRPr>
          </a:lvl3pPr>
          <a:lvl4pPr marL="1371600" indent="0">
            <a:defRPr sz="1100">
              <a:solidFill>
                <a:sysClr val="windowText" lastClr="000000"/>
              </a:solidFill>
              <a:latin typeface="Calibri"/>
            </a:defRPr>
          </a:lvl4pPr>
          <a:lvl5pPr marL="1828800" indent="0">
            <a:defRPr sz="1100">
              <a:solidFill>
                <a:sysClr val="windowText" lastClr="000000"/>
              </a:solidFill>
              <a:latin typeface="Calibri"/>
            </a:defRPr>
          </a:lvl5pPr>
          <a:lvl6pPr marL="2286000" indent="0">
            <a:defRPr sz="1100">
              <a:solidFill>
                <a:sysClr val="windowText" lastClr="000000"/>
              </a:solidFill>
              <a:latin typeface="Calibri"/>
            </a:defRPr>
          </a:lvl6pPr>
          <a:lvl7pPr marL="2743200" indent="0">
            <a:defRPr sz="1100">
              <a:solidFill>
                <a:sysClr val="windowText" lastClr="000000"/>
              </a:solidFill>
              <a:latin typeface="Calibri"/>
            </a:defRPr>
          </a:lvl7pPr>
          <a:lvl8pPr marL="3200400" indent="0">
            <a:defRPr sz="1100">
              <a:solidFill>
                <a:sysClr val="windowText" lastClr="000000"/>
              </a:solidFill>
              <a:latin typeface="Calibri"/>
            </a:defRPr>
          </a:lvl8pPr>
          <a:lvl9pPr marL="3657600" indent="0">
            <a:defRPr sz="1100">
              <a:solidFill>
                <a:sysClr val="windowText" lastClr="000000"/>
              </a:solidFill>
              <a:latin typeface="Calibri"/>
            </a:defRPr>
          </a:lvl9pPr>
        </a:lstStyle>
        <a:p xmlns:a="http://schemas.openxmlformats.org/drawingml/2006/main">
          <a:endParaRPr lang="tr-TR"/>
        </a:p>
      </cdr:txBody>
    </cdr:sp>
  </cdr:relSizeAnchor>
  <cdr:relSizeAnchor xmlns:cdr="http://schemas.openxmlformats.org/drawingml/2006/chartDrawing">
    <cdr:from>
      <cdr:x>0.15691</cdr:x>
      <cdr:y>0.15152</cdr:y>
    </cdr:from>
    <cdr:to>
      <cdr:x>0.46248</cdr:x>
      <cdr:y>0.30303</cdr:y>
    </cdr:to>
    <cdr:sp macro="" textlink="">
      <cdr:nvSpPr>
        <cdr:cNvPr id="4" name="3 Yuvarlatılmış Dikdörtgen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1447801" y="762000"/>
          <a:ext cx="2819400" cy="762000"/>
        </a:xfrm>
        <a:prstGeom xmlns:a="http://schemas.openxmlformats.org/drawingml/2006/main" prst="roundRect">
          <a:avLst>
            <a:gd name="adj" fmla="val 16667"/>
          </a:avLst>
        </a:prstGeom>
        <a:noFill xmlns:a="http://schemas.openxmlformats.org/drawingml/2006/main"/>
        <a:ln xmlns:a="http://schemas.openxmlformats.org/drawingml/2006/main" w="38100" algn="ctr">
          <a:solidFill>
            <a:srgbClr val="FF0000"/>
          </a:solidFill>
          <a:prstDash val="sysDot"/>
          <a:round/>
          <a:headEnd/>
          <a:tailEnd/>
        </a:ln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</a:extLst>
      </cdr:spPr>
      <cdr:txBody>
        <a:bodyPr xmlns:a="http://schemas.openxmlformats.org/drawingml/2006/main"/>
        <a:lstStyle xmlns:a="http://schemas.openxmlformats.org/drawingml/2006/main">
          <a:defPPr>
            <a:defRPr lang="en-US"/>
          </a:defPPr>
          <a:lvl1pPr algn="l" rtl="0" fontAlgn="base">
            <a:spcBef>
              <a:spcPct val="0"/>
            </a:spcBef>
            <a:spcAft>
              <a:spcPct val="0"/>
            </a:spcAft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1pPr>
          <a:lvl2pPr marL="457200" algn="l" rtl="0" fontAlgn="base">
            <a:spcBef>
              <a:spcPct val="0"/>
            </a:spcBef>
            <a:spcAft>
              <a:spcPct val="0"/>
            </a:spcAft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2pPr>
          <a:lvl3pPr marL="914400" algn="l" rtl="0" fontAlgn="base">
            <a:spcBef>
              <a:spcPct val="0"/>
            </a:spcBef>
            <a:spcAft>
              <a:spcPct val="0"/>
            </a:spcAft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3pPr>
          <a:lvl4pPr marL="1371600" algn="l" rtl="0" fontAlgn="base">
            <a:spcBef>
              <a:spcPct val="0"/>
            </a:spcBef>
            <a:spcAft>
              <a:spcPct val="0"/>
            </a:spcAft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4pPr>
          <a:lvl5pPr marL="1828800" algn="l" rtl="0" fontAlgn="base">
            <a:spcBef>
              <a:spcPct val="0"/>
            </a:spcBef>
            <a:spcAft>
              <a:spcPct val="0"/>
            </a:spcAft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5pPr>
          <a:lvl6pPr marL="2286000" algn="l" defTabSz="914400" rtl="0" eaLnBrk="1" latinLnBrk="0" hangingPunct="1"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6pPr>
          <a:lvl7pPr marL="2743200" algn="l" defTabSz="914400" rtl="0" eaLnBrk="1" latinLnBrk="0" hangingPunct="1"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7pPr>
          <a:lvl8pPr marL="3200400" algn="l" defTabSz="914400" rtl="0" eaLnBrk="1" latinLnBrk="0" hangingPunct="1"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8pPr>
          <a:lvl9pPr marL="3657600" algn="l" defTabSz="914400" rtl="0" eaLnBrk="1" latinLnBrk="0" hangingPunct="1">
            <a:defRPr sz="4000" b="1" kern="1200">
              <a:solidFill>
                <a:srgbClr val="000000"/>
              </a:solidFill>
              <a:latin typeface="Arial" charset="0"/>
              <a:cs typeface="Arial" charset="0"/>
            </a:defRPr>
          </a:lvl9pPr>
        </a:lstStyle>
        <a:p xmlns:a="http://schemas.openxmlformats.org/drawingml/2006/main">
          <a:endParaRPr lang="tr-TR"/>
        </a:p>
      </cdr:txBody>
    </cdr:sp>
  </cdr:relSizeAnchor>
  <cdr:relSizeAnchor xmlns:cdr="http://schemas.openxmlformats.org/drawingml/2006/chartDrawing">
    <cdr:from>
      <cdr:x>0.58636</cdr:x>
      <cdr:y>0.15152</cdr:y>
    </cdr:from>
    <cdr:to>
      <cdr:x>0.89193</cdr:x>
      <cdr:y>0.30303</cdr:y>
    </cdr:to>
    <cdr:sp macro="" textlink="">
      <cdr:nvSpPr>
        <cdr:cNvPr id="5" name="1 Yuvarlatılmış Dikdörtgen"/>
        <cdr:cNvSpPr>
          <a:spLocks xmlns:a="http://schemas.openxmlformats.org/drawingml/2006/main" noChangeArrowheads="1"/>
        </cdr:cNvSpPr>
      </cdr:nvSpPr>
      <cdr:spPr bwMode="auto">
        <a:xfrm xmlns:a="http://schemas.openxmlformats.org/drawingml/2006/main">
          <a:off x="5410201" y="762000"/>
          <a:ext cx="2819400" cy="762000"/>
        </a:xfrm>
        <a:prstGeom xmlns:a="http://schemas.openxmlformats.org/drawingml/2006/main" prst="roundRect">
          <a:avLst>
            <a:gd name="adj" fmla="val 16667"/>
          </a:avLst>
        </a:prstGeom>
        <a:noFill xmlns:a="http://schemas.openxmlformats.org/drawingml/2006/main"/>
        <a:ln xmlns:a="http://schemas.openxmlformats.org/drawingml/2006/main" w="38100" algn="ctr">
          <a:solidFill>
            <a:srgbClr val="FF0000"/>
          </a:solidFill>
          <a:prstDash val="sysDot"/>
          <a:round/>
          <a:headEnd/>
          <a:tailEnd/>
        </a:ln>
        <a:extLst xmlns:a="http://schemas.openxmlformats.org/drawingml/2006/main">
          <a:ext uri="{909E8E84-426E-40DD-AFC4-6F175D3DCCD1}">
            <a14:hiddenFill xmlns:a14="http://schemas.microsoft.com/office/drawing/2010/main" xmlns="">
              <a:solidFill>
                <a:srgbClr val="FFFFFF"/>
              </a:solidFill>
            </a14:hiddenFill>
          </a:ext>
        </a:extLst>
      </cdr:spPr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latin typeface="Tahoma"/>
              <a:cs typeface="Arial"/>
            </a:defRPr>
          </a:lvl1pPr>
          <a:lvl2pPr marL="457200" indent="0">
            <a:defRPr sz="1100">
              <a:latin typeface="Tahoma"/>
              <a:cs typeface="Arial"/>
            </a:defRPr>
          </a:lvl2pPr>
          <a:lvl3pPr marL="914400" indent="0">
            <a:defRPr sz="1100">
              <a:latin typeface="Tahoma"/>
              <a:cs typeface="Arial"/>
            </a:defRPr>
          </a:lvl3pPr>
          <a:lvl4pPr marL="1371600" indent="0">
            <a:defRPr sz="1100">
              <a:latin typeface="Tahoma"/>
              <a:cs typeface="Arial"/>
            </a:defRPr>
          </a:lvl4pPr>
          <a:lvl5pPr marL="1828800" indent="0">
            <a:defRPr sz="1100">
              <a:latin typeface="Tahoma"/>
              <a:cs typeface="Arial"/>
            </a:defRPr>
          </a:lvl5pPr>
          <a:lvl6pPr marL="2286000" indent="0">
            <a:defRPr sz="1100">
              <a:latin typeface="Tahoma"/>
              <a:cs typeface="Arial"/>
            </a:defRPr>
          </a:lvl6pPr>
          <a:lvl7pPr marL="2743200" indent="0">
            <a:defRPr sz="1100">
              <a:latin typeface="Tahoma"/>
              <a:cs typeface="Arial"/>
            </a:defRPr>
          </a:lvl7pPr>
          <a:lvl8pPr marL="3200400" indent="0">
            <a:defRPr sz="1100">
              <a:latin typeface="Tahoma"/>
              <a:cs typeface="Arial"/>
            </a:defRPr>
          </a:lvl8pPr>
          <a:lvl9pPr marL="3657600" indent="0">
            <a:defRPr sz="1100">
              <a:latin typeface="Tahoma"/>
              <a:cs typeface="Arial"/>
            </a:defRPr>
          </a:lvl9pPr>
        </a:lstStyle>
        <a:p xmlns:a="http://schemas.openxmlformats.org/drawingml/2006/main">
          <a:endParaRPr lang="tr-TR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0.78125</cdr:x>
      <cdr:y>0.23256</cdr:y>
    </cdr:from>
    <cdr:to>
      <cdr:x>0.99792</cdr:x>
      <cdr:y>0.30628</cdr:y>
    </cdr:to>
    <cdr:sp macro="" textlink="">
      <cdr:nvSpPr>
        <cdr:cNvPr id="2" name="Metin kutusu 7"/>
        <cdr:cNvSpPr txBox="1"/>
      </cdr:nvSpPr>
      <cdr:spPr>
        <a:xfrm xmlns:a="http://schemas.openxmlformats.org/drawingml/2006/main">
          <a:off x="6581981" y="1440160"/>
          <a:ext cx="1825431" cy="45653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 baseline="0" dirty="0"/>
            <a:t>Fazla - İlk 10</a:t>
          </a:r>
          <a:endParaRPr lang="tr-TR" sz="1800" b="1" dirty="0"/>
        </a:p>
      </cdr:txBody>
    </cdr:sp>
  </cdr:relSizeAnchor>
  <cdr:relSizeAnchor xmlns:cdr="http://schemas.openxmlformats.org/drawingml/2006/chartDrawing">
    <cdr:from>
      <cdr:x>0.7906</cdr:x>
      <cdr:y>0.58706</cdr:y>
    </cdr:from>
    <cdr:to>
      <cdr:x>0.99824</cdr:x>
      <cdr:y>0.66176</cdr:y>
    </cdr:to>
    <cdr:sp macro="" textlink="">
      <cdr:nvSpPr>
        <cdr:cNvPr id="3" name="Metin kutusu 8"/>
        <cdr:cNvSpPr txBox="1"/>
      </cdr:nvSpPr>
      <cdr:spPr>
        <a:xfrm xmlns:a="http://schemas.openxmlformats.org/drawingml/2006/main">
          <a:off x="6660740" y="2354560"/>
          <a:ext cx="1749354" cy="299602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 baseline="0" dirty="0"/>
            <a:t>Açık - İlk 10</a:t>
          </a:r>
          <a:endParaRPr lang="tr-TR" sz="1800" b="1" dirty="0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0.78125</cdr:x>
      <cdr:y>0.23256</cdr:y>
    </cdr:from>
    <cdr:to>
      <cdr:x>0.99792</cdr:x>
      <cdr:y>0.30628</cdr:y>
    </cdr:to>
    <cdr:sp macro="" textlink="">
      <cdr:nvSpPr>
        <cdr:cNvPr id="2" name="Metin kutusu 7"/>
        <cdr:cNvSpPr txBox="1"/>
      </cdr:nvSpPr>
      <cdr:spPr>
        <a:xfrm xmlns:a="http://schemas.openxmlformats.org/drawingml/2006/main">
          <a:off x="6581981" y="1440160"/>
          <a:ext cx="1825431" cy="45653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1800" b="1" baseline="0"/>
            <a:t>Fazla - İlk 10</a:t>
          </a:r>
          <a:endParaRPr lang="tr-TR" sz="1800" b="1"/>
        </a:p>
      </cdr:txBody>
    </cdr:sp>
  </cdr:relSizeAnchor>
  <cdr:relSizeAnchor xmlns:cdr="http://schemas.openxmlformats.org/drawingml/2006/chartDrawing">
    <cdr:from>
      <cdr:x>0.79236</cdr:x>
      <cdr:y>0.54651</cdr:y>
    </cdr:from>
    <cdr:to>
      <cdr:x>1</cdr:x>
      <cdr:y>0.62121</cdr:y>
    </cdr:to>
    <cdr:sp macro="" textlink="">
      <cdr:nvSpPr>
        <cdr:cNvPr id="3" name="Metin kutusu 8"/>
        <cdr:cNvSpPr txBox="1"/>
      </cdr:nvSpPr>
      <cdr:spPr>
        <a:xfrm xmlns:a="http://schemas.openxmlformats.org/drawingml/2006/main">
          <a:off x="6675582" y="3384376"/>
          <a:ext cx="1749354" cy="462584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2000" b="1" baseline="0" dirty="0"/>
            <a:t>Açık - İlk 10</a:t>
          </a:r>
          <a:endParaRPr lang="tr-TR" sz="2000" b="1" dirty="0"/>
        </a:p>
      </cdr:txBody>
    </cdr:sp>
  </cdr:relSizeAnchor>
  <cdr:relSizeAnchor xmlns:cdr="http://schemas.openxmlformats.org/drawingml/2006/chartDrawing">
    <cdr:from>
      <cdr:x>0.79444</cdr:x>
      <cdr:y>0.74419</cdr:y>
    </cdr:from>
    <cdr:to>
      <cdr:x>0.96319</cdr:x>
      <cdr:y>0.82558</cdr:y>
    </cdr:to>
    <cdr:sp macro="" textlink="">
      <cdr:nvSpPr>
        <cdr:cNvPr id="4" name="Metin kutusu 8"/>
        <cdr:cNvSpPr txBox="1"/>
      </cdr:nvSpPr>
      <cdr:spPr>
        <a:xfrm xmlns:a="http://schemas.openxmlformats.org/drawingml/2006/main">
          <a:off x="6693106" y="4608512"/>
          <a:ext cx="1421708" cy="504056"/>
        </a:xfrm>
        <a:prstGeom xmlns:a="http://schemas.openxmlformats.org/drawingml/2006/main" prst="rect">
          <a:avLst/>
        </a:prstGeom>
        <a:noFill xmlns:a="http://schemas.openxmlformats.org/drawingml/2006/main"/>
        <a:ln xmlns:a="http://schemas.openxmlformats.org/drawingml/2006/main" w="9525" cmpd="sng">
          <a:noFill/>
        </a:ln>
      </cdr:spPr>
      <cdr:style>
        <a:lnRef xmlns:a="http://schemas.openxmlformats.org/drawingml/2006/main" idx="0">
          <a:scrgbClr r="0" g="0" b="0"/>
        </a:lnRef>
        <a:fillRef xmlns:a="http://schemas.openxmlformats.org/drawingml/2006/main" idx="0">
          <a:scrgbClr r="0" g="0" b="0"/>
        </a:fillRef>
        <a:effectRef xmlns:a="http://schemas.openxmlformats.org/drawingml/2006/main" idx="0">
          <a:scrgbClr r="0" g="0" b="0"/>
        </a:effectRef>
        <a:fontRef xmlns:a="http://schemas.openxmlformats.org/drawingml/2006/main" idx="minor">
          <a:schemeClr val="dk1"/>
        </a:fontRef>
      </cdr:style>
      <cdr:txBody>
        <a:bodyPr xmlns:a="http://schemas.openxmlformats.org/drawingml/2006/main" wrap="square" rtlCol="0" anchor="t"/>
        <a:lstStyle xmlns:a="http://schemas.openxmlformats.org/drawingml/2006/main">
          <a:lvl1pPr marL="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dk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r>
            <a:rPr lang="tr-TR" sz="2000" b="1" baseline="0" dirty="0"/>
            <a:t>Türkiye</a:t>
          </a:r>
          <a:endParaRPr lang="tr-TR" sz="2000" b="1" dirty="0"/>
        </a:p>
      </cdr:txBody>
    </cdr:sp>
  </cdr:relSizeAnchor>
</c:userShape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Üstbilgi Yer Tutucusu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r>
              <a:rPr lang="tr-TR"/>
              <a:t>Relations with Neighbours-South Caucasus</a:t>
            </a:r>
          </a:p>
        </p:txBody>
      </p:sp>
      <p:sp>
        <p:nvSpPr>
          <p:cNvPr id="3" name="2 Veri Yer Tutucusu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2A911BB2-F448-4C07-9C17-E7AC39714BEB}" type="datetimeFigureOut">
              <a:rPr lang="tr-TR"/>
              <a:pPr>
                <a:defRPr/>
              </a:pPr>
              <a:t>25.08.2014</a:t>
            </a:fld>
            <a:endParaRPr lang="tr-TR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4288FCF4-F1BB-4A00-B0BC-0C31350D73F1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2148781110"/>
      </p:ext>
    </p:extLst>
  </p:cSld>
  <p:clrMap bg1="lt1" tx1="dk1" bg2="lt2" tx2="dk2" accent1="accent1" accent2="accent2" accent3="accent3" accent4="accent4" accent5="accent5" accent6="accent6" hlink="hlink" folHlink="folHlink"/>
  <p:hf ft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Relations with Neighbours-South Caucasus</a:t>
            </a: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>
                <a:latin typeface="Arial" charset="0"/>
                <a:cs typeface="Arial" charset="0"/>
              </a:defRPr>
            </a:lvl1pPr>
          </a:lstStyle>
          <a:p>
            <a:pPr>
              <a:defRPr/>
            </a:pPr>
            <a:fld id="{D0C18D29-E03D-470E-9431-43366AD979F4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3126228075"/>
      </p:ext>
    </p:extLst>
  </p:cSld>
  <p:clrMap bg1="lt1" tx1="dk1" bg2="lt2" tx2="dk2" accent1="accent1" accent2="accent2" accent3="accent3" accent4="accent4" accent5="accent5" accent6="accent6" hlink="hlink" folHlink="folHlink"/>
  <p:hf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C37B0-B357-4023-9A9E-EABE4BDA25D4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19461" name="4 Üstbilgi Yer Tutucusu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Relations with Neighbours-South Caucasus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1 Slayt Görüntüsü Yer Tutucusu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7651" name="2 Not Yer Tutucusu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/>
          <a:lstStyle/>
          <a:p>
            <a:endParaRPr lang="en-US" smtClean="0"/>
          </a:p>
        </p:txBody>
      </p:sp>
      <p:sp>
        <p:nvSpPr>
          <p:cNvPr id="27652" name="3 Slayt Numarası Yer Tutucusu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/>
          <a:lstStyle/>
          <a:p>
            <a:fld id="{16BBC935-7D8A-4DE1-BB93-0345079BBA86}" type="slidenum">
              <a:rPr lang="tr-TR"/>
              <a:pPr/>
              <a:t>31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Slayt Görüntüsü Yer Tutucusu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2291" name="Not Yer Tutucusu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r>
              <a:rPr lang="tr-TR" smtClean="0">
                <a:latin typeface="Arial" pitchFamily="34" charset="0"/>
                <a:cs typeface="Arial" pitchFamily="34" charset="0"/>
              </a:rPr>
              <a:t>Eskiden her 1 birim büyüme için 1 birim cari açık verirdik</a:t>
            </a:r>
          </a:p>
          <a:p>
            <a:r>
              <a:rPr lang="tr-TR" smtClean="0">
                <a:latin typeface="Arial" pitchFamily="34" charset="0"/>
                <a:cs typeface="Arial" pitchFamily="34" charset="0"/>
              </a:rPr>
              <a:t>2010’dan sonra her 1 birim büyüme için neredeyse 2 birim cari açık verir hale geldik</a:t>
            </a:r>
          </a:p>
          <a:p>
            <a:r>
              <a:rPr lang="tr-TR" smtClean="0">
                <a:latin typeface="Arial" pitchFamily="34" charset="0"/>
                <a:cs typeface="Arial" pitchFamily="34" charset="0"/>
              </a:rPr>
              <a:t>Eskiden cari açık yüzde 5’e gelirse endişelenirdir, şimdi yüzde 5’e inecek diye seviniyoruz</a:t>
            </a:r>
          </a:p>
        </p:txBody>
      </p:sp>
      <p:sp>
        <p:nvSpPr>
          <p:cNvPr id="12292" name="Slayt Numarası Yer Tutucusu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fld id="{F5561840-CD4F-49DA-921A-1BB465D1039B}" type="slidenum">
              <a:rPr lang="tr-TR" sz="1200" b="0" smtClean="0"/>
              <a:pPr eaLnBrk="1" hangingPunct="1"/>
              <a:t>49</a:t>
            </a:fld>
            <a:endParaRPr lang="tr-TR" sz="1200" b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D2C37B0-B357-4023-9A9E-EABE4BDA25D4}" type="slidenum">
              <a:rPr lang="en-US" smtClean="0"/>
              <a:pPr/>
              <a:t>58</a:t>
            </a:fld>
            <a:endParaRPr lang="en-US" smtClean="0"/>
          </a:p>
        </p:txBody>
      </p:sp>
      <p:sp>
        <p:nvSpPr>
          <p:cNvPr id="1945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9460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19461" name="4 Üstbilgi Yer Tutucusu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Relations with Neighbours-South Caucasus</a:t>
            </a:r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err="1" smtClean="0"/>
              <a:t>ISOdan</a:t>
            </a:r>
            <a:r>
              <a:rPr lang="tr-TR" baseline="0" dirty="0" smtClean="0"/>
              <a:t> daha sonra</a:t>
            </a:r>
            <a:endParaRPr lang="tr-TR" dirty="0"/>
          </a:p>
        </p:txBody>
      </p:sp>
      <p:sp>
        <p:nvSpPr>
          <p:cNvPr id="4" name="3 Üstbilgi Yer Tutucusu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882CC26B-D28D-4E40-93BC-5EAAC0CC667D}" type="slidenum">
              <a:rPr lang="en-US" smtClean="0"/>
              <a:pPr>
                <a:defRPr/>
              </a:pPr>
              <a:t>60</a:t>
            </a:fld>
            <a:endParaRPr 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Cari açıktaki</a:t>
            </a:r>
            <a:r>
              <a:rPr lang="tr-TR" baseline="0" dirty="0" smtClean="0"/>
              <a:t> sıkıntımız, büyüme modelimiz ile de alakalı</a:t>
            </a:r>
          </a:p>
          <a:p>
            <a:r>
              <a:rPr lang="tr-TR" baseline="0" dirty="0" smtClean="0"/>
              <a:t>Üretim yerine hizmet ağırlıklı büyüme, ihracatı değil ithalatı cazip hale getiriyor</a:t>
            </a:r>
          </a:p>
          <a:p>
            <a:r>
              <a:rPr lang="tr-TR" baseline="0" dirty="0" smtClean="0"/>
              <a:t>Sanayimize daha fazla destek vermeliyiz</a:t>
            </a:r>
          </a:p>
          <a:p>
            <a:r>
              <a:rPr lang="tr-TR" baseline="0" dirty="0" smtClean="0"/>
              <a:t>Doğalgaz-petrol yok, sanayimizle bu coğrafyada öne çıktık, ama bu özelliğimizi erozyona uğruyor 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AFB158D-2703-4F37-A0F8-85F325B4453D}" type="slidenum">
              <a:rPr lang="tr-TR" smtClean="0"/>
              <a:pPr/>
              <a:t>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365758022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Sosyal gelişmişlik </a:t>
            </a:r>
          </a:p>
          <a:p>
            <a:endParaRPr lang="tr-TR" dirty="0" smtClean="0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Relations with Neighbours-South Caucasus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295CB320-23BC-4477-BED8-1251B93D24C1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14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324685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15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61324685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18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Türkiye’nin </a:t>
            </a:r>
            <a:r>
              <a:rPr lang="tr-TR" dirty="0" err="1" smtClean="0"/>
              <a:t>balkanalara</a:t>
            </a:r>
            <a:r>
              <a:rPr lang="tr-TR" baseline="0" dirty="0" smtClean="0"/>
              <a:t> yaptığı tarım ürünü ihracatı 50 milyon doların altında kalmış.. Bunların dışında halen 20 milyar dolarlık bir talep var bakanlarda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21</a:t>
            </a:fld>
            <a:endParaRPr lang="tr-TR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1118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Türkiye’nin </a:t>
            </a:r>
            <a:r>
              <a:rPr lang="tr-TR" dirty="0" err="1" smtClean="0"/>
              <a:t>balkanalara</a:t>
            </a:r>
            <a:r>
              <a:rPr lang="tr-TR" baseline="0" dirty="0" smtClean="0"/>
              <a:t> yaptığı tarım ürünü ihracatı 50 milyon doların altında kalmış.. Bunların dışında halen 20 milyar dolarlık bir talep var bakanlarda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22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1120</a:t>
            </a:r>
          </a:p>
          <a:p>
            <a:r>
              <a:rPr lang="tr-TR" dirty="0" smtClean="0"/>
              <a:t>Türkiye’nin </a:t>
            </a:r>
            <a:r>
              <a:rPr lang="tr-TR" dirty="0" err="1" smtClean="0"/>
              <a:t>balkanalara</a:t>
            </a:r>
            <a:r>
              <a:rPr lang="tr-TR" baseline="0" dirty="0" smtClean="0"/>
              <a:t> yaptığı tarım ürünü ihracatı 50 milyon doların altında kalmış.. Bunların dışında halen 20 milyar dolarlık bir talep var bakanlarda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23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75213FA5-3B9D-485D-9646-69133B95FA0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817FEEE0-32D8-4493-A907-0CD652767315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2133600" cy="5791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762000"/>
            <a:ext cx="6248400" cy="5791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554BE8B3-0E05-47E2-A60D-04908E5564F3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Başlık ve Tab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838200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Tablo Yer Tutucusu"/>
          <p:cNvSpPr>
            <a:spLocks noGrp="1"/>
          </p:cNvSpPr>
          <p:nvPr>
            <p:ph type="tbl" idx="1"/>
          </p:nvPr>
        </p:nvSpPr>
        <p:spPr>
          <a:xfrm>
            <a:off x="304800" y="1752600"/>
            <a:ext cx="8534400" cy="4800600"/>
          </a:xfrm>
        </p:spPr>
        <p:txBody>
          <a:bodyPr/>
          <a:lstStyle/>
          <a:p>
            <a:pPr lvl="0"/>
            <a:endParaRPr lang="tr-TR" noProof="0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7F36CEB9-8231-4052-900E-F7A9BF257AB8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CEC5300F-9B9A-4478-8CCF-30F22F236751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D1840F43-827E-4648-B8A2-763F9072B537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A1B7A21E-BC25-4992-9AA2-DEECCEF83FDC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15411CE5-CD13-4C75-A469-73C95AEDD9C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D9F579A2-C12F-4A20-836C-112348CAA3E6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91304B80-4129-43C0-ADB7-8A51F3C7FCF4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C44BBD68-1C49-4B5A-B361-21F87CD6C5DA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1AAE8520-76D8-4043-A6DE-24F2B91DA93E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17" Type="http://schemas.openxmlformats.org/officeDocument/2006/relationships/image" Target="../media/image3.png"/><Relationship Id="rId2" Type="http://schemas.openxmlformats.org/officeDocument/2006/relationships/slideLayout" Target="../slideLayouts/slideLayout2.xml"/><Relationship Id="rId16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oleObject" Target="../embeddings/oleObject1.bin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vmlDrawing" Target="../drawings/vmlDrawing1.v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9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78852" name="think-cell Slide" r:id="rId15" imgW="270" imgH="270" progId="TCLayout.ActiveDocument.1">
              <p:embed/>
            </p:oleObj>
          </a:graphicData>
        </a:graphic>
      </p:graphicFrame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1F318D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pic>
        <p:nvPicPr>
          <p:cNvPr id="1027" name="Picture 9" descr="bar"/>
          <p:cNvPicPr>
            <a:picLocks noChangeAspect="1" noChangeArrowheads="1"/>
          </p:cNvPicPr>
          <p:nvPr/>
        </p:nvPicPr>
        <p:blipFill>
          <a:blip r:embed="rId16" cstate="print"/>
          <a:srcRect l="-209" t="59564"/>
          <a:stretch>
            <a:fillRect/>
          </a:stretch>
        </p:blipFill>
        <p:spPr bwMode="auto">
          <a:xfrm>
            <a:off x="-19050" y="538163"/>
            <a:ext cx="9163050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7526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0"/>
            <a:ext cx="6324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BDDEB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 smtClean="0"/>
              <a:t>Towards a New Industrial Policy Framework for Turkey?</a:t>
            </a:r>
            <a:endParaRPr 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0"/>
            <a:ext cx="838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CBDDEB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CDCD495A-27C7-475F-AA40-1E36B5D29219}" type="slidenum">
              <a:rPr lang="en-US"/>
              <a:pPr>
                <a:defRPr/>
              </a:pPr>
              <a:t>‹#›</a:t>
            </a:fld>
            <a:endParaRPr lang="en-US" dirty="0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auto">
          <a:xfrm>
            <a:off x="8267700" y="95250"/>
            <a:ext cx="0" cy="347663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1033" name="Picture 18" descr="Untitled-1"/>
          <p:cNvPicPr>
            <a:picLocks noChangeAspect="1" noChangeArrowheads="1"/>
          </p:cNvPicPr>
          <p:nvPr/>
        </p:nvPicPr>
        <p:blipFill>
          <a:blip r:embed="rId17" cstate="print"/>
          <a:srcRect/>
          <a:stretch>
            <a:fillRect/>
          </a:stretch>
        </p:blipFill>
        <p:spPr bwMode="auto">
          <a:xfrm>
            <a:off x="228600" y="66675"/>
            <a:ext cx="1219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60000"/>
        </a:buClr>
        <a:buSzPct val="8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318D"/>
        </a:buClr>
        <a:buSzPct val="90000"/>
        <a:buFont typeface="Wingdings" pitchFamily="2" charset="2"/>
        <a:buChar char="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notesSlide" Target="../notesSlides/notesSlide4.xml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6.xml"/><Relationship Id="rId1" Type="http://schemas.openxmlformats.org/officeDocument/2006/relationships/vmlDrawing" Target="../drawings/vmlDrawing3.vml"/><Relationship Id="rId6" Type="http://schemas.openxmlformats.org/officeDocument/2006/relationships/tags" Target="../tags/tag10.xml"/><Relationship Id="rId11" Type="http://schemas.openxmlformats.org/officeDocument/2006/relationships/tags" Target="../tags/tag15.xml"/><Relationship Id="rId5" Type="http://schemas.openxmlformats.org/officeDocument/2006/relationships/tags" Target="../tags/tag9.xml"/><Relationship Id="rId15" Type="http://schemas.openxmlformats.org/officeDocument/2006/relationships/chart" Target="../charts/chart8.xml"/><Relationship Id="rId10" Type="http://schemas.openxmlformats.org/officeDocument/2006/relationships/tags" Target="../tags/tag14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oleObject" Target="../embeddings/oleObject3.bin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tags" Target="../tags/tag22.xml"/><Relationship Id="rId13" Type="http://schemas.openxmlformats.org/officeDocument/2006/relationships/notesSlide" Target="../notesSlides/notesSlide5.xml"/><Relationship Id="rId3" Type="http://schemas.openxmlformats.org/officeDocument/2006/relationships/tags" Target="../tags/tag17.xml"/><Relationship Id="rId7" Type="http://schemas.openxmlformats.org/officeDocument/2006/relationships/tags" Target="../tags/tag21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6.xml"/><Relationship Id="rId1" Type="http://schemas.openxmlformats.org/officeDocument/2006/relationships/vmlDrawing" Target="../drawings/vmlDrawing4.vml"/><Relationship Id="rId6" Type="http://schemas.openxmlformats.org/officeDocument/2006/relationships/tags" Target="../tags/tag20.xml"/><Relationship Id="rId11" Type="http://schemas.openxmlformats.org/officeDocument/2006/relationships/tags" Target="../tags/tag25.xml"/><Relationship Id="rId5" Type="http://schemas.openxmlformats.org/officeDocument/2006/relationships/tags" Target="../tags/tag19.xml"/><Relationship Id="rId15" Type="http://schemas.openxmlformats.org/officeDocument/2006/relationships/chart" Target="../charts/chart9.xml"/><Relationship Id="rId10" Type="http://schemas.openxmlformats.org/officeDocument/2006/relationships/tags" Target="../tags/tag24.xml"/><Relationship Id="rId4" Type="http://schemas.openxmlformats.org/officeDocument/2006/relationships/tags" Target="../tags/tag18.xml"/><Relationship Id="rId9" Type="http://schemas.openxmlformats.org/officeDocument/2006/relationships/tags" Target="../tags/tag23.xml"/><Relationship Id="rId14" Type="http://schemas.openxmlformats.org/officeDocument/2006/relationships/oleObject" Target="../embeddings/oleObject4.bin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20.jpeg"/><Relationship Id="rId5" Type="http://schemas.openxmlformats.org/officeDocument/2006/relationships/image" Target="../media/image19.jpeg"/><Relationship Id="rId10" Type="http://schemas.microsoft.com/office/2007/relationships/hdphoto" Target="../media/hdphoto1.wdp"/><Relationship Id="rId4" Type="http://schemas.openxmlformats.org/officeDocument/2006/relationships/image" Target="../media/image18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6.bin"/><Relationship Id="rId3" Type="http://schemas.openxmlformats.org/officeDocument/2006/relationships/tags" Target="../tags/tag27.xml"/><Relationship Id="rId7" Type="http://schemas.openxmlformats.org/officeDocument/2006/relationships/slideLayout" Target="../slideLayouts/slideLayout1.xml"/><Relationship Id="rId2" Type="http://schemas.openxmlformats.org/officeDocument/2006/relationships/tags" Target="../tags/tag26.xml"/><Relationship Id="rId1" Type="http://schemas.openxmlformats.org/officeDocument/2006/relationships/vmlDrawing" Target="../drawings/vmlDrawing6.vml"/><Relationship Id="rId6" Type="http://schemas.openxmlformats.org/officeDocument/2006/relationships/tags" Target="../tags/tag30.xml"/><Relationship Id="rId5" Type="http://schemas.openxmlformats.org/officeDocument/2006/relationships/tags" Target="../tags/tag29.xml"/><Relationship Id="rId4" Type="http://schemas.openxmlformats.org/officeDocument/2006/relationships/tags" Target="../tags/tag28.xml"/><Relationship Id="rId9" Type="http://schemas.openxmlformats.org/officeDocument/2006/relationships/chart" Target="../charts/chart10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1.xml"/><Relationship Id="rId1" Type="http://schemas.openxmlformats.org/officeDocument/2006/relationships/vmlDrawing" Target="../drawings/vmlDrawing7.vml"/><Relationship Id="rId5" Type="http://schemas.openxmlformats.org/officeDocument/2006/relationships/chart" Target="../charts/chart11.xml"/><Relationship Id="rId4" Type="http://schemas.openxmlformats.org/officeDocument/2006/relationships/oleObject" Target="../embeddings/oleObject7.bin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2.xml"/><Relationship Id="rId1" Type="http://schemas.openxmlformats.org/officeDocument/2006/relationships/vmlDrawing" Target="../drawings/vmlDrawing8.vml"/><Relationship Id="rId5" Type="http://schemas.openxmlformats.org/officeDocument/2006/relationships/chart" Target="../charts/chart12.xml"/><Relationship Id="rId4" Type="http://schemas.openxmlformats.org/officeDocument/2006/relationships/oleObject" Target="../embeddings/oleObject8.bin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3.xml"/><Relationship Id="rId1" Type="http://schemas.openxmlformats.org/officeDocument/2006/relationships/vmlDrawing" Target="../drawings/vmlDrawing9.vml"/><Relationship Id="rId5" Type="http://schemas.openxmlformats.org/officeDocument/2006/relationships/chart" Target="../charts/chart13.xml"/><Relationship Id="rId4" Type="http://schemas.openxmlformats.org/officeDocument/2006/relationships/oleObject" Target="../embeddings/oleObject9.bin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tags" Target="../tags/tag4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5" Type="http://schemas.openxmlformats.org/officeDocument/2006/relationships/chart" Target="../charts/chart1.xml"/><Relationship Id="rId4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34.xml"/><Relationship Id="rId1" Type="http://schemas.openxmlformats.org/officeDocument/2006/relationships/vmlDrawing" Target="../drawings/vmlDrawing10.vml"/><Relationship Id="rId5" Type="http://schemas.openxmlformats.org/officeDocument/2006/relationships/chart" Target="../charts/chart14.xml"/><Relationship Id="rId4" Type="http://schemas.openxmlformats.org/officeDocument/2006/relationships/oleObject" Target="../embeddings/oleObject10.bin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3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3" Type="http://schemas.openxmlformats.org/officeDocument/2006/relationships/tags" Target="../tags/tag37.xml"/><Relationship Id="rId7" Type="http://schemas.openxmlformats.org/officeDocument/2006/relationships/oleObject" Target="../embeddings/oleObject11.bin"/><Relationship Id="rId2" Type="http://schemas.openxmlformats.org/officeDocument/2006/relationships/tags" Target="../tags/tag36.xml"/><Relationship Id="rId1" Type="http://schemas.openxmlformats.org/officeDocument/2006/relationships/vmlDrawing" Target="../drawings/vmlDrawing11.vml"/><Relationship Id="rId6" Type="http://schemas.openxmlformats.org/officeDocument/2006/relationships/chart" Target="../charts/chart16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8.xml"/></Relationships>
</file>

<file path=ppt/slides/_rels/slide34.xml.rels><?xml version="1.0" encoding="UTF-8" standalone="yes"?>
<Relationships xmlns="http://schemas.openxmlformats.org/package/2006/relationships"><Relationship Id="rId8" Type="http://schemas.openxmlformats.org/officeDocument/2006/relationships/chart" Target="../charts/chart18.xml"/><Relationship Id="rId13" Type="http://schemas.openxmlformats.org/officeDocument/2006/relationships/image" Target="../media/image32.jpeg"/><Relationship Id="rId3" Type="http://schemas.openxmlformats.org/officeDocument/2006/relationships/image" Target="../media/image23.jpeg"/><Relationship Id="rId7" Type="http://schemas.openxmlformats.org/officeDocument/2006/relationships/image" Target="../media/image27.jpeg"/><Relationship Id="rId12" Type="http://schemas.openxmlformats.org/officeDocument/2006/relationships/image" Target="../media/image31.jpeg"/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6.jpeg"/><Relationship Id="rId11" Type="http://schemas.openxmlformats.org/officeDocument/2006/relationships/image" Target="../media/image30.jpeg"/><Relationship Id="rId5" Type="http://schemas.openxmlformats.org/officeDocument/2006/relationships/image" Target="../media/image25.jpeg"/><Relationship Id="rId10" Type="http://schemas.openxmlformats.org/officeDocument/2006/relationships/image" Target="../media/image29.jpeg"/><Relationship Id="rId4" Type="http://schemas.openxmlformats.org/officeDocument/2006/relationships/image" Target="../media/image24.jpeg"/><Relationship Id="rId9" Type="http://schemas.openxmlformats.org/officeDocument/2006/relationships/image" Target="../media/image28.jpeg"/></Relationships>
</file>

<file path=ppt/slides/_rels/slide35.xml.rels><?xml version="1.0" encoding="UTF-8" standalone="yes"?>
<Relationships xmlns="http://schemas.openxmlformats.org/package/2006/relationships"><Relationship Id="rId8" Type="http://schemas.openxmlformats.org/officeDocument/2006/relationships/tags" Target="../tags/tag45.xml"/><Relationship Id="rId13" Type="http://schemas.openxmlformats.org/officeDocument/2006/relationships/tags" Target="../tags/tag50.xml"/><Relationship Id="rId18" Type="http://schemas.openxmlformats.org/officeDocument/2006/relationships/tags" Target="../tags/tag55.xml"/><Relationship Id="rId26" Type="http://schemas.openxmlformats.org/officeDocument/2006/relationships/oleObject" Target="../embeddings/oleObject12.bin"/><Relationship Id="rId3" Type="http://schemas.openxmlformats.org/officeDocument/2006/relationships/tags" Target="../tags/tag40.xml"/><Relationship Id="rId21" Type="http://schemas.openxmlformats.org/officeDocument/2006/relationships/tags" Target="../tags/tag58.xml"/><Relationship Id="rId7" Type="http://schemas.openxmlformats.org/officeDocument/2006/relationships/tags" Target="../tags/tag44.xml"/><Relationship Id="rId12" Type="http://schemas.openxmlformats.org/officeDocument/2006/relationships/tags" Target="../tags/tag49.xml"/><Relationship Id="rId17" Type="http://schemas.openxmlformats.org/officeDocument/2006/relationships/tags" Target="../tags/tag54.xml"/><Relationship Id="rId25" Type="http://schemas.openxmlformats.org/officeDocument/2006/relationships/slideLayout" Target="../slideLayouts/slideLayout5.xml"/><Relationship Id="rId2" Type="http://schemas.openxmlformats.org/officeDocument/2006/relationships/tags" Target="../tags/tag39.xml"/><Relationship Id="rId16" Type="http://schemas.openxmlformats.org/officeDocument/2006/relationships/tags" Target="../tags/tag53.xml"/><Relationship Id="rId20" Type="http://schemas.openxmlformats.org/officeDocument/2006/relationships/tags" Target="../tags/tag57.xml"/><Relationship Id="rId1" Type="http://schemas.openxmlformats.org/officeDocument/2006/relationships/vmlDrawing" Target="../drawings/vmlDrawing12.vml"/><Relationship Id="rId6" Type="http://schemas.openxmlformats.org/officeDocument/2006/relationships/tags" Target="../tags/tag43.xml"/><Relationship Id="rId11" Type="http://schemas.openxmlformats.org/officeDocument/2006/relationships/tags" Target="../tags/tag48.xml"/><Relationship Id="rId24" Type="http://schemas.openxmlformats.org/officeDocument/2006/relationships/tags" Target="../tags/tag61.xml"/><Relationship Id="rId5" Type="http://schemas.openxmlformats.org/officeDocument/2006/relationships/tags" Target="../tags/tag42.xml"/><Relationship Id="rId15" Type="http://schemas.openxmlformats.org/officeDocument/2006/relationships/tags" Target="../tags/tag52.xml"/><Relationship Id="rId23" Type="http://schemas.openxmlformats.org/officeDocument/2006/relationships/tags" Target="../tags/tag60.xml"/><Relationship Id="rId10" Type="http://schemas.openxmlformats.org/officeDocument/2006/relationships/tags" Target="../tags/tag47.xml"/><Relationship Id="rId19" Type="http://schemas.openxmlformats.org/officeDocument/2006/relationships/tags" Target="../tags/tag56.xml"/><Relationship Id="rId4" Type="http://schemas.openxmlformats.org/officeDocument/2006/relationships/tags" Target="../tags/tag41.xml"/><Relationship Id="rId9" Type="http://schemas.openxmlformats.org/officeDocument/2006/relationships/tags" Target="../tags/tag46.xml"/><Relationship Id="rId14" Type="http://schemas.openxmlformats.org/officeDocument/2006/relationships/tags" Target="../tags/tag51.xml"/><Relationship Id="rId22" Type="http://schemas.openxmlformats.org/officeDocument/2006/relationships/tags" Target="../tags/tag59.xml"/><Relationship Id="rId27" Type="http://schemas.openxmlformats.org/officeDocument/2006/relationships/oleObject" Target="../embeddings/oleObject13.bin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3" Type="http://schemas.openxmlformats.org/officeDocument/2006/relationships/tags" Target="../tags/tag63.xml"/><Relationship Id="rId21" Type="http://schemas.openxmlformats.org/officeDocument/2006/relationships/tags" Target="../tags/tag81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tags" Target="../tags/tag80.xml"/><Relationship Id="rId1" Type="http://schemas.openxmlformats.org/officeDocument/2006/relationships/vmlDrawing" Target="../drawings/vmlDrawing13.v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23" Type="http://schemas.openxmlformats.org/officeDocument/2006/relationships/oleObject" Target="../embeddings/oleObject14.bin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vmlDrawing" Target="../drawings/vmlDrawing2.vml"/><Relationship Id="rId6" Type="http://schemas.openxmlformats.org/officeDocument/2006/relationships/oleObject" Target="../embeddings/oleObject2.bin"/><Relationship Id="rId5" Type="http://schemas.openxmlformats.org/officeDocument/2006/relationships/image" Target="../media/image4.emf"/><Relationship Id="rId4" Type="http://schemas.openxmlformats.org/officeDocument/2006/relationships/notesSlide" Target="../notesSlides/notesSlide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png"/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2.xml"/><Relationship Id="rId1" Type="http://schemas.openxmlformats.org/officeDocument/2006/relationships/vmlDrawing" Target="../drawings/vmlDrawing14.vml"/><Relationship Id="rId6" Type="http://schemas.openxmlformats.org/officeDocument/2006/relationships/chart" Target="../charts/chart20.xml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1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1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3.xml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5.xml"/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60.xml.rels><?xml version="1.0" encoding="UTF-8" standalone="yes"?>
<Relationships xmlns="http://schemas.openxmlformats.org/package/2006/relationships"><Relationship Id="rId8" Type="http://schemas.openxmlformats.org/officeDocument/2006/relationships/chart" Target="../charts/chart30.xml"/><Relationship Id="rId3" Type="http://schemas.openxmlformats.org/officeDocument/2006/relationships/image" Target="../media/image45.png"/><Relationship Id="rId7" Type="http://schemas.openxmlformats.org/officeDocument/2006/relationships/chart" Target="../charts/chart29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28.xml"/><Relationship Id="rId5" Type="http://schemas.openxmlformats.org/officeDocument/2006/relationships/chart" Target="../charts/chart27.xml"/><Relationship Id="rId4" Type="http://schemas.openxmlformats.org/officeDocument/2006/relationships/chart" Target="../charts/chart26.xml"/><Relationship Id="rId9" Type="http://schemas.openxmlformats.org/officeDocument/2006/relationships/chart" Target="../charts/chart3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5.xml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6.xml"/><Relationship Id="rId5" Type="http://schemas.openxmlformats.org/officeDocument/2006/relationships/chart" Target="../charts/chart7.xml"/><Relationship Id="rId4" Type="http://schemas.openxmlformats.org/officeDocument/2006/relationships/chart" Target="../charts/chart6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2057400"/>
          </a:xfrm>
          <a:prstGeom prst="rect">
            <a:avLst/>
          </a:prstGeom>
          <a:solidFill>
            <a:srgbClr val="131E5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2743200" y="-152400"/>
            <a:ext cx="35052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0000">
                <a:solidFill>
                  <a:schemeClr val="bg1"/>
                </a:solidFill>
              </a:rPr>
              <a:t>tepav</a:t>
            </a: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219200" y="1524000"/>
            <a:ext cx="6705600" cy="3847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" dirty="0" smtClean="0">
                <a:solidFill>
                  <a:schemeClr val="bg1"/>
                </a:solidFill>
              </a:rPr>
              <a:t>Türkiye Ekonomi Politikaları Araştırma Vakfı</a:t>
            </a:r>
            <a:endParaRPr lang="tr-TR" sz="1900" dirty="0">
              <a:solidFill>
                <a:schemeClr val="bg1"/>
              </a:solidFill>
            </a:endParaRPr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438400" y="5257800"/>
            <a:ext cx="6400800" cy="12192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endParaRPr lang="en-US" sz="2500" noProof="0" dirty="0" smtClean="0">
              <a:latin typeface="Arial" pitchFamily="34" charset="0"/>
              <a:cs typeface="Arial" pitchFamily="34" charset="0"/>
            </a:endParaRPr>
          </a:p>
          <a:p>
            <a:pPr algn="r" eaLnBrk="1" hangingPunct="1">
              <a:lnSpc>
                <a:spcPct val="80000"/>
              </a:lnSpc>
            </a:pPr>
            <a:r>
              <a:rPr lang="tr-TR" sz="2500" dirty="0" smtClean="0">
                <a:latin typeface="Arial" pitchFamily="34" charset="0"/>
                <a:cs typeface="Arial" pitchFamily="34" charset="0"/>
              </a:rPr>
              <a:t>Ankara</a:t>
            </a:r>
            <a:r>
              <a:rPr lang="en-US" sz="2500" noProof="0" dirty="0" smtClean="0">
                <a:latin typeface="Arial" pitchFamily="34" charset="0"/>
                <a:cs typeface="Arial" pitchFamily="34" charset="0"/>
              </a:rPr>
              <a:t>, </a:t>
            </a:r>
            <a:r>
              <a:rPr lang="tr-TR" sz="2500" noProof="0" dirty="0" smtClean="0">
                <a:latin typeface="Arial" pitchFamily="34" charset="0"/>
                <a:cs typeface="Arial" pitchFamily="34" charset="0"/>
              </a:rPr>
              <a:t>25 Ağustos</a:t>
            </a:r>
            <a:r>
              <a:rPr lang="en-US" sz="2500" dirty="0" smtClean="0">
                <a:latin typeface="Arial" pitchFamily="34" charset="0"/>
                <a:cs typeface="Arial" pitchFamily="34" charset="0"/>
              </a:rPr>
              <a:t> 201</a:t>
            </a:r>
            <a:r>
              <a:rPr lang="tr-TR" sz="2500" dirty="0" smtClean="0">
                <a:latin typeface="Arial" pitchFamily="34" charset="0"/>
                <a:cs typeface="Arial" pitchFamily="34" charset="0"/>
              </a:rPr>
              <a:t>4</a:t>
            </a:r>
            <a:endParaRPr lang="en-US" sz="2500" noProof="0" dirty="0" smtClean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05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04800" y="2853999"/>
            <a:ext cx="8534400" cy="1938992"/>
          </a:xfrm>
        </p:spPr>
        <p:txBody>
          <a:bodyPr>
            <a:spAutoFit/>
          </a:bodyPr>
          <a:lstStyle/>
          <a:p>
            <a:r>
              <a:rPr lang="tr-TR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Türkiye Ekonomisi</a:t>
            </a:r>
            <a:r>
              <a:rPr lang="en-US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: </a:t>
            </a:r>
            <a:br>
              <a:rPr lang="en-US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tr-TR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Neler başardık? </a:t>
            </a:r>
            <a:br>
              <a:rPr lang="tr-TR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</a:br>
            <a:r>
              <a:rPr lang="tr-TR" sz="4000" b="1" dirty="0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Önümüzde neler var?</a:t>
            </a:r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smtClean="0"/>
              <a:t>S</a:t>
            </a:r>
            <a:r>
              <a:rPr lang="tr-TR" dirty="0" err="1" smtClean="0"/>
              <a:t>layt</a:t>
            </a:r>
            <a:r>
              <a:rPr lang="en-US" dirty="0" smtClean="0"/>
              <a:t> </a:t>
            </a:r>
            <a:fld id="{F1620A82-4879-4090-AB82-640D789EDC83}" type="slidenum">
              <a:rPr lang="en-US" smtClean="0"/>
              <a:pPr>
                <a:defRPr/>
              </a:pPr>
              <a:t>10</a:t>
            </a:fld>
            <a:endParaRPr lang="en-US" dirty="0"/>
          </a:p>
        </p:txBody>
      </p:sp>
      <p:sp>
        <p:nvSpPr>
          <p:cNvPr id="6" name="5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smtClean="0"/>
              <a:t>Şimdi bu olmalı…</a:t>
            </a:r>
            <a:endParaRPr lang="tr-TR" sz="3600" b="1" dirty="0"/>
          </a:p>
        </p:txBody>
      </p:sp>
      <p:pic>
        <p:nvPicPr>
          <p:cNvPr id="1026" name="Picture 2" descr="C:\Users\Toshiba-R13\Dropbox\Screenshots\nüfus yoğunluğu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" y="2286001"/>
            <a:ext cx="9225531" cy="320039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Erzurum Kalkınma Gündemi Projesi </a:t>
            </a: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892" y="27731"/>
            <a:ext cx="9218612" cy="438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971033"/>
            <a:ext cx="26289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4840982"/>
            <a:ext cx="26670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98380"/>
            <a:ext cx="25812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xmlns="" val="37411907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Erzurum Kalkınma Gündemi Projesi </a:t>
            </a: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16892" y="1061501"/>
            <a:ext cx="9218612" cy="438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2411760" y="5484369"/>
            <a:ext cx="1944216" cy="13736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5452584"/>
            <a:ext cx="1835696" cy="135054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5653744" y="5319621"/>
            <a:ext cx="2880320" cy="225323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Dikdörtgen 7"/>
          <p:cNvSpPr/>
          <p:nvPr/>
        </p:nvSpPr>
        <p:spPr bwMode="auto">
          <a:xfrm>
            <a:off x="-468560" y="-315416"/>
            <a:ext cx="12457384" cy="12961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Başlık 1"/>
          <p:cNvSpPr>
            <a:spLocks noGrp="1"/>
          </p:cNvSpPr>
          <p:nvPr>
            <p:ph type="title"/>
          </p:nvPr>
        </p:nvSpPr>
        <p:spPr>
          <a:xfrm>
            <a:off x="107504" y="286544"/>
            <a:ext cx="9036496" cy="838200"/>
          </a:xfrm>
        </p:spPr>
        <p:txBody>
          <a:bodyPr/>
          <a:lstStyle/>
          <a:p>
            <a:r>
              <a:rPr lang="tr-TR" sz="3200" b="1" dirty="0" smtClean="0"/>
              <a:t>Ülkedeki mevcut ana gelişme koridorları…</a:t>
            </a:r>
            <a:endParaRPr lang="tr-TR" sz="3200" b="1" dirty="0"/>
          </a:p>
        </p:txBody>
      </p:sp>
      <p:sp>
        <p:nvSpPr>
          <p:cNvPr id="3" name="Dikdörtgen 2"/>
          <p:cNvSpPr/>
          <p:nvPr/>
        </p:nvSpPr>
        <p:spPr bwMode="auto">
          <a:xfrm>
            <a:off x="5364088" y="6446240"/>
            <a:ext cx="2520280" cy="655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Dikdörtgen 11"/>
          <p:cNvSpPr/>
          <p:nvPr/>
        </p:nvSpPr>
        <p:spPr bwMode="auto">
          <a:xfrm>
            <a:off x="5648336" y="5164552"/>
            <a:ext cx="2791532" cy="78472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Oval 5"/>
          <p:cNvSpPr/>
          <p:nvPr/>
        </p:nvSpPr>
        <p:spPr bwMode="auto">
          <a:xfrm rot="1344636">
            <a:off x="747811" y="2303180"/>
            <a:ext cx="3372664" cy="1152128"/>
          </a:xfrm>
          <a:prstGeom prst="ellipse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Oval 13"/>
          <p:cNvSpPr/>
          <p:nvPr/>
        </p:nvSpPr>
        <p:spPr bwMode="auto">
          <a:xfrm rot="21036482">
            <a:off x="470205" y="2906842"/>
            <a:ext cx="3491473" cy="1152128"/>
          </a:xfrm>
          <a:prstGeom prst="ellipse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Oval 14"/>
          <p:cNvSpPr/>
          <p:nvPr/>
        </p:nvSpPr>
        <p:spPr bwMode="auto">
          <a:xfrm rot="12580652">
            <a:off x="3266301" y="3735122"/>
            <a:ext cx="2745116" cy="849812"/>
          </a:xfrm>
          <a:prstGeom prst="ellipse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Oval 15"/>
          <p:cNvSpPr/>
          <p:nvPr/>
        </p:nvSpPr>
        <p:spPr bwMode="auto">
          <a:xfrm rot="10800000">
            <a:off x="5468957" y="5775962"/>
            <a:ext cx="2745116" cy="849812"/>
          </a:xfrm>
          <a:prstGeom prst="ellipse">
            <a:avLst/>
          </a:prstGeom>
          <a:noFill/>
          <a:ln w="698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6661015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3200" b="1" dirty="0" smtClean="0"/>
              <a:t>T</a:t>
            </a:r>
            <a:r>
              <a:rPr lang="tr-TR" sz="3200" b="1" dirty="0" smtClean="0"/>
              <a:t>ü</a:t>
            </a:r>
            <a:r>
              <a:rPr lang="en-US" sz="3200" b="1" dirty="0" err="1" smtClean="0"/>
              <a:t>rkiye’nin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ba</a:t>
            </a:r>
            <a:r>
              <a:rPr lang="tr-TR" sz="3200" b="1" dirty="0" err="1" smtClean="0"/>
              <a:t>ğlantı</a:t>
            </a:r>
            <a:r>
              <a:rPr lang="en-US" sz="3200" b="1" dirty="0" smtClean="0"/>
              <a:t> </a:t>
            </a:r>
            <a:r>
              <a:rPr lang="en-US" sz="3200" b="1" dirty="0" err="1" smtClean="0"/>
              <a:t>problemleri</a:t>
            </a:r>
            <a:r>
              <a:rPr lang="en-US" sz="3200" b="1" dirty="0" smtClean="0"/>
              <a:t/>
            </a:r>
            <a:br>
              <a:rPr lang="en-US" sz="3200" b="1" dirty="0" smtClean="0"/>
            </a:br>
            <a:r>
              <a:rPr lang="en-US" sz="2000" dirty="0" smtClean="0"/>
              <a:t>(+ </a:t>
            </a:r>
            <a:r>
              <a:rPr lang="tr-TR" sz="2000" dirty="0" err="1" smtClean="0"/>
              <a:t>Ö</a:t>
            </a:r>
            <a:r>
              <a:rPr lang="en-US" sz="2000" dirty="0" err="1" smtClean="0"/>
              <a:t>ncelik</a:t>
            </a:r>
            <a:r>
              <a:rPr lang="en-US" sz="2000" dirty="0" smtClean="0"/>
              <a:t> </a:t>
            </a:r>
            <a:r>
              <a:rPr lang="en-US" sz="2000" dirty="0" err="1" smtClean="0"/>
              <a:t>verme</a:t>
            </a:r>
            <a:r>
              <a:rPr lang="en-US" sz="2000" dirty="0" smtClean="0"/>
              <a:t> </a:t>
            </a:r>
            <a:r>
              <a:rPr lang="en-US" sz="2000" dirty="0" err="1" smtClean="0"/>
              <a:t>problemi</a:t>
            </a:r>
            <a:r>
              <a:rPr lang="en-US" sz="2000" dirty="0" smtClean="0"/>
              <a:t>: </a:t>
            </a:r>
            <a:r>
              <a:rPr lang="en-US" sz="2000" dirty="0" err="1" smtClean="0"/>
              <a:t>Yolcu</a:t>
            </a:r>
            <a:r>
              <a:rPr lang="en-US" sz="2000" dirty="0" smtClean="0"/>
              <a:t> </a:t>
            </a:r>
            <a:r>
              <a:rPr lang="en-US" sz="2000" dirty="0" err="1" smtClean="0"/>
              <a:t>ta</a:t>
            </a:r>
            <a:r>
              <a:rPr lang="tr-TR" sz="2000" dirty="0" err="1" smtClean="0"/>
              <a:t>şı</a:t>
            </a:r>
            <a:r>
              <a:rPr lang="en-US" sz="2000" dirty="0" err="1" smtClean="0"/>
              <a:t>maya</a:t>
            </a:r>
            <a:r>
              <a:rPr lang="en-US" sz="2000" dirty="0" smtClean="0"/>
              <a:t> </a:t>
            </a:r>
            <a:r>
              <a:rPr lang="en-US" sz="2000" dirty="0" err="1" smtClean="0"/>
              <a:t>kar</a:t>
            </a:r>
            <a:r>
              <a:rPr lang="tr-TR" sz="2000" dirty="0" err="1" smtClean="0"/>
              <a:t>şı</a:t>
            </a:r>
            <a:r>
              <a:rPr lang="en-US" sz="2000" dirty="0" smtClean="0"/>
              <a:t> </a:t>
            </a:r>
            <a:r>
              <a:rPr lang="tr-TR" sz="2000" dirty="0" smtClean="0"/>
              <a:t>konteynır</a:t>
            </a:r>
            <a:r>
              <a:rPr lang="en-US" sz="2000" dirty="0" smtClean="0"/>
              <a:t> </a:t>
            </a:r>
            <a:r>
              <a:rPr lang="en-US" sz="2000" dirty="0" err="1" smtClean="0"/>
              <a:t>ta</a:t>
            </a:r>
            <a:r>
              <a:rPr lang="tr-TR" sz="2000" dirty="0" err="1" smtClean="0"/>
              <a:t>şı</a:t>
            </a:r>
            <a:r>
              <a:rPr lang="en-US" sz="2000" dirty="0" err="1" smtClean="0"/>
              <a:t>mak</a:t>
            </a:r>
            <a:r>
              <a:rPr lang="en-US" sz="2000" dirty="0" smtClean="0"/>
              <a:t>)</a:t>
            </a:r>
            <a:endParaRPr lang="en-US" sz="3200" dirty="0"/>
          </a:p>
        </p:txBody>
      </p:sp>
      <p:grpSp>
        <p:nvGrpSpPr>
          <p:cNvPr id="3" name="Group 4"/>
          <p:cNvGrpSpPr/>
          <p:nvPr/>
        </p:nvGrpSpPr>
        <p:grpSpPr>
          <a:xfrm>
            <a:off x="-9525" y="2590800"/>
            <a:ext cx="9163050" cy="4495800"/>
            <a:chOff x="-9525" y="1676400"/>
            <a:chExt cx="9163050" cy="4495800"/>
          </a:xfrm>
        </p:grpSpPr>
        <p:pic>
          <p:nvPicPr>
            <p:cNvPr id="6" name="Picture 5" descr="C:\Users\TOSHIBA\Desktop\otoyok harita.png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-9525" y="1733550"/>
              <a:ext cx="9163050" cy="4438650"/>
            </a:xfrm>
            <a:prstGeom prst="rect">
              <a:avLst/>
            </a:prstGeom>
            <a:noFill/>
          </p:spPr>
        </p:pic>
        <p:grpSp>
          <p:nvGrpSpPr>
            <p:cNvPr id="4" name="Group 6"/>
            <p:cNvGrpSpPr/>
            <p:nvPr/>
          </p:nvGrpSpPr>
          <p:grpSpPr>
            <a:xfrm>
              <a:off x="0" y="1676400"/>
              <a:ext cx="7239000" cy="4088487"/>
              <a:chOff x="0" y="1676400"/>
              <a:chExt cx="7239000" cy="4088487"/>
            </a:xfrm>
          </p:grpSpPr>
          <p:sp>
            <p:nvSpPr>
              <p:cNvPr id="8" name="5 Metin kutusu"/>
              <p:cNvSpPr txBox="1"/>
              <p:nvPr/>
            </p:nvSpPr>
            <p:spPr>
              <a:xfrm>
                <a:off x="2133600" y="16764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İstanbul </a:t>
                </a:r>
              </a:p>
              <a:p>
                <a:pPr algn="ctr"/>
                <a:r>
                  <a:rPr lang="tr-TR" sz="1100" dirty="0" smtClean="0"/>
                  <a:t>- 105</a:t>
                </a:r>
              </a:p>
            </p:txBody>
          </p:sp>
          <p:sp>
            <p:nvSpPr>
              <p:cNvPr id="9" name="6 Metin kutusu"/>
              <p:cNvSpPr txBox="1"/>
              <p:nvPr/>
            </p:nvSpPr>
            <p:spPr>
              <a:xfrm>
                <a:off x="0" y="19050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Tekirdağ</a:t>
                </a:r>
              </a:p>
              <a:p>
                <a:pPr algn="ctr"/>
                <a:r>
                  <a:rPr lang="tr-TR" sz="1100" dirty="0" smtClean="0"/>
                  <a:t>+ 6</a:t>
                </a:r>
                <a:endParaRPr lang="tr-TR" sz="1100" dirty="0"/>
              </a:p>
            </p:txBody>
          </p:sp>
          <p:sp>
            <p:nvSpPr>
              <p:cNvPr id="10" name="7 Metin kutusu"/>
              <p:cNvSpPr txBox="1"/>
              <p:nvPr/>
            </p:nvSpPr>
            <p:spPr>
              <a:xfrm>
                <a:off x="0" y="48768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Denizli</a:t>
                </a:r>
              </a:p>
              <a:p>
                <a:pPr algn="ctr"/>
                <a:r>
                  <a:rPr lang="tr-TR" sz="1100" dirty="0" smtClean="0"/>
                  <a:t>0</a:t>
                </a:r>
                <a:endParaRPr lang="tr-TR" sz="1100" dirty="0"/>
              </a:p>
            </p:txBody>
          </p:sp>
          <p:sp>
            <p:nvSpPr>
              <p:cNvPr id="11" name="8 Metin kutusu"/>
              <p:cNvSpPr txBox="1"/>
              <p:nvPr/>
            </p:nvSpPr>
            <p:spPr>
              <a:xfrm>
                <a:off x="914400" y="52578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Antalya</a:t>
                </a:r>
              </a:p>
              <a:p>
                <a:pPr algn="ctr"/>
                <a:r>
                  <a:rPr lang="tr-TR" sz="1100" dirty="0" smtClean="0"/>
                  <a:t>+ 2</a:t>
                </a:r>
                <a:endParaRPr lang="tr-TR" sz="1100" dirty="0"/>
              </a:p>
            </p:txBody>
          </p:sp>
          <p:sp>
            <p:nvSpPr>
              <p:cNvPr id="12" name="9 Metin kutusu"/>
              <p:cNvSpPr txBox="1"/>
              <p:nvPr/>
            </p:nvSpPr>
            <p:spPr>
              <a:xfrm>
                <a:off x="4191000" y="38862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Kayseri</a:t>
                </a:r>
              </a:p>
              <a:p>
                <a:pPr algn="ctr"/>
                <a:r>
                  <a:rPr lang="tr-TR" sz="1100" dirty="0" smtClean="0"/>
                  <a:t>+ 10</a:t>
                </a:r>
                <a:endParaRPr lang="tr-TR" sz="1100" dirty="0"/>
              </a:p>
            </p:txBody>
          </p:sp>
          <p:sp>
            <p:nvSpPr>
              <p:cNvPr id="13" name="10 Metin kutusu"/>
              <p:cNvSpPr txBox="1"/>
              <p:nvPr/>
            </p:nvSpPr>
            <p:spPr>
              <a:xfrm>
                <a:off x="6248400" y="52578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Gaziantep</a:t>
                </a:r>
              </a:p>
              <a:p>
                <a:pPr algn="ctr"/>
                <a:r>
                  <a:rPr lang="tr-TR" sz="1100" dirty="0" smtClean="0"/>
                  <a:t>+ 15</a:t>
                </a:r>
                <a:endParaRPr lang="tr-TR" sz="1100" dirty="0"/>
              </a:p>
            </p:txBody>
          </p:sp>
          <p:sp>
            <p:nvSpPr>
              <p:cNvPr id="14" name="11 Metin kutusu"/>
              <p:cNvSpPr txBox="1"/>
              <p:nvPr/>
            </p:nvSpPr>
            <p:spPr>
              <a:xfrm>
                <a:off x="2819400" y="33528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Ankara</a:t>
                </a:r>
              </a:p>
              <a:p>
                <a:pPr algn="ctr"/>
                <a:r>
                  <a:rPr lang="tr-TR" sz="1100" dirty="0" smtClean="0"/>
                  <a:t>+ 18</a:t>
                </a:r>
              </a:p>
            </p:txBody>
          </p:sp>
          <p:sp>
            <p:nvSpPr>
              <p:cNvPr id="15" name="12 Metin kutusu"/>
              <p:cNvSpPr txBox="1"/>
              <p:nvPr/>
            </p:nvSpPr>
            <p:spPr>
              <a:xfrm>
                <a:off x="2438400" y="28194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Bolu</a:t>
                </a:r>
              </a:p>
              <a:p>
                <a:pPr algn="ctr"/>
                <a:r>
                  <a:rPr lang="tr-TR" sz="1100" dirty="0" smtClean="0"/>
                  <a:t>+ 2</a:t>
                </a:r>
                <a:endParaRPr lang="tr-TR" sz="1100" dirty="0"/>
              </a:p>
            </p:txBody>
          </p:sp>
          <p:sp>
            <p:nvSpPr>
              <p:cNvPr id="16" name="13 Metin kutusu"/>
              <p:cNvSpPr txBox="1"/>
              <p:nvPr/>
            </p:nvSpPr>
            <p:spPr>
              <a:xfrm>
                <a:off x="1371600" y="29718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Bursa </a:t>
                </a:r>
              </a:p>
              <a:p>
                <a:pPr algn="ctr"/>
                <a:r>
                  <a:rPr lang="tr-TR" sz="1100" dirty="0" smtClean="0"/>
                  <a:t>+ 28</a:t>
                </a:r>
                <a:endParaRPr lang="tr-TR" sz="1100" dirty="0"/>
              </a:p>
            </p:txBody>
          </p:sp>
          <p:sp>
            <p:nvSpPr>
              <p:cNvPr id="17" name="14 Metin kutusu"/>
              <p:cNvSpPr txBox="1"/>
              <p:nvPr/>
            </p:nvSpPr>
            <p:spPr>
              <a:xfrm>
                <a:off x="4495800" y="18288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Samsun</a:t>
                </a:r>
              </a:p>
              <a:p>
                <a:pPr algn="ctr"/>
                <a:r>
                  <a:rPr lang="tr-TR" sz="1100" dirty="0" smtClean="0"/>
                  <a:t>+ 8</a:t>
                </a:r>
                <a:endParaRPr lang="tr-TR" sz="1100" dirty="0"/>
              </a:p>
            </p:txBody>
          </p:sp>
          <p:sp>
            <p:nvSpPr>
              <p:cNvPr id="18" name="15 Metin kutusu"/>
              <p:cNvSpPr txBox="1"/>
              <p:nvPr/>
            </p:nvSpPr>
            <p:spPr>
              <a:xfrm>
                <a:off x="3962400" y="44958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Adana</a:t>
                </a:r>
              </a:p>
              <a:p>
                <a:pPr algn="ctr"/>
                <a:r>
                  <a:rPr lang="tr-TR" sz="1100" dirty="0" smtClean="0"/>
                  <a:t>+ 7</a:t>
                </a:r>
                <a:endParaRPr lang="tr-TR" sz="1100" dirty="0"/>
              </a:p>
            </p:txBody>
          </p:sp>
          <p:sp>
            <p:nvSpPr>
              <p:cNvPr id="19" name="16 Metin kutusu"/>
              <p:cNvSpPr txBox="1"/>
              <p:nvPr/>
            </p:nvSpPr>
            <p:spPr>
              <a:xfrm>
                <a:off x="838200" y="3074313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Balıkesir</a:t>
                </a:r>
              </a:p>
              <a:p>
                <a:pPr algn="ctr"/>
                <a:r>
                  <a:rPr lang="tr-TR" sz="1100" dirty="0" smtClean="0"/>
                  <a:t>+ 2</a:t>
                </a:r>
                <a:endParaRPr lang="tr-TR" sz="1100" dirty="0"/>
              </a:p>
            </p:txBody>
          </p:sp>
          <p:sp>
            <p:nvSpPr>
              <p:cNvPr id="20" name="17 Metin kutusu"/>
              <p:cNvSpPr txBox="1"/>
              <p:nvPr/>
            </p:nvSpPr>
            <p:spPr>
              <a:xfrm>
                <a:off x="0" y="35052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İzmir</a:t>
                </a:r>
              </a:p>
              <a:p>
                <a:pPr algn="ctr"/>
                <a:r>
                  <a:rPr lang="tr-TR" sz="1100" dirty="0" smtClean="0"/>
                  <a:t>- 37</a:t>
                </a:r>
                <a:endParaRPr lang="tr-TR" sz="1100" dirty="0"/>
              </a:p>
            </p:txBody>
          </p:sp>
          <p:sp>
            <p:nvSpPr>
              <p:cNvPr id="21" name="18 Metin kutusu"/>
              <p:cNvSpPr txBox="1"/>
              <p:nvPr/>
            </p:nvSpPr>
            <p:spPr>
              <a:xfrm>
                <a:off x="2209800" y="32766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Eskişehir</a:t>
                </a:r>
              </a:p>
              <a:p>
                <a:pPr algn="ctr"/>
                <a:r>
                  <a:rPr lang="tr-TR" sz="1100" dirty="0" smtClean="0"/>
                  <a:t>+ 1</a:t>
                </a:r>
                <a:endParaRPr lang="tr-TR" sz="1100" dirty="0"/>
              </a:p>
            </p:txBody>
          </p:sp>
          <p:sp>
            <p:nvSpPr>
              <p:cNvPr id="22" name="19 Metin kutusu"/>
              <p:cNvSpPr txBox="1"/>
              <p:nvPr/>
            </p:nvSpPr>
            <p:spPr>
              <a:xfrm>
                <a:off x="5257800" y="53340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Hatay</a:t>
                </a:r>
              </a:p>
              <a:p>
                <a:pPr algn="ctr"/>
                <a:r>
                  <a:rPr lang="tr-TR" sz="1100" dirty="0" smtClean="0"/>
                  <a:t>+ 8</a:t>
                </a:r>
              </a:p>
            </p:txBody>
          </p:sp>
          <p:sp>
            <p:nvSpPr>
              <p:cNvPr id="23" name="20 Metin kutusu"/>
              <p:cNvSpPr txBox="1"/>
              <p:nvPr/>
            </p:nvSpPr>
            <p:spPr>
              <a:xfrm>
                <a:off x="4572000" y="42672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K.Maraş</a:t>
                </a:r>
              </a:p>
              <a:p>
                <a:pPr algn="ctr"/>
                <a:r>
                  <a:rPr lang="tr-TR" sz="1100" dirty="0" smtClean="0"/>
                  <a:t>+ 11</a:t>
                </a:r>
                <a:endParaRPr lang="tr-TR" sz="1100" dirty="0"/>
              </a:p>
            </p:txBody>
          </p:sp>
          <p:sp>
            <p:nvSpPr>
              <p:cNvPr id="24" name="21 Metin kutusu"/>
              <p:cNvSpPr txBox="1"/>
              <p:nvPr/>
            </p:nvSpPr>
            <p:spPr>
              <a:xfrm>
                <a:off x="2743200" y="17526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Kocaeli</a:t>
                </a:r>
              </a:p>
              <a:p>
                <a:pPr algn="ctr"/>
                <a:r>
                  <a:rPr lang="tr-TR" sz="1100" dirty="0" smtClean="0"/>
                  <a:t>+ 40</a:t>
                </a:r>
              </a:p>
            </p:txBody>
          </p:sp>
          <p:sp>
            <p:nvSpPr>
              <p:cNvPr id="25" name="22 Metin kutusu"/>
              <p:cNvSpPr txBox="1"/>
              <p:nvPr/>
            </p:nvSpPr>
            <p:spPr>
              <a:xfrm>
                <a:off x="2819400" y="4191000"/>
                <a:ext cx="9906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Konya</a:t>
                </a:r>
              </a:p>
              <a:p>
                <a:pPr algn="ctr"/>
                <a:r>
                  <a:rPr lang="tr-TR" sz="1100" dirty="0" smtClean="0"/>
                  <a:t>+ 12</a:t>
                </a:r>
                <a:endParaRPr lang="tr-TR" sz="1100" dirty="0"/>
              </a:p>
            </p:txBody>
          </p:sp>
          <p:sp>
            <p:nvSpPr>
              <p:cNvPr id="26" name="23 Metin kutusu"/>
              <p:cNvSpPr txBox="1"/>
              <p:nvPr/>
            </p:nvSpPr>
            <p:spPr>
              <a:xfrm>
                <a:off x="1066800" y="37338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Manisa</a:t>
                </a:r>
              </a:p>
              <a:p>
                <a:pPr algn="ctr"/>
                <a:r>
                  <a:rPr lang="tr-TR" sz="1100" dirty="0" smtClean="0"/>
                  <a:t>+ 7</a:t>
                </a:r>
                <a:endParaRPr lang="tr-TR" sz="1100" dirty="0"/>
              </a:p>
            </p:txBody>
          </p:sp>
          <p:sp>
            <p:nvSpPr>
              <p:cNvPr id="27" name="24 Metin kutusu"/>
              <p:cNvSpPr txBox="1"/>
              <p:nvPr/>
            </p:nvSpPr>
            <p:spPr>
              <a:xfrm>
                <a:off x="3810000" y="53340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Mersin</a:t>
                </a:r>
              </a:p>
              <a:p>
                <a:pPr algn="ctr"/>
                <a:r>
                  <a:rPr lang="tr-TR" sz="1100" dirty="0" smtClean="0"/>
                  <a:t>- 3</a:t>
                </a:r>
                <a:endParaRPr lang="tr-TR" sz="1100" dirty="0"/>
              </a:p>
            </p:txBody>
          </p:sp>
          <p:sp>
            <p:nvSpPr>
              <p:cNvPr id="28" name="25 Metin kutusu"/>
              <p:cNvSpPr txBox="1"/>
              <p:nvPr/>
            </p:nvSpPr>
            <p:spPr>
              <a:xfrm>
                <a:off x="5486400" y="19812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Ordu</a:t>
                </a:r>
              </a:p>
              <a:p>
                <a:pPr algn="ctr"/>
                <a:r>
                  <a:rPr lang="tr-TR" sz="1100" dirty="0" smtClean="0"/>
                  <a:t>+ 1</a:t>
                </a:r>
                <a:endParaRPr lang="tr-TR" sz="1100" dirty="0"/>
              </a:p>
            </p:txBody>
          </p:sp>
          <p:sp>
            <p:nvSpPr>
              <p:cNvPr id="29" name="26 Metin kutusu"/>
              <p:cNvSpPr txBox="1"/>
              <p:nvPr/>
            </p:nvSpPr>
            <p:spPr>
              <a:xfrm>
                <a:off x="3429000" y="18288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Sakarya</a:t>
                </a:r>
              </a:p>
              <a:p>
                <a:pPr algn="ctr"/>
                <a:r>
                  <a:rPr lang="tr-TR" sz="1100" dirty="0" smtClean="0"/>
                  <a:t>+ 4</a:t>
                </a:r>
                <a:endParaRPr lang="tr-TR" sz="1100" dirty="0"/>
              </a:p>
            </p:txBody>
          </p:sp>
          <p:cxnSp>
            <p:nvCxnSpPr>
              <p:cNvPr id="30" name="28 Düz Bağlayıcı"/>
              <p:cNvCxnSpPr/>
              <p:nvPr/>
            </p:nvCxnSpPr>
            <p:spPr bwMode="auto">
              <a:xfrm rot="5400000" flipH="1" flipV="1">
                <a:off x="5257800" y="2286000"/>
                <a:ext cx="533400" cy="5334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1" name="30 Düz Bağlayıcı"/>
              <p:cNvCxnSpPr/>
              <p:nvPr/>
            </p:nvCxnSpPr>
            <p:spPr bwMode="auto">
              <a:xfrm rot="5400000" flipH="1" flipV="1">
                <a:off x="4533900" y="2324100"/>
                <a:ext cx="457200" cy="2286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2" name="32 Düz Bağlayıcı"/>
              <p:cNvCxnSpPr/>
              <p:nvPr/>
            </p:nvCxnSpPr>
            <p:spPr bwMode="auto">
              <a:xfrm>
                <a:off x="4724400" y="5410200"/>
                <a:ext cx="838200" cy="1524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3" name="36 Düz Bağlayıcı"/>
              <p:cNvCxnSpPr/>
              <p:nvPr/>
            </p:nvCxnSpPr>
            <p:spPr bwMode="auto">
              <a:xfrm>
                <a:off x="5257800" y="4953000"/>
                <a:ext cx="1143000" cy="4572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4" name="38 Düz Bağlayıcı"/>
              <p:cNvCxnSpPr/>
              <p:nvPr/>
            </p:nvCxnSpPr>
            <p:spPr bwMode="auto">
              <a:xfrm rot="10800000">
                <a:off x="609600" y="2286000"/>
                <a:ext cx="609600" cy="3048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5" name="40 Düz Bağlayıcı"/>
              <p:cNvCxnSpPr/>
              <p:nvPr/>
            </p:nvCxnSpPr>
            <p:spPr bwMode="auto">
              <a:xfrm rot="5400000" flipH="1" flipV="1">
                <a:off x="1905000" y="2057400"/>
                <a:ext cx="533400" cy="5334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6" name="44 Düz Bağlayıcı"/>
              <p:cNvCxnSpPr/>
              <p:nvPr/>
            </p:nvCxnSpPr>
            <p:spPr bwMode="auto">
              <a:xfrm rot="10800000" flipV="1">
                <a:off x="1600200" y="4953000"/>
                <a:ext cx="914400" cy="4572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7" name="46 Düz Bağlayıcı"/>
              <p:cNvCxnSpPr>
                <a:endCxn id="27" idx="0"/>
              </p:cNvCxnSpPr>
              <p:nvPr/>
            </p:nvCxnSpPr>
            <p:spPr bwMode="auto">
              <a:xfrm>
                <a:off x="3886200" y="5105400"/>
                <a:ext cx="342900" cy="2286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8" name="53 Düz Bağlayıcı"/>
              <p:cNvCxnSpPr/>
              <p:nvPr/>
            </p:nvCxnSpPr>
            <p:spPr bwMode="auto">
              <a:xfrm rot="10800000" flipV="1">
                <a:off x="533400" y="4648200"/>
                <a:ext cx="1295400" cy="2286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39" name="55 Düz Bağlayıcı"/>
              <p:cNvCxnSpPr/>
              <p:nvPr/>
            </p:nvCxnSpPr>
            <p:spPr bwMode="auto">
              <a:xfrm rot="10800000">
                <a:off x="457200" y="3886200"/>
                <a:ext cx="609600" cy="2286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0" name="57 Düz Bağlayıcı"/>
              <p:cNvCxnSpPr/>
              <p:nvPr/>
            </p:nvCxnSpPr>
            <p:spPr bwMode="auto">
              <a:xfrm flipV="1">
                <a:off x="2209800" y="2133600"/>
                <a:ext cx="914400" cy="6858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1" name="59 Düz Bağlayıcı"/>
              <p:cNvCxnSpPr/>
              <p:nvPr/>
            </p:nvCxnSpPr>
            <p:spPr bwMode="auto">
              <a:xfrm flipV="1">
                <a:off x="2590800" y="2057400"/>
                <a:ext cx="1066800" cy="762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cxnSp>
            <p:nvCxnSpPr>
              <p:cNvPr id="42" name="41 Düz Bağlayıcı"/>
              <p:cNvCxnSpPr/>
              <p:nvPr/>
            </p:nvCxnSpPr>
            <p:spPr bwMode="auto">
              <a:xfrm rot="5400000" flipH="1" flipV="1">
                <a:off x="6096000" y="2362200"/>
                <a:ext cx="533400" cy="3810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3" name="42 Metin kutusu"/>
              <p:cNvSpPr txBox="1"/>
              <p:nvPr/>
            </p:nvSpPr>
            <p:spPr>
              <a:xfrm>
                <a:off x="6172200" y="19050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Trabzon</a:t>
                </a:r>
              </a:p>
              <a:p>
                <a:pPr algn="ctr"/>
                <a:r>
                  <a:rPr lang="tr-TR" sz="1100" dirty="0" smtClean="0"/>
                  <a:t>+ 3</a:t>
                </a:r>
              </a:p>
            </p:txBody>
          </p:sp>
          <p:cxnSp>
            <p:nvCxnSpPr>
              <p:cNvPr id="44" name="45 Düz Bağlayıcı"/>
              <p:cNvCxnSpPr/>
              <p:nvPr/>
            </p:nvCxnSpPr>
            <p:spPr bwMode="auto">
              <a:xfrm rot="10800000" flipV="1">
                <a:off x="2743200" y="4953000"/>
                <a:ext cx="685800" cy="457200"/>
              </a:xfrm>
              <a:prstGeom prst="line">
                <a:avLst/>
              </a:prstGeom>
              <a:solidFill>
                <a:schemeClr val="accent1"/>
              </a:solidFill>
              <a:ln w="9525" cap="flat" cmpd="sng" algn="ctr">
                <a:solidFill>
                  <a:schemeClr val="tx1"/>
                </a:solidFill>
                <a:prstDash val="solid"/>
                <a:round/>
                <a:headEnd type="none" w="med" len="med"/>
                <a:tailEnd type="none" w="med" len="med"/>
              </a:ln>
              <a:effectLst/>
            </p:spPr>
          </p:cxnSp>
          <p:sp>
            <p:nvSpPr>
              <p:cNvPr id="45" name="47 Metin kutusu"/>
              <p:cNvSpPr txBox="1"/>
              <p:nvPr/>
            </p:nvSpPr>
            <p:spPr>
              <a:xfrm>
                <a:off x="2209800" y="5334000"/>
                <a:ext cx="838200" cy="43088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>
                <a:defPPr>
                  <a:defRPr lang="en-US"/>
                </a:defPPr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1pPr>
                <a:lvl2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2pPr>
                <a:lvl3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3pPr>
                <a:lvl4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4pPr>
                <a:lvl5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5pPr>
                <a:lvl6pPr marL="22860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6pPr>
                <a:lvl7pPr marL="27432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7pPr>
                <a:lvl8pPr marL="32004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8pPr>
                <a:lvl9pPr marL="3657600" algn="l" defTabSz="914400" rtl="0" eaLnBrk="1" latinLnBrk="0" hangingPunct="1">
                  <a:defRPr sz="4000" b="1" kern="1200">
                    <a:solidFill>
                      <a:schemeClr val="tx1"/>
                    </a:solidFill>
                    <a:latin typeface="Arial" charset="0"/>
                    <a:ea typeface="+mn-ea"/>
                    <a:cs typeface="Arial" charset="0"/>
                  </a:defRPr>
                </a:lvl9pPr>
              </a:lstStyle>
              <a:p>
                <a:pPr algn="ctr"/>
                <a:r>
                  <a:rPr lang="tr-TR" sz="1100" dirty="0" smtClean="0"/>
                  <a:t>Karaman</a:t>
                </a:r>
              </a:p>
              <a:p>
                <a:pPr algn="ctr"/>
                <a:r>
                  <a:rPr lang="tr-TR" sz="1100" dirty="0" smtClean="0"/>
                  <a:t>- 1</a:t>
                </a:r>
                <a:endParaRPr lang="tr-TR" sz="1100" dirty="0"/>
              </a:p>
            </p:txBody>
          </p:sp>
        </p:grpSp>
      </p:grpSp>
      <p:sp>
        <p:nvSpPr>
          <p:cNvPr id="46" name="Rectangle 9"/>
          <p:cNvSpPr>
            <a:spLocks noChangeArrowheads="1"/>
          </p:cNvSpPr>
          <p:nvPr/>
        </p:nvSpPr>
        <p:spPr bwMode="auto">
          <a:xfrm>
            <a:off x="0" y="1752600"/>
            <a:ext cx="9144000" cy="584776"/>
          </a:xfrm>
          <a:prstGeom prst="rect">
            <a:avLst/>
          </a:prstGeom>
          <a:solidFill>
            <a:schemeClr val="accent2"/>
          </a:solid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tr-TR" sz="1600" b="0" dirty="0">
                <a:solidFill>
                  <a:schemeClr val="bg1"/>
                </a:solidFill>
              </a:rPr>
              <a:t>1997 – 2009 arasında, 2009’a kadar İstanbul Sanayi Odası’nın en büyük 1000 sanayi kuruluşu derecelendirmesi arasında 5ten fazla firmaya sahip olan illerde değişiklik</a:t>
            </a:r>
          </a:p>
        </p:txBody>
      </p:sp>
      <p:sp>
        <p:nvSpPr>
          <p:cNvPr id="49" name="Text Box 9"/>
          <p:cNvSpPr txBox="1">
            <a:spLocks noChangeArrowheads="1"/>
          </p:cNvSpPr>
          <p:nvPr/>
        </p:nvSpPr>
        <p:spPr bwMode="auto">
          <a:xfrm>
            <a:off x="3200400" y="6735762"/>
            <a:ext cx="5943600" cy="274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tr-TR" sz="1200" dirty="0">
                <a:latin typeface="Arial" charset="0"/>
              </a:rPr>
              <a:t>Kaynak: </a:t>
            </a:r>
            <a:r>
              <a:rPr lang="tr-TR" sz="1200" dirty="0" smtClean="0"/>
              <a:t>İstanbul Sanayi Odası</a:t>
            </a:r>
            <a:endParaRPr lang="en-US" sz="1200" dirty="0">
              <a:latin typeface="Arial" charset="0"/>
            </a:endParaRPr>
          </a:p>
        </p:txBody>
      </p:sp>
      <p:sp>
        <p:nvSpPr>
          <p:cNvPr id="47" name="46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CEC5300F-9B9A-4478-8CCF-30F22F236751}" type="slidenum">
              <a:rPr lang="en-US" smtClean="0"/>
              <a:pPr>
                <a:defRPr/>
              </a:pPr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3685043277"/>
      </p:ext>
    </p:extLst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14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48482" name="think-cell Slide" r:id="rId14" imgW="270" imgH="270" progId="TCLayout.ActiveDocument.1">
              <p:embed/>
            </p:oleObj>
          </a:graphicData>
        </a:graphic>
      </p:graphicFrame>
      <p:sp>
        <p:nvSpPr>
          <p:cNvPr id="12" name="11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tr-TR" sz="140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sym typeface="+mn-lt"/>
            </a:endParaRPr>
          </a:p>
        </p:txBody>
      </p:sp>
      <p:sp>
        <p:nvSpPr>
          <p:cNvPr id="5" name="28 Metin kutusu"/>
          <p:cNvSpPr txBox="1"/>
          <p:nvPr/>
        </p:nvSpPr>
        <p:spPr>
          <a:xfrm>
            <a:off x="323528" y="1700808"/>
            <a:ext cx="8045772" cy="5847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Günümüz Türkiye sınırlarında yaşayan her 1000 kişiden kaçı Erzurum ve Gaziantep’te yaşıyor?</a:t>
            </a:r>
            <a:endParaRPr lang="en-US" sz="1600" b="1" dirty="0"/>
          </a:p>
        </p:txBody>
      </p:sp>
      <p:sp>
        <p:nvSpPr>
          <p:cNvPr id="6" name="Başlık 2"/>
          <p:cNvSpPr>
            <a:spLocks noGrp="1"/>
          </p:cNvSpPr>
          <p:nvPr>
            <p:ph type="title"/>
          </p:nvPr>
        </p:nvSpPr>
        <p:spPr>
          <a:xfrm>
            <a:off x="121096" y="790600"/>
            <a:ext cx="8915400" cy="838200"/>
          </a:xfrm>
        </p:spPr>
        <p:txBody>
          <a:bodyPr/>
          <a:lstStyle/>
          <a:p>
            <a:r>
              <a:rPr lang="tr-TR" sz="2800" b="1" dirty="0" smtClean="0"/>
              <a:t>1980’e kadar Erzurum ve Gaziantep çok da farklı yerler değildi…</a:t>
            </a:r>
            <a:endParaRPr lang="tr-TR" sz="2800" b="1" dirty="0"/>
          </a:p>
        </p:txBody>
      </p:sp>
      <p:graphicFrame>
        <p:nvGraphicFramePr>
          <p:cNvPr id="2" name="9 Nesne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xmlns="" val="404548203"/>
              </p:ext>
            </p:extLst>
          </p:nvPr>
        </p:nvGraphicFramePr>
        <p:xfrm>
          <a:off x="317500" y="2603500"/>
          <a:ext cx="7975600" cy="34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3" name="12 Dikdörtgen"/>
          <p:cNvSpPr/>
          <p:nvPr>
            <p:custDataLst>
              <p:tags r:id="rId4"/>
            </p:custDataLst>
          </p:nvPr>
        </p:nvSpPr>
        <p:spPr bwMode="auto">
          <a:xfrm>
            <a:off x="3330575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C6F78EE-503E-4139-BC03-6376B7CA2B33}" type="datetime'''''1''''9''''''''6''''''''''''''''''5'''">
              <a:rPr lang="en-US" sz="14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1965</a:t>
            </a:fld>
            <a:endParaRPr lang="tr-TR" sz="14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1" name="10 Dikdörtgen"/>
          <p:cNvSpPr/>
          <p:nvPr>
            <p:custDataLst>
              <p:tags r:id="rId5"/>
            </p:custDataLst>
          </p:nvPr>
        </p:nvSpPr>
        <p:spPr bwMode="auto">
          <a:xfrm>
            <a:off x="1458912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4C5D030-FC5F-4AA8-A0DC-A372B5EB71A4}" type="datetime'''''''1''9''''''''''''''''''2''''''''''7'''''''''">
              <a:rPr lang="en-US" sz="14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1927</a:t>
            </a:fld>
            <a:endParaRPr lang="tr-TR" sz="14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6" name="15 Dikdörtgen"/>
          <p:cNvSpPr/>
          <p:nvPr>
            <p:custDataLst>
              <p:tags r:id="rId6"/>
            </p:custDataLst>
          </p:nvPr>
        </p:nvSpPr>
        <p:spPr bwMode="auto">
          <a:xfrm>
            <a:off x="7073900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139458CD-92DF-45FD-8333-F28A1E3B1431}" type="datetime'''''''''''''2''0''''''1''''''''''''''2'''''''''''''''''''''''">
              <a:rPr lang="en-US" sz="1400" b="1" smtClean="0">
                <a:latin typeface="Tahoma"/>
                <a:cs typeface="Arial"/>
                <a:sym typeface="Tahoma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400" b="1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4" name="13 Dikdörtgen"/>
          <p:cNvSpPr/>
          <p:nvPr>
            <p:custDataLst>
              <p:tags r:id="rId7"/>
            </p:custDataLst>
          </p:nvPr>
        </p:nvSpPr>
        <p:spPr bwMode="auto">
          <a:xfrm>
            <a:off x="5202237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EBEA885-C81B-44D1-A983-538317B31520}" type="datetime'''''''1''''''9''''''''''''''''8''''''''''0'''''">
              <a:rPr lang="en-US" sz="14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1980</a:t>
            </a:fld>
            <a:endParaRPr lang="tr-TR" sz="1400" b="1" strike="noStrike" cap="none" normalizeH="0" dirty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8" name="17 Dikdörtgen"/>
          <p:cNvSpPr/>
          <p:nvPr>
            <p:custDataLst>
              <p:tags r:id="rId8"/>
            </p:custDataLst>
          </p:nvPr>
        </p:nvSpPr>
        <p:spPr bwMode="auto">
          <a:xfrm>
            <a:off x="3424237" y="6364287"/>
            <a:ext cx="250825" cy="187325"/>
          </a:xfrm>
          <a:prstGeom prst="rect">
            <a:avLst/>
          </a:prstGeom>
          <a:solidFill>
            <a:srgbClr val="C10B2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19 Dikdörtgen"/>
          <p:cNvSpPr/>
          <p:nvPr>
            <p:custDataLst>
              <p:tags r:id="rId9"/>
            </p:custDataLst>
          </p:nvPr>
        </p:nvSpPr>
        <p:spPr bwMode="auto">
          <a:xfrm>
            <a:off x="4479925" y="6364287"/>
            <a:ext cx="250825" cy="187325"/>
          </a:xfrm>
          <a:prstGeom prst="rect">
            <a:avLst/>
          </a:prstGeom>
          <a:solidFill>
            <a:srgbClr val="3333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16 Dikdörtgen"/>
          <p:cNvSpPr/>
          <p:nvPr>
            <p:custDataLst>
              <p:tags r:id="rId10"/>
            </p:custDataLst>
          </p:nvPr>
        </p:nvSpPr>
        <p:spPr bwMode="auto">
          <a:xfrm>
            <a:off x="3725862" y="6359525"/>
            <a:ext cx="652462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771618-C5D4-4F55-BC24-1DB61C796D37}" type="datetime'''''E''''''r''z''''''''u''''''''''''r''u''''m'''''''''''''">
              <a:rPr lang="en-US" sz="1400" smtClean="0">
                <a:sym typeface="+mn-lt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Erzurum</a:t>
            </a:fld>
            <a:endParaRPr lang="tr-TR" sz="1400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9" name="18 Dikdörtgen"/>
          <p:cNvSpPr/>
          <p:nvPr>
            <p:custDataLst>
              <p:tags r:id="rId11"/>
            </p:custDataLst>
          </p:nvPr>
        </p:nvSpPr>
        <p:spPr bwMode="auto">
          <a:xfrm>
            <a:off x="4781550" y="6359525"/>
            <a:ext cx="776287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FA7E94-0B45-4867-B410-40F2868CE162}" type="datetime'''G''''''''az''''''i''''''''''a''''nt''''''''''''''ep'''">
              <a:rPr lang="en-US" sz="1400" smtClean="0">
                <a:latin typeface="Tahoma"/>
                <a:cs typeface="Arial"/>
                <a:sym typeface="Tahom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Gaziantep</a:t>
            </a:fld>
            <a:endParaRPr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7374087" y="256490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/>
              <a:t>25</a:t>
            </a:r>
            <a:endParaRPr lang="tr-TR" sz="1400" b="1" dirty="0"/>
          </a:p>
        </p:txBody>
      </p:sp>
      <p:sp>
        <p:nvSpPr>
          <p:cNvPr id="22" name="38 Dikdörtgen"/>
          <p:cNvSpPr/>
          <p:nvPr/>
        </p:nvSpPr>
        <p:spPr bwMode="auto">
          <a:xfrm>
            <a:off x="7236296" y="2636912"/>
            <a:ext cx="936104" cy="194421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39 Dikdörtgen"/>
          <p:cNvSpPr/>
          <p:nvPr/>
        </p:nvSpPr>
        <p:spPr bwMode="auto">
          <a:xfrm>
            <a:off x="7308304" y="4509120"/>
            <a:ext cx="720080" cy="1249536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39 Dikdörtgen"/>
          <p:cNvSpPr/>
          <p:nvPr/>
        </p:nvSpPr>
        <p:spPr bwMode="auto">
          <a:xfrm>
            <a:off x="6591001" y="4238104"/>
            <a:ext cx="783086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Dikdörtgen 3"/>
          <p:cNvSpPr/>
          <p:nvPr/>
        </p:nvSpPr>
        <p:spPr bwMode="auto">
          <a:xfrm>
            <a:off x="6732240" y="3284984"/>
            <a:ext cx="1152128" cy="1440160"/>
          </a:xfrm>
          <a:prstGeom prst="rect">
            <a:avLst/>
          </a:prstGeom>
          <a:noFill/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4000" b="1" i="0" u="none" strike="noStrike" cap="none" normalizeH="0" baseline="0" dirty="0" smtClean="0">
                <a:ln>
                  <a:noFill/>
                </a:ln>
                <a:effectLst/>
                <a:latin typeface="Arial" charset="0"/>
                <a:cs typeface="Arial" charset="0"/>
              </a:rPr>
              <a:t>?</a:t>
            </a:r>
          </a:p>
        </p:txBody>
      </p:sp>
    </p:spTree>
    <p:extLst>
      <p:ext uri="{BB962C8B-B14F-4D97-AF65-F5344CB8AC3E}">
        <p14:creationId xmlns:p14="http://schemas.microsoft.com/office/powerpoint/2010/main" xmlns="" val="25706404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5" name="14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49506" name="think-cell Slide" r:id="rId14" imgW="270" imgH="270" progId="TCLayout.ActiveDocument.1">
              <p:embed/>
            </p:oleObj>
          </a:graphicData>
        </a:graphic>
      </p:graphicFrame>
      <p:sp>
        <p:nvSpPr>
          <p:cNvPr id="12" name="11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tr-TR" sz="140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sym typeface="+mn-lt"/>
            </a:endParaRPr>
          </a:p>
        </p:txBody>
      </p:sp>
      <p:sp>
        <p:nvSpPr>
          <p:cNvPr id="5" name="28 Metin kutusu"/>
          <p:cNvSpPr txBox="1"/>
          <p:nvPr/>
        </p:nvSpPr>
        <p:spPr>
          <a:xfrm>
            <a:off x="323528" y="1700808"/>
            <a:ext cx="8045772" cy="5847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Günümüz Türkiye sınırlarında yaşayan her 1000 kişiden kaçı Erzurum ve Gaziantep’te yaşıyor?</a:t>
            </a:r>
            <a:endParaRPr lang="en-US" sz="1600" b="1" dirty="0"/>
          </a:p>
        </p:txBody>
      </p:sp>
      <p:sp>
        <p:nvSpPr>
          <p:cNvPr id="6" name="Başlık 2"/>
          <p:cNvSpPr>
            <a:spLocks noGrp="1"/>
          </p:cNvSpPr>
          <p:nvPr>
            <p:ph type="title"/>
          </p:nvPr>
        </p:nvSpPr>
        <p:spPr>
          <a:xfrm>
            <a:off x="121096" y="790600"/>
            <a:ext cx="8915400" cy="838200"/>
          </a:xfrm>
        </p:spPr>
        <p:txBody>
          <a:bodyPr/>
          <a:lstStyle/>
          <a:p>
            <a:r>
              <a:rPr lang="tr-TR" sz="2800" b="1" dirty="0" smtClean="0"/>
              <a:t>Gaziantep’in tecrübesinden neler öğrenebiliriz?</a:t>
            </a:r>
            <a:endParaRPr lang="tr-TR" sz="2800" b="1" dirty="0"/>
          </a:p>
        </p:txBody>
      </p:sp>
      <p:graphicFrame>
        <p:nvGraphicFramePr>
          <p:cNvPr id="2" name="9 Nesne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xmlns="" val="1506020128"/>
              </p:ext>
            </p:extLst>
          </p:nvPr>
        </p:nvGraphicFramePr>
        <p:xfrm>
          <a:off x="317500" y="2603500"/>
          <a:ext cx="7975600" cy="341312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5"/>
          </a:graphicData>
        </a:graphic>
      </p:graphicFrame>
      <p:sp>
        <p:nvSpPr>
          <p:cNvPr id="13" name="12 Dikdörtgen"/>
          <p:cNvSpPr/>
          <p:nvPr>
            <p:custDataLst>
              <p:tags r:id="rId4"/>
            </p:custDataLst>
          </p:nvPr>
        </p:nvSpPr>
        <p:spPr bwMode="auto">
          <a:xfrm>
            <a:off x="3330575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C6F78EE-503E-4139-BC03-6376B7CA2B33}" type="datetime'''''1''''9''''''''6''''''''''''''''''5'''">
              <a:rPr lang="en-US" sz="14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1965</a:t>
            </a:fld>
            <a:endParaRPr lang="tr-TR" sz="14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1" name="10 Dikdörtgen"/>
          <p:cNvSpPr/>
          <p:nvPr>
            <p:custDataLst>
              <p:tags r:id="rId5"/>
            </p:custDataLst>
          </p:nvPr>
        </p:nvSpPr>
        <p:spPr bwMode="auto">
          <a:xfrm>
            <a:off x="1458912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4C5D030-FC5F-4AA8-A0DC-A372B5EB71A4}" type="datetime'''''''1''9''''''''''''''''''2''''''''''7'''''''''">
              <a:rPr lang="en-US" sz="14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1927</a:t>
            </a:fld>
            <a:endParaRPr lang="tr-TR" sz="14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6" name="15 Dikdörtgen"/>
          <p:cNvSpPr/>
          <p:nvPr>
            <p:custDataLst>
              <p:tags r:id="rId6"/>
            </p:custDataLst>
          </p:nvPr>
        </p:nvSpPr>
        <p:spPr bwMode="auto">
          <a:xfrm>
            <a:off x="7073900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139458CD-92DF-45FD-8333-F28A1E3B1431}" type="datetime'''''''''''''2''0''''''1''''''''''''''2'''''''''''''''''''''''">
              <a:rPr lang="en-US" sz="1400" b="1" smtClean="0">
                <a:latin typeface="Tahoma"/>
                <a:cs typeface="Arial"/>
                <a:sym typeface="Tahoma"/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400" b="1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4" name="13 Dikdörtgen"/>
          <p:cNvSpPr/>
          <p:nvPr>
            <p:custDataLst>
              <p:tags r:id="rId7"/>
            </p:custDataLst>
          </p:nvPr>
        </p:nvSpPr>
        <p:spPr bwMode="auto">
          <a:xfrm>
            <a:off x="5202237" y="5915025"/>
            <a:ext cx="4635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EBEA885-C81B-44D1-A983-538317B31520}" type="datetime'''''''1''''''9''''''''''''''''8''''''''''0'''''">
              <a:rPr lang="en-US" sz="14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1980</a:t>
            </a:fld>
            <a:endParaRPr lang="tr-TR" sz="1400" b="1" strike="noStrike" cap="none" normalizeH="0" dirty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8" name="17 Dikdörtgen"/>
          <p:cNvSpPr/>
          <p:nvPr>
            <p:custDataLst>
              <p:tags r:id="rId8"/>
            </p:custDataLst>
          </p:nvPr>
        </p:nvSpPr>
        <p:spPr bwMode="auto">
          <a:xfrm>
            <a:off x="3424237" y="6364287"/>
            <a:ext cx="250825" cy="187325"/>
          </a:xfrm>
          <a:prstGeom prst="rect">
            <a:avLst/>
          </a:prstGeom>
          <a:solidFill>
            <a:srgbClr val="C10B2B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19 Dikdörtgen"/>
          <p:cNvSpPr/>
          <p:nvPr>
            <p:custDataLst>
              <p:tags r:id="rId9"/>
            </p:custDataLst>
          </p:nvPr>
        </p:nvSpPr>
        <p:spPr bwMode="auto">
          <a:xfrm>
            <a:off x="4479925" y="6364287"/>
            <a:ext cx="250825" cy="187325"/>
          </a:xfrm>
          <a:prstGeom prst="rect">
            <a:avLst/>
          </a:prstGeom>
          <a:solidFill>
            <a:srgbClr val="333399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16 Dikdörtgen"/>
          <p:cNvSpPr/>
          <p:nvPr>
            <p:custDataLst>
              <p:tags r:id="rId10"/>
            </p:custDataLst>
          </p:nvPr>
        </p:nvSpPr>
        <p:spPr bwMode="auto">
          <a:xfrm>
            <a:off x="3725862" y="6359525"/>
            <a:ext cx="652462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E4771618-C5D4-4F55-BC24-1DB61C796D37}" type="datetime'''''E''''''r''z''''''''u''''''''''''r''u''''m'''''''''''''">
              <a:rPr lang="en-US" sz="1400" smtClean="0">
                <a:sym typeface="+mn-lt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Erzurum</a:t>
            </a:fld>
            <a:endParaRPr lang="tr-TR" sz="1400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9" name="18 Dikdörtgen"/>
          <p:cNvSpPr/>
          <p:nvPr>
            <p:custDataLst>
              <p:tags r:id="rId11"/>
            </p:custDataLst>
          </p:nvPr>
        </p:nvSpPr>
        <p:spPr bwMode="auto">
          <a:xfrm>
            <a:off x="4781550" y="6359525"/>
            <a:ext cx="776287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3FA7E94-0B45-4867-B410-40F2868CE162}" type="datetime'''G''''''''az''''''i''''''''''a''''nt''''''''''''''ep'''">
              <a:rPr lang="en-US" sz="1400" smtClean="0">
                <a:latin typeface="Tahoma"/>
                <a:cs typeface="Arial"/>
                <a:sym typeface="Tahoma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Gaziantep</a:t>
            </a:fld>
            <a:endParaRPr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7374087" y="2564904"/>
            <a:ext cx="57606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/>
              <a:t>25</a:t>
            </a:r>
            <a:endParaRPr lang="tr-TR" sz="1400" b="1" dirty="0"/>
          </a:p>
        </p:txBody>
      </p:sp>
    </p:spTree>
    <p:extLst>
      <p:ext uri="{BB962C8B-B14F-4D97-AF65-F5344CB8AC3E}">
        <p14:creationId xmlns:p14="http://schemas.microsoft.com/office/powerpoint/2010/main" xmlns="" val="16239400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tr-TR" sz="3600" b="1" dirty="0" smtClean="0"/>
              <a:t>Erzurum için nasıl </a:t>
            </a:r>
            <a:r>
              <a:rPr lang="tr-TR" sz="3600" b="1" dirty="0" smtClean="0"/>
              <a:t>bir yol </a:t>
            </a:r>
            <a:r>
              <a:rPr lang="tr-TR" sz="3600" b="1" dirty="0" smtClean="0"/>
              <a:t>haritası? 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Türkiye’nin dönüşüm ve sıçrama ihtiyacını dikkate alan, dış dünyayı ve teknolojik gelişmeleri, Erzurum’un kapasitesiyle birlikte hesaba katan bir sentez </a:t>
            </a:r>
          </a:p>
          <a:p>
            <a:r>
              <a:rPr lang="tr-TR" sz="2800" dirty="0" smtClean="0"/>
              <a:t>Gerçekçi ama iddialı bir strateji ve gelişme eksenleri 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err="1" smtClean="0"/>
              <a:t>Örn</a:t>
            </a:r>
            <a:r>
              <a:rPr lang="tr-TR" sz="2400" dirty="0" smtClean="0"/>
              <a:t>. Asya’ya açılan kapı olarak Erzurum… </a:t>
            </a:r>
          </a:p>
          <a:p>
            <a:r>
              <a:rPr lang="tr-TR" sz="2800" dirty="0" smtClean="0"/>
              <a:t>Somut ama iddialı bir yol haritası 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err="1" smtClean="0"/>
              <a:t>Örn</a:t>
            </a:r>
            <a:r>
              <a:rPr lang="tr-TR" sz="2400" dirty="0" smtClean="0"/>
              <a:t>. Erzurum’da bir Türk-Çin serbest bölgesi?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err="1" smtClean="0"/>
              <a:t>Örn</a:t>
            </a:r>
            <a:r>
              <a:rPr lang="tr-TR" sz="2400" dirty="0" smtClean="0"/>
              <a:t>. Tıpta uzaktan ameliyat teknolojisi laboratuvarı? </a:t>
            </a:r>
          </a:p>
        </p:txBody>
      </p:sp>
    </p:spTree>
    <p:extLst>
      <p:ext uri="{BB962C8B-B14F-4D97-AF65-F5344CB8AC3E}">
        <p14:creationId xmlns:p14="http://schemas.microsoft.com/office/powerpoint/2010/main" xmlns="" val="29426064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Adsız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484784"/>
            <a:ext cx="6400800" cy="4743450"/>
          </a:xfrm>
        </p:spPr>
      </p:pic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6" name="5 Oval"/>
          <p:cNvSpPr/>
          <p:nvPr/>
        </p:nvSpPr>
        <p:spPr bwMode="auto">
          <a:xfrm>
            <a:off x="4283968" y="3284984"/>
            <a:ext cx="1872208" cy="144016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2" name="11 Düz Ok Bağlayıcısı"/>
          <p:cNvCxnSpPr>
            <a:endCxn id="6" idx="1"/>
          </p:cNvCxnSpPr>
          <p:nvPr/>
        </p:nvCxnSpPr>
        <p:spPr bwMode="auto">
          <a:xfrm flipH="1" flipV="1">
            <a:off x="4558147" y="3495890"/>
            <a:ext cx="589917" cy="36515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12 Düz Ok Bağlayıcısı"/>
          <p:cNvCxnSpPr/>
          <p:nvPr/>
        </p:nvCxnSpPr>
        <p:spPr bwMode="auto">
          <a:xfrm>
            <a:off x="5508104" y="4077072"/>
            <a:ext cx="648072" cy="7200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16 Metin kutusu"/>
          <p:cNvSpPr txBox="1"/>
          <p:nvPr/>
        </p:nvSpPr>
        <p:spPr>
          <a:xfrm>
            <a:off x="6300192" y="4077072"/>
            <a:ext cx="9541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>
                <a:latin typeface="Arial Black" pitchFamily="34" charset="0"/>
              </a:rPr>
              <a:t>Adapazarı</a:t>
            </a:r>
            <a:endParaRPr lang="tr-TR" sz="1100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23528" y="6453336"/>
            <a:ext cx="1645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Kaynak: </a:t>
            </a:r>
            <a:r>
              <a:rPr lang="tr-TR" sz="1200" dirty="0" err="1" smtClean="0"/>
              <a:t>Google</a:t>
            </a:r>
            <a:r>
              <a:rPr lang="tr-TR" sz="1200" dirty="0" smtClean="0"/>
              <a:t> </a:t>
            </a:r>
            <a:r>
              <a:rPr lang="tr-TR" sz="1200" dirty="0" err="1" smtClean="0"/>
              <a:t>Maps</a:t>
            </a:r>
            <a:endParaRPr lang="tr-TR" sz="1200" dirty="0"/>
          </a:p>
        </p:txBody>
      </p:sp>
      <p:sp>
        <p:nvSpPr>
          <p:cNvPr id="11" name="6 Oval"/>
          <p:cNvSpPr/>
          <p:nvPr/>
        </p:nvSpPr>
        <p:spPr bwMode="auto">
          <a:xfrm>
            <a:off x="3635896" y="2636912"/>
            <a:ext cx="3384376" cy="266429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7 Oval"/>
          <p:cNvSpPr/>
          <p:nvPr/>
        </p:nvSpPr>
        <p:spPr bwMode="auto">
          <a:xfrm>
            <a:off x="2915816" y="2276872"/>
            <a:ext cx="4896544" cy="396044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8 Oval"/>
          <p:cNvSpPr/>
          <p:nvPr/>
        </p:nvSpPr>
        <p:spPr bwMode="auto">
          <a:xfrm>
            <a:off x="1835696" y="1556792"/>
            <a:ext cx="6552728" cy="504056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Dikdörtgen 15"/>
          <p:cNvSpPr/>
          <p:nvPr/>
        </p:nvSpPr>
        <p:spPr bwMode="auto">
          <a:xfrm>
            <a:off x="-1476672" y="-2434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3 Slayt Numarası Yer Tutucusu"/>
          <p:cNvSpPr txBox="1">
            <a:spLocks/>
          </p:cNvSpPr>
          <p:nvPr/>
        </p:nvSpPr>
        <p:spPr bwMode="auto">
          <a:xfrm>
            <a:off x="8305800" y="0"/>
            <a:ext cx="838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400" b="0" kern="1200">
                <a:solidFill>
                  <a:srgbClr val="CBDDEB"/>
                </a:solidFill>
                <a:latin typeface="+mn-lt"/>
                <a:ea typeface="+mn-ea"/>
                <a:cs typeface="Arial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FB6E31-8C72-4448-A184-830BAA37363C}" type="slidenum">
              <a:rPr lang="tr-TR" smtClean="0"/>
              <a:pPr/>
              <a:t>17</a:t>
            </a:fld>
            <a:endParaRPr lang="tr-TR"/>
          </a:p>
        </p:txBody>
      </p:sp>
      <p:sp>
        <p:nvSpPr>
          <p:cNvPr id="20" name="Başlık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145016" cy="1368152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Uzunköprü Kalkınma Gündemi Projesi </a:t>
            </a:r>
            <a:r>
              <a:rPr lang="tr-TR" sz="2000" b="1" dirty="0" smtClean="0"/>
              <a:t/>
            </a:r>
            <a:br>
              <a:rPr lang="tr-TR" sz="2000" b="1" dirty="0" smtClean="0"/>
            </a:br>
            <a:r>
              <a:rPr lang="tr-TR" sz="2000" b="1" dirty="0" smtClean="0"/>
              <a:t> </a:t>
            </a:r>
            <a:endParaRPr lang="tr-TR" sz="2000" b="1" dirty="0"/>
          </a:p>
        </p:txBody>
      </p:sp>
      <p:sp>
        <p:nvSpPr>
          <p:cNvPr id="2" name="Dikdörtgen 1"/>
          <p:cNvSpPr/>
          <p:nvPr/>
        </p:nvSpPr>
        <p:spPr bwMode="auto">
          <a:xfrm>
            <a:off x="4716016" y="3789040"/>
            <a:ext cx="1152128" cy="28803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Uzunköprü</a:t>
            </a:r>
          </a:p>
        </p:txBody>
      </p:sp>
    </p:spTree>
    <p:extLst>
      <p:ext uri="{BB962C8B-B14F-4D97-AF65-F5344CB8AC3E}">
        <p14:creationId xmlns:p14="http://schemas.microsoft.com/office/powerpoint/2010/main" xmlns="" val="29312649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1" grpId="0" animBg="1"/>
      <p:bldP spid="14" grpId="0" animBg="1"/>
      <p:bldP spid="15" grpId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ergeneplatformu.org/wp-content/uploads/2013/05/uzunkopr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00080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4082496" cy="504056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UZUNKÖPRÜ KALKINMA ÇALIŞTAYI</a:t>
            </a:r>
            <a:r>
              <a:rPr lang="tr-TR" sz="40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40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6 Haziran 2014, </a:t>
            </a:r>
            <a:br>
              <a:rPr lang="tr-T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Uzunköprü - EDİRNE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5570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19</a:t>
            </a:fld>
            <a:endParaRPr lang="tr-TR"/>
          </a:p>
        </p:txBody>
      </p:sp>
      <p:pic>
        <p:nvPicPr>
          <p:cNvPr id="444418" name="Picture 2" descr="C:\Users\ASUS ZEN\Desktop\uzunköprü_resim\10287039_1439763196275140_299303560506669958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633413"/>
            <a:ext cx="12192000" cy="812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8350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52400" y="609600"/>
            <a:ext cx="8534400" cy="838200"/>
          </a:xfrm>
        </p:spPr>
        <p:txBody>
          <a:bodyPr/>
          <a:lstStyle/>
          <a:p>
            <a:r>
              <a:rPr lang="tr-TR" sz="4000" dirty="0" smtClean="0"/>
              <a:t>Gündem</a:t>
            </a:r>
            <a:endParaRPr lang="tr-TR" sz="40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04800" y="1295400"/>
            <a:ext cx="8839200" cy="5562600"/>
          </a:xfrm>
        </p:spPr>
        <p:txBody>
          <a:bodyPr/>
          <a:lstStyle/>
          <a:p>
            <a:pPr>
              <a:lnSpc>
                <a:spcPct val="150000"/>
              </a:lnSpc>
            </a:pPr>
            <a:r>
              <a:rPr lang="tr-TR" sz="2400" dirty="0" smtClean="0"/>
              <a:t>Türkiye’nin ilçe bazlı bir yeni büyüme stratejisine ihtiyacı var</a:t>
            </a:r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Türkiye bugüne kadar iç göçle büyüdü, bundan sonra zor.</a:t>
            </a:r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Tahkimatı doğru yere yapalım</a:t>
            </a:r>
            <a:endParaRPr lang="en-GB" sz="2000" dirty="0" smtClean="0"/>
          </a:p>
          <a:p>
            <a:pPr>
              <a:lnSpc>
                <a:spcPct val="150000"/>
              </a:lnSpc>
            </a:pPr>
            <a:r>
              <a:rPr lang="tr-TR" sz="2400" dirty="0" smtClean="0"/>
              <a:t>Türkiye nasıl değişti?</a:t>
            </a:r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Bir tek sanayii rekabete açtık: Türkiye değişim öyküsü sanayiden çıktı</a:t>
            </a:r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Şimdi bir adım daha ileri atma zamanı</a:t>
            </a:r>
          </a:p>
          <a:p>
            <a:pPr lvl="2">
              <a:lnSpc>
                <a:spcPct val="150000"/>
              </a:lnSpc>
            </a:pPr>
            <a:r>
              <a:rPr lang="tr-TR" sz="1600" dirty="0" smtClean="0"/>
              <a:t>Hizmetler ve tarımda neredeyiz?</a:t>
            </a:r>
            <a:endParaRPr lang="tr-TR" sz="2400" dirty="0" smtClean="0"/>
          </a:p>
          <a:p>
            <a:pPr>
              <a:lnSpc>
                <a:spcPct val="150000"/>
              </a:lnSpc>
            </a:pPr>
            <a:r>
              <a:rPr lang="tr-TR" sz="2400" dirty="0" smtClean="0"/>
              <a:t>Şimdi neredeyiz? Ne yapmak lazım?</a:t>
            </a:r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Dünya değişirken bir ayrık kaldık</a:t>
            </a:r>
          </a:p>
          <a:p>
            <a:pPr lvl="1">
              <a:lnSpc>
                <a:spcPct val="150000"/>
              </a:lnSpc>
            </a:pPr>
            <a:r>
              <a:rPr lang="tr-TR" sz="2000" dirty="0" smtClean="0"/>
              <a:t>Reform zamanı</a:t>
            </a:r>
            <a:endParaRPr lang="en-GB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20</a:t>
            </a:fld>
            <a:endParaRPr lang="tr-TR"/>
          </a:p>
        </p:txBody>
      </p:sp>
      <p:pic>
        <p:nvPicPr>
          <p:cNvPr id="443394" name="Picture 2" descr="C:\Users\ASUS ZEN\Desktop\uzunköprü_resim\10380572_1439762032941923_2995855913852356366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633413"/>
            <a:ext cx="12192000" cy="812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xmlns="" val="25088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84784"/>
            <a:ext cx="9144000" cy="3385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Türkiye’nin Balkanlara tarım ürünleri ihracatı (milyon $) - 2012</a:t>
            </a:r>
            <a:endParaRPr lang="en-US" sz="1600" b="1" dirty="0"/>
          </a:p>
        </p:txBody>
      </p:sp>
      <p:graphicFrame>
        <p:nvGraphicFramePr>
          <p:cNvPr id="3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104207985"/>
              </p:ext>
            </p:extLst>
          </p:nvPr>
        </p:nvGraphicFramePr>
        <p:xfrm>
          <a:off x="1336371" y="1974834"/>
          <a:ext cx="6475989" cy="4262478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9533"/>
                <a:gridCol w="813067"/>
                <a:gridCol w="2853073"/>
                <a:gridCol w="754887"/>
                <a:gridCol w="1435429"/>
              </a:tblGrid>
              <a:tr h="363401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hs6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Ürün Adı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ihracat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Balkanların toplam ithalatı</a:t>
                      </a:r>
                      <a:endParaRPr lang="tr-TR" sz="11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Limon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99.1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70200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Domates (taze/soğutulmuş)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111.6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3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Tatlı bisküviler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29.2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313.2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4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80222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Fındık (kabuksuz)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/>
                        <a:t>25.8</a:t>
                      </a:r>
                      <a:endParaRPr lang="tr-TR" sz="105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36.2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5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170490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Kakao içermeyen diğer şeker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151.9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285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190590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ekmekçi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22.5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352.3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7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200819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sert kabuklu meyve ve karışımlarının konserveleri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57.0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008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1" u="none" strike="noStrike" dirty="0"/>
                        <a:t>8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b="1" u="none" strike="noStrike" dirty="0"/>
                        <a:t>200570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b="1" u="none" strike="noStrike" dirty="0"/>
                        <a:t>Zeytin (sirke, asetik asitten başka şekilde konserve edilmiş) (dondurulmamış)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20.7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75.8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endParaRPr lang="tr-TR" sz="16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  <a:tr h="208878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En</a:t>
                      </a:r>
                      <a:r>
                        <a:rPr lang="tr-TR" sz="1400" b="1" u="none" strike="noStrike" baseline="0" dirty="0" smtClean="0"/>
                        <a:t> büyük 15 ürün </a:t>
                      </a:r>
                      <a:r>
                        <a:rPr lang="tr-TR" sz="1400" b="1" u="none" strike="noStrike" dirty="0" smtClean="0"/>
                        <a:t>TOPLAM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/>
                        <a:t>521.1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2,175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23528" y="6453336"/>
            <a:ext cx="24016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/>
              <a:t>Kaynak: BACI, Tepav hesaplamaları</a:t>
            </a:r>
            <a:endParaRPr lang="tr-TR" sz="110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21</a:t>
            </a:fld>
            <a:endParaRPr lang="tr-TR"/>
          </a:p>
        </p:txBody>
      </p:sp>
      <p:sp>
        <p:nvSpPr>
          <p:cNvPr id="7" name="Dikdörtgen 6"/>
          <p:cNvSpPr/>
          <p:nvPr/>
        </p:nvSpPr>
        <p:spPr bwMode="auto">
          <a:xfrm>
            <a:off x="-1324272" y="-910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 bwMode="auto">
          <a:xfrm>
            <a:off x="0" y="404664"/>
            <a:ext cx="9332912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800" b="1" kern="0" dirty="0" smtClean="0"/>
              <a:t>Uzunköprü Balkanlara işlenmiş zeytin ihraç ediyor:</a:t>
            </a:r>
          </a:p>
          <a:p>
            <a:r>
              <a:rPr lang="tr-TR" sz="2800" b="1" kern="0" dirty="0" smtClean="0"/>
              <a:t>Peki</a:t>
            </a:r>
            <a:r>
              <a:rPr lang="tr-TR" sz="2800" b="1" kern="0" dirty="0" smtClean="0"/>
              <a:t>, zeytinden de fazla satılan ne var?  </a:t>
            </a:r>
            <a:endParaRPr lang="tr-TR" sz="2000" b="1" kern="0" dirty="0"/>
          </a:p>
        </p:txBody>
      </p:sp>
    </p:spTree>
    <p:extLst>
      <p:ext uri="{BB962C8B-B14F-4D97-AF65-F5344CB8AC3E}">
        <p14:creationId xmlns:p14="http://schemas.microsoft.com/office/powerpoint/2010/main" xmlns="" val="242906580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84784"/>
            <a:ext cx="9144000" cy="3385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Türkiye’nin Balkanlara tarım ürünleri ihracatı (milyon $) - 2012</a:t>
            </a:r>
            <a:endParaRPr lang="en-US" sz="1600" b="1" dirty="0"/>
          </a:p>
        </p:txBody>
      </p:sp>
      <p:graphicFrame>
        <p:nvGraphicFramePr>
          <p:cNvPr id="3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4202504973"/>
              </p:ext>
            </p:extLst>
          </p:nvPr>
        </p:nvGraphicFramePr>
        <p:xfrm>
          <a:off x="1264363" y="1988841"/>
          <a:ext cx="6475989" cy="44306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9533"/>
                <a:gridCol w="813067"/>
                <a:gridCol w="2853073"/>
                <a:gridCol w="754887"/>
                <a:gridCol w="1435429"/>
              </a:tblGrid>
              <a:tr h="363401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hs6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Ürün Adı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ihracat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Balkanların toplam ithalatı</a:t>
                      </a:r>
                      <a:endParaRPr lang="tr-TR" sz="11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Limon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99.1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70200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Domates (taze/soğutulmuş)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111.6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3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Tatlı bisküviler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29.2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313.2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4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80222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Fındık (kabuksuz)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/>
                        <a:t>25.8</a:t>
                      </a:r>
                      <a:endParaRPr lang="tr-TR" sz="105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36.2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5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170490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Kakao içermeyen diğer şeker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151.9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285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190590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ekmekçi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22.5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352.3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7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200819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sert kabuklu meyve ve karışımlarının konserveleri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57.0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008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1" u="none" strike="noStrike" dirty="0"/>
                        <a:t>8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b="1" u="none" strike="noStrike" dirty="0"/>
                        <a:t>200570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b="1" u="none" strike="noStrike" dirty="0"/>
                        <a:t>Zeytin (sirke, asetik asitten başka şekilde konserve edilmiş) (dondurulmamış)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20.7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75.8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9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80540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Greyfurt ve </a:t>
                      </a:r>
                      <a:r>
                        <a:rPr lang="tr-TR" sz="1100" u="none" strike="noStrike" dirty="0" err="1"/>
                        <a:t>pomelo</a:t>
                      </a:r>
                      <a:r>
                        <a:rPr lang="tr-TR" sz="1100" u="none" strike="noStrike" dirty="0"/>
                        <a:t> (taze/kurutulmuş)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16.8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30.5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10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240110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Tütün (saplı, damarlı)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162.9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120600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Ayçiçeği tohumu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13.8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180690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çikolata, kakao içeren gıda müstahzarları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312.4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13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80520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Mandarin, </a:t>
                      </a:r>
                      <a:r>
                        <a:rPr lang="tr-TR" sz="1100" u="none" strike="noStrike" dirty="0" err="1"/>
                        <a:t>klemantin</a:t>
                      </a:r>
                      <a:r>
                        <a:rPr lang="tr-TR" sz="1100" u="none" strike="noStrike" dirty="0"/>
                        <a:t>, </a:t>
                      </a:r>
                      <a:r>
                        <a:rPr lang="tr-TR" sz="1100" u="none" strike="noStrike" dirty="0" err="1"/>
                        <a:t>viking</a:t>
                      </a:r>
                      <a:r>
                        <a:rPr lang="tr-TR" sz="1100" u="none" strike="noStrike" dirty="0"/>
                        <a:t> vb. (taze/kurutulmuş)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72.9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14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520100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Pamuk (</a:t>
                      </a:r>
                      <a:r>
                        <a:rPr lang="tr-TR" sz="1100" u="none" strike="noStrike" dirty="0" err="1"/>
                        <a:t>kardesiz</a:t>
                      </a:r>
                      <a:r>
                        <a:rPr lang="tr-TR" sz="1100" u="none" strike="noStrike" dirty="0"/>
                        <a:t>, taranmamış)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10.2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32.6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15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210500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/>
                        <a:t>Dondurma ve yenilen diğer buzlar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124.8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En</a:t>
                      </a:r>
                      <a:r>
                        <a:rPr lang="tr-TR" sz="1400" b="1" u="none" strike="noStrike" baseline="0" dirty="0" smtClean="0"/>
                        <a:t> büyük 15 ürün </a:t>
                      </a:r>
                      <a:r>
                        <a:rPr lang="tr-TR" sz="1400" b="1" u="none" strike="noStrike" dirty="0" smtClean="0"/>
                        <a:t>TOPLAM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/>
                        <a:t>521.1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2,175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23528" y="6453336"/>
            <a:ext cx="24016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/>
              <a:t>Kaynak: BACI, Tepav hesaplamaları</a:t>
            </a:r>
            <a:endParaRPr lang="tr-TR" sz="110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22</a:t>
            </a:fld>
            <a:endParaRPr lang="tr-TR"/>
          </a:p>
        </p:txBody>
      </p:sp>
      <p:sp>
        <p:nvSpPr>
          <p:cNvPr id="7" name="Dikdörtgen 6"/>
          <p:cNvSpPr/>
          <p:nvPr/>
        </p:nvSpPr>
        <p:spPr bwMode="auto">
          <a:xfrm>
            <a:off x="-1324272" y="-910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 bwMode="auto">
          <a:xfrm>
            <a:off x="187896" y="404664"/>
            <a:ext cx="91450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800" b="1" kern="0" dirty="0" smtClean="0"/>
              <a:t>Bu liste, Uzunköprü’de gıda sanayinin gelişmesi için fırsatları özetliyor mu?   </a:t>
            </a:r>
            <a:endParaRPr lang="tr-TR" sz="2000" b="1" kern="0" dirty="0"/>
          </a:p>
        </p:txBody>
      </p:sp>
    </p:spTree>
    <p:extLst>
      <p:ext uri="{BB962C8B-B14F-4D97-AF65-F5344CB8AC3E}">
        <p14:creationId xmlns:p14="http://schemas.microsoft.com/office/powerpoint/2010/main" xmlns="" val="25361520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84784"/>
            <a:ext cx="9144000" cy="3385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Türkiye’nin Balkanlara tarım ürünleri ihracatı (milyon $) - 2012</a:t>
            </a:r>
            <a:endParaRPr lang="en-US" sz="1600" b="1" dirty="0"/>
          </a:p>
        </p:txBody>
      </p:sp>
      <p:graphicFrame>
        <p:nvGraphicFramePr>
          <p:cNvPr id="3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36666665"/>
              </p:ext>
            </p:extLst>
          </p:nvPr>
        </p:nvGraphicFramePr>
        <p:xfrm>
          <a:off x="1336371" y="2040749"/>
          <a:ext cx="6475989" cy="44306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9533"/>
                <a:gridCol w="813067"/>
                <a:gridCol w="2853073"/>
                <a:gridCol w="754887"/>
                <a:gridCol w="1435429"/>
              </a:tblGrid>
              <a:tr h="363401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hs6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Ürün Adı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ihracat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Balkanların toplam ithalatı</a:t>
                      </a:r>
                      <a:endParaRPr lang="tr-TR" sz="11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Limon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99.1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70200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Domates (taze/soğutulmuş)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111.6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3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190530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Tatlı bisküviler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29.2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313.2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4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80222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Fındık (kabuksuz)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/>
                        <a:t>25.8</a:t>
                      </a:r>
                      <a:endParaRPr lang="tr-TR" sz="105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36.2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5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170490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Kakao içermeyen diğer şeker mamulleri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24.5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151.9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285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190590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ekmekçi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22.5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352.3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7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200819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sert kabuklu meyve ve karışımlarının konserveleri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21.6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57.0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008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1" u="none" strike="noStrike" dirty="0"/>
                        <a:t>8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b="1" u="none" strike="noStrike" dirty="0"/>
                        <a:t>200570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b="1" u="none" strike="noStrike" dirty="0"/>
                        <a:t>Zeytin (sirke, asetik asitten başka şekilde konserve edilmiş) (dondurulmamış)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20.7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75.8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9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80540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Greyfurt ve </a:t>
                      </a:r>
                      <a:r>
                        <a:rPr lang="tr-TR" sz="1100" u="none" strike="noStrike" dirty="0" err="1"/>
                        <a:t>pomelo</a:t>
                      </a:r>
                      <a:r>
                        <a:rPr lang="tr-TR" sz="1100" u="none" strike="noStrike" dirty="0"/>
                        <a:t> (taze/kurutulmuş)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16.8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30.5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10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240110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Tütün (saplı, damarlı)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15.1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162.9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11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120600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Ayçiçeği tohumu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13.8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242.0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180690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çikolata, kakao içeren gıda müstahzarları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312.4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13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80520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Mandarin, </a:t>
                      </a:r>
                      <a:r>
                        <a:rPr lang="tr-TR" sz="1100" u="none" strike="noStrike" dirty="0" err="1"/>
                        <a:t>klemantin</a:t>
                      </a:r>
                      <a:r>
                        <a:rPr lang="tr-TR" sz="1100" u="none" strike="noStrike" dirty="0"/>
                        <a:t>, </a:t>
                      </a:r>
                      <a:r>
                        <a:rPr lang="tr-TR" sz="1100" u="none" strike="noStrike" dirty="0" err="1"/>
                        <a:t>viking</a:t>
                      </a:r>
                      <a:r>
                        <a:rPr lang="tr-TR" sz="1100" u="none" strike="noStrike" dirty="0"/>
                        <a:t> vb. (taze/kurutulmuş)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12.6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72.9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14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520100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Pamuk (</a:t>
                      </a:r>
                      <a:r>
                        <a:rPr lang="tr-TR" sz="1100" u="none" strike="noStrike" dirty="0" err="1"/>
                        <a:t>kardesiz</a:t>
                      </a:r>
                      <a:r>
                        <a:rPr lang="tr-TR" sz="1100" u="none" strike="noStrike" dirty="0"/>
                        <a:t>, taranmamış)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10.2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32.6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15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210500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/>
                        <a:t>Dondurma ve yenilen diğer buzlar</a:t>
                      </a:r>
                      <a:endParaRPr lang="es-ES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124.8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r-TR" sz="1400" u="none" strike="noStrike" dirty="0" smtClean="0"/>
                        <a:t>En</a:t>
                      </a:r>
                      <a:r>
                        <a:rPr lang="tr-TR" sz="1400" u="none" strike="noStrike" baseline="0" dirty="0" smtClean="0"/>
                        <a:t> büyük 15 ürün </a:t>
                      </a:r>
                      <a:r>
                        <a:rPr lang="tr-TR" sz="1400" u="none" strike="noStrike" dirty="0" smtClean="0"/>
                        <a:t>TOPLAM</a:t>
                      </a:r>
                      <a:endParaRPr lang="tr-TR" sz="1400" b="1" i="0" u="none" strike="noStrike" dirty="0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u="none" strike="noStrike" dirty="0"/>
                        <a:t>521.1</a:t>
                      </a:r>
                      <a:endParaRPr lang="tr-TR" sz="1400" b="1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u="none" strike="noStrike" dirty="0"/>
                        <a:t>2,175</a:t>
                      </a:r>
                      <a:endParaRPr lang="tr-TR" sz="1400" b="1" i="0" u="none" strike="noStrike" dirty="0">
                        <a:solidFill>
                          <a:schemeClr val="bg2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23528" y="6453336"/>
            <a:ext cx="24016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/>
              <a:t>Kaynak: BACI, Tepav hesaplamaları</a:t>
            </a:r>
            <a:endParaRPr lang="tr-TR" sz="110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23</a:t>
            </a:fld>
            <a:endParaRPr lang="tr-TR"/>
          </a:p>
        </p:txBody>
      </p:sp>
      <p:sp>
        <p:nvSpPr>
          <p:cNvPr id="8" name="7 Dikdörtgen"/>
          <p:cNvSpPr/>
          <p:nvPr/>
        </p:nvSpPr>
        <p:spPr bwMode="auto">
          <a:xfrm>
            <a:off x="2848539" y="2564904"/>
            <a:ext cx="2664296" cy="216024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Salça ?</a:t>
            </a:r>
          </a:p>
        </p:txBody>
      </p:sp>
      <p:sp>
        <p:nvSpPr>
          <p:cNvPr id="9" name="8 Dikdörtgen"/>
          <p:cNvSpPr/>
          <p:nvPr/>
        </p:nvSpPr>
        <p:spPr bwMode="auto">
          <a:xfrm>
            <a:off x="2843808" y="4005064"/>
            <a:ext cx="2736304" cy="576064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800" b="1" dirty="0" smtClean="0">
                <a:latin typeface="Arial" charset="0"/>
                <a:cs typeface="Arial" charset="0"/>
              </a:rPr>
              <a:t>Zeytinyağı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10" name="9 Dikdörtgen"/>
          <p:cNvSpPr/>
          <p:nvPr/>
        </p:nvSpPr>
        <p:spPr bwMode="auto">
          <a:xfrm>
            <a:off x="2848539" y="2924944"/>
            <a:ext cx="2664296" cy="288032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Fındık Ezmesi ?</a:t>
            </a:r>
          </a:p>
        </p:txBody>
      </p:sp>
      <p:sp>
        <p:nvSpPr>
          <p:cNvPr id="11" name="10 Dikdörtgen"/>
          <p:cNvSpPr/>
          <p:nvPr/>
        </p:nvSpPr>
        <p:spPr bwMode="auto">
          <a:xfrm>
            <a:off x="2920547" y="5805264"/>
            <a:ext cx="2664296" cy="216024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İşlenmis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Pamuk ?</a:t>
            </a:r>
          </a:p>
        </p:txBody>
      </p:sp>
      <p:sp>
        <p:nvSpPr>
          <p:cNvPr id="12" name="11 Dikdörtgen"/>
          <p:cNvSpPr/>
          <p:nvPr/>
        </p:nvSpPr>
        <p:spPr bwMode="auto">
          <a:xfrm>
            <a:off x="2843808" y="3356992"/>
            <a:ext cx="2664296" cy="288032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latin typeface="Arial" charset="0"/>
                <a:cs typeface="Arial" charset="0"/>
              </a:rPr>
              <a:t>Mama Bisküvisi? 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12 Dikdörtgen"/>
          <p:cNvSpPr/>
          <p:nvPr/>
        </p:nvSpPr>
        <p:spPr bwMode="auto">
          <a:xfrm>
            <a:off x="2771800" y="5157192"/>
            <a:ext cx="2885051" cy="360040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800" b="1" dirty="0" smtClean="0">
                <a:latin typeface="Arial" charset="0"/>
                <a:cs typeface="Arial" charset="0"/>
              </a:rPr>
              <a:t>Çikolata?</a:t>
            </a: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Dikdörtgen 13"/>
          <p:cNvSpPr/>
          <p:nvPr/>
        </p:nvSpPr>
        <p:spPr bwMode="auto">
          <a:xfrm>
            <a:off x="-1324272" y="-910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 bwMode="auto">
          <a:xfrm>
            <a:off x="107504" y="404664"/>
            <a:ext cx="91450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800" b="1" kern="0" dirty="0" smtClean="0"/>
              <a:t>Bu tarım ürünlerine nasıl değer katılabilir? </a:t>
            </a:r>
            <a:r>
              <a:rPr lang="tr-TR" sz="2400" b="1" kern="0" dirty="0" smtClean="0"/>
              <a:t>Balkanların ihtiyacına uygun, Türkiye’den tedarik yapan bir sanayileşme modeli nasıl gelişebilir? </a:t>
            </a:r>
            <a:endParaRPr lang="tr-TR" sz="1800" b="1" kern="0" dirty="0"/>
          </a:p>
        </p:txBody>
      </p:sp>
    </p:spTree>
    <p:extLst>
      <p:ext uri="{BB962C8B-B14F-4D97-AF65-F5344CB8AC3E}">
        <p14:creationId xmlns:p14="http://schemas.microsoft.com/office/powerpoint/2010/main" xmlns="" val="3128597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26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50530" name="think-cell Slide" r:id="rId3" imgW="270" imgH="270" progId="TCLayout.ActiveDocument.1">
              <p:embed/>
            </p:oleObj>
          </a:graphicData>
        </a:graphic>
      </p:graphicFrame>
      <p:sp>
        <p:nvSpPr>
          <p:cNvPr id="28" name="27 Dikdörtgen"/>
          <p:cNvSpPr/>
          <p:nvPr/>
        </p:nvSpPr>
        <p:spPr bwMode="auto">
          <a:xfrm>
            <a:off x="-252536" y="0"/>
            <a:ext cx="9865096" cy="9087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3" name="Picture 10" descr="tepav bridge logo long.pdf"/>
          <p:cNvPicPr>
            <a:picLocks noChangeAspect="1"/>
          </p:cNvPicPr>
          <p:nvPr/>
        </p:nvPicPr>
        <p:blipFill rotWithShape="1">
          <a:blip r:embed="rId4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/>
        </p:blipFill>
        <p:spPr>
          <a:xfrm rot="10800000">
            <a:off x="0" y="6183677"/>
            <a:ext cx="9143999" cy="674323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83936" y="1082081"/>
            <a:ext cx="2819400" cy="51054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2 İçerik Yer Tutucusu"/>
          <p:cNvSpPr>
            <a:spLocks noGrp="1"/>
          </p:cNvSpPr>
          <p:nvPr>
            <p:ph sz="half" idx="1"/>
          </p:nvPr>
        </p:nvSpPr>
        <p:spPr>
          <a:xfrm>
            <a:off x="236336" y="1310680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tr-TR" sz="1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Bir:</a:t>
            </a:r>
            <a:r>
              <a:rPr lang="tr-TR" sz="1600" b="1" dirty="0" smtClean="0">
                <a:latin typeface="Arial" pitchFamily="34" charset="0"/>
                <a:cs typeface="Arial" pitchFamily="34" charset="0"/>
              </a:rPr>
              <a:t> Balkan pazarındaki fırsatları görüp, bu pazara katma değerli ürünler satmak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Uzunköprü «</a:t>
            </a:r>
            <a:r>
              <a:rPr lang="tr-TR" sz="1200" b="1" i="1" dirty="0" smtClean="0">
                <a:latin typeface="Arial" pitchFamily="34" charset="0"/>
                <a:cs typeface="Arial" pitchFamily="34" charset="0"/>
              </a:rPr>
              <a:t>Türkiye’nin kıyısında değilim, iki pazarın tam ortasındayım</a:t>
            </a:r>
            <a:r>
              <a:rPr lang="tr-TR" sz="1200" dirty="0" smtClean="0">
                <a:latin typeface="Arial" pitchFamily="34" charset="0"/>
                <a:cs typeface="Arial" pitchFamily="34" charset="0"/>
              </a:rPr>
              <a:t>» özgüvenine kavuşmalı, Balkan pazarına yönelik üretim yapabilmelidir.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Türkiye’den muhtelif girdileri tedarik edip, Uzunköprü’de bunlara katma değer ekleyip, Balkanlardaki tüketici talebine göre adapte edip, hemen yanı başımızdaki bu pazarlara yönelmek Uzunköprü’ye başarıyı getirir.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r-TR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endParaRPr lang="tr-TR" sz="1400" dirty="0"/>
          </a:p>
        </p:txBody>
      </p:sp>
      <p:sp>
        <p:nvSpPr>
          <p:cNvPr id="2" name="5-Nokta Yıldız 1"/>
          <p:cNvSpPr/>
          <p:nvPr/>
        </p:nvSpPr>
        <p:spPr>
          <a:xfrm>
            <a:off x="1256537" y="5342246"/>
            <a:ext cx="333666" cy="186690"/>
          </a:xfrm>
          <a:prstGeom prst="star5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160136" y="548680"/>
            <a:ext cx="8839200" cy="3810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2 İçerik Yer Tutucusu"/>
          <p:cNvSpPr>
            <a:spLocks noGrp="1"/>
          </p:cNvSpPr>
          <p:nvPr>
            <p:ph sz="half" idx="1"/>
          </p:nvPr>
        </p:nvSpPr>
        <p:spPr>
          <a:xfrm>
            <a:off x="324259" y="548680"/>
            <a:ext cx="8305800" cy="300112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r-T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Peki ne yapmalı? Uzunköprü için üç eksenli bir strateji öneriyoruz: </a:t>
            </a:r>
            <a:endParaRPr lang="tr-TR" sz="1400" dirty="0"/>
          </a:p>
        </p:txBody>
      </p:sp>
      <p:sp>
        <p:nvSpPr>
          <p:cNvPr id="17" name="Yuvarlatılmış Dikdörtgen 16"/>
          <p:cNvSpPr/>
          <p:nvPr/>
        </p:nvSpPr>
        <p:spPr>
          <a:xfrm>
            <a:off x="3131936" y="1082080"/>
            <a:ext cx="2819400" cy="51054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2 İçerik Yer Tutucusu"/>
          <p:cNvSpPr>
            <a:spLocks noGrp="1"/>
          </p:cNvSpPr>
          <p:nvPr>
            <p:ph sz="half" idx="1"/>
          </p:nvPr>
        </p:nvSpPr>
        <p:spPr>
          <a:xfrm>
            <a:off x="3284336" y="1310679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r-TR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endParaRPr lang="tr-TR" sz="1400" dirty="0"/>
          </a:p>
        </p:txBody>
      </p:sp>
      <p:sp>
        <p:nvSpPr>
          <p:cNvPr id="19" name="Yuvarlatılmış Dikdörtgen 18"/>
          <p:cNvSpPr/>
          <p:nvPr/>
        </p:nvSpPr>
        <p:spPr>
          <a:xfrm>
            <a:off x="6179936" y="1082080"/>
            <a:ext cx="2819400" cy="51054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2 İçerik Yer Tutucusu"/>
          <p:cNvSpPr>
            <a:spLocks noGrp="1"/>
          </p:cNvSpPr>
          <p:nvPr>
            <p:ph sz="half" idx="1"/>
          </p:nvPr>
        </p:nvSpPr>
        <p:spPr>
          <a:xfrm>
            <a:off x="6332336" y="1310679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tr-TR" sz="16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Üç:</a:t>
            </a:r>
            <a:r>
              <a:rPr lang="tr-TR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smtClean="0">
                <a:latin typeface="Arial" pitchFamily="34" charset="0"/>
                <a:cs typeface="Arial" pitchFamily="34" charset="0"/>
              </a:rPr>
              <a:t>Alternatif ürünlere yönelerek, tarımsal üretimin katma değerini artırmak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Uzunköprü tarımsal üretim açısından ciddi avantaja sahip. Ergene’nin temizlenmesi ve Çakmak barajının devreye girmesiyle, bölgedeki üretim yelpazesi hızla genişleyebilir.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Geleneksel ürünlerden sıyrılıp, hem ihraca, hem de Trakya’daki hayvancılık kümelenmesinin yem ihtiyaçlarına yönelik yeni ürünlere yönelmek gerekiyor. 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   </a:t>
            </a:r>
            <a:endParaRPr lang="tr-TR" sz="1200" dirty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r-TR" sz="1600" dirty="0">
                <a:latin typeface="Arial" pitchFamily="34" charset="0"/>
                <a:cs typeface="Arial" pitchFamily="34" charset="0"/>
              </a:rPr>
              <a:t> </a:t>
            </a:r>
            <a:endParaRPr lang="tr-T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 İçerik Yer Tutucusu"/>
          <p:cNvSpPr>
            <a:spLocks noGrp="1"/>
          </p:cNvSpPr>
          <p:nvPr>
            <p:ph sz="half" idx="1"/>
          </p:nvPr>
        </p:nvSpPr>
        <p:spPr>
          <a:xfrm>
            <a:off x="3284336" y="1310680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r-TR" sz="16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İki:</a:t>
            </a:r>
            <a:r>
              <a:rPr lang="tr-TR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>
                <a:latin typeface="Arial" pitchFamily="34" charset="0"/>
                <a:cs typeface="Arial" pitchFamily="34" charset="0"/>
              </a:rPr>
              <a:t>Uzunköprü’yü daha cazip bir yer haline getirip turist çekmek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>
                <a:latin typeface="Arial" pitchFamily="34" charset="0"/>
                <a:cs typeface="Arial" pitchFamily="34" charset="0"/>
              </a:rPr>
              <a:t>Uzunköprü </a:t>
            </a:r>
            <a:r>
              <a:rPr lang="tr-TR" sz="1200" dirty="0" smtClean="0">
                <a:latin typeface="Arial" pitchFamily="34" charset="0"/>
                <a:cs typeface="Arial" pitchFamily="34" charset="0"/>
              </a:rPr>
              <a:t>kısa vadede yılda 150 bin turist çekebilir. Bunun yerel ekonomiye etkisi ise 100 milyon lirayı aşabilir.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Edirne’ye tarih, Saroz Körfezine ise deniz için gelenler, Uzunköprü’ye çekilebilir. Uzunköprü’ye gelenin memnun kalması, bir gece konaklayabilmesi ve iki gününü güzelce geçirebilmesi için kentin daha yaşanılır ve cazip hale gelmesi önemli. </a:t>
            </a:r>
          </a:p>
          <a:p>
            <a:endParaRPr lang="tr-TR" sz="1400" dirty="0"/>
          </a:p>
        </p:txBody>
      </p:sp>
      <p:sp>
        <p:nvSpPr>
          <p:cNvPr id="24" name="TextBox 11"/>
          <p:cNvSpPr txBox="1"/>
          <p:nvPr/>
        </p:nvSpPr>
        <p:spPr>
          <a:xfrm>
            <a:off x="4211960" y="6488668"/>
            <a:ext cx="854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Arial"/>
                <a:cs typeface="Arial"/>
              </a:rPr>
              <a:t>tepav</a:t>
            </a:r>
            <a:endParaRPr lang="en-US" sz="2000" b="1" dirty="0">
              <a:latin typeface="Arial"/>
              <a:cs typeface="Arial"/>
            </a:endParaRPr>
          </a:p>
        </p:txBody>
      </p:sp>
      <p:pic>
        <p:nvPicPr>
          <p:cNvPr id="1028" name="Picture 4" descr="http://www.fazturkey.com/Files/User/Product/Orjinal/655_uzunkopru_edirne.jpg"/>
          <p:cNvPicPr>
            <a:picLocks noChangeAspect="1" noChangeArrowheads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rcRect/>
          <a:stretch>
            <a:fillRect/>
          </a:stretch>
        </p:blipFill>
        <p:spPr bwMode="auto">
          <a:xfrm>
            <a:off x="6332336" y="4511080"/>
            <a:ext cx="2514600" cy="1654049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  <a:extLst/>
        </p:spPr>
      </p:pic>
      <p:pic>
        <p:nvPicPr>
          <p:cNvPr id="1032" name="Picture 8" descr="http://www.chestercounty.org/client_resources/visitors/goat%20and%20owne.jpg"/>
          <p:cNvPicPr preferRelativeResize="0">
            <a:picLocks noChangeAspect="1" noChangeArrowheads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3284336" y="4461967"/>
            <a:ext cx="2590800" cy="1725513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  <a:extLst/>
        </p:spPr>
      </p:pic>
      <p:cxnSp>
        <p:nvCxnSpPr>
          <p:cNvPr id="26" name="Düz Bağlayıcı 25"/>
          <p:cNvCxnSpPr/>
          <p:nvPr/>
        </p:nvCxnSpPr>
        <p:spPr>
          <a:xfrm>
            <a:off x="1455536" y="929680"/>
            <a:ext cx="0" cy="152401"/>
          </a:xfrm>
          <a:prstGeom prst="line">
            <a:avLst/>
          </a:prstGeom>
          <a:ln w="412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4526396" y="929680"/>
            <a:ext cx="0" cy="152401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Bağlayıcı 31"/>
          <p:cNvCxnSpPr/>
          <p:nvPr/>
        </p:nvCxnSpPr>
        <p:spPr>
          <a:xfrm>
            <a:off x="7703936" y="929680"/>
            <a:ext cx="0" cy="152401"/>
          </a:xfrm>
          <a:prstGeom prst="line">
            <a:avLst/>
          </a:prstGeom>
          <a:ln w="412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/>
          <p:cNvCxnSpPr>
            <a:stCxn id="17" idx="1"/>
            <a:endCxn id="7" idx="3"/>
          </p:cNvCxnSpPr>
          <p:nvPr/>
        </p:nvCxnSpPr>
        <p:spPr>
          <a:xfrm flipH="1">
            <a:off x="2903336" y="3634780"/>
            <a:ext cx="228600" cy="1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/>
          <p:cNvCxnSpPr/>
          <p:nvPr/>
        </p:nvCxnSpPr>
        <p:spPr>
          <a:xfrm flipH="1">
            <a:off x="5951336" y="3638589"/>
            <a:ext cx="228600" cy="1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uiportal.net/wp-content/uploads/2013/02/Balkanlar-ve-Turkiye-640x330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BEBA8EAE-BF5A-486C-A8C5-ECC9F3942E4B}">
                <a14:imgProps xmlns:a14="http://schemas.microsoft.com/office/drawing/2010/main" xmlns="">
                  <a14:imgLayer r:embed="rId10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xmlns=""/>
              </a:ext>
            </a:extLst>
          </a:blip>
          <a:stretch>
            <a:fillRect/>
          </a:stretch>
        </p:blipFill>
        <p:spPr bwMode="auto">
          <a:xfrm>
            <a:off x="0" y="4615415"/>
            <a:ext cx="3044306" cy="1569720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xmlns="" val="363739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990600"/>
            <a:ext cx="8534400" cy="381000"/>
          </a:xfrm>
        </p:spPr>
        <p:txBody>
          <a:bodyPr/>
          <a:lstStyle/>
          <a:p>
            <a:r>
              <a:rPr lang="tr-TR" sz="3200" b="1" dirty="0" smtClean="0"/>
              <a:t>Türkiye’nin küresel ekonomi ile entegrasyonu</a:t>
            </a:r>
            <a:endParaRPr lang="en-US" sz="3200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04800" y="1676400"/>
            <a:ext cx="8534400" cy="5638800"/>
          </a:xfrm>
        </p:spPr>
        <p:txBody>
          <a:bodyPr/>
          <a:lstStyle/>
          <a:p>
            <a:r>
              <a:rPr lang="tr-TR" sz="2200" dirty="0" smtClean="0"/>
              <a:t>Türk ekonomisi küresel ekonominin bir parçasıdır</a:t>
            </a:r>
            <a:r>
              <a:rPr lang="en-US" sz="2200" dirty="0" smtClean="0"/>
              <a:t>;</a:t>
            </a:r>
            <a:endParaRPr lang="tr-TR" sz="2200" dirty="0" smtClean="0"/>
          </a:p>
          <a:p>
            <a:pPr lvl="1"/>
            <a:r>
              <a:rPr lang="tr-TR" sz="2200" dirty="0" smtClean="0"/>
              <a:t>Entegre olarak daha zengin olabileceğimizi öğrendik</a:t>
            </a:r>
            <a:r>
              <a:rPr lang="en-US" sz="2200" dirty="0" smtClean="0"/>
              <a:t>.</a:t>
            </a:r>
            <a:endParaRPr lang="tr-TR" sz="2200" dirty="0" smtClean="0"/>
          </a:p>
          <a:p>
            <a:r>
              <a:rPr lang="tr-TR" sz="2200" dirty="0" smtClean="0"/>
              <a:t>Entegrasyonu arttırmak için atılan adımlar</a:t>
            </a:r>
            <a:r>
              <a:rPr lang="en-US" sz="2200" dirty="0" smtClean="0"/>
              <a:t>;</a:t>
            </a:r>
            <a:endParaRPr lang="tr-TR" sz="2200" dirty="0" smtClean="0"/>
          </a:p>
          <a:p>
            <a:pPr lvl="1"/>
            <a:r>
              <a:rPr lang="tr-TR" sz="2200" dirty="0" smtClean="0"/>
              <a:t>Fiyat düzenlemeleri ve ticaretin serbestleşmesi</a:t>
            </a:r>
            <a:r>
              <a:rPr lang="en-US" sz="2200" dirty="0" smtClean="0"/>
              <a:t>,</a:t>
            </a:r>
            <a:endParaRPr lang="tr-TR" sz="2200" dirty="0" smtClean="0"/>
          </a:p>
          <a:p>
            <a:pPr lvl="1"/>
            <a:r>
              <a:rPr lang="tr-TR" sz="2200" dirty="0" smtClean="0"/>
              <a:t>Sermaye piyasasının serbestleşmesi</a:t>
            </a:r>
            <a:r>
              <a:rPr lang="en-US" sz="2200" dirty="0" smtClean="0"/>
              <a:t>,</a:t>
            </a:r>
            <a:endParaRPr lang="tr-TR" sz="2200" dirty="0" smtClean="0"/>
          </a:p>
          <a:p>
            <a:pPr lvl="1"/>
            <a:r>
              <a:rPr lang="tr-TR" sz="2200" dirty="0" smtClean="0"/>
              <a:t>Sermaye hesabının serbestleşmesi</a:t>
            </a:r>
            <a:r>
              <a:rPr lang="en-US" sz="2200" dirty="0" smtClean="0"/>
              <a:t>,</a:t>
            </a:r>
            <a:endParaRPr lang="tr-TR" sz="2200" dirty="0" smtClean="0"/>
          </a:p>
          <a:p>
            <a:pPr lvl="1"/>
            <a:r>
              <a:rPr lang="tr-TR" sz="2200" dirty="0" smtClean="0"/>
              <a:t>Gümrük Birliği </a:t>
            </a:r>
            <a:r>
              <a:rPr lang="tr-TR" sz="2200" dirty="0"/>
              <a:t>A</a:t>
            </a:r>
            <a:r>
              <a:rPr lang="tr-TR" sz="2200" dirty="0" smtClean="0"/>
              <a:t>nlaşması</a:t>
            </a:r>
            <a:r>
              <a:rPr lang="en-US" sz="2200" dirty="0" smtClean="0"/>
              <a:t>.</a:t>
            </a:r>
            <a:endParaRPr lang="tr-TR" sz="2200" dirty="0" smtClean="0"/>
          </a:p>
          <a:p>
            <a:pPr lvl="1"/>
            <a:r>
              <a:rPr lang="tr-TR" sz="2200" dirty="0" smtClean="0"/>
              <a:t>2001 Ekonomik Krizi sonrası düzenlemeler</a:t>
            </a:r>
          </a:p>
          <a:p>
            <a:r>
              <a:rPr lang="tr-TR" sz="2200" dirty="0" smtClean="0"/>
              <a:t>Daha fazla entegrasyon bizi daha hassas yaptı;</a:t>
            </a:r>
          </a:p>
          <a:p>
            <a:pPr lvl="1"/>
            <a:r>
              <a:rPr lang="tr-TR" sz="2200" dirty="0" smtClean="0"/>
              <a:t>Yurt içindeki yapısal ekonomik problemler</a:t>
            </a:r>
          </a:p>
          <a:p>
            <a:pPr lvl="1"/>
            <a:r>
              <a:rPr lang="tr-TR" sz="2200" dirty="0" smtClean="0"/>
              <a:t>Küresel ekonomik görünümün negatif etkilerine bağlı olan ilerde karşılaşılacak zorluklar</a:t>
            </a:r>
            <a:endParaRPr lang="en-US" sz="22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4671AB6C-D4B8-4F11-8867-B5C2B23781FF}" type="slidenum">
              <a:rPr lang="en-US" smtClean="0"/>
              <a:pPr>
                <a:defRPr/>
              </a:pPr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1522128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10601" name="think-cell Slide" r:id="rId8" imgW="270" imgH="270" progId="TCLayout.ActiveDocument.1">
              <p:embed/>
            </p:oleObj>
          </a:graphicData>
        </a:graphic>
      </p:graphicFrame>
      <p:sp>
        <p:nvSpPr>
          <p:cNvPr id="4" name="3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tr-TR" sz="1400" b="1">
              <a:latin typeface="Calibri"/>
              <a:sym typeface="Calibri"/>
            </a:endParaRPr>
          </a:p>
        </p:txBody>
      </p:sp>
      <p:graphicFrame>
        <p:nvGraphicFramePr>
          <p:cNvPr id="2" name="4 Nesne"/>
          <p:cNvGraphicFramePr>
            <a:graphicFrameLocks noChangeAspect="1"/>
          </p:cNvGraphicFramePr>
          <p:nvPr>
            <p:custDataLst>
              <p:tags r:id="rId3"/>
            </p:custDataLst>
            <p:extLst>
              <p:ext uri="{D42A27DB-BD31-4B8C-83A1-F6EECF244321}">
                <p14:modId xmlns:p14="http://schemas.microsoft.com/office/powerpoint/2010/main" xmlns="" val="276151959"/>
              </p:ext>
            </p:extLst>
          </p:nvPr>
        </p:nvGraphicFramePr>
        <p:xfrm>
          <a:off x="165100" y="2408218"/>
          <a:ext cx="8385243" cy="3975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sp>
        <p:nvSpPr>
          <p:cNvPr id="7" name="6 Dikdörtgen"/>
          <p:cNvSpPr/>
          <p:nvPr>
            <p:custDataLst>
              <p:tags r:id="rId4"/>
            </p:custDataLst>
          </p:nvPr>
        </p:nvSpPr>
        <p:spPr bwMode="auto">
          <a:xfrm>
            <a:off x="8027986" y="2774930"/>
            <a:ext cx="84931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tr-TR" sz="1800" b="1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11 Dikdörtgen"/>
          <p:cNvSpPr/>
          <p:nvPr>
            <p:custDataLst>
              <p:tags r:id="rId5"/>
            </p:custDataLst>
          </p:nvPr>
        </p:nvSpPr>
        <p:spPr bwMode="auto">
          <a:xfrm>
            <a:off x="8027987" y="5318105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9" name="8 Dikdörtgen"/>
          <p:cNvSpPr/>
          <p:nvPr>
            <p:custDataLst>
              <p:tags r:id="rId6"/>
            </p:custDataLst>
          </p:nvPr>
        </p:nvSpPr>
        <p:spPr bwMode="auto">
          <a:xfrm>
            <a:off x="8027987" y="4337030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tx1"/>
                </a:solidFill>
                <a:effectLst/>
                <a:latin typeface="Calibri"/>
                <a:sym typeface="Calibri"/>
              </a:rPr>
              <a:t>Türkiye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83568" y="64439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/>
              <a:t>Kaynak</a:t>
            </a:r>
            <a:r>
              <a:rPr lang="en-US" sz="1100" dirty="0" smtClean="0"/>
              <a:t>: </a:t>
            </a:r>
            <a:r>
              <a:rPr lang="tr-TR" sz="1100" dirty="0" err="1" smtClean="0"/>
              <a:t>World</a:t>
            </a:r>
            <a:r>
              <a:rPr lang="tr-TR" sz="1100" dirty="0" smtClean="0"/>
              <a:t> Bank WDI</a:t>
            </a:r>
            <a:endParaRPr lang="tr-TR" sz="1100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0" y="1907486"/>
            <a:ext cx="9144000" cy="4001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Kişi Başına Düşen GSYH (USD, cari)</a:t>
            </a:r>
            <a:endParaRPr lang="en-US" sz="20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105568" y="762000"/>
            <a:ext cx="934323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kern="0" dirty="0" smtClean="0">
                <a:cs typeface="Arial" pitchFamily="34" charset="0"/>
              </a:rPr>
              <a:t>Türkiye ekonomisi ne durumda</a:t>
            </a:r>
            <a:r>
              <a:rPr lang="en-US" sz="3200" kern="0" dirty="0" smtClean="0">
                <a:cs typeface="Arial" pitchFamily="34" charset="0"/>
              </a:rPr>
              <a:t>?</a:t>
            </a:r>
            <a:endParaRPr lang="en-US" sz="3200" b="1" kern="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045053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38249" name="think-cell Slide" r:id="rId4" imgW="270" imgH="270" progId="TCLayout.ActiveDocument.1">
              <p:embed/>
            </p:oleObj>
          </a:graphicData>
        </a:graphic>
      </p:graphicFrame>
      <p:sp>
        <p:nvSpPr>
          <p:cNvPr id="4" name="3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tr-TR" sz="1400" b="1">
              <a:latin typeface="Calibri"/>
              <a:sym typeface="Calibri"/>
            </a:endParaRPr>
          </a:p>
        </p:txBody>
      </p:sp>
      <p:graphicFrame>
        <p:nvGraphicFramePr>
          <p:cNvPr id="2" name="4 Nesn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457035760"/>
              </p:ext>
            </p:extLst>
          </p:nvPr>
        </p:nvGraphicFramePr>
        <p:xfrm>
          <a:off x="165100" y="2408218"/>
          <a:ext cx="8385243" cy="3975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6 Dikdörtgen"/>
          <p:cNvSpPr/>
          <p:nvPr/>
        </p:nvSpPr>
        <p:spPr bwMode="auto">
          <a:xfrm>
            <a:off x="8027986" y="2774930"/>
            <a:ext cx="84931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tr-TR" sz="1800" b="1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11 Dikdörtgen"/>
          <p:cNvSpPr/>
          <p:nvPr/>
        </p:nvSpPr>
        <p:spPr bwMode="auto">
          <a:xfrm>
            <a:off x="8027987" y="5318105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chemeClr val="tx1"/>
                </a:solidFill>
                <a:effectLst/>
              </a:rPr>
              <a:t>Mısır, Arabistan</a:t>
            </a:r>
          </a:p>
        </p:txBody>
      </p:sp>
      <p:sp>
        <p:nvSpPr>
          <p:cNvPr id="9" name="8 Dikdörtgen"/>
          <p:cNvSpPr/>
          <p:nvPr/>
        </p:nvSpPr>
        <p:spPr bwMode="auto">
          <a:xfrm>
            <a:off x="8027987" y="4337030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tx1"/>
                </a:solidFill>
                <a:effectLst/>
                <a:latin typeface="Calibri"/>
                <a:sym typeface="Calibri"/>
              </a:rPr>
              <a:t>Türkiye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83568" y="64439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/>
              <a:t>Kaynak</a:t>
            </a:r>
            <a:r>
              <a:rPr lang="tr-TR" sz="1100" dirty="0" smtClean="0"/>
              <a:t>: </a:t>
            </a:r>
            <a:r>
              <a:rPr lang="tr-TR" sz="1100" dirty="0" err="1" smtClean="0"/>
              <a:t>World</a:t>
            </a:r>
            <a:r>
              <a:rPr lang="tr-TR" sz="1100" dirty="0" smtClean="0"/>
              <a:t> Bank WDI</a:t>
            </a:r>
            <a:endParaRPr lang="tr-TR" sz="1100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105568" y="762000"/>
            <a:ext cx="934323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600" b="1" kern="0" dirty="0" smtClean="0">
                <a:latin typeface="Arial" pitchFamily="34" charset="0"/>
                <a:cs typeface="Arial" pitchFamily="34" charset="0"/>
              </a:rPr>
              <a:t>Çok mu iyi? Kendi bölgesi içerisinde…</a:t>
            </a:r>
            <a:endParaRPr lang="en-US" sz="3600" b="1" kern="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16" name="13 Metin kutusu"/>
          <p:cNvSpPr txBox="1"/>
          <p:nvPr/>
        </p:nvSpPr>
        <p:spPr>
          <a:xfrm>
            <a:off x="0" y="1907486"/>
            <a:ext cx="9144000" cy="4001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Kişi Başına Düşen GSYH (USD, cari)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xmlns="" val="42775934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39273" name="think-cell Slide" r:id="rId4" imgW="270" imgH="270" progId="TCLayout.ActiveDocument.1">
              <p:embed/>
            </p:oleObj>
          </a:graphicData>
        </a:graphic>
      </p:graphicFrame>
      <p:sp>
        <p:nvSpPr>
          <p:cNvPr id="4" name="3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tr-TR" sz="1400" b="1">
              <a:latin typeface="Calibri"/>
              <a:sym typeface="Calibri"/>
            </a:endParaRPr>
          </a:p>
        </p:txBody>
      </p:sp>
      <p:graphicFrame>
        <p:nvGraphicFramePr>
          <p:cNvPr id="2" name="4 Nesn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299051228"/>
              </p:ext>
            </p:extLst>
          </p:nvPr>
        </p:nvGraphicFramePr>
        <p:xfrm>
          <a:off x="0" y="-2057400"/>
          <a:ext cx="8978900" cy="952796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6 Dikdörtgen"/>
          <p:cNvSpPr/>
          <p:nvPr/>
        </p:nvSpPr>
        <p:spPr bwMode="auto">
          <a:xfrm>
            <a:off x="8027986" y="2774930"/>
            <a:ext cx="84931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endParaRPr lang="tr-TR" sz="1800" b="1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11 Dikdörtgen"/>
          <p:cNvSpPr/>
          <p:nvPr/>
        </p:nvSpPr>
        <p:spPr bwMode="auto">
          <a:xfrm>
            <a:off x="8027987" y="5318105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chemeClr val="tx1"/>
                </a:solidFill>
                <a:effectLst/>
              </a:rPr>
              <a:t>Mısır, Arabistan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9" name="8 Dikdörtgen"/>
          <p:cNvSpPr/>
          <p:nvPr/>
        </p:nvSpPr>
        <p:spPr bwMode="auto">
          <a:xfrm>
            <a:off x="8027987" y="4337030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tx1"/>
                </a:solidFill>
                <a:effectLst/>
                <a:latin typeface="Calibri"/>
                <a:sym typeface="Calibri"/>
              </a:rPr>
              <a:t>Türkiye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83568" y="64439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/>
              <a:t>Kaynak</a:t>
            </a:r>
            <a:r>
              <a:rPr lang="tr-TR" sz="1100" dirty="0" smtClean="0"/>
              <a:t>: </a:t>
            </a:r>
            <a:r>
              <a:rPr lang="tr-TR" sz="1100" dirty="0" err="1" smtClean="0"/>
              <a:t>World</a:t>
            </a:r>
            <a:r>
              <a:rPr lang="tr-TR" sz="1100" dirty="0" smtClean="0"/>
              <a:t> Bank WDI</a:t>
            </a:r>
            <a:endParaRPr lang="tr-TR" sz="1100" dirty="0"/>
          </a:p>
        </p:txBody>
      </p:sp>
      <p:sp>
        <p:nvSpPr>
          <p:cNvPr id="15" name="Rounded Rectangular Callout 10"/>
          <p:cNvSpPr/>
          <p:nvPr/>
        </p:nvSpPr>
        <p:spPr bwMode="auto">
          <a:xfrm>
            <a:off x="1133128" y="354724"/>
            <a:ext cx="6029672" cy="4598276"/>
          </a:xfrm>
          <a:prstGeom prst="wedgeRoundRectCallout">
            <a:avLst>
              <a:gd name="adj1" fmla="val 60216"/>
              <a:gd name="adj2" fmla="val 54991"/>
              <a:gd name="adj3" fmla="val 16667"/>
            </a:avLst>
          </a:prstGeom>
          <a:solidFill>
            <a:srgbClr val="00B050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tr-TR" sz="2400" i="1" dirty="0" smtClean="0">
                <a:solidFill>
                  <a:schemeClr val="bg1"/>
                </a:solidFill>
              </a:rPr>
              <a:t>Temelleri Doğru Atmak</a:t>
            </a:r>
            <a:endParaRPr lang="en-US" sz="2400" i="1" dirty="0" smtClean="0">
              <a:solidFill>
                <a:schemeClr val="bg1"/>
              </a:solidFill>
            </a:endParaRPr>
          </a:p>
          <a:p>
            <a:r>
              <a:rPr lang="tr-TR" sz="2800" dirty="0" smtClean="0">
                <a:solidFill>
                  <a:schemeClr val="bg1"/>
                </a:solidFill>
              </a:rPr>
              <a:t>Birinci Nesil Reformlar</a:t>
            </a:r>
            <a:r>
              <a:rPr lang="en-US" sz="2800" dirty="0" smtClean="0">
                <a:solidFill>
                  <a:schemeClr val="bg1"/>
                </a:solidFill>
              </a:rPr>
              <a:t>: </a:t>
            </a:r>
          </a:p>
          <a:p>
            <a:endParaRPr lang="en-US" sz="600" u="sng" dirty="0" smtClean="0">
              <a:solidFill>
                <a:schemeClr val="bg1"/>
              </a:solidFill>
            </a:endParaRPr>
          </a:p>
          <a:p>
            <a:r>
              <a:rPr lang="en-US" sz="2400" u="sng" dirty="0" smtClean="0">
                <a:solidFill>
                  <a:schemeClr val="bg1"/>
                </a:solidFill>
              </a:rPr>
              <a:t>1980</a:t>
            </a:r>
            <a:r>
              <a:rPr lang="tr-TR" sz="2400" u="sng" dirty="0" smtClean="0">
                <a:solidFill>
                  <a:schemeClr val="bg1"/>
                </a:solidFill>
              </a:rPr>
              <a:t> Reformları</a:t>
            </a:r>
            <a:endParaRPr lang="en-US" sz="2400" u="sng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Fiyat Düzenlemeleri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Mali Serbestleşme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Ticari Serbestleşme</a:t>
            </a:r>
            <a:endParaRPr lang="en-US" sz="2000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tr-TR" sz="2000" dirty="0" smtClean="0">
                <a:solidFill>
                  <a:schemeClr val="bg1"/>
                </a:solidFill>
              </a:rPr>
              <a:t>Türk Lirasının Çevirebilirliği</a:t>
            </a:r>
            <a:endParaRPr lang="en-US" sz="2000" dirty="0" smtClean="0">
              <a:solidFill>
                <a:schemeClr val="bg1"/>
              </a:solidFill>
            </a:endParaRPr>
          </a:p>
          <a:p>
            <a:endParaRPr lang="en-US" sz="700" u="sng" dirty="0" smtClean="0">
              <a:solidFill>
                <a:schemeClr val="bg1"/>
              </a:solidFill>
            </a:endParaRPr>
          </a:p>
          <a:p>
            <a:r>
              <a:rPr lang="en-US" sz="2400" u="sng" dirty="0" smtClean="0">
                <a:solidFill>
                  <a:schemeClr val="bg1"/>
                </a:solidFill>
              </a:rPr>
              <a:t>2001 </a:t>
            </a:r>
            <a:r>
              <a:rPr lang="tr-TR" sz="2400" u="sng" dirty="0" smtClean="0">
                <a:solidFill>
                  <a:schemeClr val="bg1"/>
                </a:solidFill>
              </a:rPr>
              <a:t>Reformları</a:t>
            </a:r>
            <a:r>
              <a:rPr lang="en-US" sz="2400" u="sng" dirty="0" smtClean="0">
                <a:solidFill>
                  <a:schemeClr val="bg1"/>
                </a:solidFill>
              </a:rPr>
              <a:t> + </a:t>
            </a:r>
            <a:r>
              <a:rPr lang="tr-TR" sz="2400" u="sng" dirty="0" smtClean="0">
                <a:solidFill>
                  <a:schemeClr val="bg1"/>
                </a:solidFill>
              </a:rPr>
              <a:t>AB Süreci</a:t>
            </a:r>
            <a:endParaRPr lang="en-US" sz="2400" u="sng" dirty="0" smtClean="0">
              <a:solidFill>
                <a:schemeClr val="bg1"/>
              </a:solidFill>
            </a:endParaRPr>
          </a:p>
          <a:p>
            <a:pPr lvl="1"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 Bank</a:t>
            </a:r>
            <a:r>
              <a:rPr lang="tr-TR" sz="2000" dirty="0" smtClean="0">
                <a:solidFill>
                  <a:schemeClr val="bg1"/>
                </a:solidFill>
              </a:rPr>
              <a:t>acılık Reformu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Özelleştirme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Özerk Düzenleyici Kurumlar</a:t>
            </a:r>
          </a:p>
          <a:p>
            <a:pPr lvl="1">
              <a:buFont typeface="Arial" pitchFamily="34" charset="0"/>
              <a:buChar char="•"/>
            </a:pPr>
            <a:r>
              <a:rPr lang="tr-TR" sz="2000" dirty="0" smtClean="0">
                <a:solidFill>
                  <a:schemeClr val="bg1"/>
                </a:solidFill>
              </a:rPr>
              <a:t> Mali ve Parasal Disiplin</a:t>
            </a:r>
          </a:p>
        </p:txBody>
      </p:sp>
    </p:spTree>
    <p:extLst>
      <p:ext uri="{BB962C8B-B14F-4D97-AF65-F5344CB8AC3E}">
        <p14:creationId xmlns:p14="http://schemas.microsoft.com/office/powerpoint/2010/main" xmlns="" val="23202065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13673" name="think-cell Slide" r:id="rId4" imgW="270" imgH="270" progId="TCLayout.ActiveDocument.1">
              <p:embed/>
            </p:oleObj>
          </a:graphicData>
        </a:graphic>
      </p:graphicFrame>
      <p:sp>
        <p:nvSpPr>
          <p:cNvPr id="4" name="3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tr-TR" sz="1400" b="1">
              <a:latin typeface="Calibri"/>
              <a:sym typeface="Calibri"/>
            </a:endParaRPr>
          </a:p>
        </p:txBody>
      </p:sp>
      <p:graphicFrame>
        <p:nvGraphicFramePr>
          <p:cNvPr id="2" name="4 Nesn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961733661"/>
              </p:ext>
            </p:extLst>
          </p:nvPr>
        </p:nvGraphicFramePr>
        <p:xfrm>
          <a:off x="165100" y="2408218"/>
          <a:ext cx="8385243" cy="3975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6 Dikdörtgen"/>
          <p:cNvSpPr/>
          <p:nvPr/>
        </p:nvSpPr>
        <p:spPr bwMode="auto">
          <a:xfrm>
            <a:off x="8027986" y="2774930"/>
            <a:ext cx="84931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1600" b="1" dirty="0" smtClean="0">
                <a:solidFill>
                  <a:schemeClr val="tx1"/>
                </a:solidFill>
                <a:effectLst/>
              </a:rPr>
              <a:t>Güney Kore</a:t>
            </a:r>
            <a:endParaRPr lang="tr-TR" sz="1800" b="1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11 Dikdörtgen"/>
          <p:cNvSpPr/>
          <p:nvPr/>
        </p:nvSpPr>
        <p:spPr bwMode="auto">
          <a:xfrm>
            <a:off x="8027987" y="5318105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chemeClr val="tx1"/>
                </a:solidFill>
                <a:effectLst/>
              </a:rPr>
              <a:t>Mısır, Arabistan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9" name="8 Dikdörtgen"/>
          <p:cNvSpPr/>
          <p:nvPr/>
        </p:nvSpPr>
        <p:spPr bwMode="auto">
          <a:xfrm>
            <a:off x="8027987" y="4337030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tx1"/>
                </a:solidFill>
                <a:effectLst/>
                <a:latin typeface="Calibri"/>
                <a:sym typeface="Calibri"/>
              </a:rPr>
              <a:t>Türkiye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83568" y="64439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/>
              <a:t>Kaynak: World Bank WDI</a:t>
            </a:r>
            <a:endParaRPr lang="tr-TR" sz="1100" dirty="0"/>
          </a:p>
        </p:txBody>
      </p:sp>
      <p:sp>
        <p:nvSpPr>
          <p:cNvPr id="14" name="13 Metin kutusu"/>
          <p:cNvSpPr txBox="1"/>
          <p:nvPr/>
        </p:nvSpPr>
        <p:spPr>
          <a:xfrm>
            <a:off x="0" y="1907486"/>
            <a:ext cx="9144000" cy="40011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Kişi başına düşen GSYH (USD, cari)</a:t>
            </a:r>
            <a:endParaRPr lang="en-US" sz="2000" b="1" dirty="0"/>
          </a:p>
        </p:txBody>
      </p:sp>
      <p:sp>
        <p:nvSpPr>
          <p:cNvPr id="11" name="Title 1"/>
          <p:cNvSpPr txBox="1">
            <a:spLocks/>
          </p:cNvSpPr>
          <p:nvPr/>
        </p:nvSpPr>
        <p:spPr bwMode="auto">
          <a:xfrm>
            <a:off x="257968" y="838200"/>
            <a:ext cx="9343232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kern="0" dirty="0" smtClean="0">
                <a:cs typeface="Arial" pitchFamily="34" charset="0"/>
              </a:rPr>
              <a:t>Peki daha iyisini yapabilir miydik</a:t>
            </a:r>
            <a:r>
              <a:rPr lang="en-US" sz="3200" kern="0" dirty="0" smtClean="0">
                <a:cs typeface="Arial" pitchFamily="34" charset="0"/>
              </a:rPr>
              <a:t>?</a:t>
            </a:r>
            <a:endParaRPr lang="en-US" sz="3200" b="1" kern="0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420348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534400" cy="838200"/>
          </a:xfrm>
        </p:spPr>
        <p:txBody>
          <a:bodyPr/>
          <a:lstStyle/>
          <a:p>
            <a:r>
              <a:rPr lang="tr-TR" sz="2800" b="1" dirty="0" smtClean="0"/>
              <a:t>Hızlı kentleşme: Türkiye iç göçle büyüdü</a:t>
            </a:r>
            <a:endParaRPr lang="en-US" sz="2800" b="1" dirty="0"/>
          </a:p>
        </p:txBody>
      </p:sp>
      <p:graphicFrame>
        <p:nvGraphicFramePr>
          <p:cNvPr id="6" name="Grafik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707216145"/>
              </p:ext>
            </p:extLst>
          </p:nvPr>
        </p:nvGraphicFramePr>
        <p:xfrm>
          <a:off x="304800" y="1905000"/>
          <a:ext cx="815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6 Dikdörtgen"/>
          <p:cNvSpPr/>
          <p:nvPr>
            <p:custDataLst>
              <p:tags r:id="rId1"/>
            </p:custDataLst>
          </p:nvPr>
        </p:nvSpPr>
        <p:spPr bwMode="auto">
          <a:xfrm>
            <a:off x="7827306" y="2544762"/>
            <a:ext cx="84931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r>
              <a:rPr lang="tr-TR" sz="1600" dirty="0" smtClean="0">
                <a:solidFill>
                  <a:srgbClr val="000000"/>
                </a:solidFill>
                <a:sym typeface="+mn-lt"/>
              </a:rPr>
              <a:t>Güney Kore</a:t>
            </a:r>
            <a:endParaRPr lang="tr-TR" sz="1800" dirty="0">
              <a:solidFill>
                <a:srgbClr val="000000"/>
              </a:solidFill>
              <a:sym typeface="+mn-lt"/>
            </a:endParaRPr>
          </a:p>
        </p:txBody>
      </p:sp>
      <p:sp>
        <p:nvSpPr>
          <p:cNvPr id="8" name="11 Dikdörtgen"/>
          <p:cNvSpPr/>
          <p:nvPr>
            <p:custDataLst>
              <p:tags r:id="rId2"/>
            </p:custDataLst>
          </p:nvPr>
        </p:nvSpPr>
        <p:spPr bwMode="auto">
          <a:xfrm>
            <a:off x="7510135" y="4876800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r>
              <a:rPr lang="tr-TR" sz="1400" dirty="0" smtClean="0">
                <a:solidFill>
                  <a:srgbClr val="000000"/>
                </a:solidFill>
                <a:sym typeface="Calibri"/>
              </a:rPr>
              <a:t>Mısır ve Arabistan </a:t>
            </a:r>
            <a:endParaRPr lang="tr-TR" sz="1400" dirty="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9" name="8 Dikdörtgen"/>
          <p:cNvSpPr/>
          <p:nvPr>
            <p:custDataLst>
              <p:tags r:id="rId3"/>
            </p:custDataLst>
          </p:nvPr>
        </p:nvSpPr>
        <p:spPr bwMode="auto">
          <a:xfrm>
            <a:off x="7806285" y="3309499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r>
              <a:rPr lang="en-US" sz="2000" dirty="0" smtClean="0">
                <a:solidFill>
                  <a:srgbClr val="000000"/>
                </a:solidFill>
                <a:latin typeface="Calibri"/>
                <a:sym typeface="Calibri"/>
              </a:rPr>
              <a:t>T</a:t>
            </a:r>
            <a:r>
              <a:rPr lang="tr-TR" sz="2000" dirty="0" err="1" smtClean="0">
                <a:solidFill>
                  <a:srgbClr val="000000"/>
                </a:solidFill>
                <a:latin typeface="Calibri"/>
                <a:sym typeface="Calibri"/>
              </a:rPr>
              <a:t>ürkiye</a:t>
            </a:r>
            <a:endParaRPr lang="tr-TR" sz="1400" dirty="0">
              <a:solidFill>
                <a:srgbClr val="000000"/>
              </a:solidFill>
              <a:latin typeface="Calibri"/>
              <a:sym typeface="Calibri"/>
            </a:endParaRPr>
          </a:p>
        </p:txBody>
      </p:sp>
      <p:sp>
        <p:nvSpPr>
          <p:cNvPr id="10" name="13 Metin kutusu"/>
          <p:cNvSpPr txBox="1"/>
          <p:nvPr/>
        </p:nvSpPr>
        <p:spPr>
          <a:xfrm>
            <a:off x="0" y="1916668"/>
            <a:ext cx="9144000" cy="36933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800" dirty="0" smtClean="0">
                <a:solidFill>
                  <a:srgbClr val="FFFFFF"/>
                </a:solidFill>
              </a:rPr>
              <a:t>Kentsel </a:t>
            </a:r>
            <a:r>
              <a:rPr lang="tr-TR" sz="1800" dirty="0">
                <a:solidFill>
                  <a:srgbClr val="FFFFFF"/>
                </a:solidFill>
              </a:rPr>
              <a:t>Nüfus (toplam %)</a:t>
            </a:r>
            <a:endParaRPr lang="en-US" sz="1800" dirty="0">
              <a:solidFill>
                <a:srgbClr val="FFFFFF"/>
              </a:solidFill>
            </a:endParaRPr>
          </a:p>
        </p:txBody>
      </p:sp>
      <p:sp>
        <p:nvSpPr>
          <p:cNvPr id="11" name="12 Metin kutusu"/>
          <p:cNvSpPr txBox="1"/>
          <p:nvPr/>
        </p:nvSpPr>
        <p:spPr>
          <a:xfrm>
            <a:off x="683568" y="65963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100" dirty="0" err="1" smtClean="0">
                <a:solidFill>
                  <a:srgbClr val="000000"/>
                </a:solidFill>
              </a:rPr>
              <a:t>Kaynak</a:t>
            </a:r>
            <a:r>
              <a:rPr lang="tr-TR" sz="1100" dirty="0" smtClean="0">
                <a:solidFill>
                  <a:srgbClr val="000000"/>
                </a:solidFill>
              </a:rPr>
              <a:t>: </a:t>
            </a:r>
            <a:r>
              <a:rPr lang="tr-TR" sz="1100" dirty="0" err="1" smtClean="0">
                <a:solidFill>
                  <a:srgbClr val="000000"/>
                </a:solidFill>
              </a:rPr>
              <a:t>World</a:t>
            </a:r>
            <a:r>
              <a:rPr lang="tr-TR" sz="1100" dirty="0" smtClean="0">
                <a:solidFill>
                  <a:srgbClr val="000000"/>
                </a:solidFill>
              </a:rPr>
              <a:t> Bank WDI</a:t>
            </a:r>
            <a:endParaRPr lang="tr-TR" sz="1100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4606726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8" name="7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114697" name="think-cell Slide" r:id="rId4" imgW="270" imgH="270" progId="TCLayout.ActiveDocument.1">
              <p:embed/>
            </p:oleObj>
          </a:graphicData>
        </a:graphic>
      </p:graphicFrame>
      <p:sp>
        <p:nvSpPr>
          <p:cNvPr id="4" name="3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tr-TR" sz="1400" b="1">
              <a:latin typeface="Calibri"/>
              <a:sym typeface="Calibri"/>
            </a:endParaRPr>
          </a:p>
        </p:txBody>
      </p:sp>
      <p:graphicFrame>
        <p:nvGraphicFramePr>
          <p:cNvPr id="2" name="4 Nesn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44077615"/>
              </p:ext>
            </p:extLst>
          </p:nvPr>
        </p:nvGraphicFramePr>
        <p:xfrm>
          <a:off x="152400" y="2362200"/>
          <a:ext cx="8385243" cy="39751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7" name="6 Dikdörtgen"/>
          <p:cNvSpPr/>
          <p:nvPr/>
        </p:nvSpPr>
        <p:spPr bwMode="auto">
          <a:xfrm>
            <a:off x="8027986" y="2774930"/>
            <a:ext cx="84931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1600" b="1" dirty="0" smtClean="0">
                <a:solidFill>
                  <a:schemeClr val="tx1"/>
                </a:solidFill>
                <a:effectLst/>
              </a:rPr>
              <a:t>Güney Kore</a:t>
            </a:r>
            <a:endParaRPr lang="tr-TR" sz="1800" b="1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11 Dikdörtgen"/>
          <p:cNvSpPr/>
          <p:nvPr/>
        </p:nvSpPr>
        <p:spPr bwMode="auto">
          <a:xfrm>
            <a:off x="8027987" y="5318105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chemeClr val="tx1"/>
                </a:solidFill>
                <a:effectLst/>
              </a:rPr>
              <a:t>Mısır, Arabistan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9" name="8 Dikdörtgen"/>
          <p:cNvSpPr/>
          <p:nvPr/>
        </p:nvSpPr>
        <p:spPr bwMode="auto">
          <a:xfrm>
            <a:off x="8027987" y="4337030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tx1"/>
                </a:solidFill>
                <a:effectLst/>
                <a:latin typeface="Calibri"/>
                <a:sym typeface="Calibri"/>
              </a:rPr>
              <a:t>Türkiye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683568" y="64439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/>
              <a:t>Kaynak: World Bank WDI</a:t>
            </a:r>
            <a:endParaRPr lang="tr-TR" sz="1100" dirty="0"/>
          </a:p>
        </p:txBody>
      </p:sp>
      <p:sp>
        <p:nvSpPr>
          <p:cNvPr id="15" name="Rounded Rectangular Callout 8"/>
          <p:cNvSpPr/>
          <p:nvPr/>
        </p:nvSpPr>
        <p:spPr bwMode="auto">
          <a:xfrm>
            <a:off x="1066800" y="228600"/>
            <a:ext cx="5334000" cy="5181600"/>
          </a:xfrm>
          <a:prstGeom prst="wedgeRoundRectCallout">
            <a:avLst>
              <a:gd name="adj1" fmla="val 70621"/>
              <a:gd name="adj2" fmla="val 27576"/>
              <a:gd name="adj3" fmla="val 16667"/>
            </a:avLst>
          </a:prstGeom>
          <a:solidFill>
            <a:srgbClr val="FF0000"/>
          </a:solidFill>
          <a:ln w="9525" cap="flat" cmpd="sng" algn="ctr">
            <a:solidFill>
              <a:srgbClr val="92D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r>
              <a:rPr lang="tr-TR" sz="2600" i="1" dirty="0" smtClean="0">
                <a:solidFill>
                  <a:schemeClr val="bg1"/>
                </a:solidFill>
              </a:rPr>
              <a:t>Eksik unsurlar?</a:t>
            </a:r>
          </a:p>
          <a:p>
            <a:r>
              <a:rPr lang="tr-TR" sz="2600" u="sng" dirty="0" smtClean="0">
                <a:solidFill>
                  <a:schemeClr val="bg1"/>
                </a:solidFill>
              </a:rPr>
              <a:t>İkinci nesil reformlar</a:t>
            </a:r>
            <a:r>
              <a:rPr lang="en-US" sz="2600" u="sng" dirty="0" smtClean="0">
                <a:solidFill>
                  <a:schemeClr val="bg1"/>
                </a:solidFill>
              </a:rPr>
              <a:t>: </a:t>
            </a:r>
          </a:p>
          <a:p>
            <a:endParaRPr lang="en-US" sz="500" u="sng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000" dirty="0" smtClean="0">
                <a:solidFill>
                  <a:schemeClr val="bg1"/>
                </a:solidFill>
              </a:rPr>
              <a:t> </a:t>
            </a:r>
            <a:r>
              <a:rPr lang="tr-TR" sz="2300" dirty="0" smtClean="0">
                <a:solidFill>
                  <a:schemeClr val="bg1"/>
                </a:solidFill>
              </a:rPr>
              <a:t>Kamu yönetimi reformu </a:t>
            </a:r>
            <a:r>
              <a:rPr lang="en-US" sz="2300" dirty="0" smtClean="0">
                <a:solidFill>
                  <a:schemeClr val="bg1"/>
                </a:solidFill>
              </a:rPr>
              <a:t>&amp; </a:t>
            </a:r>
            <a:r>
              <a:rPr lang="tr-TR" sz="2300" dirty="0" smtClean="0">
                <a:solidFill>
                  <a:schemeClr val="bg1"/>
                </a:solidFill>
              </a:rPr>
              <a:t>ademimerkeziyetçilik</a:t>
            </a:r>
            <a:r>
              <a:rPr lang="en-US" sz="2300" dirty="0" smtClean="0">
                <a:solidFill>
                  <a:schemeClr val="bg1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300" dirty="0" smtClean="0">
                <a:solidFill>
                  <a:schemeClr val="bg1"/>
                </a:solidFill>
              </a:rPr>
              <a:t> </a:t>
            </a:r>
            <a:r>
              <a:rPr lang="tr-TR" sz="2300" dirty="0" smtClean="0">
                <a:solidFill>
                  <a:schemeClr val="bg1"/>
                </a:solidFill>
              </a:rPr>
              <a:t>Vergi reformu, arsa rantı</a:t>
            </a:r>
            <a:r>
              <a:rPr lang="en-US" sz="2300" dirty="0" smtClean="0">
                <a:solidFill>
                  <a:schemeClr val="bg1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300" dirty="0" smtClean="0">
                <a:solidFill>
                  <a:schemeClr val="bg1"/>
                </a:solidFill>
              </a:rPr>
              <a:t> </a:t>
            </a:r>
            <a:r>
              <a:rPr lang="tr-TR" sz="2300" dirty="0" smtClean="0">
                <a:solidFill>
                  <a:schemeClr val="bg1"/>
                </a:solidFill>
              </a:rPr>
              <a:t>Hukukun üstünlüğü, yargı sistemi</a:t>
            </a:r>
            <a:endParaRPr lang="en-US" sz="23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en-US" sz="2300" dirty="0" smtClean="0">
                <a:solidFill>
                  <a:schemeClr val="bg1"/>
                </a:solidFill>
              </a:rPr>
              <a:t> E</a:t>
            </a:r>
            <a:r>
              <a:rPr lang="tr-TR" sz="2300" dirty="0" err="1" smtClean="0">
                <a:solidFill>
                  <a:schemeClr val="bg1"/>
                </a:solidFill>
              </a:rPr>
              <a:t>ğitim</a:t>
            </a:r>
            <a:r>
              <a:rPr lang="tr-TR" sz="2300" dirty="0" smtClean="0">
                <a:solidFill>
                  <a:schemeClr val="bg1"/>
                </a:solidFill>
              </a:rPr>
              <a:t> reformu</a:t>
            </a:r>
            <a:r>
              <a:rPr lang="en-US" sz="2300" dirty="0" smtClean="0">
                <a:solidFill>
                  <a:schemeClr val="bg1"/>
                </a:solidFill>
              </a:rPr>
              <a:t> </a:t>
            </a:r>
          </a:p>
          <a:p>
            <a:pPr>
              <a:buFont typeface="Arial" pitchFamily="34" charset="0"/>
              <a:buChar char="•"/>
            </a:pPr>
            <a:r>
              <a:rPr lang="en-US" sz="2300" dirty="0" smtClean="0">
                <a:solidFill>
                  <a:schemeClr val="bg1"/>
                </a:solidFill>
              </a:rPr>
              <a:t> </a:t>
            </a:r>
            <a:r>
              <a:rPr lang="tr-TR" sz="2300" dirty="0" smtClean="0">
                <a:solidFill>
                  <a:schemeClr val="bg1"/>
                </a:solidFill>
              </a:rPr>
              <a:t>İşgücü piyasası katılıkları</a:t>
            </a:r>
            <a:endParaRPr lang="en-US" sz="2300" dirty="0" smtClean="0">
              <a:solidFill>
                <a:schemeClr val="bg1"/>
              </a:solidFill>
            </a:endParaRPr>
          </a:p>
          <a:p>
            <a:pPr>
              <a:buFont typeface="Arial" pitchFamily="34" charset="0"/>
              <a:buChar char="•"/>
            </a:pPr>
            <a:r>
              <a:rPr lang="tr-TR" sz="2300" dirty="0" smtClean="0">
                <a:solidFill>
                  <a:schemeClr val="bg1"/>
                </a:solidFill>
              </a:rPr>
              <a:t> </a:t>
            </a:r>
            <a:r>
              <a:rPr lang="tr-TR" sz="2300" dirty="0">
                <a:solidFill>
                  <a:schemeClr val="bg1"/>
                </a:solidFill>
              </a:rPr>
              <a:t>S</a:t>
            </a:r>
            <a:r>
              <a:rPr lang="tr-TR" sz="2300" dirty="0" smtClean="0">
                <a:solidFill>
                  <a:schemeClr val="bg1"/>
                </a:solidFill>
              </a:rPr>
              <a:t>ağlık reformu</a:t>
            </a:r>
          </a:p>
          <a:p>
            <a:pPr>
              <a:buFont typeface="Arial" pitchFamily="34" charset="0"/>
              <a:buChar char="•"/>
            </a:pPr>
            <a:r>
              <a:rPr lang="tr-TR" sz="2300" dirty="0" smtClean="0">
                <a:solidFill>
                  <a:schemeClr val="bg1"/>
                </a:solidFill>
              </a:rPr>
              <a:t> Kentleşme politikası-mekan yönetimi</a:t>
            </a:r>
          </a:p>
          <a:p>
            <a:pPr>
              <a:buFont typeface="Arial" pitchFamily="34" charset="0"/>
              <a:buChar char="•"/>
            </a:pPr>
            <a:r>
              <a:rPr lang="en-US" sz="2300" dirty="0" smtClean="0">
                <a:solidFill>
                  <a:schemeClr val="bg1"/>
                </a:solidFill>
              </a:rPr>
              <a:t> </a:t>
            </a:r>
            <a:r>
              <a:rPr lang="tr-TR" sz="2300" dirty="0" smtClean="0">
                <a:solidFill>
                  <a:schemeClr val="bg1"/>
                </a:solidFill>
              </a:rPr>
              <a:t>Yeni anayasa</a:t>
            </a:r>
            <a:r>
              <a:rPr lang="en-US" sz="2300" dirty="0" smtClean="0">
                <a:solidFill>
                  <a:schemeClr val="bg1"/>
                </a:solidFill>
              </a:rPr>
              <a:t>…</a:t>
            </a:r>
            <a:endParaRPr lang="tr-TR" sz="2300" dirty="0" smtClean="0">
              <a:solidFill>
                <a:schemeClr val="bg1"/>
              </a:solidFill>
            </a:endParaRPr>
          </a:p>
          <a:p>
            <a:endParaRPr lang="tr-TR" sz="2300" dirty="0">
              <a:solidFill>
                <a:schemeClr val="bg1"/>
              </a:solidFill>
            </a:endParaRPr>
          </a:p>
          <a:p>
            <a:r>
              <a:rPr lang="tr-TR" sz="2300" dirty="0" smtClean="0">
                <a:solidFill>
                  <a:schemeClr val="bg1"/>
                </a:solidFill>
              </a:rPr>
              <a:t>     + Sanayi Politikası !</a:t>
            </a:r>
            <a:endParaRPr lang="en-US" sz="2300" dirty="0" smtClean="0">
              <a:solidFill>
                <a:schemeClr val="bg1"/>
              </a:solidFill>
            </a:endParaRPr>
          </a:p>
          <a:p>
            <a:endParaRPr lang="en-US" sz="2000" dirty="0" smtClean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968958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1 Başlık"/>
          <p:cNvSpPr>
            <a:spLocks noGrp="1"/>
          </p:cNvSpPr>
          <p:nvPr>
            <p:ph type="title"/>
          </p:nvPr>
        </p:nvSpPr>
        <p:spPr>
          <a:xfrm>
            <a:off x="228600" y="762000"/>
            <a:ext cx="8839200" cy="838200"/>
          </a:xfrm>
        </p:spPr>
        <p:txBody>
          <a:bodyPr/>
          <a:lstStyle/>
          <a:p>
            <a:r>
              <a:rPr lang="tr-TR" sz="2800" b="1" dirty="0" smtClean="0">
                <a:latin typeface="Arial" pitchFamily="34" charset="0"/>
                <a:cs typeface="Arial" pitchFamily="34" charset="0"/>
              </a:rPr>
              <a:t>Türkiye’nin bugünkü görevi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:</a:t>
            </a:r>
            <a:br>
              <a:rPr lang="en-US" sz="2800" b="1" dirty="0" smtClean="0">
                <a:latin typeface="Arial" pitchFamily="34" charset="0"/>
                <a:cs typeface="Arial" pitchFamily="34" charset="0"/>
              </a:rPr>
            </a:br>
            <a:r>
              <a:rPr lang="tr-TR" sz="2800" b="1" dirty="0" smtClean="0">
                <a:latin typeface="Arial" pitchFamily="34" charset="0"/>
                <a:cs typeface="Arial" pitchFamily="34" charset="0"/>
              </a:rPr>
              <a:t>2023’e kadar ilk 10 ekonomiden biri olabilir miyiz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?</a:t>
            </a:r>
          </a:p>
        </p:txBody>
      </p:sp>
      <p:graphicFrame>
        <p:nvGraphicFramePr>
          <p:cNvPr id="5" name="4 Tablo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xmlns="" val="3088869594"/>
              </p:ext>
            </p:extLst>
          </p:nvPr>
        </p:nvGraphicFramePr>
        <p:xfrm>
          <a:off x="1295400" y="1676400"/>
          <a:ext cx="6858000" cy="5233638"/>
        </p:xfrm>
        <a:graphic>
          <a:graphicData uri="http://schemas.openxmlformats.org/drawingml/2006/table">
            <a:tbl>
              <a:tblPr bandRow="1">
                <a:tableStyleId>{9D7B26C5-4107-4FEC-AEDC-1716B250A1EF}</a:tableStyleId>
              </a:tblPr>
              <a:tblGrid>
                <a:gridCol w="926138"/>
                <a:gridCol w="1938599"/>
                <a:gridCol w="2033835"/>
                <a:gridCol w="1959428"/>
              </a:tblGrid>
              <a:tr h="5334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endParaRPr kumimoji="0" lang="en-US" sz="12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Nominal GSYH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000000"/>
                          </a:solidFill>
                          <a:effectLst/>
                          <a:latin typeface="Arial" pitchFamily="34" charset="0"/>
                          <a:cs typeface="Arial" pitchFamily="34" charset="0"/>
                        </a:rPr>
                        <a:t>(milyar USD)</a:t>
                      </a: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Çalışan başına düşen üretim</a:t>
                      </a:r>
                    </a:p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0" u="none" strike="noStrike" cap="none" normalizeH="0" baseline="0" dirty="0" smtClean="0">
                          <a:ln>
                            <a:noFill/>
                          </a:ln>
                          <a:effectLst/>
                          <a:latin typeface="Arial" pitchFamily="34" charset="0"/>
                          <a:cs typeface="Arial" pitchFamily="34" charset="0"/>
                        </a:rPr>
                        <a:t>(bin USD)</a:t>
                      </a:r>
                      <a:endParaRPr kumimoji="0" lang="tr-TR" sz="16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Arial" pitchFamily="34" charset="0"/>
                        <a:cs typeface="Arial" pitchFamily="34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ABD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14,582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104.9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Çin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5,879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7.9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3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Japonya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5,498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87.9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Almanya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3,310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85.4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5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  <a:latin typeface="+mn-lt"/>
                          <a:cs typeface="+mn-cs"/>
                        </a:rPr>
                        <a:t>Fransa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2,560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99.5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Birleşik Krallık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2,246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77.6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Brezilya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2,088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94.8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err="1" smtClean="0">
                          <a:ln>
                            <a:noFill/>
                          </a:ln>
                          <a:solidFill>
                            <a:schemeClr val="accent6"/>
                          </a:solidFill>
                          <a:effectLst/>
                        </a:rPr>
                        <a:t>Italya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accent6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2,051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89.7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Hindistan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1,730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4.1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10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Kanada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1,574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92.4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Rusya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1,480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21.2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12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İspanya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1,407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76.3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13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Meksika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1,040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23.7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14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Güney Kore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1,014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42.6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15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Avustralya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925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82.2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16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Hollanda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783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91.1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61938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u="none" strike="noStrike" cap="none" normalizeH="0" baseline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17</a:t>
                      </a:r>
                      <a:endParaRPr kumimoji="0" lang="tr-TR" sz="1600" b="1" i="0" u="none" strike="noStrike" cap="none" normalizeH="0" baseline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Türkiye</a:t>
                      </a:r>
                      <a:endParaRPr kumimoji="0" lang="tr-T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735</a:t>
                      </a:r>
                      <a:endParaRPr kumimoji="0" lang="tr-T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600" b="1" u="none" strike="noStrike" cap="none" normalizeH="0" baseline="0" dirty="0" smtClean="0">
                          <a:ln>
                            <a:noFill/>
                          </a:ln>
                          <a:solidFill>
                            <a:srgbClr val="FF0000"/>
                          </a:solidFill>
                          <a:effectLst/>
                        </a:rPr>
                        <a:t>32.5</a:t>
                      </a:r>
                      <a:endParaRPr kumimoji="0" lang="tr-TR" sz="16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18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Endonezya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707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6.5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19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İsviçre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524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113.4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  <a:tr h="206375">
                <a:tc>
                  <a:txBody>
                    <a:bodyPr/>
                    <a:lstStyle/>
                    <a:p>
                      <a:pPr marL="0" marR="0" lvl="0" indent="0" algn="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smtClean="0">
                          <a:ln>
                            <a:noFill/>
                          </a:ln>
                          <a:effectLst/>
                        </a:rPr>
                        <a:t>20</a:t>
                      </a:r>
                      <a:endParaRPr kumimoji="0" lang="tr-TR" sz="1400" b="0" i="0" u="none" strike="noStrike" cap="none" normalizeH="0" baseline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457200" marR="0" lvl="1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Polonya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469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tr-TR" sz="1400" u="none" strike="noStrike" cap="none" normalizeH="0" baseline="0" dirty="0" smtClean="0">
                          <a:ln>
                            <a:noFill/>
                          </a:ln>
                          <a:effectLst/>
                        </a:rPr>
                        <a:t>31.3</a:t>
                      </a:r>
                      <a:endParaRPr kumimoji="0" lang="tr-TR" sz="1400" b="0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charset="0"/>
                        <a:cs typeface="Arial" charset="0"/>
                      </a:endParaRPr>
                    </a:p>
                  </a:txBody>
                  <a:tcPr marL="9317" marR="9317" marT="9317" marB="0" anchor="b" horzOverflow="overflow"/>
                </a:tc>
              </a:tr>
            </a:tbl>
          </a:graphicData>
        </a:graphic>
      </p:graphicFrame>
      <p:sp>
        <p:nvSpPr>
          <p:cNvPr id="6" name="5 Yukarı Bükülü Ok"/>
          <p:cNvSpPr/>
          <p:nvPr/>
        </p:nvSpPr>
        <p:spPr>
          <a:xfrm rot="16200000">
            <a:off x="7104065" y="4478338"/>
            <a:ext cx="2666998" cy="720725"/>
          </a:xfrm>
          <a:prstGeom prst="curvedUpArrow">
            <a:avLst>
              <a:gd name="adj1" fmla="val 25000"/>
              <a:gd name="adj2" fmla="val 47953"/>
              <a:gd name="adj3" fmla="val 19579"/>
            </a:avLst>
          </a:prstGeom>
          <a:solidFill>
            <a:srgbClr val="FF0000"/>
          </a:solidFill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tr-TR">
              <a:solidFill>
                <a:schemeClr val="tx1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7772400" y="6309670"/>
            <a:ext cx="1404258" cy="58477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800" dirty="0" err="1" smtClean="0"/>
              <a:t>Kaynak</a:t>
            </a:r>
            <a:r>
              <a:rPr lang="en-US" sz="800" dirty="0" smtClean="0"/>
              <a:t>: The World Bank World Development Indicators and TEPAV </a:t>
            </a:r>
            <a:r>
              <a:rPr lang="en-US" sz="800" dirty="0" err="1" smtClean="0"/>
              <a:t>hesaplamaları</a:t>
            </a:r>
            <a:endParaRPr lang="en-US" sz="800" dirty="0"/>
          </a:p>
        </p:txBody>
      </p:sp>
      <p:cxnSp>
        <p:nvCxnSpPr>
          <p:cNvPr id="10" name="Straight Connector 9"/>
          <p:cNvCxnSpPr/>
          <p:nvPr/>
        </p:nvCxnSpPr>
        <p:spPr bwMode="auto">
          <a:xfrm flipH="1">
            <a:off x="609600" y="2346382"/>
            <a:ext cx="25878" cy="2073218"/>
          </a:xfrm>
          <a:prstGeom prst="line">
            <a:avLst/>
          </a:prstGeom>
          <a:solidFill>
            <a:schemeClr val="accent1"/>
          </a:solidFill>
          <a:ln w="6667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Straight Connector 10"/>
          <p:cNvCxnSpPr/>
          <p:nvPr/>
        </p:nvCxnSpPr>
        <p:spPr bwMode="auto">
          <a:xfrm>
            <a:off x="609600" y="4419600"/>
            <a:ext cx="8382000" cy="0"/>
          </a:xfrm>
          <a:prstGeom prst="line">
            <a:avLst/>
          </a:prstGeom>
          <a:solidFill>
            <a:schemeClr val="accent1"/>
          </a:solidFill>
          <a:ln w="44450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12" name="TextBox 11"/>
          <p:cNvSpPr txBox="1"/>
          <p:nvPr/>
        </p:nvSpPr>
        <p:spPr>
          <a:xfrm rot="16200000">
            <a:off x="295246" y="3166400"/>
            <a:ext cx="114299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solidFill>
                  <a:srgbClr val="FF0000"/>
                </a:solidFill>
              </a:rPr>
              <a:t>İlk 10</a:t>
            </a:r>
            <a:endParaRPr lang="tr-TR" sz="20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13292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 smtClean="0"/>
              <a:t>2001 krizinden sonraki hızlı ticari entegrasyon</a:t>
            </a:r>
            <a:endParaRPr lang="en-US" sz="3200" b="1" dirty="0"/>
          </a:p>
        </p:txBody>
      </p:sp>
      <p:graphicFrame>
        <p:nvGraphicFramePr>
          <p:cNvPr id="6" name="1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1912558553"/>
              </p:ext>
            </p:extLst>
          </p:nvPr>
        </p:nvGraphicFramePr>
        <p:xfrm>
          <a:off x="342900" y="2241260"/>
          <a:ext cx="8458200" cy="4267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0" y="1676400"/>
            <a:ext cx="914400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800" dirty="0" smtClean="0">
                <a:solidFill>
                  <a:schemeClr val="bg1"/>
                </a:solidFill>
              </a:rPr>
              <a:t>Türkiye’nin dış ticareti (ithalat ve ihracat)</a:t>
            </a:r>
          </a:p>
          <a:p>
            <a:pPr algn="ctr"/>
            <a:r>
              <a:rPr lang="tr-TR" sz="1800" b="0" i="1" dirty="0" smtClean="0">
                <a:solidFill>
                  <a:schemeClr val="bg1"/>
                </a:solidFill>
              </a:rPr>
              <a:t>1990-2011, milyar Dolar</a:t>
            </a:r>
            <a:endParaRPr lang="tr-TR" sz="1800" b="0" i="1" dirty="0">
              <a:solidFill>
                <a:schemeClr val="bg1"/>
              </a:solidFill>
            </a:endParaRPr>
          </a:p>
        </p:txBody>
      </p:sp>
      <p:sp>
        <p:nvSpPr>
          <p:cNvPr id="8" name="45 Metin kutusu"/>
          <p:cNvSpPr txBox="1"/>
          <p:nvPr>
            <p:custDataLst>
              <p:tags r:id="rId1"/>
            </p:custDataLst>
          </p:nvPr>
        </p:nvSpPr>
        <p:spPr>
          <a:xfrm>
            <a:off x="7467600" y="6488668"/>
            <a:ext cx="173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900" dirty="0" smtClean="0"/>
              <a:t>Kaynak: UN  COMTRADE, TEPAV hesaplamaları</a:t>
            </a:r>
            <a:endParaRPr lang="tr-TR" sz="900" dirty="0"/>
          </a:p>
        </p:txBody>
      </p:sp>
    </p:spTree>
    <p:extLst>
      <p:ext uri="{BB962C8B-B14F-4D97-AF65-F5344CB8AC3E}">
        <p14:creationId xmlns:p14="http://schemas.microsoft.com/office/powerpoint/2010/main" xmlns="" val="26571089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6" name="Grafik 4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790771716"/>
              </p:ext>
            </p:extLst>
          </p:nvPr>
        </p:nvGraphicFramePr>
        <p:xfrm>
          <a:off x="533400" y="2667000"/>
          <a:ext cx="3600000" cy="2743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graphicFrame>
        <p:nvGraphicFramePr>
          <p:cNvPr id="26" name="Nesne 25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3329759513"/>
              </p:ext>
            </p:ext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60426" name="think-cell Slide" r:id="rId7" imgW="270" imgH="270" progId="TCLayout.ActiveDocument.1">
              <p:embed/>
            </p:oleObj>
          </a:graphicData>
        </a:graphic>
      </p:graphicFrame>
      <p:sp>
        <p:nvSpPr>
          <p:cNvPr id="8" name="Dikdörtgen 7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endParaRPr kumimoji="0" lang="tr-TR" sz="1400" b="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9050" y="838200"/>
            <a:ext cx="9124950" cy="838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tr-TR" sz="3200" b="1" dirty="0" smtClean="0"/>
              <a:t>2001 krizi sonrası önemli ekonomik göstergeler </a:t>
            </a:r>
            <a:endParaRPr lang="en-US" sz="3200" b="1" dirty="0"/>
          </a:p>
        </p:txBody>
      </p:sp>
      <p:cxnSp>
        <p:nvCxnSpPr>
          <p:cNvPr id="52" name="Düz Bağlayıcı 51"/>
          <p:cNvCxnSpPr/>
          <p:nvPr/>
        </p:nvCxnSpPr>
        <p:spPr bwMode="auto">
          <a:xfrm flipV="1">
            <a:off x="1295400" y="3048000"/>
            <a:ext cx="1509713" cy="538766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51" name="Oval 50"/>
          <p:cNvSpPr/>
          <p:nvPr/>
        </p:nvSpPr>
        <p:spPr bwMode="auto">
          <a:xfrm>
            <a:off x="1828800" y="3124200"/>
            <a:ext cx="620713" cy="27305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tr-TR" sz="1400" dirty="0" smtClean="0">
                <a:latin typeface="Tahoma"/>
                <a:sym typeface="Tahoma"/>
              </a:rPr>
              <a:t>72%</a:t>
            </a:r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+mn-cs"/>
              <a:sym typeface="Tahoma"/>
            </a:endParaRPr>
          </a:p>
        </p:txBody>
      </p:sp>
      <p:sp>
        <p:nvSpPr>
          <p:cNvPr id="53" name="Text Box 4"/>
          <p:cNvSpPr txBox="1">
            <a:spLocks noChangeArrowheads="1"/>
          </p:cNvSpPr>
          <p:nvPr/>
        </p:nvSpPr>
        <p:spPr bwMode="auto">
          <a:xfrm>
            <a:off x="838200" y="1905000"/>
            <a:ext cx="2927350" cy="307777"/>
          </a:xfrm>
          <a:prstGeom prst="rect">
            <a:avLst/>
          </a:prstGeom>
          <a:solidFill>
            <a:srgbClr val="1F318D">
              <a:alpha val="8705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GSYH (1998 fiyatları)</a:t>
            </a:r>
            <a:endParaRPr lang="en-US" sz="1400" dirty="0" smtClean="0">
              <a:solidFill>
                <a:schemeClr val="bg1"/>
              </a:solidFill>
            </a:endParaRPr>
          </a:p>
        </p:txBody>
      </p:sp>
      <p:pic>
        <p:nvPicPr>
          <p:cNvPr id="1054" name="Picture 30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4708525" y="2743200"/>
            <a:ext cx="3597275" cy="2819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4" name="Text Box 4"/>
          <p:cNvSpPr txBox="1">
            <a:spLocks noChangeArrowheads="1"/>
          </p:cNvSpPr>
          <p:nvPr/>
        </p:nvSpPr>
        <p:spPr bwMode="auto">
          <a:xfrm>
            <a:off x="4876800" y="1905000"/>
            <a:ext cx="2927350" cy="307777"/>
          </a:xfrm>
          <a:prstGeom prst="rect">
            <a:avLst/>
          </a:prstGeom>
          <a:solidFill>
            <a:srgbClr val="1F318D">
              <a:alpha val="87057"/>
            </a:srgbClr>
          </a:solidFill>
          <a:ln w="9525" algn="ctr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İhracat (milyar  $)</a:t>
            </a:r>
            <a:endParaRPr lang="en-US" sz="1400" dirty="0" smtClean="0">
              <a:solidFill>
                <a:schemeClr val="bg1"/>
              </a:solidFill>
            </a:endParaRPr>
          </a:p>
        </p:txBody>
      </p:sp>
      <p:cxnSp>
        <p:nvCxnSpPr>
          <p:cNvPr id="56" name="Düz Bağlayıcı 55"/>
          <p:cNvCxnSpPr/>
          <p:nvPr>
            <p:custDataLst>
              <p:tags r:id="rId3"/>
            </p:custDataLst>
          </p:nvPr>
        </p:nvCxnSpPr>
        <p:spPr bwMode="auto">
          <a:xfrm flipV="1">
            <a:off x="5562600" y="2895600"/>
            <a:ext cx="1357312" cy="1143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tx1"/>
            </a:solidFill>
            <a:prstDash val="solid"/>
            <a:round/>
            <a:headEnd type="none" w="med" len="med"/>
            <a:tailEnd type="triangle" w="med" len="med"/>
          </a:ln>
          <a:effectLst/>
        </p:spPr>
      </p:cxnSp>
      <p:sp>
        <p:nvSpPr>
          <p:cNvPr id="57" name="Oval 56"/>
          <p:cNvSpPr/>
          <p:nvPr>
            <p:custDataLst>
              <p:tags r:id="rId4"/>
            </p:custDataLst>
          </p:nvPr>
        </p:nvSpPr>
        <p:spPr bwMode="auto">
          <a:xfrm>
            <a:off x="6096000" y="3124200"/>
            <a:ext cx="620713" cy="273050"/>
          </a:xfrm>
          <a:prstGeom prst="ellipse">
            <a:avLst/>
          </a:prstGeom>
          <a:solidFill>
            <a:srgbClr val="FFFF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</a:bodyPr>
          <a:lstStyle/>
          <a:p>
            <a:pPr algn="ctr">
              <a:lnSpc>
                <a:spcPct val="90000"/>
              </a:lnSpc>
            </a:pPr>
            <a:r>
              <a:rPr lang="tr-TR" sz="1400" dirty="0" smtClean="0">
                <a:latin typeface="Tahoma"/>
                <a:sym typeface="Tahoma"/>
              </a:rPr>
              <a:t>387%</a:t>
            </a:r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+mn-cs"/>
              <a:sym typeface="Tahoma"/>
            </a:endParaRPr>
          </a:p>
        </p:txBody>
      </p:sp>
      <p:sp>
        <p:nvSpPr>
          <p:cNvPr id="67" name="45 Metin kutusu"/>
          <p:cNvSpPr txBox="1"/>
          <p:nvPr/>
        </p:nvSpPr>
        <p:spPr>
          <a:xfrm>
            <a:off x="7467600" y="6488668"/>
            <a:ext cx="173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900" dirty="0" smtClean="0"/>
              <a:t>Kaynak: UN  COMTRADE, TEPAV hesaplamaları</a:t>
            </a:r>
            <a:endParaRPr lang="tr-TR" sz="900" dirty="0"/>
          </a:p>
        </p:txBody>
      </p:sp>
      <p:sp>
        <p:nvSpPr>
          <p:cNvPr id="33" name="115 Dikdörtgen"/>
          <p:cNvSpPr/>
          <p:nvPr/>
        </p:nvSpPr>
        <p:spPr bwMode="gray">
          <a:xfrm>
            <a:off x="3581158" y="5554898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91506FD-8EA8-4913-9D9D-1DF0291D8E1B}" type="datetime'''''''4''''''''''''''4''''''''''%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44%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36" name="116 Dikdörtgen"/>
          <p:cNvSpPr/>
          <p:nvPr/>
        </p:nvSpPr>
        <p:spPr bwMode="gray">
          <a:xfrm>
            <a:off x="5823636" y="4921465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BB610AD-7284-4D33-A0C8-F0B376B1F0FE}" type="datetime'''''3''''''''3''''''''%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33%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37" name="117 Dikdörtgen"/>
          <p:cNvSpPr/>
          <p:nvPr/>
        </p:nvSpPr>
        <p:spPr bwMode="gray">
          <a:xfrm>
            <a:off x="5823636" y="5547470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377A2655-197C-439B-B7E4-0F7F5DA77254}" type="datetime'''''''33''''''''''''''''''''''''''''''''''''''''''''%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33%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41" name="126 Dikdörtgen"/>
          <p:cNvSpPr/>
          <p:nvPr/>
        </p:nvSpPr>
        <p:spPr bwMode="gray">
          <a:xfrm>
            <a:off x="1338680" y="6265785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858C112-484B-46DB-95CF-5BD988EE93A2}" type="datetime'''19''''''''''''''''''''''''''%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61" name="113 Dikdörtgen"/>
          <p:cNvSpPr/>
          <p:nvPr/>
        </p:nvSpPr>
        <p:spPr bwMode="gray">
          <a:xfrm>
            <a:off x="1338680" y="5305556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6908ED19-E07D-46BE-B972-E1ACC32F4D60}" type="datetime'''''''''4''6''%''''''''''''''''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46%</a:t>
            </a:fld>
            <a:endParaRPr kumimoji="0" lang="tr-TR" sz="1400" strike="noStrike" cap="none" normalizeH="0" dirty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64" name="114 Dikdörtgen"/>
          <p:cNvSpPr/>
          <p:nvPr/>
        </p:nvSpPr>
        <p:spPr bwMode="gray">
          <a:xfrm>
            <a:off x="3581158" y="4898122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362DC80-95DB-4EEB-82D2-74C047734A1E}" type="datetime'2''''''''''''''''''''''''''''5''''''%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25%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65" name="128 Dikdörtgen"/>
          <p:cNvSpPr/>
          <p:nvPr/>
        </p:nvSpPr>
        <p:spPr bwMode="gray">
          <a:xfrm>
            <a:off x="3581158" y="6331569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DA000252-AD46-42C0-81EE-631D520AE8BF}" type="datetime'1''''''''''''2''''''''%''''''''''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12%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66" name="129 Dikdörtgen"/>
          <p:cNvSpPr/>
          <p:nvPr/>
        </p:nvSpPr>
        <p:spPr bwMode="gray">
          <a:xfrm>
            <a:off x="5823636" y="6314592"/>
            <a:ext cx="927313" cy="142178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94B1877-9A58-4883-98D4-65F46824234A}" type="datetime'''''''''''''1''3''%''''''''''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13%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908278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2 Grafik"/>
          <p:cNvGraphicFramePr/>
          <p:nvPr/>
        </p:nvGraphicFramePr>
        <p:xfrm>
          <a:off x="6019800" y="2743200"/>
          <a:ext cx="31242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26" name="AutoShape 2" descr="data:image/jpg;base64,/9j/4AAQSkZJRgABAQAAAQABAAD/2wCEAAkGBhQSEBQSEhQUFRQUGBUYFxgWGBwWGRYdFRUcGBcdFSEbJygeGh0jGxgSHy8jIycrLCwtFx8xQTAxQSYsLSoBCQoKDgwOFw8PGS0kHyAsLSosKSk1KS41KSopMzYpNTUpLS0vNSksKiwpKSopNSksKi0pLCkpKSksKSk1KS41Kf/AABEIAEsAeAMBIgACEQEDEQH/xAAcAAACAgMBAQAAAAAAAAAAAAAABgEFAgQHAwj/xAA5EAACAQMCAwUFBgQHAAAAAAABAgMABBESIQUGMQciQVFxEzJhgZEUQ1JyobFigrLRIzNzkpOiwf/EABkBAQEBAQEBAAAAAAAAAAAAAAACAwEFBP/EAB8RAQEAAgICAwEAAAAAAAAAAAABAhESIQNhMUFRBP/aAAwDAQACEQMRAD8A7jRRRQFFFFAUUUUBRRUZoJorFnxuakGgmiiigKKKKAooooCiiigKKKigmozXhe3yQoZJXVEXqzkKo9SdqQb3tGhupDFBOkcK+8+rTJL/AKfiqfxe8fDA3IO11xqNCVyWZeqoNRH5j0X5kUtcX7UIbc4MUjH4FP70s8U55tYk0JKmBnATJHxxgUitxyKWYtJImPDUcA56DfbYVUidnx+3JQAWtX1Hp3xpHocb7eNeJ7flyB9kOTsP8Qf2rmnHOI6wVBX2anu4x4eNVPD4dUqZ6MwUehO9Xhju/Bt2Q9vYHW0yP4Zf7rVhw/tuik3a0uAPNCkn/oNcysdDSezeaNQxK6dJxvtscYz86vuT7+0tHuI7hgygqY2G+fxD6FfpSz05t1vlzne1vsiCTvqMsjqUceex6gHY4zir8GvnvmPjUBuoZ7J/ZSZxqU75x3SR8ip8wcGuvck83C8iKuAlxHgSJ4b7B0/hJB9CCPLPMsOtx2Uz0VAqazUKg1NYSPgEnoN/pQVXHeaYLQD2z94jIRRqYjzx4D4nakjiXarK+RbxxxD8Up1t6hVwB8yaSececvtSzDIUSNlWfA0jPdHT8OPGk/hgRGYySRSgqwUGYrhj0bbrjfb419fj8ck3lO0Xd+3Q767+2bXdzLMuQfZquEyOndGBW7ZcHtkUyJZzOF6sx0j9N/kK5SnDXJx9pjz8JCT+lNXBr1LaNszK7afdJcZPrpP7j1ra5anUZ8fZmuuNogwLO2iUbZkTXjP5thWhfXWqP2jNbhD00JEc+gUbfM0s8U5teS1FuSScnJY6wAT4Z3yNsZ6VUwTajuQB1OwA2GPD4Uwtt7x0XH2vJCJD3E1fFgD9AMCtV+UpJDlmEeD1YhQMfmI8K0V5rePKxR5XcFvE5GCVrVXMmGBznxO5/Wq5TPqGrDTBy5aJvNeJnyjOo/8AUH96mGbhkZYGGeQAkKdeA4x1wSNPpg0uJZE+NS1h8TThDa+u+bbRBiCwiBGMNI2vGPgB1+dTyFzNMeM20pO8r+yYAaVKuCMAdMA4PqKV5LQDfyr3tbS6hmtpkDIXkjMLYHUsAuPr0PUGoz44zX6qPrQUULRXntWVYSLkYPQ1nWJoPmxJxYX8jTw+0Fo5yng4yUHvAjoVNW69rdjklrDPwZLYgfRAflmn7tG4VDcwuYZUiulwVY9H09UfrsR442IFcNknvEUxvC+rVnWEyfLGdxp8enzra5zL5qdaXfNfO9lerCsNsLZ1dizKkaBtQwAdG+x86U7qcK5Qg5Bxu36048oS2qo78REkjHASNEKacdSzADJPl061t8Q4pwnJIiuv96n+pSf1q8fJxmpTRMHDScdMEZBVs+OMHy8697XhwaWOJiQrk6iNyFUanx57VaT8Wsh/lxXH/Ig/ZKX1420V2suCFUnSD+E9QT54OM4+VVfNOOt9uaN8VkGhTXBCI3ZYyVGkxhidEqu3eZvdGGO5B2pbtUWMsjEAqzA/IkHHwyDVuONW6orJM0gjOoRMm7krge3Y93usB7pOQBt5Ycv/AGhSWhxqY5LFVY5PqDj5Vlhnwu3bNsrWzeTaKOWT8kbN+wqwXkfiD+7aTfzAJ/URTVw9ONyAaZXA+IGKu7XgnGj1u1X+RTWl/pv1HODjfMvBZ7N0juozG0neUZByobB3Unx2x1rpfLtory2C6Q6+1jcEgZLQxuzk47rae53htnA8K3+Yuyq74gIxd3qn2ZJQrAoYasahkEZBwv0q85G7NF4e5kaZ530lFLjAjBOW0DJxnAz6Vln5Ln3XZNHYCigUVkpNQamig0LngsMm7RqT6VqNyjbH7sVdUUFA/JFqfuxXg/Z9aH7sUzUUCo3ZrZH7oV5Sdllg3vQg+u9N9FAow9lfDlORbR5/KKu7Tlu3i9yJRj4VZipoMVUDYVOKmigjFTRRQFFFF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28" name="AutoShape 4" descr="data:image/jpg;base64,/9j/4AAQSkZJRgABAQAAAQABAAD/2wCEAAkGBhQSEBQSEhQUFRQUGBUYFxgWGBwWGRYdFRUcGBcdFSEbJygeGh0jGxgSHy8jIycrLCwtFx8xQTAxQSYsLSoBCQoKDgwOFw8PGS0kHyAsLSosKSk1KS41KSopMzYpNTUpLS0vNSksKiwpKSopNSksKi0pLCkpKSksKSk1KS41Kf/AABEIAEsAeAMBIgACEQEDEQH/xAAcAAACAgMBAQAAAAAAAAAAAAAABgEFAgQHAwj/xAA5EAACAQMCAwUFBgQHAAAAAAABAgMABBESIQUGMQciQVFxEzJhgZEUQ1JyobFigrLRIzNzkpOiwf/EABkBAQEBAQEBAAAAAAAAAAAAAAACAwEFBP/EAB8RAQEAAgICAwEAAAAAAAAAAAABAhESIQNhMUFRBP/aAAwDAQACEQMRAD8A7jRRRQFFFFAUUUUBRRUZoJorFnxuakGgmiiigKKKKAooooCiiigKKKigmozXhe3yQoZJXVEXqzkKo9SdqQb3tGhupDFBOkcK+8+rTJL/AKfiqfxe8fDA3IO11xqNCVyWZeqoNRH5j0X5kUtcX7UIbc4MUjH4FP70s8U55tYk0JKmBnATJHxxgUitxyKWYtJImPDUcA56DfbYVUidnx+3JQAWtX1Hp3xpHocb7eNeJ7flyB9kOTsP8Qf2rmnHOI6wVBX2anu4x4eNVPD4dUqZ6MwUehO9Xhju/Bt2Q9vYHW0yP4Zf7rVhw/tuik3a0uAPNCkn/oNcysdDSezeaNQxK6dJxvtscYz86vuT7+0tHuI7hgygqY2G+fxD6FfpSz05t1vlzne1vsiCTvqMsjqUceex6gHY4zir8GvnvmPjUBuoZ7J/ZSZxqU75x3SR8ip8wcGuvck83C8iKuAlxHgSJ4b7B0/hJB9CCPLPMsOtx2Uz0VAqazUKg1NYSPgEnoN/pQVXHeaYLQD2z94jIRRqYjzx4D4nakjiXarK+RbxxxD8Up1t6hVwB8yaSececvtSzDIUSNlWfA0jPdHT8OPGk/hgRGYySRSgqwUGYrhj0bbrjfb419fj8ck3lO0Xd+3Q767+2bXdzLMuQfZquEyOndGBW7ZcHtkUyJZzOF6sx0j9N/kK5SnDXJx9pjz8JCT+lNXBr1LaNszK7afdJcZPrpP7j1ra5anUZ8fZmuuNogwLO2iUbZkTXjP5thWhfXWqP2jNbhD00JEc+gUbfM0s8U5teS1FuSScnJY6wAT4Z3yNsZ6VUwTajuQB1OwA2GPD4Uwtt7x0XH2vJCJD3E1fFgD9AMCtV+UpJDlmEeD1YhQMfmI8K0V5rePKxR5XcFvE5GCVrVXMmGBznxO5/Wq5TPqGrDTBy5aJvNeJnyjOo/8AUH96mGbhkZYGGeQAkKdeA4x1wSNPpg0uJZE+NS1h8TThDa+u+bbRBiCwiBGMNI2vGPgB1+dTyFzNMeM20pO8r+yYAaVKuCMAdMA4PqKV5LQDfyr3tbS6hmtpkDIXkjMLYHUsAuPr0PUGoz44zX6qPrQUULRXntWVYSLkYPQ1nWJoPmxJxYX8jTw+0Fo5yng4yUHvAjoVNW69rdjklrDPwZLYgfRAflmn7tG4VDcwuYZUiulwVY9H09UfrsR442IFcNknvEUxvC+rVnWEyfLGdxp8enzra5zL5qdaXfNfO9lerCsNsLZ1dizKkaBtQwAdG+x86U7qcK5Qg5Bxu36048oS2qo78REkjHASNEKacdSzADJPl061t8Q4pwnJIiuv96n+pSf1q8fJxmpTRMHDScdMEZBVs+OMHy8697XhwaWOJiQrk6iNyFUanx57VaT8Wsh/lxXH/Ig/ZKX1420V2suCFUnSD+E9QT54OM4+VVfNOOt9uaN8VkGhTXBCI3ZYyVGkxhidEqu3eZvdGGO5B2pbtUWMsjEAqzA/IkHHwyDVuONW6orJM0gjOoRMm7krge3Y93usB7pOQBt5Ycv/AGhSWhxqY5LFVY5PqDj5Vlhnwu3bNsrWzeTaKOWT8kbN+wqwXkfiD+7aTfzAJ/URTVw9ONyAaZXA+IGKu7XgnGj1u1X+RTWl/pv1HODjfMvBZ7N0juozG0neUZByobB3Unx2x1rpfLtory2C6Q6+1jcEgZLQxuzk47rae53htnA8K3+Yuyq74gIxd3qn2ZJQrAoYasahkEZBwv0q85G7NF4e5kaZ530lFLjAjBOW0DJxnAz6Vln5Ln3XZNHYCigUVkpNQamig0LngsMm7RqT6VqNyjbH7sVdUUFA/JFqfuxXg/Z9aH7sUzUUCo3ZrZH7oV5Sdllg3vQg+u9N9FAow9lfDlORbR5/KKu7Tlu3i9yJRj4VZipoMVUDYVOKmigjFTRRQFFFF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0" name="AutoShape 6" descr="data:image/jpg;base64,/9j/4AAQSkZJRgABAQAAAQABAAD/2wCEAAkGBhQSEBQSEhQUFRQUGBUYFxgWGBwWGRYdFRUcGBcdFSEbJygeGh0jGxgSHy8jIycrLCwtFx8xQTAxQSYsLSoBCQoKDgwOFw8PGS0kHyAsLSosKSk1KS41KSopMzYpNTUpLS0vNSksKiwpKSopNSksKi0pLCkpKSksKSk1KS41Kf/AABEIAEsAeAMBIgACEQEDEQH/xAAcAAACAgMBAQAAAAAAAAAAAAAABgEFAgQHAwj/xAA5EAACAQMCAwUFBgQHAAAAAAABAgMABBESIQUGMQciQVFxEzJhgZEUQ1JyobFigrLRIzNzkpOiwf/EABkBAQEBAQEBAAAAAAAAAAAAAAACAwEFBP/EAB8RAQEAAgICAwEAAAAAAAAAAAABAhESIQNhMUFRBP/aAAwDAQACEQMRAD8A7jRRRQFFFFAUUUUBRRUZoJorFnxuakGgmiiigKKKKAooooCiiigKKKigmozXhe3yQoZJXVEXqzkKo9SdqQb3tGhupDFBOkcK+8+rTJL/AKfiqfxe8fDA3IO11xqNCVyWZeqoNRH5j0X5kUtcX7UIbc4MUjH4FP70s8U55tYk0JKmBnATJHxxgUitxyKWYtJImPDUcA56DfbYVUidnx+3JQAWtX1Hp3xpHocb7eNeJ7flyB9kOTsP8Qf2rmnHOI6wVBX2anu4x4eNVPD4dUqZ6MwUehO9Xhju/Bt2Q9vYHW0yP4Zf7rVhw/tuik3a0uAPNCkn/oNcysdDSezeaNQxK6dJxvtscYz86vuT7+0tHuI7hgygqY2G+fxD6FfpSz05t1vlzne1vsiCTvqMsjqUceex6gHY4zir8GvnvmPjUBuoZ7J/ZSZxqU75x3SR8ip8wcGuvck83C8iKuAlxHgSJ4b7B0/hJB9CCPLPMsOtx2Uz0VAqazUKg1NYSPgEnoN/pQVXHeaYLQD2z94jIRRqYjzx4D4nakjiXarK+RbxxxD8Up1t6hVwB8yaSececvtSzDIUSNlWfA0jPdHT8OPGk/hgRGYySRSgqwUGYrhj0bbrjfb419fj8ck3lO0Xd+3Q767+2bXdzLMuQfZquEyOndGBW7ZcHtkUyJZzOF6sx0j9N/kK5SnDXJx9pjz8JCT+lNXBr1LaNszK7afdJcZPrpP7j1ra5anUZ8fZmuuNogwLO2iUbZkTXjP5thWhfXWqP2jNbhD00JEc+gUbfM0s8U5teS1FuSScnJY6wAT4Z3yNsZ6VUwTajuQB1OwA2GPD4Uwtt7x0XH2vJCJD3E1fFgD9AMCtV+UpJDlmEeD1YhQMfmI8K0V5rePKxR5XcFvE5GCVrVXMmGBznxO5/Wq5TPqGrDTBy5aJvNeJnyjOo/8AUH96mGbhkZYGGeQAkKdeA4x1wSNPpg0uJZE+NS1h8TThDa+u+bbRBiCwiBGMNI2vGPgB1+dTyFzNMeM20pO8r+yYAaVKuCMAdMA4PqKV5LQDfyr3tbS6hmtpkDIXkjMLYHUsAuPr0PUGoz44zX6qPrQUULRXntWVYSLkYPQ1nWJoPmxJxYX8jTw+0Fo5yng4yUHvAjoVNW69rdjklrDPwZLYgfRAflmn7tG4VDcwuYZUiulwVY9H09UfrsR442IFcNknvEUxvC+rVnWEyfLGdxp8enzra5zL5qdaXfNfO9lerCsNsLZ1dizKkaBtQwAdG+x86U7qcK5Qg5Bxu36048oS2qo78REkjHASNEKacdSzADJPl061t8Q4pwnJIiuv96n+pSf1q8fJxmpTRMHDScdMEZBVs+OMHy8697XhwaWOJiQrk6iNyFUanx57VaT8Wsh/lxXH/Ig/ZKX1420V2suCFUnSD+E9QT54OM4+VVfNOOt9uaN8VkGhTXBCI3ZYyVGkxhidEqu3eZvdGGO5B2pbtUWMsjEAqzA/IkHHwyDVuONW6orJM0gjOoRMm7krge3Y93usB7pOQBt5Ycv/AGhSWhxqY5LFVY5PqDj5Vlhnwu3bNsrWzeTaKOWT8kbN+wqwXkfiD+7aTfzAJ/URTVw9ONyAaZXA+IGKu7XgnGj1u1X+RTWl/pv1HODjfMvBZ7N0juozG0neUZByobB3Unx2x1rpfLtory2C6Q6+1jcEgZLQxuzk47rae53htnA8K3+Yuyq74gIxd3qn2ZJQrAoYasahkEZBwv0q85G7NF4e5kaZ530lFLjAjBOW0DJxnAz6Vln5Ln3XZNHYCigUVkpNQamig0LngsMm7RqT6VqNyjbH7sVdUUFA/JFqfuxXg/Z9aH7sUzUUCo3ZrZH7oV5Sdllg3vQg+u9N9FAow9lfDlORbR5/KKu7Tlu3i9yJRj4VZipoMVUDYVOKmigjFTRRQFFFFB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4" name="AutoShape 10" descr="data:image/jpg;base64,/9j/4AAQSkZJRgABAQAAAQABAAD/2wCEAAkGBhQSERUUExMWFRQWFxoYGRgYGBwYGBgaHBgYGBsYFh4YHSYfHBokHBoYHy8gIycpLCwsFx8xNTAqNSYrLCkBCQoKDgwOGg8PGiwlHyQsLCkvLSovLCwtLCkpLCwsLCotLCwpLCwsLCwsLCwsLCwsLCwpLCwsLCwsLCwsLCwsLP/AABEIALQA8AMBIgACEQEDEQH/xAAcAAACAgMBAQAAAAAAAAAAAAAEBQMGAAIHAQj/xAA/EAACAAQEAwYDBwMDBAIDAAABAgADESEEBRIxQVFhBhMiMnGBkaGxByNCUsHR8BRi4TNyghVDkvFjohckU//EABoBAAIDAQEAAAAAAAAAAAAAAAMEAAECBQb/xAAvEQACAQMEAQIFAwQDAAAAAAABAgADESEEEjFBURMiBTJhgZFxofAjQsHhUrHR/9oADAMBAAIRAxEAPwATLMBPkypkxAtXACO7BaVrXTXet/hAM6e2n71yzbU1avYm8OM8ylmIL4mWNIH3dwRXkNwTbcWAEJsXNEtbD5bdYFHGBxaNsFhR/SktPMmUxBFAGZuguDQkbVvp4CF00LpolXPNhT47ivSGGV5ZKmyTMxDFZQ8Qo3/HXTgCfCKCrGsRT52HAAkF9NPx71/43Pr9IgmnU2sP9TaRiMMkoTMQrPNqAqhiCBe1TUEca8yBzgecdd0GlTejXBHXnG2RkicO+8gv0Y1FAa+VeJ6CDMx7TSXJlyZKAA0DgUZqWJUbAE7dPWKl23W2kX89CZOzRQiy5eGBNPE9L12tpIBP70paNMJi2wzaylQQfCwJXnWv6+sRZchlTVmAV03CsSRXgbct+Mb5v2pxE2aZZU93bSvmqNtTEC5JrXla1onEgs52qf1PmaYabNxTjUqa2sAgAJ42A2FLwbnxxi92JjnuzwsRxOqi78oGwalGLqdLEUNBQEcR6G0ANiZ74mYHeuo6matLcABwptThSIcCbRg9T29R/gcrmzZLGVO7sUJ8TlQdJFSw/LWgJ2MC4XBurBZ7FCRUzKnSRStVpQmuwoOMbS8lMxGCy2IIuQD8z6wmwM7u6rPZg6kgalOwNOO1d/eITaVTUtuW32MeYvCqGb78Yigq5qqkE7C5oeFdPxj2YuGVKtOmPMY0o4IBJHF22UbV3PKJsR2NdwJ2uWjKtWViQACKr3h/CeS3N4Gw+DlT27qbWWmmrHVqLEU/060IJ4V2iS1G4X8czdmw0uTeXMmMPN4qpt4mJFyBwAJ68o8OMkmT4JCvbwuWNDa5VWpflX5xNjsLIlOJUhxMegGglSEqLLqBFX4kAUvvBv8A1DBpLKjDvrUaQCK0N6sxBpQcFWh6xJDhQ3k3il81VpIZJKbAhtJExgOFyRf+UiYZjMOmaiKCouqqikBt2agNx09BSsEZf2jQSiqSpMy29wwNd3DC/QbesRYLtHMTWiUrUFg8tCL7MCKV40BFByiSi224J4z9pvITEMHZAWWY2ltIAIamwWlANPEXEetl2MlyUmtVVShUmYwXTqAGu4IqKCgPwgbCdoJyvNlCZMWvi8wKUY38wqGN9jwgaTmDVmS28qsCGBYbi66QdNKHenGJJuXrMMxmSuoIebJRHJKtr1AuBuKVPEb2qDEM6RLGrVPqbahLl6gxrQsjWWovew9YDmoxlkLTVfSygAqK+GtLsfnE0mRMmsCgZ2UEt+EmooWfYUr84qaFznb+cTcmQtyZz18QsssaqeS5JrXcjem0DCdLNhIBNQtWmMSGHiJOmg425Vg+V2RxE5FZVAq5ZVPhYkVq3EaanzGnwiL/AKfhlExmxPe6RTRLszzD+Wu6A1qxF6RJoAnx9swMYwnZJKVv5K0qwt4idgLdPWPZM6c/hRnPSWumwDk+UDgfnE83NcPLDCTI1kS9ImTN9R87Mh5bClKUiDFZ9iZlQG7tfAQqeEXGgUpe4rW/CKvLK2+Y/n+Ge4rKJg/1GEu9+9mX21UoCTsa7QIZGHXzTS55S0sTenibhsdtjA7gVuxY1+htX4QVgMpmTrS08NQCxsoO4q2wi7ytvgY8nEjOYSx/pyAeswlq7Day/IxrLxOInNSWT6SxpA/8aUHrFhGS4fBoHxDCYxsqU3pyU34i7UpyMI817UzHJCfcy9giW6XI3POloksLcY488CLMoJmVappx5km+/wBfWGZwy02FOsNJvZJMKoCTpYVvEFY0JrxUgtxFPaKxnuYaGVOFK1GxNaD4b/CNXAETZXqP9IbjpbzJPdy2IFQQpspIrTe4FzThEmXYUotHFG4/oAYYdjsIGCzXoxYnu1Jovh802Zx0g2A53hti/tAXUUlDWL/eN+ImgLIg8Om1q1rvaKv2YdqQI9JLmVzF4wS6Dib+g5/4gvs/kaT3Z1+707ua0DGwUAfiPIAmAMxkpiG1muraqKAPcCiwywOcHDSNKyyTLRmQ0rqnMaamANKAUIqOETkyWSiu3BYxvmmRiSte9Ut+QijVpUVAJpXrSKjg1xBmqpUguwFd1qeZHAfpAOBzN5j2Ys7G5JuSbkt9YfJhvzHUev6DYRWWlkpphcZYy6Yp8NhZQM5BpsgNA0yc1KlhU0Ub1twimZnhZExjNlESwxrpViT0qG4+loEzjLjMTwk6kqVBJK33FNhWnCB+zqgy+8Y+YkCtqAWPziyOpilWVVL8tLlM7XrIw33UtyUUKiMvhU/imGnmJ3oRuBCE9phiiCyFpu+otUWNa0NaAWsOUSnau8JsCqyp04C2plpXYClSPiT8IhEzQqMSQB7jG2ZtOnSyneHzayKAampQa+J+MBZLiJk5D3jEqhKgG9x5q+kNJUoswVT3hOwW5PoAImmdisYqkIqMS7OyBhr8RqAw2HoTFXByJspVpjYxAvEmeYVWl6kpqDKARxDEDhwvX2hmqhdKLc0sKgdKmsTYdZjz5eHmyBIcWdq0ooF2NyK29zFknZfl/wDTGc6juVtrIJnTTsKNbc1oBa/CkQG8t6KptUkkSp4TLWlVUS2Lu7MFAPiJNlHODZmSzUJLy5qECrHR3i1AJp93WnLaNcsx7SprzMOhAKFQA5mGWtakgtXxWFbUtEue9qpk2WkqVL+7AJmr5S7nYsVoNPGnHjaKveGNIU2vYWPmNsH2LDy6l5feNRmYUPdKBszagfWm1TAWWNhJUyYsx5hDKAraT3bCg8ZFmYE3FbUA3it4HMAytLUzFYggpXwkbENSlo3niZJKTJTFmDKKN4l5CxsAOXIROepTFaZ2M3PjFpYsdnsnDTR/Ty5bqF0GYxKu1bkpSmjemo1JpTYXgzvNp+rwo2HUKpEsaWVhc6nJ85qbA7X4wpzeaGVwaF3BNAAKmm9NhfaIsEumWksMusrVixoNqmhNq8N/rEJtMKxb5Vz5P8tJcfj2nBsQz6zSutdSkqBTQBsF32FyYFxK2llib0saEhAu1vaCJ2FdURDLIlrStDWoBpuOvrUkQdiOyWJQy7UaZZVLKSK0BBG9BW9uBiv0hwrf3tb9PETBatNoupWAAoR5QL0HW8HYLKJ08OUIGihbVWWBwHi2OxAHQxb8H2TkJPSgBMqjOzkUYgebuxsK3HDw8YTZl28VpU5JYJdmGiYygJQHcLvahpWsX+sGlibUlv8AUyXLeyEmX3TTypMxDRXossMdgDYsQL0twgXOe2qqNGH3oUZ2FNOnwqZI2HG/QQhzbNJk0S3nus3SNCjYgG9wAL2Ar6QsxL+YKCLKoGonxNz+sVfoQjqF91Y3+kzETWdizMWY3JJqTbcnibQozXF6aqt2ANenU+31g3HY4IQi3YioHTapitYnEFiVWrOzCp9P3NYIq2nPr6g1DYcS84SYzAUuOZ2P+0cR12iWbgy4oxqDw0rT6QQix5OnBBU+w4k8hF7QJhtRVc4/aRT5s2Xh3lS6kd2JagGmlS1XNDuSLc4QZG3evpuOJ4UA4dL0EWJJ5PJenmP7Rrhso0zDNSuqYKEEWNOK6ePPeBkreOU6VdUOOYYssAWsBHpIAqSAI9ZWA8SMvqpA9iQIr+ZZpWYVBshp/wAqb+1aD3jZYAXiVKgzvsOIfJy4CeZqAUKkGpp4qi4FOQoYYrMPEU96wH2ckNiZoQHSoGp3OyINyevIftHScEJGhpirKlyFVT/UNpYuKXoCpA5EWIMZUkx3UUaKWXJM53mWPEtK8SaD9/aAcBjkQUAHr8SYuedYyTiUIl4UTZa/92YSGHVVTSR8faKnl2UIk9HOoorhinOlwL8K035RhzcxjSUvTUttzLjlnZpCiGcX1zBqWQgCuf8AcxsKi9LE3hb2q7G4aWxInOk037tR3tP95JAW1OMFT+2ncScRPE3XNY0loTZa0AsGIIH5qDbaKPl/aOYjlw51kks25Ynetef7RZIAtMUFeo5Ym1pYuycwYZnZjWcaJLYC0sMaO9/xU4chveGnartn/SouHkOC8wa5s1RpJBtReRb1qPWEUvGPiSXICjYlRpqf7abdTE5y+WVoUU+or8zeLUG0HqKtNatzk9+IJgsykMh1BkYDw6T4Sf7q3HrcxLjJTz5aq7toVtSqTcHap69IU4fLRKxdCaSwNYJ+AXreLFKmqwt+o+sUo8yanUFwPT48yrTJEyViFlIx8VNLdONfSLTJVVGmorxvc9TxhXmGKlpiZTOCQoetDRqEabGlr/QxLMxMgtSS5UW8+5PG468YlwvEtKT6pRvNgJNhMOonudSq0xgoLGiii1JJ4C/0jMS7IxU0fSfMhBWvSkSyeyr4meJICu9NRdXqqKaeJivoLbmkGYz7PXkzAuFxJmTAQCrJp8W9iDcc7GnExMniESlRpnbUIJ/n4inB4WfOJlS5azXY6jYhlHrWgHCpPCkG5b2bmtiEkzZUyTcs7EgqEG+k7FjUAe54RZsNjGy3DgYhS+JxD1msrDVU8mHBRYHatTaCu0PaGVl+GJlgLiJ3lBob2qTS2kdLE3i9o5Mo6lydlMYOB/7N8BlmHmzlaQqJKlUNVNnKnw6r7jfxDrxhHM+0QJiZjrLLyiSquaAkrYkUFNIsOJv1iuT8diAGQTzNWYPHpata0qOYoTS3I8BChAyqFV2C8FPiX2FqV/Yxkv4hk0YF2qG4hxxvfTXmTmYO7ElkIIpwWjEGm4+HWIf+oFQ6JMVpYB/BThSoDCxtb0EDYeYWZtSgaN6bFjf+e0aTFAGk/wDdarf7eX/iPnFqpPMDqNUqe2n4kuHl1RSwArRj6C9/lCnMc2oaLd2UuB1ey/BamI84zvvA8tD4idJ/tUDxE/MfGFobu1Dteawv77DoAAIKBact6jOSxnmYYrRqNazGtXkP2FonyHLGWkxgDUeG9/UwLlmE1PqmXXr+Lp6RYpZA4U9PhGHa2I9otNuPqN9pYJb1A/giuTM11uW9QP7V6eu9YvGJ7F6ATh5qtWtZbOhNSN0ZDT5CscsnrMkOZcxSkxQPCRTh9PSI2RB6ZQlS86H2QyNsSSzVWShoxUVZ2/8A5p15nh9OhSsaJEpZjsMLIVdOlhqmltRGmpqTUUpp4n3iqZM0od3KLUl4VNbjm2kNrJBqDUmx3FYqOe9qHxc4zGJC7S04IvP/AHHcmKuFEP7tS9icToWY9ppZX7mX3gIu02ZMJG9iKivxihZ1laT3LqiynJqe7B0nqVLG/pA+GxpAG5J2A3MNJeDdwNTFR+VTT4tufakZy0Yf0NNzk/vCezMl5Mky1Yd7MnLqb/4xSgGoUPE6T1iP7Qe1BecMOp+7lULDYNMN705C/qYkk5eo4e96/GtYT572Z1anlnxm5BNdR51NweEa2kCIpqENXeRB8HmhGzH23MP5GAJA7y5308B68zFa7Hye8mksP9MVp/cTQV9IuwWIi9mE1upJOxeO5AsgU2ip9qcs7kiZLFAxoVG1eBHKLZiMWstSzbD4k8AOpNoFlYmVNC67PzrVV5UHMcWvXhFsRA6RKhbcvE3y+bLRFQOpoAN9zxv61gnEYhUQu1lUVP8AOcCYrLZi8CUOxFwePxpfpC/MJRmIJbMwqQQAKkkbCm5ED9ToxxvhxPuVrzeTm8tjVx4jaoPlHIcLfMwxTCIyM6TlIWlidLegB9/YRXp/YvGykMw4eYZe9QpqBzK+Yc/aJuyGB/qsQsprSx45n+wHy/8AI2jNiTH1emlPBwJZ8r+zw4xe+nVkyqVD3LuBtpX8vIm54CAJn2ZzHJODm98gNKOO7brfynhyjo8vPWbE/wBP3RWUEOhip0sQBYMKqABUUNDbqBAvbbtkuERZMkgT5p34ICfMT/LD0guxQMzmLqKrVLJ311aJMkL5XgyZiMMRNbxhaFl3ApStkW+xFTFiwXaBpeGM1ledMe6IBRnrXT4RYEjxEgC24EcvxaMk0lZvfPW8wVqWPBa3H6R0LBze6lorzSWA+8atyTegJ2HCFK+rFAcZ6hK2kIsxN75MoWZy5zlp89ZqzmJ1a1IVBwVTsL25WJ4QBMw7TFDMutV2a501vY8K705XO8X7Ne1UpQQAKbUN6+vOOeGZ/wDsFZY+7JLLv4efQ0/UQHT12qkgi0cWuqr7uoLNwBALS6gAVoTWvQcdqivUwdk81ml965rU+EfKsT5saSmUeZgF9yQoHz+UB51jFkSqA0VaIvqbfIVMdILacitrHqAjozzGThLXq7CvVmIAHsIrmYZlMmT27mh7tSKnYFrVHUbD0MSZhPGKnaFb7mXdmH4j0+lfXpGskLIk9bsedTsPoPjBOIlB5qJKFK/2k86eJj6kmkDyZbTZlSPDUVIuAOUQVM0gt6V4XuT8YsuDxCy0CrUUF+RMYdtsa0un9Zs8CEd+KBRSmwFLch841SQGNAvAnwnhe9OW5jxpiNuAd7jwm3G3wEOOyWTmdiVRGcBgS/IyxTUpI/CbL70gHM7xtTQk8CaPLXjpHrQQDmWFlzlCtMrTynVXT6V2HTaHMrBquygHnS/xN4m7kQX0/rOQ+vDf2xTNzcrhcSjedtA1fmQkC3QeL01GK1IxSluQrFxxWSS5gIZd+Vj8opWdZI+FffVLY0DcujdYhWYo6hVMueQ4IaBMYeJrjovCnrv8IdLEUlQFAGwAHwtEqxsYESdi7FjMMCvmSnyAv12X4nf2BhLj86E16C8sG3955n+2uw94Z5JmknV98pYEWIO391B5ugqIGz5sJ1NNoQy76n4EGwmHMp5joVBmEEjTUW5Xrxhlh8z1WYAHobH43B6RPjsDLUakfUp25jofzNzoKCu5iLL+z8+e1JMot1NkHUkxi7AxyppdO6X+WVftJm9Z3djaWP8A7kfov1MBYfFdYvuZ/Y3MI1NPkS5jGwq3iPuLmnIRQc2yKdg30zQCp8rodSN6EfQxGB7mdKyINim8s2TZ5PtJlEs006Av5q39l4mOt5D2ck4RA+kPiCPFMNTfjSx0J6COdfZTl48WKYXNZcvoo8zDqTb2jqEjFdYLTXFzEtdqbtsTjv6waZkc+cazZo0NfSK1TkJZWgNq3I43DQkz3MMvwTtQEz2oG7uhdqba+BO+8a9v+3pwydzJP3zjf8gP0J+Q9Yo0z+nMpNBbvyKzXc1X1XiBwC8Yp2AwITS6Y1QGqX2+B/mXDL+2EtgSylKAkVIqQBWwHGOTZvnjT8RMnNuWIUcuAHoKAe0PGkspO4/lq03PTaBsXgkmedaHmLEfpAS5ODOpT0S0iWpyTsXhv6jFKmsKAC16HVTgAdyxv6CLljuyWNmEhGQjnqI+ojluKy5k8SksgO9KfynOIc+nYrDzFSZOmDUivQTHoNQ2N6VHGkKVNP6jg3impq4uD9JZM/wa4ZtM+aiOBU+MTC3RUQVH/KJOz2JR5XeBCLsqsTUsARemwuI5tMcE8/5xi7ZJmiDCLXwrKW551JNR1PKHKdEJa5uZyKlQtJc0zMDESUJAqxc1NBYHTU8L/SFGJmDGT6A/cytz+djy6foOsRZfh/6iY2Imiqk0RTtb9APnWJe8WRJPDUSaDmxsPYU+EMxeZPdJSkCih39gP2Cj5wjxmJM1yb04Dpw97n4xtjJ5dw1PCLKD9T6wyXLJi+Iy7cKXp7dIhNppKbVDZRD8owndptVjwpW54enCCJuHRtwVNd12qNzTaghfKxxFKWOw6dfYQdLzJWpqUaQALW8C8B1Zrkwqbk3nqKSIiBAJD/0xraXB23sekdR7ASu6wzTpripFN7S5UupC9N2Y+sc9wknvANJrOmzBLloAdzu3oK/KOymRKweCWQF7zw6AgCs0xiCWKq9mO7U5CCUxm8R+IMoARe5z1FjJs5UFWYKOtvhzhXjM4uUlUJFmc3VTyH5m+Q+UQyWFa1qx/E129uQ9KCNs9ohp9C9XJwIxbMx+FHb20j/7EQFm0/vpLoZRuLHUpoeB35waZIpYkn+bDf3gSbL6wI1GnTX4bSt3JsqzOqoH8MygBB4mn4Tsa725xr2mzAy5FAaNMOgehBLH/wAQfjAjSKin6Qk7QzJhRB5hLLX40IAHrShv1jQe+IpV0BpncMieS54sKe3yAg2S/wDP19OUVvD4r+fz3h/keEbEzpclTQubn8qjzH4QMjNp06dZQu4y7dicgfGudVRhlszVoXP5U9Of/qOiT88l4RJcvDygyajLsSFDqAdFQDVz8KgiE+YZ1h8FKTDjVLQgI0xKDuVYkBmJ/ExDbCu55Q07PZPKljVKmM+HfTMlSnGpZbVJ1oW8V68epvWDqLYE49ev6p3vx0JKnZXv21zjMUFtfdM4cq3NTUgKRUaafCA+0OcZbhlaXNRZpNigGsn1JO/XeEfbb7RzrOGwpFdnetuoBHDhbeKqcEgFZZLv+Jm3J40psN9vnvGXcDiM6bSNUs1UkDoCPst7SyEomHw0yVLGyllIHG1TX4w/mZ8iyWm18Kgk87cOhrb3jmjqR/PoNvcx7ObWhlkmhFLH60oIEKpHMbq/C0OUlfxecNPmvOc1Zifrw+noIkk4og73r8+ftA+OyJ5VCh1inDzDoRxpAMqfw9uvX4mK5zDoxT2mXns92hMhg1FcUI0tcX3JrxPPhG2b4uVMcNKQqlL1vVuNP7Bw53PKKvgQXal6Df8AaGz4gAUqBT6chFG9rRTVVgGsv3hCyzMIQXJ/XnEn2gYZBhVTTqn6g1QCfDWh9qDbrCs5kZZRlNGZ1Va7XPHpSxibtHnn3KsRVgCSeLXoB0BNfYGFayuK1O0URw1Nrzn2KklDQ2PLiPWI1cm1beto3lI02ZvdjUmOm9jMBhJCOZstZjGg8ShgB7/iOwA5Q/XrigtyLn6RCnSNVsSptm8sSAEtQBNPEV39bVNYX4/Gd61rKu1t+piPHYJUnzALKGIHsSIgIqaCDqQReDdSrFTGuQYQM2pjZTb15+31Iiy1axHE6VHXp0EV7BTAqgD+dfqYZSsadwaW0r0ruRC9Q7jPR6FBSp27MJmor+ZQ3AHiTxuIFbK1PkYj1uIn/q7EjgNCdB+JvX94a5NgVnd3JCP3k1xQ7Kslf9Rup4VjAB6jdRkA3MI7+z/spMSZ/VTFqgSkki+9Qz8xtT3g7Mu0UmfjBLaVMm90HVO6mFZiv4NThfDQfhDauDWpHQDiZeGkEmipLUAC9LeFVAF7mgoBW8VPL8sGJMmZN7idM16+8lsFmIQTUNLmAEhdqrQ22rDFrC087v8AUZqjfoJyOXMoABblyHU9IKlzv4f1/QQtlj+fzgIKW1NySbAbkn9YAZ3UOI2lY2g3oP5/KRbcj7Dz8UgcES1PFwa05gfz2g7sT9n4TTPxYBmbrLPllj+7m3TYRZ17cYR9UtcSJbEEK5Uha7akLDSwB9oKtP8A5Tn19exO2j+YsX7NsHJUHET3NbVZxKUnoBf5wNjezeUqHBEwd22mZQzCUJ2ZhwU/mpSC8N2TxM/SMTN1CXN1AvSak1CLlDUMoYGhBtsRSkPU7OYWQFeYa92GVXmvcIf+2TbWgFgGrG9g8RJq73y5J+k472n+ziRSZMwU+pl+JpcygNDsym1jXcj3ER/ZdL0zpzMCHUKlCKEcWtzsI6TmXbPK5QC0V9AKqEl1opFCoJp4SLU2irY/PcBMDHDrMw80oVDaDp2oC1CTbnwjBIHcJtrMpG02MlyRZeMxEufUiaCWYrQq0tbaJqtsfEEDC5Ib1hn2/wC1n9LJ7tDSZMFBTcLtXpXYe8LuyOOl6C9u9NFmnixUmhbnUGuriY572izj+pxkxybKaL6Db5fWITiVSp76tjwJrh3Ivuzcf5wEMcHjCDY/569BCSXNr6EV/wCP+YIWd/noOAgBnokItaXzLsNLxIAFO8NuQp/P4OKnN8IZLmWV8X5ePqeQ6wowONcMNG/D9z0hrUkksxZm3Y3J/wADgOEEVAwzOfq9YdMdqHJ/aCHClh4zXoCQv7n1MKs4yxQjOg0sorbiONYfTYUZ3P0yJp/toPUmkF2jicM1nLb2OZDlS6ZQY7vf24fzrA82ZqevsPT/ACYJnPRAByA+UI8wxpWoWpcjh+Ec/WMhLmR6hOZMcT3uIFD4JIJ9W2r8YG7T5hqfux5VoPgKD6n4xmX4GirU0JNT/OkJpwNTXeKUBqm7xNOStMAd8xrk6aF7w9bcwP8AMStm80kUYrQ1FLXO/vt8oFLeEKOUagcIraGa7RqkNlPcIVhcE0+ZSpP5jx5n3P7xZky6WF0aAR/P5WN+zk1ZMogoCXNSeO3CHOFwSTzLlyzSdNcihsktAPMx5m9ukZYk4E6WkooimpVGT+wlTxORUqZbV6H9DAcwMhoykcBFqxOAKrrArL1lEbg5G5XnAr/lYV51+kY3HuOegpyhiaTNqQB6R1b7M8AzKcTMO4EqVXhLU8OhapilZL2TXFThKl6lLAkkbKBuxrw4R1rC5fMw6KmkaEAAK7AC3taC0/M5XxCoVHp9xd20zZEZJUxToK661ZNUzUBLVZgspW7EmthBPY7AS1abMl/eIHZEd0TWxB8bLMXxOpJpU8jzit4JsRKxevESnmS5pdWMtjNlNrIEsNLayKgtUCLnh5qSlCoqqq7KtgL1sIKMm851QhECL3PnbDz/AIfpHTfs17MC2LnDxH/SU/hH5/U8PjHLskk97OlS+DuAfQXPyjrHaHtA0qWkiQ2ia6kppXU1FoAksfmJt0CkxhRY3Mb1FUsAi9xs/bENjpMtu8l4ZiwSZSgnuDpoePdVqKcTQm0NOyXZFcPLpPCzHDt3dfEJaaqqEBsCfMSP0j3JMWZ8qXMmyTLYGqq9CwIGnXt4Sb26xV+332g6K4bDmrGzsD8VUjYcz7QQkDJiaK1Q+mmPMsfan7SpeGrLlUmTdq7qp5CnmPy58o57meLxGKImT5pv+EHbpyHoopFckNQ6mNWP8oIbYLHEGhvXcdOsLs5bmd/T6RKIuBmRdyq+Vffb5xgYn/At8WMNJ+WlqFRqrcACtPXfaF0yQeIqeuw9BAyLToKQ3E1fFPUFKBgKWIqd6/HlFJxMpkchuJseBrF19SfTYQvx2EU2JF+BN/3i1a2IpqNMvzXsYgk4jr19hsIOlTa7+sL8ZgzLNRUr1BBHrUQb2fld7OVeHmPoL/sPeCFbxNdSEUk9S0ZXhNK6iKFr+g4D94LrEk1oHdoPwJwHcuxY9yPEToqna7HeFZQ3Pib9B+sP8fi1RS7eVfmeAEUDFYkzXZ23Y/8AoRajuVzD8Nmc1wEFBQebiBz5Vhrh5IRDTcjfiTzMB4XDd2oHE3P7e0StMqQOHGMubCQZM3Y0pAOLwwN96bc+grx94nxDwzy3I2aX38zwoDRARdzzFfwjnC1O4NxGmOLRPMwDqAWvUX6R5hZfiEP8RJLDpz5+g5Qsx+GmBtVKilKjceo/m0bLC9hH6dGqEG9cQtMTBUrH0Bp5mtXpCKXO67xOuI4+wjBE6i1QRLfge0uhpbEB1w6lZSN5Qx/ERxNb/CJsulyWlu856FQWP9zE7CKik3YcosPZXLTisSko/wCmPHM/2jYH1NBEFziRmWmpfidR+zXIu6kd84pMn0bqqfgX4X94b9qsZ933STJImtQlJkzu2ZP7Dwao42sYLGKWWhZiFVQSTwAAqflFNws6TmyGavdSsUjMqA0fVLB8InIwuCOVafKGbbRYTzgJrVDVfj+W+0I7PYWY83u3UrQaj1HO3hN6XWovDTO+zs3u3MhgX0nSHtfhcco27DZIMLhwGld3OaomeLVqozUYUsBQ7DpDrM8wWVKeY2yqWPsP4IijEHVbdV9s+Z8olrJx0qxTcFG3VtNPcHcGLwmjETzKmBqrMUoQaMhC1qp/KVQ1pxYQv7WdkZwAY3eW3gmjzEbr3lPgTz9Y07J5sk2YzH/VUEb8GpqX0BFuVYqQNLj2y7U/0uHOk0mPULzUcWHXgPXpHJ5bG7tuf5QQy7X5h32MKV8MsAU68viSfeFfeXrvQ0Xq3P2gbm86uiUIt+4UjGv93yUfvBUiZy8vzbrACHgdgbn8x5ekEI/E7/SBTroby25NnUxEaWh0iZQOR5iOVTG2aS5SABW1MdgNzzp+8V3CTGJonm58AOZ/bjDbD4enEsTux3P7DpBUQsMznavWLQa1P5u/9wQYIt5zQflU/Vt/hSDMLhFTyqB6D68TEqpGGZBwoHE4FWs9U3c3mTlBUgio5G4hFk2WrJxM6lgUUqOQJNR8RDpnrFTzfPu5xlaVXQFYDe5JqOoiQYJlomvAeInAAkmgG55Qnn9sZVKrqY8qU+sB4cvijrm2lDyoNmPXmIlvMkGzFpmLPgGmUvlJtU8+sBYTLik6jU8I1dDy+f0iyzmoISYnGATGBIFFUX9yfrEvJeez5143wy2rCnEYoGw9z+0MpeNQClRbrAqoNsQlO18yeTNQP4l1GhNOA/evKLauEnzEDTduA4eg4aR0sSOQin5OhmNrawrb23PtsOvpF5w2cvpCC/4QPlQcoG3tFp2NDpyx9U8dRY6GsR6q+kW8ZMuLMuRIUK8tC+ImMbV6dP8AHKKxPwu7AfdqaA8CYEVtO8lZXx3FeLylHv5SeI/UQpn4J5e4qo2p+24iwVpc+0erfeIGImH0ytkYMr2GmR1v7Oct7mR3jDxzfEei/hHwv7xX+zfYNccz0GhUpqfcFt9Hvx5RflwD4cfeABVHmHloOPSD0x/dOBr6tv6QME7XZ2Qn9OkpZzTEd3RmKKJSCrMSCDXl6QBl87Lcf3SIhSeEBHdgqyaQPCXAoabVPPnCadOw+YGs0UZu9ZZksgNJkJYGdwaprbe8WbsYWGHDNNE1T/pt3fdt3YFKPapNR12G8EvcxU2p08XBlzE+0Vrtt2kkypLpMqSyEqo5iy6umr6QwmYwAEk0AFSeQ3jiHarPzicQzfhJ8I5KLKP194t2sMSaKjvfceB/3Gf/AOQcX+NEmA7gih9qUivT82lysQMTKQyyxpNlHjXdkO3tGjMeBb2UQJiWJ3v6rT6QFWPcfr6RSLqJpjcdqxE1wagtUenD6xtKn0sOA0j1O5hTMJVoLkzf1+ZjbL3A6epb2mNpbjYbDbqeJgiSpdgq3J25dSeghdKa3peLXkeA0LrYeNh8BwX9T/iMKu4xrU6r0UsvJhuDwQlrQX4k8SeZgoRpWMZqCGZ50m+TNXe8aEx5GrNFXkkWLxYlozHZRWOZY3FmbMZzuxr+w+EWHtjm9fuVO139eUVdTGgJocw/Kcu76YF/CLsen7naLi4CigsBYCA8iwvdSQT5n8R/QfD6xmLxPARgmQmD4vEgVJ2W568hFXmOWJJ3JrB2Y4vUdI2G/U/tALikbExNY2ky9RA2r8uZjXVBmXJep4/Qf5p8DEJsJukm9wsfYQhVAAp+3AfziTBsjGFbg34QrR6xMj1PQQic5nr6RCqFEe4XN3RWRGIMyzkG5HI9IsMrM5eKbD4Z6SsNIBLsN2O5J6k29zFGlzaX4wQk6goNzvEBIm2RWz35jqdJE6YzS1Il6qIONOHv+8af9OczEkoKzZjaVH1J6CJsizjuGDCnhB01uAaeY9RvF1+zTKO8d8a601VWUDfSnFr8Sf15xaruMxX1JoISft+su/Z3I0wshJSfhFzxZuLH1MDdrc4TDygrMqtNJRNdQu1TVgp022JBFTeHim0UTtthMd3jOAJ2DYCssJrKUHmK1D1rU6kNR7Q02BieXoj1at3P1lPxvZBXmeBjJZxcKNJdONAhKTR1l+pAi6PhmkqqlNKgACmwAFh8IV9isA01wDpeQDr1S2DyyRcLNluAyTK7OoU2vXeOiTpQIobiMIuLwusazBfE5J27z8S5BlqaM4v0Tj8dvjHKBOqax1z7Vexskqs5WKOzaStfDQAmwO3tzjj8yQyG4tz4GMnnMd0+KYK8f5jnTX8x+UCzZXT5we/wiATQTQAuf7QTAbE8TpsyJ85tFGLwtR1gKQ5BoYsr4CYf+yfcqP1hZmWWsBqKMhHMW+IhhL2sZxq70t2+mcwrJMP3k5VIsPE3oL0+NIu5eKb2MmVeYeIUfX/1FrMyNqLRCvUNRryVnjWsaao8LxcDNmaEed50U+7leKc1gFvpHP1jXH59Vu6w41zDufwr1PpE+W5askVrqdrs53J/QROJInwfZT8U5jU30j9TxPpEea5LKQBlFPEAb7gkDjFhnTorfaKf4QK7n5CIDmXG2In8BCDH5huqn1P6D94DOKdhQsSOVY17vlFgTN54iwww+Us+4p7VJ6gcupoIa5ZkukVI8Q3rcL06v02HG9oaGWF2/ep6wGpWtgTs6L4Y1UbqmBKzP7OkCq3PIn/FPnAEt6Gm1LRbJjE7wrx+XB77Nz/eBrWvho5W+Hekd9L8QWTiqA7XFP8A1BIfYA1qL9IUaGRqMKGC8NiitSCQSCLcjYj4RplmaVe+DGKPU9BEktrwGk0aQBWvE/pBEpuPAQIx9GvHOUZe2InS5C/jPiPJBcn+dI75lmHWWiogoqgKByAEc4+y7KNEtsQ48U2y9EH7m/sI6Kk2GaS2E4HxDUeq+0cCbZrNSYjYczRLmTkYLfxEbEgcRwIF945ej4jCuMPLnYiXi+8VBLDapMxWNnWuw6X9r0jmdoJ7Y1sx/p2myJLmUAajQAKV5g3JqRQFrxcxNwebpLdHKzZTK35ZqCoJU/2nmLA3HI0fdCIDpxnKnnuxjzs3lTyVZp/dNPc+N5ahdYHl1UAqbk1pxhqzRH3kRzJ1ukFAtOWxLtecw+1fN6zklA2loSf9z7fID4xzsygR+kNe2WKZ8U5fzMxYjkPwj2EJw0Jsbm89bRphaap4EMwuXKQGerk/mNQPQbQ0SWALRkZDk8ixJyZ4BHvCMjIkqIHAlYxdAoJinUOG+/rD9W2jIyIZBPZj0EUrtBnc1naXqoo4C1fWMjIgkjvs1g1WQGA8T3J96U9ILeYYyMjJ5lwPEuaRWs3mEzWr+GgHpvGRkWsoyACLN2Ly1JkyrVrqCgjhUMSR1tSvCp40I9jIj8QlEf1BLHj8MqGiigFgIXEXjIyETPdUuBIJhvEExrfz5x5GRjubbiCYnDBhf/16QiU0NI8jIap8Tz+rAFQWhcprw1wMkMyKdmdVPoSKxkZGTzDKf6ZndsBLCqABQAAAcgIXdt85m4bBtMlNpfUqhqVIBNyK8YyMhg/LODSANYA+Zv8AZ3nk3E4QvNIZ1mMuqgBYAA1alib7w9y7IZEmY8yVLCNMoGpYWvYbCpuacoyMiLkCTUe2owHEY6oBzfMGky9SUrUC457+8ZGRozFAA1ADOB5zijMxU523MxttvMbCB5e8ZGQmeZ6xO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sp>
        <p:nvSpPr>
          <p:cNvPr id="1036" name="AutoShape 12" descr="data:image/jpg;base64,/9j/4AAQSkZJRgABAQAAAQABAAD/2wCEAAkGBhQSERUUExMWFRQWFxoYGRgYGBwYGBgaHBgYGBsYFh4YHSYfHBokHBoYHy8gIycpLCwsFx8xNTAqNSYrLCkBCQoKDgwOGg8PGiwlHyQsLCkvLSovLCwtLCkpLCwsLCotLCwpLCwsLCwsLCwsLCwsLCwpLCwsLCwsLCwsLCwsLP/AABEIALQA8AMBIgACEQEDEQH/xAAcAAACAgMBAQAAAAAAAAAAAAAEBQMGAAIHAQj/xAA/EAACAAQEAwYDBwMDBAIDAAABAgADESEEBRIxQVFhBhMiMnGBkaGxByNCUsHR8BRi4TNyghVDkvFjohckU//EABoBAAIDAQEAAAAAAAAAAAAAAAMEAAECBQb/xAAvEQACAQMEAQIFAwQDAAAAAAABAgADESEEEjFBURMiBTJhgZFxofAjQsHhUrHR/9oADAMBAAIRAxEAPwATLMBPkypkxAtXACO7BaVrXTXet/hAM6e2n71yzbU1avYm8OM8ylmIL4mWNIH3dwRXkNwTbcWAEJsXNEtbD5bdYFHGBxaNsFhR/SktPMmUxBFAGZuguDQkbVvp4CF00LpolXPNhT47ivSGGV5ZKmyTMxDFZQ8Qo3/HXTgCfCKCrGsRT52HAAkF9NPx71/43Pr9IgmnU2sP9TaRiMMkoTMQrPNqAqhiCBe1TUEca8yBzgecdd0GlTejXBHXnG2RkicO+8gv0Y1FAa+VeJ6CDMx7TSXJlyZKAA0DgUZqWJUbAE7dPWKl23W2kX89CZOzRQiy5eGBNPE9L12tpIBP70paNMJi2wzaylQQfCwJXnWv6+sRZchlTVmAV03CsSRXgbct+Mb5v2pxE2aZZU93bSvmqNtTEC5JrXla1onEgs52qf1PmaYabNxTjUqa2sAgAJ42A2FLwbnxxi92JjnuzwsRxOqi78oGwalGLqdLEUNBQEcR6G0ANiZ74mYHeuo6matLcABwptThSIcCbRg9T29R/gcrmzZLGVO7sUJ8TlQdJFSw/LWgJ2MC4XBurBZ7FCRUzKnSRStVpQmuwoOMbS8lMxGCy2IIuQD8z6wmwM7u6rPZg6kgalOwNOO1d/eITaVTUtuW32MeYvCqGb78Yigq5qqkE7C5oeFdPxj2YuGVKtOmPMY0o4IBJHF22UbV3PKJsR2NdwJ2uWjKtWViQACKr3h/CeS3N4Gw+DlT27qbWWmmrHVqLEU/060IJ4V2iS1G4X8czdmw0uTeXMmMPN4qpt4mJFyBwAJ68o8OMkmT4JCvbwuWNDa5VWpflX5xNjsLIlOJUhxMegGglSEqLLqBFX4kAUvvBv8A1DBpLKjDvrUaQCK0N6sxBpQcFWh6xJDhQ3k3il81VpIZJKbAhtJExgOFyRf+UiYZjMOmaiKCouqqikBt2agNx09BSsEZf2jQSiqSpMy29wwNd3DC/QbesRYLtHMTWiUrUFg8tCL7MCKV40BFByiSi224J4z9pvITEMHZAWWY2ltIAIamwWlANPEXEetl2MlyUmtVVShUmYwXTqAGu4IqKCgPwgbCdoJyvNlCZMWvi8wKUY38wqGN9jwgaTmDVmS28qsCGBYbi66QdNKHenGJJuXrMMxmSuoIebJRHJKtr1AuBuKVPEb2qDEM6RLGrVPqbahLl6gxrQsjWWovew9YDmoxlkLTVfSygAqK+GtLsfnE0mRMmsCgZ2UEt+EmooWfYUr84qaFznb+cTcmQtyZz18QsssaqeS5JrXcjem0DCdLNhIBNQtWmMSGHiJOmg425Vg+V2RxE5FZVAq5ZVPhYkVq3EaanzGnwiL/AKfhlExmxPe6RTRLszzD+Wu6A1qxF6RJoAnx9swMYwnZJKVv5K0qwt4idgLdPWPZM6c/hRnPSWumwDk+UDgfnE83NcPLDCTI1kS9ImTN9R87Mh5bClKUiDFZ9iZlQG7tfAQqeEXGgUpe4rW/CKvLK2+Y/n+Ge4rKJg/1GEu9+9mX21UoCTsa7QIZGHXzTS55S0sTenibhsdtjA7gVuxY1+htX4QVgMpmTrS08NQCxsoO4q2wi7ytvgY8nEjOYSx/pyAeswlq7Day/IxrLxOInNSWT6SxpA/8aUHrFhGS4fBoHxDCYxsqU3pyU34i7UpyMI817UzHJCfcy9giW6XI3POloksLcY488CLMoJmVappx5km+/wBfWGZwy02FOsNJvZJMKoCTpYVvEFY0JrxUgtxFPaKxnuYaGVOFK1GxNaD4b/CNXAETZXqP9IbjpbzJPdy2IFQQpspIrTe4FzThEmXYUotHFG4/oAYYdjsIGCzXoxYnu1Jovh802Zx0g2A53hti/tAXUUlDWL/eN+ImgLIg8Om1q1rvaKv2YdqQI9JLmVzF4wS6Dib+g5/4gvs/kaT3Z1+707ua0DGwUAfiPIAmAMxkpiG1muraqKAPcCiwywOcHDSNKyyTLRmQ0rqnMaamANKAUIqOETkyWSiu3BYxvmmRiSte9Ut+QijVpUVAJpXrSKjg1xBmqpUguwFd1qeZHAfpAOBzN5j2Ys7G5JuSbkt9YfJhvzHUev6DYRWWlkpphcZYy6Yp8NhZQM5BpsgNA0yc1KlhU0Ub1twimZnhZExjNlESwxrpViT0qG4+loEzjLjMTwk6kqVBJK33FNhWnCB+zqgy+8Y+YkCtqAWPziyOpilWVVL8tLlM7XrIw33UtyUUKiMvhU/imGnmJ3oRuBCE9phiiCyFpu+otUWNa0NaAWsOUSnau8JsCqyp04C2plpXYClSPiT8IhEzQqMSQB7jG2ZtOnSyneHzayKAampQa+J+MBZLiJk5D3jEqhKgG9x5q+kNJUoswVT3hOwW5PoAImmdisYqkIqMS7OyBhr8RqAw2HoTFXByJspVpjYxAvEmeYVWl6kpqDKARxDEDhwvX2hmqhdKLc0sKgdKmsTYdZjz5eHmyBIcWdq0ooF2NyK29zFknZfl/wDTGc6juVtrIJnTTsKNbc1oBa/CkQG8t6KptUkkSp4TLWlVUS2Lu7MFAPiJNlHODZmSzUJLy5qECrHR3i1AJp93WnLaNcsx7SprzMOhAKFQA5mGWtakgtXxWFbUtEue9qpk2WkqVL+7AJmr5S7nYsVoNPGnHjaKveGNIU2vYWPmNsH2LDy6l5feNRmYUPdKBszagfWm1TAWWNhJUyYsx5hDKAraT3bCg8ZFmYE3FbUA3it4HMAytLUzFYggpXwkbENSlo3niZJKTJTFmDKKN4l5CxsAOXIROepTFaZ2M3PjFpYsdnsnDTR/Ty5bqF0GYxKu1bkpSmjemo1JpTYXgzvNp+rwo2HUKpEsaWVhc6nJ85qbA7X4wpzeaGVwaF3BNAAKmm9NhfaIsEumWksMusrVixoNqmhNq8N/rEJtMKxb5Vz5P8tJcfj2nBsQz6zSutdSkqBTQBsF32FyYFxK2llib0saEhAu1vaCJ2FdURDLIlrStDWoBpuOvrUkQdiOyWJQy7UaZZVLKSK0BBG9BW9uBiv0hwrf3tb9PETBatNoupWAAoR5QL0HW8HYLKJ08OUIGihbVWWBwHi2OxAHQxb8H2TkJPSgBMqjOzkUYgebuxsK3HDw8YTZl28VpU5JYJdmGiYygJQHcLvahpWsX+sGlibUlv8AUyXLeyEmX3TTypMxDRXossMdgDYsQL0twgXOe2qqNGH3oUZ2FNOnwqZI2HG/QQhzbNJk0S3nus3SNCjYgG9wAL2Ar6QsxL+YKCLKoGonxNz+sVfoQjqF91Y3+kzETWdizMWY3JJqTbcnibQozXF6aqt2ANenU+31g3HY4IQi3YioHTapitYnEFiVWrOzCp9P3NYIq2nPr6g1DYcS84SYzAUuOZ2P+0cR12iWbgy4oxqDw0rT6QQix5OnBBU+w4k8hF7QJhtRVc4/aRT5s2Xh3lS6kd2JagGmlS1XNDuSLc4QZG3evpuOJ4UA4dL0EWJJ5PJenmP7Rrhso0zDNSuqYKEEWNOK6ePPeBkreOU6VdUOOYYssAWsBHpIAqSAI9ZWA8SMvqpA9iQIr+ZZpWYVBshp/wAqb+1aD3jZYAXiVKgzvsOIfJy4CeZqAUKkGpp4qi4FOQoYYrMPEU96wH2ckNiZoQHSoGp3OyINyevIftHScEJGhpirKlyFVT/UNpYuKXoCpA5EWIMZUkx3UUaKWXJM53mWPEtK8SaD9/aAcBjkQUAHr8SYuedYyTiUIl4UTZa/92YSGHVVTSR8faKnl2UIk9HOoorhinOlwL8K035RhzcxjSUvTUttzLjlnZpCiGcX1zBqWQgCuf8AcxsKi9LE3hb2q7G4aWxInOk037tR3tP95JAW1OMFT+2ncScRPE3XNY0loTZa0AsGIIH5qDbaKPl/aOYjlw51kks25Ynetef7RZIAtMUFeo5Ym1pYuycwYZnZjWcaJLYC0sMaO9/xU4chveGnartn/SouHkOC8wa5s1RpJBtReRb1qPWEUvGPiSXICjYlRpqf7abdTE5y+WVoUU+or8zeLUG0HqKtNatzk9+IJgsykMh1BkYDw6T4Sf7q3HrcxLjJTz5aq7toVtSqTcHap69IU4fLRKxdCaSwNYJ+AXreLFKmqwt+o+sUo8yanUFwPT48yrTJEyViFlIx8VNLdONfSLTJVVGmorxvc9TxhXmGKlpiZTOCQoetDRqEabGlr/QxLMxMgtSS5UW8+5PG468YlwvEtKT6pRvNgJNhMOonudSq0xgoLGiii1JJ4C/0jMS7IxU0fSfMhBWvSkSyeyr4meJICu9NRdXqqKaeJivoLbmkGYz7PXkzAuFxJmTAQCrJp8W9iDcc7GnExMniESlRpnbUIJ/n4inB4WfOJlS5azXY6jYhlHrWgHCpPCkG5b2bmtiEkzZUyTcs7EgqEG+k7FjUAe54RZsNjGy3DgYhS+JxD1msrDVU8mHBRYHatTaCu0PaGVl+GJlgLiJ3lBob2qTS2kdLE3i9o5Mo6lydlMYOB/7N8BlmHmzlaQqJKlUNVNnKnw6r7jfxDrxhHM+0QJiZjrLLyiSquaAkrYkUFNIsOJv1iuT8diAGQTzNWYPHpata0qOYoTS3I8BChAyqFV2C8FPiX2FqV/Yxkv4hk0YF2qG4hxxvfTXmTmYO7ElkIIpwWjEGm4+HWIf+oFQ6JMVpYB/BThSoDCxtb0EDYeYWZtSgaN6bFjf+e0aTFAGk/wDdarf7eX/iPnFqpPMDqNUqe2n4kuHl1RSwArRj6C9/lCnMc2oaLd2UuB1ey/BamI84zvvA8tD4idJ/tUDxE/MfGFobu1Dteawv77DoAAIKBact6jOSxnmYYrRqNazGtXkP2FonyHLGWkxgDUeG9/UwLlmE1PqmXXr+Lp6RYpZA4U9PhGHa2I9otNuPqN9pYJb1A/giuTM11uW9QP7V6eu9YvGJ7F6ATh5qtWtZbOhNSN0ZDT5CscsnrMkOZcxSkxQPCRTh9PSI2RB6ZQlS86H2QyNsSSzVWShoxUVZ2/8A5p15nh9OhSsaJEpZjsMLIVdOlhqmltRGmpqTUUpp4n3iqZM0od3KLUl4VNbjm2kNrJBqDUmx3FYqOe9qHxc4zGJC7S04IvP/AHHcmKuFEP7tS9icToWY9ppZX7mX3gIu02ZMJG9iKivxihZ1laT3LqiynJqe7B0nqVLG/pA+GxpAG5J2A3MNJeDdwNTFR+VTT4tufakZy0Yf0NNzk/vCezMl5Mky1Yd7MnLqb/4xSgGoUPE6T1iP7Qe1BecMOp+7lULDYNMN705C/qYkk5eo4e96/GtYT572Z1anlnxm5BNdR51NweEa2kCIpqENXeRB8HmhGzH23MP5GAJA7y5308B68zFa7Hye8mksP9MVp/cTQV9IuwWIi9mE1upJOxeO5AsgU2ip9qcs7kiZLFAxoVG1eBHKLZiMWstSzbD4k8AOpNoFlYmVNC67PzrVV5UHMcWvXhFsRA6RKhbcvE3y+bLRFQOpoAN9zxv61gnEYhUQu1lUVP8AOcCYrLZi8CUOxFwePxpfpC/MJRmIJbMwqQQAKkkbCm5ED9ToxxvhxPuVrzeTm8tjVx4jaoPlHIcLfMwxTCIyM6TlIWlidLegB9/YRXp/YvGykMw4eYZe9QpqBzK+Yc/aJuyGB/qsQsprSx45n+wHy/8AI2jNiTH1emlPBwJZ8r+zw4xe+nVkyqVD3LuBtpX8vIm54CAJn2ZzHJODm98gNKOO7brfynhyjo8vPWbE/wBP3RWUEOhip0sQBYMKqABUUNDbqBAvbbtkuERZMkgT5p34ICfMT/LD0guxQMzmLqKrVLJ311aJMkL5XgyZiMMRNbxhaFl3ApStkW+xFTFiwXaBpeGM1ledMe6IBRnrXT4RYEjxEgC24EcvxaMk0lZvfPW8wVqWPBa3H6R0LBze6lorzSWA+8atyTegJ2HCFK+rFAcZ6hK2kIsxN75MoWZy5zlp89ZqzmJ1a1IVBwVTsL25WJ4QBMw7TFDMutV2a501vY8K705XO8X7Ne1UpQQAKbUN6+vOOeGZ/wDsFZY+7JLLv4efQ0/UQHT12qkgi0cWuqr7uoLNwBALS6gAVoTWvQcdqivUwdk81ml965rU+EfKsT5saSmUeZgF9yQoHz+UB51jFkSqA0VaIvqbfIVMdILacitrHqAjozzGThLXq7CvVmIAHsIrmYZlMmT27mh7tSKnYFrVHUbD0MSZhPGKnaFb7mXdmH4j0+lfXpGskLIk9bsedTsPoPjBOIlB5qJKFK/2k86eJj6kmkDyZbTZlSPDUVIuAOUQVM0gt6V4XuT8YsuDxCy0CrUUF+RMYdtsa0un9Zs8CEd+KBRSmwFLch841SQGNAvAnwnhe9OW5jxpiNuAd7jwm3G3wEOOyWTmdiVRGcBgS/IyxTUpI/CbL70gHM7xtTQk8CaPLXjpHrQQDmWFlzlCtMrTynVXT6V2HTaHMrBquygHnS/xN4m7kQX0/rOQ+vDf2xTNzcrhcSjedtA1fmQkC3QeL01GK1IxSluQrFxxWSS5gIZd+Vj8opWdZI+FffVLY0DcujdYhWYo6hVMueQ4IaBMYeJrjovCnrv8IdLEUlQFAGwAHwtEqxsYESdi7FjMMCvmSnyAv12X4nf2BhLj86E16C8sG3955n+2uw94Z5JmknV98pYEWIO391B5ugqIGz5sJ1NNoQy76n4EGwmHMp5joVBmEEjTUW5Xrxhlh8z1WYAHobH43B6RPjsDLUakfUp25jofzNzoKCu5iLL+z8+e1JMot1NkHUkxi7AxyppdO6X+WVftJm9Z3djaWP8A7kfov1MBYfFdYvuZ/Y3MI1NPkS5jGwq3iPuLmnIRQc2yKdg30zQCp8rodSN6EfQxGB7mdKyINim8s2TZ5PtJlEs006Av5q39l4mOt5D2ck4RA+kPiCPFMNTfjSx0J6COdfZTl48WKYXNZcvoo8zDqTb2jqEjFdYLTXFzEtdqbtsTjv6waZkc+cazZo0NfSK1TkJZWgNq3I43DQkz3MMvwTtQEz2oG7uhdqba+BO+8a9v+3pwydzJP3zjf8gP0J+Q9Yo0z+nMpNBbvyKzXc1X1XiBwC8Yp2AwITS6Y1QGqX2+B/mXDL+2EtgSylKAkVIqQBWwHGOTZvnjT8RMnNuWIUcuAHoKAe0PGkspO4/lq03PTaBsXgkmedaHmLEfpAS5ODOpT0S0iWpyTsXhv6jFKmsKAC16HVTgAdyxv6CLljuyWNmEhGQjnqI+ojluKy5k8SksgO9KfynOIc+nYrDzFSZOmDUivQTHoNQ2N6VHGkKVNP6jg3impq4uD9JZM/wa4ZtM+aiOBU+MTC3RUQVH/KJOz2JR5XeBCLsqsTUsARemwuI5tMcE8/5xi7ZJmiDCLXwrKW551JNR1PKHKdEJa5uZyKlQtJc0zMDESUJAqxc1NBYHTU8L/SFGJmDGT6A/cytz+djy6foOsRZfh/6iY2Imiqk0RTtb9APnWJe8WRJPDUSaDmxsPYU+EMxeZPdJSkCih39gP2Cj5wjxmJM1yb04Dpw97n4xtjJ5dw1PCLKD9T6wyXLJi+Iy7cKXp7dIhNppKbVDZRD8owndptVjwpW54enCCJuHRtwVNd12qNzTaghfKxxFKWOw6dfYQdLzJWpqUaQALW8C8B1Zrkwqbk3nqKSIiBAJD/0xraXB23sekdR7ASu6wzTpripFN7S5UupC9N2Y+sc9wknvANJrOmzBLloAdzu3oK/KOymRKweCWQF7zw6AgCs0xiCWKq9mO7U5CCUxm8R+IMoARe5z1FjJs5UFWYKOtvhzhXjM4uUlUJFmc3VTyH5m+Q+UQyWFa1qx/E129uQ9KCNs9ohp9C9XJwIxbMx+FHb20j/7EQFm0/vpLoZRuLHUpoeB35waZIpYkn+bDf3gSbL6wI1GnTX4bSt3JsqzOqoH8MygBB4mn4Tsa725xr2mzAy5FAaNMOgehBLH/wAQfjAjSKin6Qk7QzJhRB5hLLX40IAHrShv1jQe+IpV0BpncMieS54sKe3yAg2S/wDP19OUVvD4r+fz3h/keEbEzpclTQubn8qjzH4QMjNp06dZQu4y7dicgfGudVRhlszVoXP5U9Of/qOiT88l4RJcvDygyajLsSFDqAdFQDVz8KgiE+YZ1h8FKTDjVLQgI0xKDuVYkBmJ/ExDbCu55Q07PZPKljVKmM+HfTMlSnGpZbVJ1oW8V68epvWDqLYE49ev6p3vx0JKnZXv21zjMUFtfdM4cq3NTUgKRUaafCA+0OcZbhlaXNRZpNigGsn1JO/XeEfbb7RzrOGwpFdnetuoBHDhbeKqcEgFZZLv+Jm3J40psN9vnvGXcDiM6bSNUs1UkDoCPst7SyEomHw0yVLGyllIHG1TX4w/mZ8iyWm18Kgk87cOhrb3jmjqR/PoNvcx7ObWhlkmhFLH60oIEKpHMbq/C0OUlfxecNPmvOc1Zifrw+noIkk4og73r8+ftA+OyJ5VCh1inDzDoRxpAMqfw9uvX4mK5zDoxT2mXns92hMhg1FcUI0tcX3JrxPPhG2b4uVMcNKQqlL1vVuNP7Bw53PKKvgQXal6Df8AaGz4gAUqBT6chFG9rRTVVgGsv3hCyzMIQXJ/XnEn2gYZBhVTTqn6g1QCfDWh9qDbrCs5kZZRlNGZ1Va7XPHpSxibtHnn3KsRVgCSeLXoB0BNfYGFayuK1O0URw1Nrzn2KklDQ2PLiPWI1cm1beto3lI02ZvdjUmOm9jMBhJCOZstZjGg8ShgB7/iOwA5Q/XrigtyLn6RCnSNVsSptm8sSAEtQBNPEV39bVNYX4/Gd61rKu1t+piPHYJUnzALKGIHsSIgIqaCDqQReDdSrFTGuQYQM2pjZTb15+31Iiy1axHE6VHXp0EV7BTAqgD+dfqYZSsadwaW0r0ruRC9Q7jPR6FBSp27MJmor+ZQ3AHiTxuIFbK1PkYj1uIn/q7EjgNCdB+JvX94a5NgVnd3JCP3k1xQ7Kslf9Rup4VjAB6jdRkA3MI7+z/spMSZ/VTFqgSkki+9Qz8xtT3g7Mu0UmfjBLaVMm90HVO6mFZiv4NThfDQfhDauDWpHQDiZeGkEmipLUAC9LeFVAF7mgoBW8VPL8sGJMmZN7idM16+8lsFmIQTUNLmAEhdqrQ22rDFrC087v8AUZqjfoJyOXMoABblyHU9IKlzv4f1/QQtlj+fzgIKW1NySbAbkn9YAZ3UOI2lY2g3oP5/KRbcj7Dz8UgcES1PFwa05gfz2g7sT9n4TTPxYBmbrLPllj+7m3TYRZ17cYR9UtcSJbEEK5Uha7akLDSwB9oKtP8A5Tn19exO2j+YsX7NsHJUHET3NbVZxKUnoBf5wNjezeUqHBEwd22mZQzCUJ2ZhwU/mpSC8N2TxM/SMTN1CXN1AvSak1CLlDUMoYGhBtsRSkPU7OYWQFeYa92GVXmvcIf+2TbWgFgGrG9g8RJq73y5J+k472n+ziRSZMwU+pl+JpcygNDsym1jXcj3ER/ZdL0zpzMCHUKlCKEcWtzsI6TmXbPK5QC0V9AKqEl1opFCoJp4SLU2irY/PcBMDHDrMw80oVDaDp2oC1CTbnwjBIHcJtrMpG02MlyRZeMxEufUiaCWYrQq0tbaJqtsfEEDC5Ib1hn2/wC1n9LJ7tDSZMFBTcLtXpXYe8LuyOOl6C9u9NFmnixUmhbnUGuriY572izj+pxkxybKaL6Db5fWITiVSp76tjwJrh3Ivuzcf5wEMcHjCDY/569BCSXNr6EV/wCP+YIWd/noOAgBnokItaXzLsNLxIAFO8NuQp/P4OKnN8IZLmWV8X5ePqeQ6wowONcMNG/D9z0hrUkksxZm3Y3J/wADgOEEVAwzOfq9YdMdqHJ/aCHClh4zXoCQv7n1MKs4yxQjOg0sorbiONYfTYUZ3P0yJp/toPUmkF2jicM1nLb2OZDlS6ZQY7vf24fzrA82ZqevsPT/ACYJnPRAByA+UI8wxpWoWpcjh+Ec/WMhLmR6hOZMcT3uIFD4JIJ9W2r8YG7T5hqfux5VoPgKD6n4xmX4GirU0JNT/OkJpwNTXeKUBqm7xNOStMAd8xrk6aF7w9bcwP8AMStm80kUYrQ1FLXO/vt8oFLeEKOUagcIraGa7RqkNlPcIVhcE0+ZSpP5jx5n3P7xZky6WF0aAR/P5WN+zk1ZMogoCXNSeO3CHOFwSTzLlyzSdNcihsktAPMx5m9ukZYk4E6WkooimpVGT+wlTxORUqZbV6H9DAcwMhoykcBFqxOAKrrArL1lEbg5G5XnAr/lYV51+kY3HuOegpyhiaTNqQB6R1b7M8AzKcTMO4EqVXhLU8OhapilZL2TXFThKl6lLAkkbKBuxrw4R1rC5fMw6KmkaEAAK7AC3taC0/M5XxCoVHp9xd20zZEZJUxToK661ZNUzUBLVZgspW7EmthBPY7AS1abMl/eIHZEd0TWxB8bLMXxOpJpU8jzit4JsRKxevESnmS5pdWMtjNlNrIEsNLayKgtUCLnh5qSlCoqqq7KtgL1sIKMm851QhECL3PnbDz/AIfpHTfs17MC2LnDxH/SU/hH5/U8PjHLskk97OlS+DuAfQXPyjrHaHtA0qWkiQ2ia6kppXU1FoAksfmJt0CkxhRY3Mb1FUsAi9xs/bENjpMtu8l4ZiwSZSgnuDpoePdVqKcTQm0NOyXZFcPLpPCzHDt3dfEJaaqqEBsCfMSP0j3JMWZ8qXMmyTLYGqq9CwIGnXt4Sb26xV+332g6K4bDmrGzsD8VUjYcz7QQkDJiaK1Q+mmPMsfan7SpeGrLlUmTdq7qp5CnmPy58o57meLxGKImT5pv+EHbpyHoopFckNQ6mNWP8oIbYLHEGhvXcdOsLs5bmd/T6RKIuBmRdyq+Vffb5xgYn/At8WMNJ+WlqFRqrcACtPXfaF0yQeIqeuw9BAyLToKQ3E1fFPUFKBgKWIqd6/HlFJxMpkchuJseBrF19SfTYQvx2EU2JF+BN/3i1a2IpqNMvzXsYgk4jr19hsIOlTa7+sL8ZgzLNRUr1BBHrUQb2fld7OVeHmPoL/sPeCFbxNdSEUk9S0ZXhNK6iKFr+g4D94LrEk1oHdoPwJwHcuxY9yPEToqna7HeFZQ3Pib9B+sP8fi1RS7eVfmeAEUDFYkzXZ23Y/8AoRajuVzD8Nmc1wEFBQebiBz5Vhrh5IRDTcjfiTzMB4XDd2oHE3P7e0StMqQOHGMubCQZM3Y0pAOLwwN96bc+grx94nxDwzy3I2aX38zwoDRARdzzFfwjnC1O4NxGmOLRPMwDqAWvUX6R5hZfiEP8RJLDpz5+g5Qsx+GmBtVKilKjceo/m0bLC9hH6dGqEG9cQtMTBUrH0Bp5mtXpCKXO67xOuI4+wjBE6i1QRLfge0uhpbEB1w6lZSN5Qx/ERxNb/CJsulyWlu856FQWP9zE7CKik3YcosPZXLTisSko/wCmPHM/2jYH1NBEFziRmWmpfidR+zXIu6kd84pMn0bqqfgX4X94b9qsZ933STJImtQlJkzu2ZP7Dwao42sYLGKWWhZiFVQSTwAAqflFNws6TmyGavdSsUjMqA0fVLB8InIwuCOVafKGbbRYTzgJrVDVfj+W+0I7PYWY83u3UrQaj1HO3hN6XWovDTO+zs3u3MhgX0nSHtfhcco27DZIMLhwGld3OaomeLVqozUYUsBQ7DpDrM8wWVKeY2yqWPsP4IijEHVbdV9s+Z8olrJx0qxTcFG3VtNPcHcGLwmjETzKmBqrMUoQaMhC1qp/KVQ1pxYQv7WdkZwAY3eW3gmjzEbr3lPgTz9Y07J5sk2YzH/VUEb8GpqX0BFuVYqQNLj2y7U/0uHOk0mPULzUcWHXgPXpHJ5bG7tuf5QQy7X5h32MKV8MsAU68viSfeFfeXrvQ0Xq3P2gbm86uiUIt+4UjGv93yUfvBUiZy8vzbrACHgdgbn8x5ekEI/E7/SBTroby25NnUxEaWh0iZQOR5iOVTG2aS5SABW1MdgNzzp+8V3CTGJonm58AOZ/bjDbD4enEsTux3P7DpBUQsMznavWLQa1P5u/9wQYIt5zQflU/Vt/hSDMLhFTyqB6D68TEqpGGZBwoHE4FWs9U3c3mTlBUgio5G4hFk2WrJxM6lgUUqOQJNR8RDpnrFTzfPu5xlaVXQFYDe5JqOoiQYJlomvAeInAAkmgG55Qnn9sZVKrqY8qU+sB4cvijrm2lDyoNmPXmIlvMkGzFpmLPgGmUvlJtU8+sBYTLik6jU8I1dDy+f0iyzmoISYnGATGBIFFUX9yfrEvJeez5143wy2rCnEYoGw9z+0MpeNQClRbrAqoNsQlO18yeTNQP4l1GhNOA/evKLauEnzEDTduA4eg4aR0sSOQin5OhmNrawrb23PtsOvpF5w2cvpCC/4QPlQcoG3tFp2NDpyx9U8dRY6GsR6q+kW8ZMuLMuRIUK8tC+ImMbV6dP8AHKKxPwu7AfdqaA8CYEVtO8lZXx3FeLylHv5SeI/UQpn4J5e4qo2p+24iwVpc+0erfeIGImH0ytkYMr2GmR1v7Oct7mR3jDxzfEei/hHwv7xX+zfYNccz0GhUpqfcFt9Hvx5RflwD4cfeABVHmHloOPSD0x/dOBr6tv6QME7XZ2Qn9OkpZzTEd3RmKKJSCrMSCDXl6QBl87Lcf3SIhSeEBHdgqyaQPCXAoabVPPnCadOw+YGs0UZu9ZZksgNJkJYGdwaprbe8WbsYWGHDNNE1T/pt3fdt3YFKPapNR12G8EvcxU2p08XBlzE+0Vrtt2kkypLpMqSyEqo5iy6umr6QwmYwAEk0AFSeQ3jiHarPzicQzfhJ8I5KLKP194t2sMSaKjvfceB/3Gf/AOQcX+NEmA7gih9qUivT82lysQMTKQyyxpNlHjXdkO3tGjMeBb2UQJiWJ3v6rT6QFWPcfr6RSLqJpjcdqxE1wagtUenD6xtKn0sOA0j1O5hTMJVoLkzf1+ZjbL3A6epb2mNpbjYbDbqeJgiSpdgq3J25dSeghdKa3peLXkeA0LrYeNh8BwX9T/iMKu4xrU6r0UsvJhuDwQlrQX4k8SeZgoRpWMZqCGZ50m+TNXe8aEx5GrNFXkkWLxYlozHZRWOZY3FmbMZzuxr+w+EWHtjm9fuVO139eUVdTGgJocw/Kcu76YF/CLsen7naLi4CigsBYCA8iwvdSQT5n8R/QfD6xmLxPARgmQmD4vEgVJ2W568hFXmOWJJ3JrB2Y4vUdI2G/U/tALikbExNY2ky9RA2r8uZjXVBmXJep4/Qf5p8DEJsJukm9wsfYQhVAAp+3AfziTBsjGFbg34QrR6xMj1PQQic5nr6RCqFEe4XN3RWRGIMyzkG5HI9IsMrM5eKbD4Z6SsNIBLsN2O5J6k29zFGlzaX4wQk6goNzvEBIm2RWz35jqdJE6YzS1Il6qIONOHv+8af9OczEkoKzZjaVH1J6CJsizjuGDCnhB01uAaeY9RvF1+zTKO8d8a601VWUDfSnFr8Sf15xaruMxX1JoISft+su/Z3I0wshJSfhFzxZuLH1MDdrc4TDygrMqtNJRNdQu1TVgp022JBFTeHim0UTtthMd3jOAJ2DYCssJrKUHmK1D1rU6kNR7Q02BieXoj1at3P1lPxvZBXmeBjJZxcKNJdONAhKTR1l+pAi6PhmkqqlNKgACmwAFh8IV9isA01wDpeQDr1S2DyyRcLNluAyTK7OoU2vXeOiTpQIobiMIuLwusazBfE5J27z8S5BlqaM4v0Tj8dvjHKBOqax1z7Vexskqs5WKOzaStfDQAmwO3tzjj8yQyG4tz4GMnnMd0+KYK8f5jnTX8x+UCzZXT5we/wiATQTQAuf7QTAbE8TpsyJ85tFGLwtR1gKQ5BoYsr4CYf+yfcqP1hZmWWsBqKMhHMW+IhhL2sZxq70t2+mcwrJMP3k5VIsPE3oL0+NIu5eKb2MmVeYeIUfX/1FrMyNqLRCvUNRryVnjWsaao8LxcDNmaEed50U+7leKc1gFvpHP1jXH59Vu6w41zDufwr1PpE+W5askVrqdrs53J/QROJInwfZT8U5jU30j9TxPpEea5LKQBlFPEAb7gkDjFhnTorfaKf4QK7n5CIDmXG2In8BCDH5huqn1P6D94DOKdhQsSOVY17vlFgTN54iwww+Us+4p7VJ6gcupoIa5ZkukVI8Q3rcL06v02HG9oaGWF2/ep6wGpWtgTs6L4Y1UbqmBKzP7OkCq3PIn/FPnAEt6Gm1LRbJjE7wrx+XB77Nz/eBrWvho5W+Hekd9L8QWTiqA7XFP8A1BIfYA1qL9IUaGRqMKGC8NiitSCQSCLcjYj4RplmaVe+DGKPU9BEktrwGk0aQBWvE/pBEpuPAQIx9GvHOUZe2InS5C/jPiPJBcn+dI75lmHWWiogoqgKByAEc4+y7KNEtsQ48U2y9EH7m/sI6Kk2GaS2E4HxDUeq+0cCbZrNSYjYczRLmTkYLfxEbEgcRwIF945ej4jCuMPLnYiXi+8VBLDapMxWNnWuw6X9r0jmdoJ7Y1sx/p2myJLmUAajQAKV5g3JqRQFrxcxNwebpLdHKzZTK35ZqCoJU/2nmLA3HI0fdCIDpxnKnnuxjzs3lTyVZp/dNPc+N5ahdYHl1UAqbk1pxhqzRH3kRzJ1ukFAtOWxLtecw+1fN6zklA2loSf9z7fID4xzsygR+kNe2WKZ8U5fzMxYjkPwj2EJw0Jsbm89bRphaap4EMwuXKQGerk/mNQPQbQ0SWALRkZDk8ixJyZ4BHvCMjIkqIHAlYxdAoJinUOG+/rD9W2jIyIZBPZj0EUrtBnc1naXqoo4C1fWMjIgkjvs1g1WQGA8T3J96U9ILeYYyMjJ5lwPEuaRWs3mEzWr+GgHpvGRkWsoyACLN2Ly1JkyrVrqCgjhUMSR1tSvCp40I9jIj8QlEf1BLHj8MqGiigFgIXEXjIyETPdUuBIJhvEExrfz5x5GRjubbiCYnDBhf/16QiU0NI8jIap8Tz+rAFQWhcprw1wMkMyKdmdVPoSKxkZGTzDKf6ZndsBLCqABQAAAcgIXdt85m4bBtMlNpfUqhqVIBNyK8YyMhg/LODSANYA+Zv8AZ3nk3E4QvNIZ1mMuqgBYAA1alib7w9y7IZEmY8yVLCNMoGpYWvYbCpuacoyMiLkCTUe2owHEY6oBzfMGky9SUrUC457+8ZGRozFAA1ADOB5zijMxU523MxttvMbCB5e8ZGQmeZ6xOJ//2Q==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tr-TR"/>
          </a:p>
        </p:txBody>
      </p:sp>
      <p:pic>
        <p:nvPicPr>
          <p:cNvPr id="1038" name="Picture 14" descr="http://www.ozdogrular.com/images/stories/petrol%20depo%2009.10.04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876801" y="3505200"/>
            <a:ext cx="1066800" cy="492919"/>
          </a:xfrm>
          <a:prstGeom prst="rect">
            <a:avLst/>
          </a:prstGeom>
          <a:noFill/>
        </p:spPr>
      </p:pic>
      <p:pic>
        <p:nvPicPr>
          <p:cNvPr id="1042" name="Picture 18" descr="http://www.burcelik.com.tr/tr/images/demir_celik_4.jpg"/>
          <p:cNvPicPr>
            <a:picLocks noChangeAspect="1" noChangeArrowheads="1"/>
          </p:cNvPicPr>
          <p:nvPr/>
        </p:nvPicPr>
        <p:blipFill>
          <a:blip r:embed="rId4" cstate="print"/>
          <a:srcRect l="3902" t="23377" r="4390" b="6493"/>
          <a:stretch>
            <a:fillRect/>
          </a:stretch>
        </p:blipFill>
        <p:spPr bwMode="auto">
          <a:xfrm>
            <a:off x="4876800" y="4038600"/>
            <a:ext cx="1066799" cy="500743"/>
          </a:xfrm>
          <a:prstGeom prst="rect">
            <a:avLst/>
          </a:prstGeom>
          <a:noFill/>
        </p:spPr>
      </p:pic>
      <p:pic>
        <p:nvPicPr>
          <p:cNvPr id="1044" name="Picture 20" descr="http://t3.gstatic.com/images?q=tbn:ANd9GcTScSgeyLuW1yQAMrzLJVXrgW84rtGNm8G4wwH_AfmQJdCHCikE"/>
          <p:cNvPicPr>
            <a:picLocks noChangeAspect="1" noChangeArrowheads="1"/>
          </p:cNvPicPr>
          <p:nvPr/>
        </p:nvPicPr>
        <p:blipFill>
          <a:blip r:embed="rId5" cstate="print"/>
          <a:srcRect l="9266" t="16495" r="13514" b="17526"/>
          <a:stretch>
            <a:fillRect/>
          </a:stretch>
        </p:blipFill>
        <p:spPr bwMode="auto">
          <a:xfrm>
            <a:off x="4876801" y="4572000"/>
            <a:ext cx="1054212" cy="625928"/>
          </a:xfrm>
          <a:prstGeom prst="rect">
            <a:avLst/>
          </a:prstGeom>
          <a:noFill/>
        </p:spPr>
      </p:pic>
      <p:pic>
        <p:nvPicPr>
          <p:cNvPr id="16" name="Picture 3" descr="Shirts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4876800" y="5257800"/>
            <a:ext cx="1038224" cy="609600"/>
          </a:xfrm>
          <a:prstGeom prst="rect">
            <a:avLst/>
          </a:prstGeom>
        </p:spPr>
      </p:pic>
      <p:pic>
        <p:nvPicPr>
          <p:cNvPr id="1046" name="Picture 22" descr="http://t0.gstatic.com/images?q=tbn:ANd9GcSVRo9AYHSgubzeWRErKjBb9lPhS_Z7Mk31mZ5VVprTfvHp_7M4jZXEnlVBkw"/>
          <p:cNvPicPr>
            <a:picLocks noChangeAspect="1" noChangeArrowheads="1"/>
          </p:cNvPicPr>
          <p:nvPr/>
        </p:nvPicPr>
        <p:blipFill>
          <a:blip r:embed="rId7" cstate="print"/>
          <a:srcRect l="12355" t="28866" r="10425" b="21649"/>
          <a:stretch>
            <a:fillRect/>
          </a:stretch>
        </p:blipFill>
        <p:spPr bwMode="auto">
          <a:xfrm>
            <a:off x="4883150" y="2971800"/>
            <a:ext cx="1060450" cy="509016"/>
          </a:xfrm>
          <a:prstGeom prst="rect">
            <a:avLst/>
          </a:prstGeom>
          <a:noFill/>
        </p:spPr>
      </p:pic>
      <p:graphicFrame>
        <p:nvGraphicFramePr>
          <p:cNvPr id="19" name="1 Grafik"/>
          <p:cNvGraphicFramePr/>
          <p:nvPr/>
        </p:nvGraphicFramePr>
        <p:xfrm>
          <a:off x="304800" y="2743200"/>
          <a:ext cx="3352800" cy="3505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pic>
        <p:nvPicPr>
          <p:cNvPr id="1048" name="Picture 24" descr="http://www.netyazi.net/wp-content/uploads/2010/08/1findik.jpg"/>
          <p:cNvPicPr>
            <a:picLocks noChangeAspect="1" noChangeArrowheads="1"/>
          </p:cNvPicPr>
          <p:nvPr/>
        </p:nvPicPr>
        <p:blipFill>
          <a:blip r:embed="rId9" cstate="print"/>
          <a:srcRect l="14694" r="18367" b="14667"/>
          <a:stretch>
            <a:fillRect/>
          </a:stretch>
        </p:blipFill>
        <p:spPr bwMode="auto">
          <a:xfrm>
            <a:off x="3429000" y="2895600"/>
            <a:ext cx="976312" cy="609600"/>
          </a:xfrm>
          <a:prstGeom prst="rect">
            <a:avLst/>
          </a:prstGeom>
          <a:noFill/>
        </p:spPr>
      </p:pic>
      <p:pic>
        <p:nvPicPr>
          <p:cNvPr id="1050" name="Picture 26" descr="http://www.bogpara.com/files/pamuk.jpg"/>
          <p:cNvPicPr>
            <a:picLocks noChangeAspect="1" noChangeArrowheads="1"/>
          </p:cNvPicPr>
          <p:nvPr/>
        </p:nvPicPr>
        <p:blipFill>
          <a:blip r:embed="rId10" cstate="print"/>
          <a:srcRect t="3738" b="15888"/>
          <a:stretch>
            <a:fillRect/>
          </a:stretch>
        </p:blipFill>
        <p:spPr bwMode="auto">
          <a:xfrm>
            <a:off x="3505200" y="3657600"/>
            <a:ext cx="838200" cy="533400"/>
          </a:xfrm>
          <a:prstGeom prst="rect">
            <a:avLst/>
          </a:prstGeom>
          <a:noFill/>
        </p:spPr>
      </p:pic>
      <p:pic>
        <p:nvPicPr>
          <p:cNvPr id="1052" name="Picture 28" descr="http://www.tarimonline.net/images/makale/cb70ab375662576bd1ac5aaf16b3fca4_tarim_online_243.jpg"/>
          <p:cNvPicPr>
            <a:picLocks noChangeAspect="1" noChangeArrowheads="1"/>
          </p:cNvPicPr>
          <p:nvPr/>
        </p:nvPicPr>
        <p:blipFill>
          <a:blip r:embed="rId11" cstate="print"/>
          <a:srcRect t="22400" r="14667" b="7200"/>
          <a:stretch>
            <a:fillRect/>
          </a:stretch>
        </p:blipFill>
        <p:spPr bwMode="auto">
          <a:xfrm>
            <a:off x="3505200" y="4267200"/>
            <a:ext cx="838200" cy="457200"/>
          </a:xfrm>
          <a:prstGeom prst="rect">
            <a:avLst/>
          </a:prstGeom>
          <a:noFill/>
        </p:spPr>
      </p:pic>
      <p:pic>
        <p:nvPicPr>
          <p:cNvPr id="1054" name="Picture 30" descr="http://www.sasa.com.tr/tr/Images/Iplik.JPG"/>
          <p:cNvPicPr>
            <a:picLocks noChangeAspect="1" noChangeArrowheads="1"/>
          </p:cNvPicPr>
          <p:nvPr/>
        </p:nvPicPr>
        <p:blipFill>
          <a:blip r:embed="rId12" cstate="print"/>
          <a:srcRect l="2802" t="13531" r="1926" b="8668"/>
          <a:stretch>
            <a:fillRect/>
          </a:stretch>
        </p:blipFill>
        <p:spPr bwMode="auto">
          <a:xfrm>
            <a:off x="3505200" y="4800600"/>
            <a:ext cx="838200" cy="533400"/>
          </a:xfrm>
          <a:prstGeom prst="rect">
            <a:avLst/>
          </a:prstGeom>
          <a:noFill/>
        </p:spPr>
      </p:pic>
      <p:pic>
        <p:nvPicPr>
          <p:cNvPr id="1056" name="Picture 32" descr="http://t1.gstatic.com/images?q=tbn:ANd9GcSGQCT6JOh5WoYyDTa1_2uevETjx12jWbKMBwBmcfW2KwDnB1MH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3505200" y="5334000"/>
            <a:ext cx="838199" cy="533400"/>
          </a:xfrm>
          <a:prstGeom prst="rect">
            <a:avLst/>
          </a:prstGeom>
          <a:noFill/>
        </p:spPr>
      </p:pic>
      <p:sp>
        <p:nvSpPr>
          <p:cNvPr id="26" name="25 Metin kutusu"/>
          <p:cNvSpPr txBox="1"/>
          <p:nvPr/>
        </p:nvSpPr>
        <p:spPr>
          <a:xfrm>
            <a:off x="76200" y="1905000"/>
            <a:ext cx="4419600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Türkiye’nin ilk 5 ihraç ürünü (1980, pay %)</a:t>
            </a:r>
            <a:endParaRPr lang="tr-TR" sz="2400" dirty="0">
              <a:solidFill>
                <a:schemeClr val="bg1"/>
              </a:solidFill>
            </a:endParaRPr>
          </a:p>
        </p:txBody>
      </p:sp>
      <p:cxnSp>
        <p:nvCxnSpPr>
          <p:cNvPr id="36" name="Straight Connector 35"/>
          <p:cNvCxnSpPr/>
          <p:nvPr/>
        </p:nvCxnSpPr>
        <p:spPr bwMode="auto">
          <a:xfrm>
            <a:off x="4572000" y="1981200"/>
            <a:ext cx="0" cy="4267200"/>
          </a:xfrm>
          <a:prstGeom prst="line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sp>
        <p:nvSpPr>
          <p:cNvPr id="35" name="TextBox 34"/>
          <p:cNvSpPr txBox="1"/>
          <p:nvPr/>
        </p:nvSpPr>
        <p:spPr>
          <a:xfrm>
            <a:off x="4679732" y="6611779"/>
            <a:ext cx="4419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000" b="0" dirty="0" smtClean="0"/>
              <a:t>Kaynak: UN COMTRADE</a:t>
            </a:r>
            <a:endParaRPr lang="tr-TR" sz="1000" b="0" dirty="0"/>
          </a:p>
        </p:txBody>
      </p:sp>
      <p:sp>
        <p:nvSpPr>
          <p:cNvPr id="38" name="25 Metin kutusu"/>
          <p:cNvSpPr txBox="1"/>
          <p:nvPr/>
        </p:nvSpPr>
        <p:spPr>
          <a:xfrm>
            <a:off x="4648200" y="1905000"/>
            <a:ext cx="4419600" cy="830997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400" dirty="0">
                <a:solidFill>
                  <a:schemeClr val="bg1"/>
                </a:solidFill>
              </a:rPr>
              <a:t>Türkiye’nin ilk 5 ihraç </a:t>
            </a:r>
            <a:r>
              <a:rPr lang="tr-TR" sz="2400" dirty="0" smtClean="0">
                <a:solidFill>
                  <a:schemeClr val="bg1"/>
                </a:solidFill>
              </a:rPr>
              <a:t>ürünü</a:t>
            </a:r>
          </a:p>
          <a:p>
            <a:pPr algn="ctr"/>
            <a:r>
              <a:rPr lang="tr-TR" sz="2400" dirty="0" smtClean="0">
                <a:solidFill>
                  <a:schemeClr val="bg1"/>
                </a:solidFill>
              </a:rPr>
              <a:t>(2010, pay %)</a:t>
            </a:r>
            <a:endParaRPr lang="tr-TR" sz="2400" dirty="0">
              <a:solidFill>
                <a:schemeClr val="bg1"/>
              </a:solidFill>
            </a:endParaRPr>
          </a:p>
        </p:txBody>
      </p:sp>
      <p:sp>
        <p:nvSpPr>
          <p:cNvPr id="25" name="Title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838200"/>
          </a:xfrm>
        </p:spPr>
        <p:txBody>
          <a:bodyPr/>
          <a:lstStyle/>
          <a:p>
            <a:r>
              <a:rPr lang="tr-TR" sz="2800" b="1" dirty="0" smtClean="0">
                <a:latin typeface="Arial" pitchFamily="34" charset="0"/>
                <a:cs typeface="Arial" pitchFamily="34" charset="0"/>
              </a:rPr>
              <a:t>Ekonomik Dönüşüm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:</a:t>
            </a:r>
            <a:r>
              <a:rPr lang="tr-TR" sz="2800" b="1" dirty="0" smtClean="0">
                <a:latin typeface="Arial" pitchFamily="34" charset="0"/>
                <a:cs typeface="Arial" pitchFamily="34" charset="0"/>
              </a:rPr>
              <a:t> daha çok çeşitlendirme</a:t>
            </a:r>
            <a:r>
              <a:rPr lang="en-US" sz="2800" b="1" dirty="0" smtClean="0">
                <a:latin typeface="Arial" pitchFamily="34" charset="0"/>
                <a:cs typeface="Arial" pitchFamily="34" charset="0"/>
              </a:rPr>
              <a:t>,</a:t>
            </a:r>
            <a:r>
              <a:rPr lang="tr-TR" sz="2800" b="1" dirty="0" smtClean="0">
                <a:latin typeface="Arial" pitchFamily="34" charset="0"/>
                <a:cs typeface="Arial" pitchFamily="34" charset="0"/>
              </a:rPr>
              <a:t> daha az sofistikasyon</a:t>
            </a:r>
            <a:endParaRPr lang="en-US" sz="2800" dirty="0">
              <a:latin typeface="Arial" pitchFamily="34" charset="0"/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262783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5" name="24 Nesne" hidden="1"/>
          <p:cNvGraphicFramePr>
            <a:graphicFrameLocks noChangeAspect="1"/>
          </p:cNvGraphicFramePr>
          <p:nvPr/>
        </p:nvGraphicFramePr>
        <p:xfrm>
          <a:off x="1587" y="1588"/>
          <a:ext cx="1587" cy="1587"/>
        </p:xfrm>
        <a:graphic>
          <a:graphicData uri="http://schemas.openxmlformats.org/presentationml/2006/ole">
            <p:oleObj spid="_x0000_s62481" name="think-cell Slide" r:id="rId26" imgW="360" imgH="360" progId="TCLayout.ActiveDocument.1">
              <p:embed/>
            </p:oleObj>
          </a:graphicData>
        </a:graphic>
      </p:graphicFrame>
      <p:sp>
        <p:nvSpPr>
          <p:cNvPr id="6" name="5 Dikdörtgen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tr-TR" sz="140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Tahoma"/>
              <a:cs typeface="Arial"/>
              <a:sym typeface="Tahoma"/>
            </a:endParaRPr>
          </a:p>
        </p:txBody>
      </p:sp>
      <p:graphicFrame>
        <p:nvGraphicFramePr>
          <p:cNvPr id="103" name="102 Nesn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1960449024"/>
              </p:ext>
            </p:extLst>
          </p:nvPr>
        </p:nvGraphicFramePr>
        <p:xfrm>
          <a:off x="1981200" y="2895600"/>
          <a:ext cx="6107693" cy="3348842"/>
        </p:xfrm>
        <a:graphic>
          <a:graphicData uri="http://schemas.openxmlformats.org/presentationml/2006/ole">
            <p:oleObj spid="_x0000_s62482" name="Çizelge" r:id="rId27" imgW="3219585" imgH="3114675" progId="MSGraph.Chart.8">
              <p:embed followColorScheme="full"/>
            </p:oleObj>
          </a:graphicData>
        </a:graphic>
      </p:graphicFrame>
      <p:sp>
        <p:nvSpPr>
          <p:cNvPr id="116" name="115 Dikdörtgen"/>
          <p:cNvSpPr/>
          <p:nvPr>
            <p:custDataLst>
              <p:tags r:id="rId3"/>
            </p:custDataLst>
          </p:nvPr>
        </p:nvSpPr>
        <p:spPr bwMode="gray">
          <a:xfrm>
            <a:off x="4683576" y="4531826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91506FD-8EA8-4913-9D9D-1DF0291D8E1B}" type="datetime'''''''4''''''''''''''4''''''''''%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44%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1" name="110 Dikdörtgen"/>
          <p:cNvSpPr/>
          <p:nvPr>
            <p:custDataLst>
              <p:tags r:id="rId4"/>
            </p:custDataLst>
          </p:nvPr>
        </p:nvSpPr>
        <p:spPr bwMode="auto">
          <a:xfrm>
            <a:off x="4755770" y="2706591"/>
            <a:ext cx="646735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EDB7CD97-7647-45C2-9C31-0549AD748783}" type="datetime'''''''10''''''''''''''''''0''''''''''''''''''''''''''''''''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100</a:t>
            </a:fld>
            <a:endParaRPr kumimoji="0"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78" name="177 Dikdörtgen"/>
          <p:cNvSpPr/>
          <p:nvPr/>
        </p:nvSpPr>
        <p:spPr bwMode="auto">
          <a:xfrm>
            <a:off x="6686954" y="2948818"/>
            <a:ext cx="607631" cy="22858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1CD05845-C2CE-4A0F-A6EB-656C3FB07DAC}" type="datetime'''''''''''''''''''''''4''''''''''''%''''''''''''''''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4%</a:t>
            </a:fld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7" name="116 Dikdörtgen"/>
          <p:cNvSpPr/>
          <p:nvPr>
            <p:custDataLst>
              <p:tags r:id="rId5"/>
            </p:custDataLst>
          </p:nvPr>
        </p:nvSpPr>
        <p:spPr bwMode="gray">
          <a:xfrm>
            <a:off x="6596712" y="3513447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BB610AD-7284-4D33-A0C8-F0B376B1F0FE}" type="datetime'''''3''''''''3''''''''%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33%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8" name="117 Dikdörtgen"/>
          <p:cNvSpPr/>
          <p:nvPr>
            <p:custDataLst>
              <p:tags r:id="rId6"/>
            </p:custDataLst>
          </p:nvPr>
        </p:nvSpPr>
        <p:spPr bwMode="gray">
          <a:xfrm>
            <a:off x="6596712" y="4519884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377A2655-197C-439B-B7E4-0F7F5DA77254}" type="datetime'''''''33''''''''''''''''''''''''''''''''''''''''''''%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33%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2" name="111 Dikdörtgen"/>
          <p:cNvSpPr/>
          <p:nvPr>
            <p:custDataLst>
              <p:tags r:id="rId7"/>
            </p:custDataLst>
          </p:nvPr>
        </p:nvSpPr>
        <p:spPr bwMode="auto">
          <a:xfrm>
            <a:off x="6668906" y="2706591"/>
            <a:ext cx="646735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B00D7F74-272A-4AF5-BDD6-AF2C7958EC0D}" type="datetime'''''''''''''''''''''''1''''''''''''''''''0''''''''0''''''''''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100</a:t>
            </a:fld>
            <a:endParaRPr kumimoji="0"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25" name="124 Dikdörtgen"/>
          <p:cNvSpPr/>
          <p:nvPr>
            <p:custDataLst>
              <p:tags r:id="rId8"/>
            </p:custDataLst>
          </p:nvPr>
        </p:nvSpPr>
        <p:spPr bwMode="auto">
          <a:xfrm>
            <a:off x="12032" y="5118630"/>
            <a:ext cx="2358332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r-TR" sz="1400" dirty="0" smtClean="0"/>
              <a:t>Hammadde esaslı</a:t>
            </a:r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26" name="125 Dikdörtgen"/>
          <p:cNvSpPr/>
          <p:nvPr>
            <p:custDataLst>
              <p:tags r:id="rId9"/>
            </p:custDataLst>
          </p:nvPr>
        </p:nvSpPr>
        <p:spPr bwMode="auto">
          <a:xfrm>
            <a:off x="0" y="5674730"/>
            <a:ext cx="2370364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1400" strike="noStrike" cap="none" normalizeH="0" dirty="0" smtClean="0">
                <a:ln>
                  <a:noFill/>
                </a:ln>
                <a:effectLst/>
                <a:latin typeface="Tahoma"/>
                <a:cs typeface="Arial"/>
                <a:sym typeface="Tahoma"/>
              </a:rPr>
              <a:t>Ana Ürünler</a:t>
            </a:r>
          </a:p>
        </p:txBody>
      </p:sp>
      <p:sp>
        <p:nvSpPr>
          <p:cNvPr id="127" name="126 Dikdörtgen"/>
          <p:cNvSpPr/>
          <p:nvPr>
            <p:custDataLst>
              <p:tags r:id="rId10"/>
            </p:custDataLst>
          </p:nvPr>
        </p:nvSpPr>
        <p:spPr bwMode="gray">
          <a:xfrm>
            <a:off x="2770439" y="5674730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7858C112-484B-46DB-95CF-5BD988EE93A2}" type="datetime'''19''''''''''''''''''''''''''%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04" name="103 Dikdörtgen"/>
          <p:cNvSpPr/>
          <p:nvPr>
            <p:custDataLst>
              <p:tags r:id="rId11"/>
            </p:custDataLst>
          </p:nvPr>
        </p:nvSpPr>
        <p:spPr bwMode="auto">
          <a:xfrm>
            <a:off x="2785479" y="6246181"/>
            <a:ext cx="758035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87AAD37-C995-48F9-ADB3-143BC1E8B47F}" type="datetime'''1''''''''''''9''''''''''9''''''''''''''''''''''''''''''''1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1991</a:t>
            </a:fld>
            <a:endParaRPr kumimoji="0"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05" name="104 Dikdörtgen"/>
          <p:cNvSpPr/>
          <p:nvPr>
            <p:custDataLst>
              <p:tags r:id="rId12"/>
            </p:custDataLst>
          </p:nvPr>
        </p:nvSpPr>
        <p:spPr bwMode="auto">
          <a:xfrm>
            <a:off x="4698615" y="6246181"/>
            <a:ext cx="758035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A3E4D16-5B7D-4EB0-9F09-9E962AC3DD27}" type="datetime'''''2''''''''''''0''''''''01''''''''''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2001</a:t>
            </a:fld>
            <a:endParaRPr kumimoji="0"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06" name="105 Dikdörtgen"/>
          <p:cNvSpPr/>
          <p:nvPr>
            <p:custDataLst>
              <p:tags r:id="rId13"/>
            </p:custDataLst>
          </p:nvPr>
        </p:nvSpPr>
        <p:spPr bwMode="auto">
          <a:xfrm>
            <a:off x="6611752" y="6246181"/>
            <a:ext cx="758035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D1A725C9-0891-4B9B-8CE8-610C6B0F0C8F}" type="datetime'2''''0''''1''''''''1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2011</a:t>
            </a:fld>
            <a:endParaRPr kumimoji="0"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07" name="106 Dikdörtgen"/>
          <p:cNvSpPr/>
          <p:nvPr>
            <p:custDataLst>
              <p:tags r:id="rId14"/>
            </p:custDataLst>
          </p:nvPr>
        </p:nvSpPr>
        <p:spPr bwMode="auto">
          <a:xfrm>
            <a:off x="869335" y="2926642"/>
            <a:ext cx="1501029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r-TR" sz="1400" dirty="0" smtClean="0"/>
              <a:t>Yüksek Teknoloji</a:t>
            </a:r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08" name="107 Dikdörtgen"/>
          <p:cNvSpPr/>
          <p:nvPr>
            <p:custDataLst>
              <p:tags r:id="rId15"/>
            </p:custDataLst>
          </p:nvPr>
        </p:nvSpPr>
        <p:spPr bwMode="auto">
          <a:xfrm>
            <a:off x="379018" y="3209809"/>
            <a:ext cx="1991346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r-TR" sz="1400" dirty="0" smtClean="0">
                <a:sym typeface="Tahoma"/>
              </a:rPr>
              <a:t>Orta Düzeyde Teknoloji</a:t>
            </a:r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09" name="108 Dikdörtgen"/>
          <p:cNvSpPr/>
          <p:nvPr>
            <p:custDataLst>
              <p:tags r:id="rId16"/>
            </p:custDataLst>
          </p:nvPr>
        </p:nvSpPr>
        <p:spPr bwMode="auto">
          <a:xfrm>
            <a:off x="990600" y="4191000"/>
            <a:ext cx="1422819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r>
              <a:rPr lang="tr-TR" sz="1400" dirty="0" smtClean="0"/>
              <a:t>Düşük Teknoloji</a:t>
            </a:r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77" name="176 Dikdörtgen"/>
          <p:cNvSpPr/>
          <p:nvPr>
            <p:custDataLst>
              <p:tags r:id="rId17"/>
            </p:custDataLst>
          </p:nvPr>
        </p:nvSpPr>
        <p:spPr bwMode="auto">
          <a:xfrm>
            <a:off x="2860681" y="2935172"/>
            <a:ext cx="607631" cy="22858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9A18DDC-6F0B-467E-BEC7-821DB6665A82}" type="datetime'''''''''''''''''''''''''''''3''''''''''''''''''''''''''%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3%</a:t>
            </a:fld>
            <a:endParaRPr kumimoji="0" lang="tr-TR" sz="1400" strike="noStrike" cap="none" normalizeH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3" name="112 Dikdörtgen"/>
          <p:cNvSpPr/>
          <p:nvPr>
            <p:custDataLst>
              <p:tags r:id="rId18"/>
            </p:custDataLst>
          </p:nvPr>
        </p:nvSpPr>
        <p:spPr bwMode="gray">
          <a:xfrm>
            <a:off x="2770439" y="3201281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066CC02E-95D8-4D18-8F03-D9149231AACA}" type="datetime'1''''''''''''''''''''''''''''''''''4''''''''%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14%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4" name="113 Dikdörtgen"/>
          <p:cNvSpPr/>
          <p:nvPr>
            <p:custDataLst>
              <p:tags r:id="rId19"/>
            </p:custDataLst>
          </p:nvPr>
        </p:nvSpPr>
        <p:spPr bwMode="gray">
          <a:xfrm>
            <a:off x="2770439" y="4130956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6908ED19-E07D-46BE-B972-E1ACC32F4D60}" type="datetime'''''''''4''6''%''''''''''''''''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46%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0" name="109 Dikdörtgen"/>
          <p:cNvSpPr/>
          <p:nvPr>
            <p:custDataLst>
              <p:tags r:id="rId20"/>
            </p:custDataLst>
          </p:nvPr>
        </p:nvSpPr>
        <p:spPr bwMode="auto">
          <a:xfrm>
            <a:off x="2842633" y="2706591"/>
            <a:ext cx="646735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b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37B27A3A-F42B-4F32-9392-33A6396688E1}" type="datetime'''10''''''''''''0'''''''''''''''''''''''">
              <a:rPr lang="en-US" sz="1400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100</a:t>
            </a:fld>
            <a:endParaRPr kumimoji="0" lang="tr-TR" sz="1400" strike="noStrike" cap="none" normalizeH="0" dirty="0" smtClean="0">
              <a:ln>
                <a:noFill/>
              </a:ln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15" name="114 Dikdörtgen"/>
          <p:cNvSpPr/>
          <p:nvPr>
            <p:custDataLst>
              <p:tags r:id="rId21"/>
            </p:custDataLst>
          </p:nvPr>
        </p:nvSpPr>
        <p:spPr bwMode="gray">
          <a:xfrm>
            <a:off x="4683576" y="3475918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4362DC80-95DB-4EEB-82D2-74C047734A1E}" type="datetime'2''''''''''''''''''''''''''''5''''''%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25%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29" name="128 Dikdörtgen"/>
          <p:cNvSpPr/>
          <p:nvPr>
            <p:custDataLst>
              <p:tags r:id="rId22"/>
            </p:custDataLst>
          </p:nvPr>
        </p:nvSpPr>
        <p:spPr bwMode="gray">
          <a:xfrm>
            <a:off x="4683576" y="5780491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DA000252-AD46-42C0-81EE-631D520AE8BF}" type="datetime'1''''''''''''2''''''''%''''''''''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12%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130" name="129 Dikdörtgen"/>
          <p:cNvSpPr/>
          <p:nvPr>
            <p:custDataLst>
              <p:tags r:id="rId23"/>
            </p:custDataLst>
          </p:nvPr>
        </p:nvSpPr>
        <p:spPr bwMode="gray">
          <a:xfrm>
            <a:off x="6596712" y="5753198"/>
            <a:ext cx="791123" cy="228581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894B1877-9A58-4883-98D4-65F46824234A}" type="datetime'''''''''''''1''3''%'''''''''''''''''''''''''''">
              <a:rPr lang="en-US" sz="1400" smtClean="0">
                <a:solidFill>
                  <a:schemeClr val="bg1"/>
                </a:solidFill>
              </a:rPr>
              <a:pPr algn="ctr" fontAlgn="base">
                <a:spcBef>
                  <a:spcPct val="0"/>
                </a:spcBef>
                <a:spcAft>
                  <a:spcPct val="0"/>
                </a:spcAft>
              </a:pPr>
              <a:t>13%</a:t>
            </a:fld>
            <a:endParaRPr kumimoji="0" lang="tr-TR" sz="1400" strike="noStrike" cap="none" normalizeH="0" smtClean="0">
              <a:ln>
                <a:noFill/>
              </a:ln>
              <a:solidFill>
                <a:schemeClr val="bg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60" name="TextBox 7"/>
          <p:cNvSpPr txBox="1"/>
          <p:nvPr/>
        </p:nvSpPr>
        <p:spPr>
          <a:xfrm>
            <a:off x="0" y="1828800"/>
            <a:ext cx="914400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800" dirty="0" smtClean="0">
                <a:solidFill>
                  <a:schemeClr val="bg1"/>
                </a:solidFill>
              </a:rPr>
              <a:t>Türkiye’nin toplam ihracatının teknolojik analizi </a:t>
            </a:r>
          </a:p>
          <a:p>
            <a:pPr algn="ctr"/>
            <a:r>
              <a:rPr lang="tr-TR" sz="1800" dirty="0" smtClean="0">
                <a:solidFill>
                  <a:schemeClr val="bg1"/>
                </a:solidFill>
              </a:rPr>
              <a:t>1991</a:t>
            </a:r>
            <a:r>
              <a:rPr lang="tr-TR" sz="1800" b="1" dirty="0" smtClean="0">
                <a:solidFill>
                  <a:schemeClr val="bg1"/>
                </a:solidFill>
              </a:rPr>
              <a:t>-2001-2011, %</a:t>
            </a:r>
            <a:endParaRPr lang="tr-TR" sz="1800" b="1" dirty="0">
              <a:solidFill>
                <a:schemeClr val="bg1"/>
              </a:solidFill>
            </a:endParaRPr>
          </a:p>
        </p:txBody>
      </p:sp>
      <p:sp>
        <p:nvSpPr>
          <p:cNvPr id="63" name="Başlık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838200"/>
          </a:xfrm>
        </p:spPr>
        <p:txBody>
          <a:bodyPr/>
          <a:lstStyle/>
          <a:p>
            <a:r>
              <a:rPr lang="tr-TR" sz="2800" b="1" dirty="0" smtClean="0"/>
              <a:t>Türkiye’nin ihracatının </a:t>
            </a:r>
            <a:r>
              <a:rPr lang="tr-TR" sz="2800" b="1" dirty="0" err="1" smtClean="0"/>
              <a:t>sofistikasyonu</a:t>
            </a:r>
            <a:r>
              <a:rPr lang="en-US" sz="2800" b="1" dirty="0" smtClean="0"/>
              <a:t>..</a:t>
            </a:r>
            <a:endParaRPr lang="en-US" sz="2800" b="1" dirty="0"/>
          </a:p>
        </p:txBody>
      </p:sp>
      <p:sp>
        <p:nvSpPr>
          <p:cNvPr id="64" name="45 Metin kutusu"/>
          <p:cNvSpPr txBox="1"/>
          <p:nvPr/>
        </p:nvSpPr>
        <p:spPr>
          <a:xfrm>
            <a:off x="7467600" y="6488668"/>
            <a:ext cx="173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900" dirty="0" smtClean="0"/>
              <a:t>Kaynak: UN  COMTRADE, TEPAV hesaplamaları</a:t>
            </a:r>
            <a:endParaRPr lang="tr-TR" sz="900" dirty="0"/>
          </a:p>
        </p:txBody>
      </p:sp>
      <p:sp>
        <p:nvSpPr>
          <p:cNvPr id="33" name="177 Dikdörtgen"/>
          <p:cNvSpPr/>
          <p:nvPr>
            <p:custDataLst>
              <p:tags r:id="rId24"/>
            </p:custDataLst>
          </p:nvPr>
        </p:nvSpPr>
        <p:spPr bwMode="auto">
          <a:xfrm>
            <a:off x="4802569" y="2971800"/>
            <a:ext cx="607631" cy="228581"/>
          </a:xfrm>
          <a:prstGeom prst="rect">
            <a:avLst/>
          </a:prstGeom>
          <a:solidFill>
            <a:schemeClr val="accent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25400" tIns="0" rIns="2540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1400" strike="noStrike" cap="none" normalizeH="0" dirty="0" smtClean="0">
                <a:ln>
                  <a:noFill/>
                </a:ln>
                <a:effectLst/>
                <a:latin typeface="Tahoma"/>
                <a:cs typeface="Arial"/>
                <a:sym typeface="Tahoma"/>
              </a:rPr>
              <a:t>7 %</a:t>
            </a:r>
          </a:p>
        </p:txBody>
      </p:sp>
    </p:spTree>
    <p:extLst>
      <p:ext uri="{BB962C8B-B14F-4D97-AF65-F5344CB8AC3E}">
        <p14:creationId xmlns:p14="http://schemas.microsoft.com/office/powerpoint/2010/main" xmlns="" val="10973470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400" b="1" dirty="0" smtClean="0"/>
              <a:t>Sofistikasyonu sıçratmak</a:t>
            </a:r>
            <a:r>
              <a:rPr lang="en-US" sz="2400" b="1" dirty="0" smtClean="0"/>
              <a:t>? </a:t>
            </a:r>
            <a:r>
              <a:rPr lang="tr-TR" sz="2400" b="1" dirty="0" smtClean="0"/>
              <a:t>Nasıl</a:t>
            </a:r>
            <a:r>
              <a:rPr lang="en-US" sz="2400" b="1" dirty="0" smtClean="0"/>
              <a:t>?</a:t>
            </a:r>
            <a:endParaRPr lang="en-US" sz="2400" b="1" dirty="0"/>
          </a:p>
        </p:txBody>
      </p:sp>
      <p:graphicFrame>
        <p:nvGraphicFramePr>
          <p:cNvPr id="6" name="1 Grafik"/>
          <p:cNvGraphicFramePr/>
          <p:nvPr/>
        </p:nvGraphicFramePr>
        <p:xfrm>
          <a:off x="251520" y="2132856"/>
          <a:ext cx="8568952" cy="417646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TextBox 7"/>
          <p:cNvSpPr txBox="1"/>
          <p:nvPr/>
        </p:nvSpPr>
        <p:spPr>
          <a:xfrm>
            <a:off x="0" y="1548626"/>
            <a:ext cx="9144000" cy="553998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>
                <a:solidFill>
                  <a:schemeClr val="bg1"/>
                </a:solidFill>
              </a:rPr>
              <a:t>En </a:t>
            </a:r>
            <a:r>
              <a:rPr lang="tr-TR" sz="1600" dirty="0" smtClean="0">
                <a:solidFill>
                  <a:schemeClr val="bg1"/>
                </a:solidFill>
              </a:rPr>
              <a:t>büyük 20 ekonomi için </a:t>
            </a:r>
            <a:r>
              <a:rPr lang="tr-TR" sz="1600" b="1" dirty="0" smtClean="0">
                <a:solidFill>
                  <a:schemeClr val="bg1"/>
                </a:solidFill>
              </a:rPr>
              <a:t>İhracat Gelişmişliği İndeksi</a:t>
            </a:r>
            <a:r>
              <a:rPr lang="en-US" sz="1600" b="1" dirty="0" smtClean="0">
                <a:solidFill>
                  <a:schemeClr val="bg1"/>
                </a:solidFill>
              </a:rPr>
              <a:t> (EXPY), </a:t>
            </a:r>
            <a:r>
              <a:rPr lang="en-US" sz="1600" dirty="0" smtClean="0">
                <a:solidFill>
                  <a:schemeClr val="bg1"/>
                </a:solidFill>
              </a:rPr>
              <a:t>2010</a:t>
            </a:r>
          </a:p>
          <a:p>
            <a:pPr algn="ctr"/>
            <a:r>
              <a:rPr lang="tr-TR" sz="1400" b="0" dirty="0" smtClean="0">
                <a:solidFill>
                  <a:schemeClr val="bg1"/>
                </a:solidFill>
              </a:rPr>
              <a:t>Standart Fiyatlar</a:t>
            </a:r>
            <a:r>
              <a:rPr lang="en-US" sz="1400" b="0" dirty="0" smtClean="0">
                <a:solidFill>
                  <a:schemeClr val="bg1"/>
                </a:solidFill>
              </a:rPr>
              <a:t>, </a:t>
            </a:r>
            <a:r>
              <a:rPr lang="tr-TR" sz="1400" b="0" dirty="0" smtClean="0">
                <a:solidFill>
                  <a:schemeClr val="bg1"/>
                </a:solidFill>
              </a:rPr>
              <a:t>İsviçre</a:t>
            </a:r>
            <a:r>
              <a:rPr lang="en-US" sz="1400" b="0" dirty="0" smtClean="0">
                <a:solidFill>
                  <a:schemeClr val="bg1"/>
                </a:solidFill>
              </a:rPr>
              <a:t>= 100, </a:t>
            </a:r>
            <a:r>
              <a:rPr lang="en-US" sz="1400" b="0" dirty="0" err="1" smtClean="0">
                <a:solidFill>
                  <a:schemeClr val="bg1"/>
                </a:solidFill>
              </a:rPr>
              <a:t>Nijer</a:t>
            </a:r>
            <a:r>
              <a:rPr lang="en-US" sz="1400" b="0" dirty="0" smtClean="0">
                <a:solidFill>
                  <a:schemeClr val="bg1"/>
                </a:solidFill>
              </a:rPr>
              <a:t>=0</a:t>
            </a:r>
            <a:endParaRPr lang="en-US" sz="1400" b="0" dirty="0">
              <a:solidFill>
                <a:schemeClr val="bg1"/>
              </a:solidFill>
            </a:endParaRPr>
          </a:p>
        </p:txBody>
      </p:sp>
      <p:sp>
        <p:nvSpPr>
          <p:cNvPr id="8" name="TextBox 3"/>
          <p:cNvSpPr txBox="1"/>
          <p:nvPr/>
        </p:nvSpPr>
        <p:spPr>
          <a:xfrm>
            <a:off x="7624128" y="6488668"/>
            <a:ext cx="1596072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tr-TR" sz="900" b="0" dirty="0" smtClean="0"/>
              <a:t>Kaynak: BACI </a:t>
            </a:r>
            <a:r>
              <a:rPr lang="tr-TR" sz="900" b="0" dirty="0" err="1" smtClean="0"/>
              <a:t>database</a:t>
            </a:r>
            <a:r>
              <a:rPr lang="tr-TR" sz="900" b="0" dirty="0" smtClean="0"/>
              <a:t>, </a:t>
            </a:r>
          </a:p>
          <a:p>
            <a:pPr algn="r"/>
            <a:r>
              <a:rPr lang="tr-TR" sz="900" b="0" dirty="0" smtClean="0"/>
              <a:t>WDI, TEPAV hesaplamaları</a:t>
            </a:r>
            <a:endParaRPr lang="tr-TR" sz="900" b="0" dirty="0"/>
          </a:p>
        </p:txBody>
      </p:sp>
    </p:spTree>
    <p:extLst>
      <p:ext uri="{BB962C8B-B14F-4D97-AF65-F5344CB8AC3E}">
        <p14:creationId xmlns:p14="http://schemas.microsoft.com/office/powerpoint/2010/main" xmlns="" val="5451327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3 Resim" descr="geographic and product adaptations 2000-2010.pn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1359116" y="1760205"/>
            <a:ext cx="6815749" cy="4932000"/>
          </a:xfrm>
          <a:prstGeom prst="rect">
            <a:avLst/>
          </a:prstGeom>
        </p:spPr>
      </p:pic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-381000"/>
            <a:ext cx="9144000" cy="1676400"/>
          </a:xfrm>
          <a:solidFill>
            <a:schemeClr val="bg1"/>
          </a:solidFill>
        </p:spPr>
        <p:txBody>
          <a:bodyPr/>
          <a:lstStyle/>
          <a:p>
            <a:r>
              <a:rPr lang="en-US" sz="3200" b="1" dirty="0" smtClean="0"/>
              <a:t>T</a:t>
            </a:r>
            <a:r>
              <a:rPr lang="tr-TR" sz="3200" b="1" dirty="0" smtClean="0"/>
              <a:t>ürkiye bu ürün sepetini dönüştüremiyor.</a:t>
            </a:r>
            <a:r>
              <a:rPr lang="en-US" sz="3600" b="1" dirty="0" smtClean="0"/>
              <a:t/>
            </a:r>
            <a:br>
              <a:rPr lang="en-US" sz="3600" b="1" dirty="0" smtClean="0"/>
            </a:br>
            <a:r>
              <a:rPr lang="tr-TR" sz="3600" b="1" dirty="0" smtClean="0"/>
              <a:t> </a:t>
            </a:r>
            <a:r>
              <a:rPr lang="tr-TR" sz="1800" dirty="0" smtClean="0"/>
              <a:t>Son on yılda Türkiye’nin dünya ticaretindeki pazar payı %0.42’den %0.92’ye çıktı.</a:t>
            </a:r>
            <a:endParaRPr lang="en-US" sz="3200" b="1" dirty="0"/>
          </a:p>
        </p:txBody>
      </p:sp>
      <p:sp>
        <p:nvSpPr>
          <p:cNvPr id="6" name="5 Metin kutusu"/>
          <p:cNvSpPr txBox="1"/>
          <p:nvPr/>
        </p:nvSpPr>
        <p:spPr>
          <a:xfrm>
            <a:off x="2044916" y="2063395"/>
            <a:ext cx="2388802" cy="646331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tr-TR" sz="1200" b="1" u="sng" dirty="0" smtClean="0">
                <a:solidFill>
                  <a:srgbClr val="FF0000"/>
                </a:solidFill>
              </a:rPr>
              <a:t>Dönüşmek:</a:t>
            </a:r>
          </a:p>
          <a:p>
            <a:r>
              <a:rPr lang="tr-TR" sz="1200" dirty="0" smtClean="0">
                <a:solidFill>
                  <a:srgbClr val="FF0000"/>
                </a:solidFill>
              </a:rPr>
              <a:t>Yüksek hızda büyüyen ürünler</a:t>
            </a:r>
          </a:p>
          <a:p>
            <a:r>
              <a:rPr lang="tr-TR" sz="1200" b="1" dirty="0" smtClean="0">
                <a:solidFill>
                  <a:srgbClr val="FF0000"/>
                </a:solidFill>
              </a:rPr>
              <a:t>Düşük hızda büyüyen Pazarlar</a:t>
            </a:r>
            <a:endParaRPr lang="tr-TR" sz="1200" b="1" dirty="0">
              <a:solidFill>
                <a:srgbClr val="FF0000"/>
              </a:solidFill>
            </a:endParaRPr>
          </a:p>
        </p:txBody>
      </p:sp>
      <p:sp>
        <p:nvSpPr>
          <p:cNvPr id="3" name="Oval 2"/>
          <p:cNvSpPr/>
          <p:nvPr/>
        </p:nvSpPr>
        <p:spPr bwMode="auto">
          <a:xfrm>
            <a:off x="5292080" y="3657600"/>
            <a:ext cx="720080" cy="287752"/>
          </a:xfrm>
          <a:prstGeom prst="ellipse">
            <a:avLst/>
          </a:prstGeom>
          <a:solidFill>
            <a:schemeClr val="accent1">
              <a:alpha val="0"/>
            </a:schemeClr>
          </a:solidFill>
          <a:ln w="34925" cap="flat" cmpd="sng" algn="ctr">
            <a:solidFill>
              <a:srgbClr val="FF000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2" name="TextBox 3"/>
          <p:cNvSpPr txBox="1"/>
          <p:nvPr/>
        </p:nvSpPr>
        <p:spPr>
          <a:xfrm>
            <a:off x="7848600" y="6211669"/>
            <a:ext cx="1291241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900" b="0" dirty="0" smtClean="0"/>
              <a:t>Kaynak: BACI </a:t>
            </a:r>
            <a:r>
              <a:rPr lang="tr-TR" sz="900" b="0" dirty="0" err="1" smtClean="0"/>
              <a:t>dataset</a:t>
            </a:r>
            <a:r>
              <a:rPr lang="tr-TR" sz="900" b="0" dirty="0" smtClean="0"/>
              <a:t>, </a:t>
            </a:r>
            <a:r>
              <a:rPr lang="tr-TR" sz="900" b="0" dirty="0" err="1" smtClean="0"/>
              <a:t>Memedovic</a:t>
            </a:r>
            <a:r>
              <a:rPr lang="tr-TR" sz="900" b="0" dirty="0" smtClean="0"/>
              <a:t> ve </a:t>
            </a:r>
            <a:r>
              <a:rPr lang="tr-TR" sz="900" b="0" dirty="0" err="1" smtClean="0"/>
              <a:t>Iapadre</a:t>
            </a:r>
            <a:r>
              <a:rPr lang="tr-TR" sz="900" b="0" dirty="0" smtClean="0"/>
              <a:t> (2009), TEPAV hesaplamaları</a:t>
            </a:r>
            <a:endParaRPr lang="tr-TR" sz="900" b="0" dirty="0"/>
          </a:p>
        </p:txBody>
      </p:sp>
      <p:sp>
        <p:nvSpPr>
          <p:cNvPr id="14" name="5 Metin kutusu"/>
          <p:cNvSpPr txBox="1"/>
          <p:nvPr/>
        </p:nvSpPr>
        <p:spPr>
          <a:xfrm>
            <a:off x="6237280" y="1955674"/>
            <a:ext cx="2507931" cy="861774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r>
              <a:rPr lang="tr-TR" sz="1200" u="sng" dirty="0">
                <a:solidFill>
                  <a:srgbClr val="FF0000"/>
                </a:solidFill>
              </a:rPr>
              <a:t>Dönüşmek:</a:t>
            </a:r>
          </a:p>
          <a:p>
            <a:pPr algn="r"/>
            <a:r>
              <a:rPr lang="tr-TR" sz="1200" dirty="0" smtClean="0">
                <a:solidFill>
                  <a:srgbClr val="FF0000"/>
                </a:solidFill>
              </a:rPr>
              <a:t>Yüksek </a:t>
            </a:r>
            <a:r>
              <a:rPr lang="tr-TR" sz="1200" dirty="0">
                <a:solidFill>
                  <a:srgbClr val="FF0000"/>
                </a:solidFill>
              </a:rPr>
              <a:t>hızda büyüyen </a:t>
            </a:r>
            <a:r>
              <a:rPr lang="tr-TR" sz="1200" dirty="0" smtClean="0">
                <a:solidFill>
                  <a:srgbClr val="FF0000"/>
                </a:solidFill>
              </a:rPr>
              <a:t>ürünler</a:t>
            </a:r>
            <a:endParaRPr lang="tr-TR" sz="1200" dirty="0">
              <a:solidFill>
                <a:srgbClr val="FF0000"/>
              </a:solidFill>
            </a:endParaRPr>
          </a:p>
          <a:p>
            <a:pPr algn="r"/>
            <a:r>
              <a:rPr lang="tr-TR" sz="1200" dirty="0" smtClean="0">
                <a:solidFill>
                  <a:srgbClr val="FF0000"/>
                </a:solidFill>
              </a:rPr>
              <a:t> Yüksek </a:t>
            </a:r>
            <a:r>
              <a:rPr lang="tr-TR" sz="1200" dirty="0">
                <a:solidFill>
                  <a:srgbClr val="FF0000"/>
                </a:solidFill>
              </a:rPr>
              <a:t>hızda büyüyen </a:t>
            </a:r>
            <a:r>
              <a:rPr lang="tr-TR" sz="1200" dirty="0" smtClean="0">
                <a:solidFill>
                  <a:srgbClr val="FF0000"/>
                </a:solidFill>
              </a:rPr>
              <a:t>pazarlar</a:t>
            </a:r>
            <a:endParaRPr lang="tr-TR" sz="1200" b="1" dirty="0" smtClean="0">
              <a:solidFill>
                <a:srgbClr val="FF0000"/>
              </a:solidFill>
            </a:endParaRPr>
          </a:p>
          <a:p>
            <a:pPr algn="r"/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15" name="5 Metin kutusu"/>
          <p:cNvSpPr txBox="1"/>
          <p:nvPr/>
        </p:nvSpPr>
        <p:spPr>
          <a:xfrm>
            <a:off x="7968669" y="5181600"/>
            <a:ext cx="184731" cy="276999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pPr algn="r"/>
            <a:endParaRPr lang="tr-TR" sz="1200" b="1" dirty="0">
              <a:solidFill>
                <a:srgbClr val="FF0000"/>
              </a:solidFill>
            </a:endParaRPr>
          </a:p>
        </p:txBody>
      </p:sp>
      <p:sp>
        <p:nvSpPr>
          <p:cNvPr id="16" name="5 Metin kutusu"/>
          <p:cNvSpPr txBox="1"/>
          <p:nvPr/>
        </p:nvSpPr>
        <p:spPr>
          <a:xfrm>
            <a:off x="1990420" y="5426684"/>
            <a:ext cx="2443298" cy="646331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200" u="sng" dirty="0" smtClean="0">
                <a:solidFill>
                  <a:srgbClr val="FF0000"/>
                </a:solidFill>
              </a:rPr>
              <a:t>Dönüşmek:</a:t>
            </a:r>
          </a:p>
          <a:p>
            <a:r>
              <a:rPr lang="tr-TR" sz="1200" dirty="0" smtClean="0">
                <a:solidFill>
                  <a:srgbClr val="FF0000"/>
                </a:solidFill>
              </a:rPr>
              <a:t>Düşük </a:t>
            </a:r>
            <a:r>
              <a:rPr lang="tr-TR" sz="1200" dirty="0">
                <a:solidFill>
                  <a:srgbClr val="FF0000"/>
                </a:solidFill>
              </a:rPr>
              <a:t>hızda büyüyen </a:t>
            </a:r>
            <a:r>
              <a:rPr lang="tr-TR" sz="1200" dirty="0" smtClean="0">
                <a:solidFill>
                  <a:srgbClr val="FF0000"/>
                </a:solidFill>
              </a:rPr>
              <a:t>ürünler</a:t>
            </a:r>
          </a:p>
          <a:p>
            <a:r>
              <a:rPr lang="tr-TR" sz="1200" dirty="0" smtClean="0">
                <a:solidFill>
                  <a:srgbClr val="FF0000"/>
                </a:solidFill>
              </a:rPr>
              <a:t>Düşük hızda büyüyen pazarlar </a:t>
            </a:r>
            <a:endParaRPr lang="tr-TR" sz="1200" b="1" dirty="0" smtClean="0">
              <a:solidFill>
                <a:srgbClr val="FF0000"/>
              </a:solidFill>
            </a:endParaRPr>
          </a:p>
        </p:txBody>
      </p:sp>
      <p:sp>
        <p:nvSpPr>
          <p:cNvPr id="17" name="TextBox 7"/>
          <p:cNvSpPr txBox="1"/>
          <p:nvPr/>
        </p:nvSpPr>
        <p:spPr>
          <a:xfrm>
            <a:off x="0" y="990600"/>
            <a:ext cx="914400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endParaRPr lang="tr-TR" sz="1800" dirty="0" smtClean="0">
              <a:solidFill>
                <a:schemeClr val="bg1"/>
              </a:solidFill>
            </a:endParaRPr>
          </a:p>
          <a:p>
            <a:pPr algn="ctr"/>
            <a:r>
              <a:rPr lang="tr-TR" sz="1800" b="0" dirty="0" smtClean="0">
                <a:solidFill>
                  <a:schemeClr val="bg1"/>
                </a:solidFill>
              </a:rPr>
              <a:t>Coğrafi ve </a:t>
            </a:r>
            <a:r>
              <a:rPr lang="tr-TR" sz="1800" b="0" dirty="0" err="1" smtClean="0">
                <a:solidFill>
                  <a:schemeClr val="bg1"/>
                </a:solidFill>
              </a:rPr>
              <a:t>Sektörel</a:t>
            </a:r>
            <a:r>
              <a:rPr lang="tr-TR" sz="1800" b="0" dirty="0" smtClean="0">
                <a:solidFill>
                  <a:schemeClr val="bg1"/>
                </a:solidFill>
              </a:rPr>
              <a:t> Dönüşüm, 2000-2010, (%)</a:t>
            </a:r>
            <a:endParaRPr lang="tr-TR" sz="1800" b="0" dirty="0">
              <a:solidFill>
                <a:schemeClr val="bg1"/>
              </a:solidFill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6478516" y="5248802"/>
            <a:ext cx="2377948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r"/>
            <a:r>
              <a:rPr lang="tr-TR" sz="1200" u="sng" dirty="0">
                <a:solidFill>
                  <a:srgbClr val="FF0000"/>
                </a:solidFill>
              </a:rPr>
              <a:t>Dönüşmek:</a:t>
            </a:r>
          </a:p>
          <a:p>
            <a:pPr algn="r"/>
            <a:r>
              <a:rPr lang="tr-TR" sz="1200" dirty="0">
                <a:solidFill>
                  <a:srgbClr val="FF0000"/>
                </a:solidFill>
              </a:rPr>
              <a:t>Düşük hızda büyüyen ürünler</a:t>
            </a:r>
          </a:p>
          <a:p>
            <a:pPr algn="r"/>
            <a:r>
              <a:rPr lang="tr-TR" sz="1200" dirty="0">
                <a:solidFill>
                  <a:srgbClr val="FF0000"/>
                </a:solidFill>
              </a:rPr>
              <a:t>Yüksek hızda büyüyen marketler</a:t>
            </a:r>
          </a:p>
        </p:txBody>
      </p:sp>
    </p:spTree>
    <p:extLst>
      <p:ext uri="{BB962C8B-B14F-4D97-AF65-F5344CB8AC3E}">
        <p14:creationId xmlns:p14="http://schemas.microsoft.com/office/powerpoint/2010/main" xmlns="" val="27076473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836712"/>
            <a:ext cx="9144000" cy="838200"/>
          </a:xfrm>
        </p:spPr>
        <p:txBody>
          <a:bodyPr/>
          <a:lstStyle/>
          <a:p>
            <a:r>
              <a:rPr lang="tr-TR" sz="2400" dirty="0" err="1" smtClean="0"/>
              <a:t>Biyoteknoloji</a:t>
            </a:r>
            <a:r>
              <a:rPr lang="tr-TR" sz="2400" dirty="0" smtClean="0"/>
              <a:t> akademik başarı için zorunlu bir unsur olmakla birlikte ekonomik kalkınma için bir şarttır. </a:t>
            </a:r>
            <a:endParaRPr lang="tr-TR" sz="24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fld id="{E84AD92F-A186-427E-AEE0-1B0A3FC02D3D}" type="slidenum">
              <a:rPr lang="tr-TR" smtClean="0"/>
              <a:pPr>
                <a:defRPr/>
              </a:pPr>
              <a:t>38</a:t>
            </a:fld>
            <a:endParaRPr lang="tr-TR"/>
          </a:p>
        </p:txBody>
      </p:sp>
      <p:graphicFrame>
        <p:nvGraphicFramePr>
          <p:cNvPr id="5" name="4 Diyagram"/>
          <p:cNvGraphicFramePr/>
          <p:nvPr/>
        </p:nvGraphicFramePr>
        <p:xfrm>
          <a:off x="467544" y="3113584"/>
          <a:ext cx="8424936" cy="374441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grpSp>
        <p:nvGrpSpPr>
          <p:cNvPr id="3" name="5 Grup"/>
          <p:cNvGrpSpPr/>
          <p:nvPr/>
        </p:nvGrpSpPr>
        <p:grpSpPr>
          <a:xfrm>
            <a:off x="395536" y="1844824"/>
            <a:ext cx="8534399" cy="1296162"/>
            <a:chOff x="-142057" y="560062"/>
            <a:chExt cx="8534399" cy="1440180"/>
          </a:xfrm>
        </p:grpSpPr>
        <p:sp>
          <p:nvSpPr>
            <p:cNvPr id="7" name="6 Dikdörtgen"/>
            <p:cNvSpPr/>
            <p:nvPr/>
          </p:nvSpPr>
          <p:spPr>
            <a:xfrm>
              <a:off x="-142057" y="560062"/>
              <a:ext cx="8534399" cy="1440180"/>
            </a:xfrm>
            <a:prstGeom prst="rect">
              <a:avLst/>
            </a:prstGeom>
            <a:solidFill>
              <a:schemeClr val="accent2">
                <a:lumMod val="75000"/>
              </a:schemeClr>
            </a:solidFill>
            <a:ln>
              <a:solidFill>
                <a:srgbClr val="002060"/>
              </a:solidFill>
            </a:ln>
          </p:spPr>
          <p:style>
            <a:lnRef idx="0">
              <a:scrgbClr r="0" g="0" b="0"/>
            </a:lnRef>
            <a:fillRef idx="1">
              <a:scrgbClr r="0" g="0" b="0"/>
            </a:fillRef>
            <a:effectRef idx="0">
              <a:schemeClr val="accent1">
                <a:shade val="80000"/>
                <a:hueOff val="0"/>
                <a:satOff val="0"/>
                <a:lumOff val="0"/>
                <a:alphaOff val="0"/>
              </a:schemeClr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8" name="7 Dikdörtgen"/>
            <p:cNvSpPr/>
            <p:nvPr/>
          </p:nvSpPr>
          <p:spPr>
            <a:xfrm>
              <a:off x="-142057" y="560062"/>
              <a:ext cx="8534399" cy="1440180"/>
            </a:xfrm>
            <a:prstGeom prst="rect">
              <a:avLst/>
            </a:prstGeom>
            <a:ln>
              <a:solidFill>
                <a:schemeClr val="tx1">
                  <a:lumMod val="95000"/>
                  <a:lumOff val="5000"/>
                </a:schemeClr>
              </a:solidFill>
            </a:ln>
          </p:spPr>
          <p:style>
            <a:lnRef idx="0">
              <a:scrgbClr r="0" g="0" b="0"/>
            </a:lnRef>
            <a:fillRef idx="0">
              <a:scrgbClr r="0" g="0" b="0"/>
            </a:fillRef>
            <a:effectRef idx="0">
              <a:scrgbClr r="0" g="0" b="0"/>
            </a:effectRef>
            <a:fontRef idx="minor">
              <a:schemeClr val="lt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64770" tIns="64770" rIns="64770" bIns="64770" numCol="1" spcCol="1270" anchor="ctr" anchorCtr="0">
              <a:noAutofit/>
            </a:bodyPr>
            <a:lstStyle/>
            <a:p>
              <a:pPr defTabSz="75565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-</a:t>
              </a:r>
              <a:r>
                <a:rPr lang="tr-TR" sz="1400" dirty="0" err="1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Biyoteknoloji</a:t>
              </a: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- Biyomekanik           - Eczacılık      </a:t>
              </a: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          - Gıda bilimi</a:t>
              </a:r>
              <a:endParaRPr lang="tr-TR" sz="1400" dirty="0"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  <a:p>
              <a:pPr defTabSz="755650" fontAlgn="base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-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Genetik</a:t>
              </a: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	- 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Moleküler Biyoloji  -Biyomedikal bilimler          - Biyofizik</a:t>
              </a: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               -Biyokimya </a:t>
              </a: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	- 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Nörolojik Bilim</a:t>
              </a:r>
              <a:r>
                <a:rPr lang="tr-TR" sz="1400" dirty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	</a:t>
              </a:r>
              <a:r>
                <a:rPr lang="tr-TR" sz="1400" dirty="0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       - Hayvan bilimi	         - </a:t>
              </a:r>
              <a:r>
                <a:rPr lang="tr-TR" sz="1400" dirty="0" err="1" smtClean="0">
                  <a:solidFill>
                    <a:srgbClr val="FFFFFF">
                      <a:hueOff val="0"/>
                      <a:satOff val="0"/>
                      <a:lumOff val="0"/>
                      <a:alphaOff val="0"/>
                    </a:srgbClr>
                  </a:solidFill>
                </a:rPr>
                <a:t>Biyoinformatik</a:t>
              </a:r>
              <a:endParaRPr lang="tr-TR" sz="1400" dirty="0">
                <a:solidFill>
                  <a:srgbClr val="FFFFFF">
                    <a:hueOff val="0"/>
                    <a:satOff val="0"/>
                    <a:lumOff val="0"/>
                    <a:alphaOff val="0"/>
                  </a:srgbClr>
                </a:solidFill>
              </a:endParaRP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534400" cy="838200"/>
          </a:xfrm>
        </p:spPr>
        <p:txBody>
          <a:bodyPr/>
          <a:lstStyle/>
          <a:p>
            <a:r>
              <a:rPr lang="tr-TR" sz="3200" b="1" dirty="0" smtClean="0"/>
              <a:t>Türkiye’nin dünya pazarlarındaki varlığı</a:t>
            </a:r>
            <a:r>
              <a:rPr lang="en-US" sz="3200" b="1" dirty="0" smtClean="0"/>
              <a:t>: </a:t>
            </a:r>
            <a:br>
              <a:rPr lang="en-US" sz="3200" b="1" dirty="0" smtClean="0"/>
            </a:br>
            <a:r>
              <a:rPr lang="tr-TR" sz="3200" b="1" dirty="0" smtClean="0"/>
              <a:t>gözden uzak, gönülden de uzak mı</a:t>
            </a:r>
            <a:r>
              <a:rPr lang="en-US" sz="3200" b="1" dirty="0" smtClean="0"/>
              <a:t>? </a:t>
            </a:r>
            <a:endParaRPr lang="en-US" sz="3200" b="1" dirty="0"/>
          </a:p>
        </p:txBody>
      </p:sp>
      <p:sp>
        <p:nvSpPr>
          <p:cNvPr id="7" name="TextBox 7"/>
          <p:cNvSpPr txBox="1"/>
          <p:nvPr/>
        </p:nvSpPr>
        <p:spPr>
          <a:xfrm>
            <a:off x="0" y="1988840"/>
            <a:ext cx="9144000" cy="646331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800" dirty="0" smtClean="0">
                <a:solidFill>
                  <a:schemeClr val="bg1"/>
                </a:solidFill>
              </a:rPr>
              <a:t>Ülke Gruplarının Türkiye’nin Toplam </a:t>
            </a:r>
            <a:r>
              <a:rPr lang="tr-TR" sz="1800" dirty="0">
                <a:solidFill>
                  <a:schemeClr val="bg1"/>
                </a:solidFill>
              </a:rPr>
              <a:t>İ</a:t>
            </a:r>
            <a:r>
              <a:rPr lang="tr-TR" sz="1800" dirty="0" smtClean="0">
                <a:solidFill>
                  <a:schemeClr val="bg1"/>
                </a:solidFill>
              </a:rPr>
              <a:t>thalat içindeki İhracatı </a:t>
            </a:r>
            <a:r>
              <a:rPr lang="tr-TR" sz="1800" dirty="0">
                <a:solidFill>
                  <a:schemeClr val="bg1"/>
                </a:solidFill>
              </a:rPr>
              <a:t>P</a:t>
            </a:r>
            <a:r>
              <a:rPr lang="tr-TR" sz="1800" dirty="0" smtClean="0">
                <a:solidFill>
                  <a:schemeClr val="bg1"/>
                </a:solidFill>
              </a:rPr>
              <a:t>ayı</a:t>
            </a:r>
            <a:endParaRPr lang="tr-TR" sz="1800" b="1" dirty="0" smtClean="0">
              <a:solidFill>
                <a:schemeClr val="bg1"/>
              </a:solidFill>
            </a:endParaRPr>
          </a:p>
          <a:p>
            <a:pPr algn="ctr"/>
            <a:r>
              <a:rPr lang="tr-TR" sz="1800" b="1" dirty="0" smtClean="0">
                <a:solidFill>
                  <a:schemeClr val="bg1"/>
                </a:solidFill>
              </a:rPr>
              <a:t>  2000-2005-2010, %</a:t>
            </a:r>
            <a:endParaRPr lang="tr-TR" sz="1800" b="1" dirty="0">
              <a:solidFill>
                <a:schemeClr val="bg1"/>
              </a:solidFill>
            </a:endParaRPr>
          </a:p>
        </p:txBody>
      </p:sp>
      <p:graphicFrame>
        <p:nvGraphicFramePr>
          <p:cNvPr id="8" name="70 Nesne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4210150332"/>
              </p:ext>
            </p:extLst>
          </p:nvPr>
        </p:nvGraphicFramePr>
        <p:xfrm>
          <a:off x="914399" y="2508721"/>
          <a:ext cx="7458100" cy="3314790"/>
        </p:xfrm>
        <a:graphic>
          <a:graphicData uri="http://schemas.openxmlformats.org/presentationml/2006/ole">
            <p:oleObj spid="_x0000_s80907" name="Çizelge" r:id="rId23" imgW="7458143" imgH="3314700" progId="MSGraph.Chart.8">
              <p:embed followColorScheme="full"/>
            </p:oleObj>
          </a:graphicData>
        </a:graphic>
      </p:graphicFrame>
      <p:sp>
        <p:nvSpPr>
          <p:cNvPr id="9" name="27 Dikdörtgen"/>
          <p:cNvSpPr/>
          <p:nvPr>
            <p:custDataLst>
              <p:tags r:id="rId2"/>
            </p:custDataLst>
          </p:nvPr>
        </p:nvSpPr>
        <p:spPr bwMode="auto">
          <a:xfrm>
            <a:off x="744537" y="5275733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73B87024-7844-4174-985A-16EF2A70CDE2}" type="datetime'''''''''''''''''0'''''''''''',''''''''''''''''''''''5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0,5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0" name="28 Dikdörtgen"/>
          <p:cNvSpPr/>
          <p:nvPr>
            <p:custDataLst>
              <p:tags r:id="rId3"/>
            </p:custDataLst>
          </p:nvPr>
        </p:nvSpPr>
        <p:spPr bwMode="auto">
          <a:xfrm>
            <a:off x="744537" y="4913783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D1DA47A-3D6F-4EC3-9D2F-DF5E4C877C7B}" type="datetime'1'''''''''''''',''0''''''''''''''''''''''''''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1,0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1" name="29 Dikdörtgen"/>
          <p:cNvSpPr/>
          <p:nvPr>
            <p:custDataLst>
              <p:tags r:id="rId4"/>
            </p:custDataLst>
          </p:nvPr>
        </p:nvSpPr>
        <p:spPr bwMode="auto">
          <a:xfrm>
            <a:off x="744537" y="4561358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75A3FCB7-EA90-4130-AC5A-C818F783B279}" type="datetime'''''1'''''''''''''''''''',''''5''''''''''''''''''''''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1,5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2" name="30 Dikdörtgen"/>
          <p:cNvSpPr/>
          <p:nvPr>
            <p:custDataLst>
              <p:tags r:id="rId5"/>
            </p:custDataLst>
          </p:nvPr>
        </p:nvSpPr>
        <p:spPr bwMode="auto">
          <a:xfrm>
            <a:off x="744537" y="3846983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F16FB6ED-6554-4C15-B24D-226613204B88}" type="datetime'2,''''''''''''''''5''''''''''''''''''''''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2,5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3" name="31 Dikdörtgen"/>
          <p:cNvSpPr/>
          <p:nvPr>
            <p:custDataLst>
              <p:tags r:id="rId6"/>
            </p:custDataLst>
          </p:nvPr>
        </p:nvSpPr>
        <p:spPr bwMode="auto">
          <a:xfrm>
            <a:off x="744537" y="3485033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60D842F-DE2A-4979-A7C2-76EC777369DC}" type="datetime'''''''3'''''''''''''''''''''''''''',0''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3,0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4" name="32 Dikdörtgen"/>
          <p:cNvSpPr/>
          <p:nvPr>
            <p:custDataLst>
              <p:tags r:id="rId7"/>
            </p:custDataLst>
          </p:nvPr>
        </p:nvSpPr>
        <p:spPr bwMode="auto">
          <a:xfrm>
            <a:off x="744537" y="3132608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1E448A0E-D58F-4631-8818-A2B39FD4C7BE}" type="datetime'3'''''''''''''''''''''''''''''''''''''''''''''''''''',''5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3,5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5" name="108 Dikdörtgen"/>
          <p:cNvSpPr/>
          <p:nvPr>
            <p:custDataLst>
              <p:tags r:id="rId8"/>
            </p:custDataLst>
          </p:nvPr>
        </p:nvSpPr>
        <p:spPr bwMode="auto">
          <a:xfrm>
            <a:off x="744537" y="2770658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3807FC37-DB41-458B-A616-18084E221A4C}" type="datetime'''''''''''''''''''4'''''''''',''''''0''''''''''''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4,0</a:t>
            </a:fld>
            <a:endParaRPr kumimoji="0" lang="tr-TR" sz="1600" b="1" strike="noStrike" cap="none" normalizeH="0" dirty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6" name="107 Dikdörtgen"/>
          <p:cNvSpPr/>
          <p:nvPr>
            <p:custDataLst>
              <p:tags r:id="rId9"/>
            </p:custDataLst>
          </p:nvPr>
        </p:nvSpPr>
        <p:spPr bwMode="auto">
          <a:xfrm>
            <a:off x="744537" y="4199408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4062BAB4-F1F7-40D3-B8D4-B48091B0D4AA}" type="datetime'''''''''''''''2,''''''''''''''0''''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2,0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7" name="106 Dikdörtgen"/>
          <p:cNvSpPr/>
          <p:nvPr>
            <p:custDataLst>
              <p:tags r:id="rId10"/>
            </p:custDataLst>
          </p:nvPr>
        </p:nvSpPr>
        <p:spPr bwMode="auto">
          <a:xfrm>
            <a:off x="744537" y="5628158"/>
            <a:ext cx="211137" cy="182562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algn="r" fontAlgn="base">
              <a:spcBef>
                <a:spcPct val="0"/>
              </a:spcBef>
              <a:spcAft>
                <a:spcPct val="0"/>
              </a:spcAft>
            </a:pPr>
            <a:fld id="{DA56A99C-5789-44AF-B48F-614DB8B6AB33}" type="datetime'''''''''''''''''0'''''',''''0'">
              <a:rPr lang="en-US" sz="1600" b="1" smtClean="0"/>
              <a:pPr algn="r" fontAlgn="base">
                <a:spcBef>
                  <a:spcPct val="0"/>
                </a:spcBef>
                <a:spcAft>
                  <a:spcPct val="0"/>
                </a:spcAft>
              </a:pPr>
              <a:t>0,0</a:t>
            </a:fld>
            <a:endParaRPr kumimoji="0"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8" name="88 Dikdörtgen"/>
          <p:cNvSpPr/>
          <p:nvPr>
            <p:custDataLst>
              <p:tags r:id="rId11"/>
            </p:custDataLst>
          </p:nvPr>
        </p:nvSpPr>
        <p:spPr bwMode="auto">
          <a:xfrm>
            <a:off x="7065962" y="5880571"/>
            <a:ext cx="604837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/>
              <a:t>Doğu Asya</a:t>
            </a:r>
            <a:endParaRPr kumimoji="0" lang="tr-TR" sz="1400" b="1" strike="noStrike" cap="none" normalizeH="0" dirty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9" name="73 Dikdörtgen"/>
          <p:cNvSpPr/>
          <p:nvPr>
            <p:custDataLst>
              <p:tags r:id="rId12"/>
            </p:custDataLst>
          </p:nvPr>
        </p:nvSpPr>
        <p:spPr bwMode="auto">
          <a:xfrm>
            <a:off x="5078412" y="5880571"/>
            <a:ext cx="987425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/>
              <a:t>Kuzey Amerika</a:t>
            </a:r>
            <a:endParaRPr kumimoji="0" lang="tr-TR" sz="1400" b="1" strike="noStrike" cap="none" normalizeH="0" dirty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20" name="72 Dikdörtgen"/>
          <p:cNvSpPr/>
          <p:nvPr>
            <p:custDataLst>
              <p:tags r:id="rId13"/>
            </p:custDataLst>
          </p:nvPr>
        </p:nvSpPr>
        <p:spPr bwMode="auto">
          <a:xfrm>
            <a:off x="3498850" y="5880571"/>
            <a:ext cx="555625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1400" b="1" strike="noStrike" cap="none" normalizeH="0" dirty="0" smtClean="0">
                <a:ln>
                  <a:noFill/>
                </a:ln>
                <a:effectLst/>
                <a:sym typeface="+mn-lt"/>
              </a:rPr>
              <a:t>AB</a:t>
            </a:r>
          </a:p>
        </p:txBody>
      </p:sp>
      <p:sp>
        <p:nvSpPr>
          <p:cNvPr id="21" name="71 Dikdörtgen"/>
          <p:cNvSpPr/>
          <p:nvPr>
            <p:custDataLst>
              <p:tags r:id="rId14"/>
            </p:custDataLst>
          </p:nvPr>
        </p:nvSpPr>
        <p:spPr bwMode="auto">
          <a:xfrm>
            <a:off x="1676400" y="5943600"/>
            <a:ext cx="914400" cy="228600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kumimoji="0" lang="tr-TR" sz="1400" b="1" strike="noStrike" cap="none" normalizeH="0" dirty="0" smtClean="0">
                <a:ln>
                  <a:noFill/>
                </a:ln>
                <a:effectLst/>
                <a:sym typeface="+mn-lt"/>
              </a:rPr>
              <a:t>Orta Doğu ve Kuzey Afrika</a:t>
            </a:r>
          </a:p>
        </p:txBody>
      </p:sp>
      <p:sp>
        <p:nvSpPr>
          <p:cNvPr id="22" name="83 Dikdörtgen"/>
          <p:cNvSpPr/>
          <p:nvPr>
            <p:custDataLst>
              <p:tags r:id="rId15"/>
            </p:custDataLst>
          </p:nvPr>
        </p:nvSpPr>
        <p:spPr bwMode="auto">
          <a:xfrm>
            <a:off x="7527925" y="3170708"/>
            <a:ext cx="250825" cy="187325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81 Dikdörtgen"/>
          <p:cNvSpPr/>
          <p:nvPr>
            <p:custDataLst>
              <p:tags r:id="rId16"/>
            </p:custDataLst>
          </p:nvPr>
        </p:nvSpPr>
        <p:spPr bwMode="auto">
          <a:xfrm>
            <a:off x="7527925" y="2907183"/>
            <a:ext cx="250825" cy="187325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86 Dikdörtgen"/>
          <p:cNvSpPr/>
          <p:nvPr>
            <p:custDataLst>
              <p:tags r:id="rId17"/>
            </p:custDataLst>
          </p:nvPr>
        </p:nvSpPr>
        <p:spPr bwMode="auto">
          <a:xfrm>
            <a:off x="7527925" y="3434233"/>
            <a:ext cx="250825" cy="187325"/>
          </a:xfrm>
          <a:prstGeom prst="rect">
            <a:avLst/>
          </a:prstGeom>
          <a:solidFill>
            <a:schemeClr val="hlink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5" name="82 Dikdörtgen"/>
          <p:cNvSpPr/>
          <p:nvPr>
            <p:custDataLst>
              <p:tags r:id="rId18"/>
            </p:custDataLst>
          </p:nvPr>
        </p:nvSpPr>
        <p:spPr bwMode="auto">
          <a:xfrm>
            <a:off x="7829550" y="3165946"/>
            <a:ext cx="3873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C19B1EE8-57CB-4C16-BC69-2FC03A0142D5}" type="datetime'''''''''''''''''''''''2''''''''''''''''''''''''''''0''''''05'">
              <a:rPr lang="en-US" sz="1400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2005</a:t>
            </a:fld>
            <a:endParaRPr kumimoji="0" lang="tr-TR" sz="1400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26" name="80 Dikdörtgen"/>
          <p:cNvSpPr/>
          <p:nvPr>
            <p:custDataLst>
              <p:tags r:id="rId19"/>
            </p:custDataLst>
          </p:nvPr>
        </p:nvSpPr>
        <p:spPr bwMode="auto">
          <a:xfrm>
            <a:off x="7829550" y="2902421"/>
            <a:ext cx="3873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830BAEC-DADF-4ADD-AFB1-31799F49E33E}" type="datetime'''''''''''''''''''''''''2''000'''''">
              <a:rPr lang="en-US" sz="1400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2000</a:t>
            </a:fld>
            <a:endParaRPr kumimoji="0" lang="tr-TR" sz="1400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27" name="84 Dikdörtgen"/>
          <p:cNvSpPr/>
          <p:nvPr>
            <p:custDataLst>
              <p:tags r:id="rId20"/>
            </p:custDataLst>
          </p:nvPr>
        </p:nvSpPr>
        <p:spPr bwMode="auto">
          <a:xfrm>
            <a:off x="7829550" y="3429471"/>
            <a:ext cx="387350" cy="21272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ctr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225F692F-3CFA-4D02-83EE-365C243CEDDE}" type="datetime'''''2''0''''''''1''''''0'''">
              <a:rPr lang="en-US" sz="1400" smtClean="0"/>
              <a:pPr fontAlgn="base">
                <a:spcBef>
                  <a:spcPct val="0"/>
                </a:spcBef>
                <a:spcAft>
                  <a:spcPct val="0"/>
                </a:spcAft>
              </a:pPr>
              <a:t>2010</a:t>
            </a:fld>
            <a:endParaRPr kumimoji="0" lang="tr-TR" sz="1400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28" name="45 Metin kutusu"/>
          <p:cNvSpPr txBox="1"/>
          <p:nvPr>
            <p:custDataLst>
              <p:tags r:id="rId21"/>
            </p:custDataLst>
          </p:nvPr>
        </p:nvSpPr>
        <p:spPr>
          <a:xfrm>
            <a:off x="7467600" y="6488668"/>
            <a:ext cx="173157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900" dirty="0" smtClean="0"/>
              <a:t>Kaynak: UN  COMTRADE, TEPAV hesaplamaları</a:t>
            </a:r>
            <a:endParaRPr lang="tr-TR" sz="900" dirty="0"/>
          </a:p>
        </p:txBody>
      </p:sp>
    </p:spTree>
    <p:extLst>
      <p:ext uri="{BB962C8B-B14F-4D97-AF65-F5344CB8AC3E}">
        <p14:creationId xmlns:p14="http://schemas.microsoft.com/office/powerpoint/2010/main" xmlns="" val="35513787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29" name="Picture 17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39188" y="2204864"/>
            <a:ext cx="5236195" cy="46085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18" name="Nesne 17" hidden="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xmlns="" val="2137173259"/>
              </p:ext>
            </p:extLst>
          </p:nvPr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151554" name="think-cell Slide" r:id="rId6" imgW="270" imgH="270" progId="TCLayout.ActiveDocument.1">
              <p:embed/>
            </p:oleObj>
          </a:graphicData>
        </a:graphic>
      </p:graphicFrame>
      <p:sp>
        <p:nvSpPr>
          <p:cNvPr id="17" name="Dikdörtgen 16" hidden="1"/>
          <p:cNvSpPr/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</a:bodyPr>
          <a:lstStyle/>
          <a:p>
            <a:endParaRPr kumimoji="0" lang="tr-TR" sz="1200" b="0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Arial"/>
              <a:cs typeface="+mn-cs"/>
              <a:sym typeface="Arial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838200"/>
          </a:xfrm>
        </p:spPr>
        <p:txBody>
          <a:bodyPr>
            <a:noAutofit/>
          </a:bodyPr>
          <a:lstStyle/>
          <a:p>
            <a:r>
              <a:rPr lang="tr-TR" sz="3600" b="1" dirty="0"/>
              <a:t>Türkiye’nin mevcut büyüme modeli </a:t>
            </a:r>
            <a:r>
              <a:rPr lang="tr-TR" sz="3600" b="1" dirty="0" smtClean="0"/>
              <a:t>hizmetlere dayalı</a:t>
            </a:r>
            <a:endParaRPr lang="tr-TR" sz="3200" b="1" dirty="0"/>
          </a:p>
        </p:txBody>
      </p:sp>
      <p:sp>
        <p:nvSpPr>
          <p:cNvPr id="4" name="Oval 3"/>
          <p:cNvSpPr/>
          <p:nvPr/>
        </p:nvSpPr>
        <p:spPr>
          <a:xfrm>
            <a:off x="4964172" y="4365104"/>
            <a:ext cx="1607327" cy="2448272"/>
          </a:xfrm>
          <a:prstGeom prst="ellipse">
            <a:avLst/>
          </a:prstGeom>
          <a:noFill/>
          <a:ln w="44450">
            <a:solidFill>
              <a:srgbClr val="C00000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" name="Metin kutusu 2"/>
          <p:cNvSpPr txBox="1"/>
          <p:nvPr/>
        </p:nvSpPr>
        <p:spPr>
          <a:xfrm>
            <a:off x="0" y="1700808"/>
            <a:ext cx="9036496" cy="523220"/>
          </a:xfrm>
          <a:prstGeom prst="rect">
            <a:avLst/>
          </a:prstGeom>
          <a:solidFill>
            <a:schemeClr val="tx2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800" dirty="0" smtClean="0">
                <a:solidFill>
                  <a:schemeClr val="bg1"/>
                </a:solidFill>
              </a:rPr>
              <a:t>10 yılda (2003-13) Türkiye ekonomisi %61 büyüdü</a:t>
            </a:r>
            <a:endParaRPr lang="tr-TR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942384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-611421" y="1926952"/>
            <a:ext cx="10200373" cy="447384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1" name="20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>
            <a:off x="4283968" y="21328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Türkiye</a:t>
            </a:r>
            <a:endParaRPr lang="tr-TR" sz="2000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5832140" y="270398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5766070" y="3012511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508104" y="371703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9" name="28 Metin kutusu"/>
          <p:cNvSpPr txBox="1"/>
          <p:nvPr/>
        </p:nvSpPr>
        <p:spPr>
          <a:xfrm>
            <a:off x="5004048" y="400506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12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668006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24" grpId="0" animBg="1"/>
      <p:bldP spid="26" grpId="0"/>
      <p:bldP spid="27" grpId="0"/>
      <p:bldP spid="28" grpId="0"/>
      <p:bldP spid="29" grpId="0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C:\Users\ASUSZEN\Desktop\Brezily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916832"/>
            <a:ext cx="10234305" cy="4488730"/>
          </a:xfrm>
          <a:prstGeom prst="rect">
            <a:avLst/>
          </a:prstGeom>
          <a:noFill/>
        </p:spPr>
      </p:pic>
      <p:sp>
        <p:nvSpPr>
          <p:cNvPr id="10" name="9 Oval"/>
          <p:cNvSpPr/>
          <p:nvPr/>
        </p:nvSpPr>
        <p:spPr>
          <a:xfrm>
            <a:off x="539552" y="2996952"/>
            <a:ext cx="3960440" cy="3672408"/>
          </a:xfrm>
          <a:prstGeom prst="ellipse">
            <a:avLst/>
          </a:prstGeom>
          <a:noFill/>
          <a:ln w="3175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0" y="2420888"/>
            <a:ext cx="5076056" cy="4896544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179512" y="5949280"/>
            <a:ext cx="149688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Brezilya</a:t>
            </a:r>
            <a:endParaRPr lang="tr-TR" sz="2000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899592" y="378904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94822" y="263691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611560" y="407707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8569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19739" y="2977207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10251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1" name="20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>
            <a:off x="4283968" y="21328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Türkiye</a:t>
            </a:r>
            <a:endParaRPr lang="tr-TR" sz="2000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5832140" y="270398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5766070" y="3012511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508104" y="371703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9" name="28 Metin kutusu"/>
          <p:cNvSpPr txBox="1"/>
          <p:nvPr/>
        </p:nvSpPr>
        <p:spPr>
          <a:xfrm>
            <a:off x="5004048" y="400506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31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7896116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9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6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9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/>
      <p:bldP spid="18" grpId="0"/>
      <p:bldP spid="22" grpId="0"/>
      <p:bldP spid="23" grpId="0"/>
      <p:bldP spid="21" grpId="0" animBg="1"/>
      <p:bldP spid="24" grpId="0" animBg="1"/>
      <p:bldP spid="26" grpId="0"/>
      <p:bldP spid="27" grpId="0"/>
      <p:bldP spid="28" grpId="0"/>
      <p:bldP spid="29" grpId="0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 descr="C:\Users\ASUSZEN\Desktop\Çin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916832"/>
            <a:ext cx="10234308" cy="4488731"/>
          </a:xfrm>
          <a:prstGeom prst="rect">
            <a:avLst/>
          </a:prstGeom>
          <a:noFill/>
        </p:spPr>
      </p:pic>
      <p:sp>
        <p:nvSpPr>
          <p:cNvPr id="10" name="9 Oval"/>
          <p:cNvSpPr/>
          <p:nvPr/>
        </p:nvSpPr>
        <p:spPr>
          <a:xfrm>
            <a:off x="5148064" y="1844824"/>
            <a:ext cx="3456384" cy="3024336"/>
          </a:xfrm>
          <a:prstGeom prst="ellipse">
            <a:avLst/>
          </a:prstGeom>
          <a:noFill/>
          <a:ln w="3175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4860032" y="1628800"/>
            <a:ext cx="4032448" cy="3456384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6228184" y="1916832"/>
            <a:ext cx="115212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400" dirty="0" smtClean="0"/>
              <a:t>Çin</a:t>
            </a:r>
            <a:endParaRPr lang="tr-TR" sz="2400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7524328" y="220486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8388424" y="435581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1" name="20 Metin kutusu"/>
          <p:cNvSpPr txBox="1"/>
          <p:nvPr/>
        </p:nvSpPr>
        <p:spPr>
          <a:xfrm>
            <a:off x="7596336" y="249289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6318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7956376" y="4705399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6844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3" name="22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>
            <a:off x="4283968" y="21328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Türkiye</a:t>
            </a:r>
            <a:endParaRPr lang="tr-TR" sz="2000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3563888" y="27089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275856" y="29969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4177201" y="378904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9" name="28 Metin kutusu"/>
          <p:cNvSpPr txBox="1"/>
          <p:nvPr/>
        </p:nvSpPr>
        <p:spPr>
          <a:xfrm>
            <a:off x="4016896" y="407707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31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42851000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/>
      <p:bldP spid="18" grpId="0"/>
      <p:bldP spid="21" grpId="0"/>
      <p:bldP spid="22" grpId="0"/>
      <p:bldP spid="23" grpId="0" animBg="1"/>
      <p:bldP spid="28" grpId="0"/>
      <p:bldP spid="29" grpId="0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ZEN\Desktop\Meks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916832"/>
            <a:ext cx="10234306" cy="4488731"/>
          </a:xfrm>
          <a:prstGeom prst="rect">
            <a:avLst/>
          </a:prstGeom>
          <a:noFill/>
        </p:spPr>
      </p:pic>
      <p:sp>
        <p:nvSpPr>
          <p:cNvPr id="14" name="13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0" y="2708920"/>
            <a:ext cx="2195736" cy="1944216"/>
          </a:xfrm>
          <a:prstGeom prst="ellipse">
            <a:avLst/>
          </a:prstGeom>
          <a:noFill/>
          <a:ln w="3175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-396552" y="2276872"/>
            <a:ext cx="2952328" cy="2808312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4283968" y="21328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Türkiye</a:t>
            </a:r>
            <a:endParaRPr lang="tr-TR" sz="2000" dirty="0"/>
          </a:p>
        </p:txBody>
      </p:sp>
      <p:sp>
        <p:nvSpPr>
          <p:cNvPr id="21" name="20 Metin kutusu"/>
          <p:cNvSpPr txBox="1"/>
          <p:nvPr/>
        </p:nvSpPr>
        <p:spPr>
          <a:xfrm>
            <a:off x="395536" y="5085184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Meksika</a:t>
            </a:r>
            <a:endParaRPr lang="tr-TR" sz="2000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3563888" y="27089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3" name="22 Metin kutusu"/>
          <p:cNvSpPr txBox="1"/>
          <p:nvPr/>
        </p:nvSpPr>
        <p:spPr>
          <a:xfrm>
            <a:off x="1187624" y="299695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5" name="24 Metin kutusu"/>
          <p:cNvSpPr txBox="1"/>
          <p:nvPr/>
        </p:nvSpPr>
        <p:spPr>
          <a:xfrm>
            <a:off x="5508104" y="371703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2555776" y="364502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275856" y="29969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004048" y="400506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1259632" y="328498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3798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2411760" y="393305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4574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4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5451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/>
      <p:bldP spid="25" grpId="0"/>
      <p:bldP spid="26" grpId="0"/>
      <p:bldP spid="28" grpId="0"/>
      <p:bldP spid="29" grpId="0"/>
      <p:bldP spid="30" grpId="0"/>
      <p:bldP spid="24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 descr="C:\Users\ASUSZEN\Desktop\Güney Afrika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09600" y="1905000"/>
            <a:ext cx="10234302" cy="4488730"/>
          </a:xfrm>
          <a:prstGeom prst="rect">
            <a:avLst/>
          </a:prstGeom>
          <a:noFill/>
        </p:spPr>
      </p:pic>
      <p:sp>
        <p:nvSpPr>
          <p:cNvPr id="10" name="9 Oval"/>
          <p:cNvSpPr/>
          <p:nvPr/>
        </p:nvSpPr>
        <p:spPr>
          <a:xfrm>
            <a:off x="2987824" y="3861048"/>
            <a:ext cx="3240360" cy="3240360"/>
          </a:xfrm>
          <a:prstGeom prst="ellipse">
            <a:avLst/>
          </a:prstGeom>
          <a:noFill/>
          <a:ln w="3175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2" name="11 Oval"/>
          <p:cNvSpPr/>
          <p:nvPr/>
        </p:nvSpPr>
        <p:spPr>
          <a:xfrm>
            <a:off x="3059832" y="3861048"/>
            <a:ext cx="3240360" cy="324036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4" name="13 Metin kutusu"/>
          <p:cNvSpPr txBox="1"/>
          <p:nvPr/>
        </p:nvSpPr>
        <p:spPr>
          <a:xfrm>
            <a:off x="1907704" y="5877272"/>
            <a:ext cx="144016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Güney Kore</a:t>
            </a:r>
            <a:endParaRPr lang="tr-TR" sz="2000" dirty="0"/>
          </a:p>
        </p:txBody>
      </p:sp>
      <p:sp>
        <p:nvSpPr>
          <p:cNvPr id="16" name="15 Metin kutusu"/>
          <p:cNvSpPr txBox="1"/>
          <p:nvPr/>
        </p:nvSpPr>
        <p:spPr>
          <a:xfrm>
            <a:off x="2627784" y="436510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19" name="18 Metin kutusu"/>
          <p:cNvSpPr txBox="1"/>
          <p:nvPr/>
        </p:nvSpPr>
        <p:spPr>
          <a:xfrm>
            <a:off x="6156176" y="4653136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2267744" y="465313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8993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6156176" y="4941168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8944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6" name="25 Metin kutusu"/>
          <p:cNvSpPr txBox="1"/>
          <p:nvPr/>
        </p:nvSpPr>
        <p:spPr>
          <a:xfrm>
            <a:off x="4283968" y="21328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Türkiye</a:t>
            </a:r>
            <a:endParaRPr lang="tr-TR" sz="20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563888" y="27089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8" name="27 Metin kutusu"/>
          <p:cNvSpPr txBox="1"/>
          <p:nvPr/>
        </p:nvSpPr>
        <p:spPr>
          <a:xfrm>
            <a:off x="3275856" y="29969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5508104" y="371703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30" name="29 Metin kutusu"/>
          <p:cNvSpPr txBox="1"/>
          <p:nvPr/>
        </p:nvSpPr>
        <p:spPr>
          <a:xfrm>
            <a:off x="5004048" y="400506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31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27641755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6" grpId="0"/>
      <p:bldP spid="19" grpId="0"/>
      <p:bldP spid="22" grpId="0"/>
      <p:bldP spid="23" grpId="0"/>
      <p:bldP spid="24" grpId="0" animBg="1"/>
      <p:bldP spid="29" grpId="0"/>
      <p:bldP spid="30" grpId="0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C:\Users\ASUSZEN\Desktop\Güney Kore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612576" y="1913042"/>
            <a:ext cx="10242946" cy="4492520"/>
          </a:xfrm>
          <a:prstGeom prst="rect">
            <a:avLst/>
          </a:prstGeom>
          <a:noFill/>
        </p:spPr>
      </p:pic>
      <p:sp>
        <p:nvSpPr>
          <p:cNvPr id="10" name="9 Oval"/>
          <p:cNvSpPr/>
          <p:nvPr/>
        </p:nvSpPr>
        <p:spPr>
          <a:xfrm>
            <a:off x="5940152" y="2060848"/>
            <a:ext cx="3384376" cy="2808312"/>
          </a:xfrm>
          <a:prstGeom prst="ellipse">
            <a:avLst/>
          </a:prstGeom>
          <a:noFill/>
          <a:ln w="3175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1" name="10 Oval"/>
          <p:cNvSpPr/>
          <p:nvPr/>
        </p:nvSpPr>
        <p:spPr>
          <a:xfrm>
            <a:off x="6300192" y="2348880"/>
            <a:ext cx="2664296" cy="2160240"/>
          </a:xfrm>
          <a:prstGeom prst="ellipse">
            <a:avLst/>
          </a:prstGeom>
          <a:noFill/>
          <a:ln w="28575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3" name="12 Metin kutusu"/>
          <p:cNvSpPr txBox="1"/>
          <p:nvPr/>
        </p:nvSpPr>
        <p:spPr>
          <a:xfrm>
            <a:off x="6876256" y="2060848"/>
            <a:ext cx="1368152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Güney Kore</a:t>
            </a:r>
            <a:endParaRPr lang="tr-TR" sz="2000" dirty="0"/>
          </a:p>
        </p:txBody>
      </p:sp>
      <p:sp>
        <p:nvSpPr>
          <p:cNvPr id="15" name="14 Metin kutusu"/>
          <p:cNvSpPr txBox="1"/>
          <p:nvPr/>
        </p:nvSpPr>
        <p:spPr>
          <a:xfrm>
            <a:off x="6012160" y="2564904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6804248" y="443711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1" name="20 Metin kutusu"/>
          <p:cNvSpPr txBox="1"/>
          <p:nvPr/>
        </p:nvSpPr>
        <p:spPr>
          <a:xfrm>
            <a:off x="5724128" y="285293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6615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2" name="21 Metin kutusu"/>
          <p:cNvSpPr txBox="1"/>
          <p:nvPr/>
        </p:nvSpPr>
        <p:spPr>
          <a:xfrm>
            <a:off x="7452320" y="443711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5668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3" name="22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4" name="23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5" name="24 Metin kutusu"/>
          <p:cNvSpPr txBox="1"/>
          <p:nvPr/>
        </p:nvSpPr>
        <p:spPr>
          <a:xfrm>
            <a:off x="4283968" y="2132856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Türkiye</a:t>
            </a:r>
            <a:endParaRPr lang="tr-TR" sz="2000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3563888" y="27089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275856" y="29969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508104" y="371703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9" name="28 Metin kutusu"/>
          <p:cNvSpPr txBox="1"/>
          <p:nvPr/>
        </p:nvSpPr>
        <p:spPr>
          <a:xfrm>
            <a:off x="5004048" y="400506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31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771258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1" grpId="0" animBg="1"/>
      <p:bldP spid="15" grpId="0"/>
      <p:bldP spid="18" grpId="0"/>
      <p:bldP spid="21" grpId="0"/>
      <p:bldP spid="22" grpId="0"/>
      <p:bldP spid="23" grpId="0" animBg="1"/>
      <p:bldP spid="28" grpId="0"/>
      <p:bldP spid="29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ASUSZEN\Desktop\Meksika.png"/>
          <p:cNvPicPr>
            <a:picLocks noChangeAspect="1" noChangeArrowheads="1"/>
          </p:cNvPicPr>
          <p:nvPr/>
        </p:nvPicPr>
        <p:blipFill>
          <a:blip r:embed="rId2" cstate="print"/>
          <a:stretch>
            <a:fillRect/>
          </a:stretch>
        </p:blipFill>
        <p:spPr bwMode="auto">
          <a:xfrm>
            <a:off x="-612576" y="1844824"/>
            <a:ext cx="10234306" cy="4488730"/>
          </a:xfrm>
          <a:prstGeom prst="rect">
            <a:avLst/>
          </a:prstGeom>
          <a:noFill/>
        </p:spPr>
      </p:pic>
      <p:sp>
        <p:nvSpPr>
          <p:cNvPr id="14" name="13 Oval"/>
          <p:cNvSpPr/>
          <p:nvPr/>
        </p:nvSpPr>
        <p:spPr>
          <a:xfrm>
            <a:off x="4067944" y="2492896"/>
            <a:ext cx="1728192" cy="1584176"/>
          </a:xfrm>
          <a:prstGeom prst="ellipse">
            <a:avLst/>
          </a:prstGeom>
          <a:noFill/>
          <a:ln w="31750">
            <a:solidFill>
              <a:srgbClr val="FF0000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17 Oval"/>
          <p:cNvSpPr/>
          <p:nvPr/>
        </p:nvSpPr>
        <p:spPr>
          <a:xfrm>
            <a:off x="3347864" y="2276872"/>
            <a:ext cx="3312368" cy="3168352"/>
          </a:xfrm>
          <a:prstGeom prst="ellipse">
            <a:avLst/>
          </a:prstGeom>
          <a:noFill/>
          <a:ln w="31750">
            <a:solidFill>
              <a:schemeClr val="accent6"/>
            </a:solidFill>
            <a:prstDash val="sysDash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9" name="18 Oval"/>
          <p:cNvSpPr/>
          <p:nvPr/>
        </p:nvSpPr>
        <p:spPr>
          <a:xfrm>
            <a:off x="3491880" y="2420888"/>
            <a:ext cx="3024336" cy="2880320"/>
          </a:xfrm>
          <a:prstGeom prst="ellipse">
            <a:avLst/>
          </a:prstGeom>
          <a:noFill/>
          <a:ln w="31750">
            <a:solidFill>
              <a:schemeClr val="accent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19 Metin kutusu"/>
          <p:cNvSpPr txBox="1"/>
          <p:nvPr/>
        </p:nvSpPr>
        <p:spPr>
          <a:xfrm>
            <a:off x="4283968" y="1916832"/>
            <a:ext cx="115212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Türkiye</a:t>
            </a:r>
            <a:endParaRPr lang="tr-TR" sz="2000" b="1" dirty="0"/>
          </a:p>
        </p:txBody>
      </p:sp>
      <p:sp>
        <p:nvSpPr>
          <p:cNvPr id="21" name="20 Metin kutusu"/>
          <p:cNvSpPr txBox="1"/>
          <p:nvPr/>
        </p:nvSpPr>
        <p:spPr>
          <a:xfrm>
            <a:off x="2699792" y="5301208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/>
              <a:t>İsrail</a:t>
            </a:r>
            <a:endParaRPr lang="tr-TR" sz="2000" b="1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3563888" y="27089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3" name="22 Metin kutusu"/>
          <p:cNvSpPr txBox="1"/>
          <p:nvPr/>
        </p:nvSpPr>
        <p:spPr>
          <a:xfrm>
            <a:off x="5796136" y="227687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2001</a:t>
            </a:r>
            <a:endParaRPr lang="tr-TR" sz="1600" dirty="0"/>
          </a:p>
        </p:txBody>
      </p:sp>
      <p:sp>
        <p:nvSpPr>
          <p:cNvPr id="25" name="24 Metin kutusu"/>
          <p:cNvSpPr txBox="1"/>
          <p:nvPr/>
        </p:nvSpPr>
        <p:spPr>
          <a:xfrm>
            <a:off x="5508104" y="3717032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5508104" y="4509120"/>
            <a:ext cx="64807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/>
              <a:t>2011</a:t>
            </a:r>
            <a:endParaRPr lang="tr-TR" sz="1600" dirty="0"/>
          </a:p>
        </p:txBody>
      </p:sp>
      <p:sp>
        <p:nvSpPr>
          <p:cNvPr id="27" name="26 Metin kutusu"/>
          <p:cNvSpPr txBox="1"/>
          <p:nvPr/>
        </p:nvSpPr>
        <p:spPr>
          <a:xfrm>
            <a:off x="3275856" y="2996952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3235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8" name="27 Metin kutusu"/>
          <p:cNvSpPr txBox="1"/>
          <p:nvPr/>
        </p:nvSpPr>
        <p:spPr>
          <a:xfrm>
            <a:off x="5004048" y="400506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rgbClr val="FF0000"/>
                </a:solidFill>
              </a:rPr>
              <a:t>2846 km</a:t>
            </a:r>
            <a:endParaRPr lang="tr-TR" sz="1400" b="1" dirty="0">
              <a:solidFill>
                <a:srgbClr val="FF0000"/>
              </a:solidFill>
            </a:endParaRPr>
          </a:p>
        </p:txBody>
      </p:sp>
      <p:sp>
        <p:nvSpPr>
          <p:cNvPr id="29" name="28 Metin kutusu"/>
          <p:cNvSpPr txBox="1"/>
          <p:nvPr/>
        </p:nvSpPr>
        <p:spPr>
          <a:xfrm>
            <a:off x="6084168" y="2492896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5856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30" name="29 Metin kutusu"/>
          <p:cNvSpPr txBox="1"/>
          <p:nvPr/>
        </p:nvSpPr>
        <p:spPr>
          <a:xfrm>
            <a:off x="5148064" y="4725144"/>
            <a:ext cx="93610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b="1" dirty="0" smtClean="0">
                <a:solidFill>
                  <a:schemeClr val="accent6"/>
                </a:solidFill>
              </a:rPr>
              <a:t>5678 km</a:t>
            </a:r>
            <a:endParaRPr lang="tr-TR" sz="1400" b="1" dirty="0">
              <a:solidFill>
                <a:schemeClr val="accent6"/>
              </a:solidFill>
            </a:endParaRPr>
          </a:p>
        </p:txBody>
      </p:sp>
      <p:sp>
        <p:nvSpPr>
          <p:cNvPr id="24" name="23 Oval"/>
          <p:cNvSpPr/>
          <p:nvPr/>
        </p:nvSpPr>
        <p:spPr>
          <a:xfrm>
            <a:off x="4211960" y="2636912"/>
            <a:ext cx="1440160" cy="1296144"/>
          </a:xfrm>
          <a:prstGeom prst="ellipse">
            <a:avLst/>
          </a:prstGeom>
          <a:noFill/>
          <a:ln w="3175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31" name="Başlık 1"/>
          <p:cNvSpPr txBox="1">
            <a:spLocks/>
          </p:cNvSpPr>
          <p:nvPr/>
        </p:nvSpPr>
        <p:spPr bwMode="auto">
          <a:xfrm>
            <a:off x="304800" y="838200"/>
            <a:ext cx="88392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dirty="0" smtClean="0"/>
              <a:t>Türkiye’nin halihazırda dar olan ihracat sahası daha da daralıyor</a:t>
            </a:r>
            <a:endParaRPr lang="tr-TR" sz="2000" dirty="0"/>
          </a:p>
        </p:txBody>
      </p:sp>
    </p:spTree>
    <p:extLst>
      <p:ext uri="{BB962C8B-B14F-4D97-AF65-F5344CB8AC3E}">
        <p14:creationId xmlns:p14="http://schemas.microsoft.com/office/powerpoint/2010/main" xmlns="" val="5451427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3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1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4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  <p:bldP spid="19" grpId="0" animBg="1"/>
      <p:bldP spid="23" grpId="0"/>
      <p:bldP spid="25" grpId="0"/>
      <p:bldP spid="26" grpId="0"/>
      <p:bldP spid="28" grpId="0"/>
      <p:bldP spid="29" grpId="0"/>
      <p:bldP spid="30" grpId="0"/>
      <p:bldP spid="24" grpId="0" animBg="1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838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tr-TR" sz="2800" b="1" dirty="0" smtClean="0"/>
              <a:t>   Türkiye’nin tasarruf problemi var</a:t>
            </a:r>
            <a:r>
              <a:rPr lang="tr-TR" sz="2800" b="1" dirty="0"/>
              <a:t> </a:t>
            </a:r>
            <a:r>
              <a:rPr lang="tr-TR" sz="2800" b="1" dirty="0" smtClean="0"/>
              <a:t>(ABD gibi)</a:t>
            </a:r>
            <a:endParaRPr lang="tr-TR" sz="2800" b="1" dirty="0"/>
          </a:p>
        </p:txBody>
      </p:sp>
      <p:graphicFrame>
        <p:nvGraphicFramePr>
          <p:cNvPr id="5" name="İçerik Yer Tutucusu 4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595044320"/>
              </p:ext>
            </p:extLst>
          </p:nvPr>
        </p:nvGraphicFramePr>
        <p:xfrm>
          <a:off x="1524001" y="1524001"/>
          <a:ext cx="5410200" cy="5038724"/>
        </p:xfrm>
        <a:graphic>
          <a:graphicData uri="http://schemas.openxmlformats.org/drawingml/2006/table">
            <a:tbl>
              <a:tblPr/>
              <a:tblGrid>
                <a:gridCol w="1591236"/>
                <a:gridCol w="1272988"/>
                <a:gridCol w="1272988"/>
                <a:gridCol w="1272988"/>
              </a:tblGrid>
              <a:tr h="990599">
                <a:tc>
                  <a:txBody>
                    <a:bodyPr/>
                    <a:lstStyle/>
                    <a:p>
                      <a:pPr algn="ctr" fontAlgn="b"/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2010-2012</a:t>
                      </a:r>
                    </a:p>
                    <a:p>
                      <a:pPr algn="ctr" fontAlgn="b"/>
                      <a:r>
                        <a:rPr lang="tr-TR" sz="18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Ortalama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Tasarruf </a:t>
                      </a:r>
                      <a:r>
                        <a:rPr lang="tr-T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(%)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endParaRPr lang="tr-TR" sz="20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  <a:p>
                      <a:pPr algn="ctr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Cari</a:t>
                      </a:r>
                      <a:r>
                        <a:rPr lang="tr-TR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işlemler Dengesi</a:t>
                      </a:r>
                    </a:p>
                    <a:p>
                      <a:pPr algn="ctr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(%)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Büyüme </a:t>
                      </a:r>
                      <a:r>
                        <a:rPr lang="tr-TR" sz="2000" b="1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(%)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</a:tr>
              <a:tr h="3115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Çin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50.7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Malezya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9.5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Endonezya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32.9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6.3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Güney</a:t>
                      </a:r>
                      <a:r>
                        <a:rPr lang="tr-TR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Kore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Hindistan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31.8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-3.9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Meksika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23.9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-0.6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Şili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22.6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-1.1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5.7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Brezilya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17.0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-2.2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3.7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Polonya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16.8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-4.5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3.4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361949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Güney</a:t>
                      </a:r>
                      <a:r>
                        <a:rPr lang="tr-TR" sz="2000" b="1" i="0" u="none" strike="noStrike" baseline="0" dirty="0" smtClean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 Afrika</a:t>
                      </a:r>
                      <a:endParaRPr lang="tr-TR" sz="2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15.5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-4.2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3.0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  <a:tr h="292497">
                <a:tc>
                  <a:txBody>
                    <a:bodyPr/>
                    <a:lstStyle/>
                    <a:p>
                      <a:pPr algn="l" fontAlgn="b"/>
                      <a:r>
                        <a:rPr lang="tr-TR" sz="2000" b="1" i="0" u="none" strike="noStrike" dirty="0" smtClean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Türkiye</a:t>
                      </a:r>
                      <a:endParaRPr lang="tr-TR" sz="2000" b="1" i="0" u="none" strike="noStrike" dirty="0">
                        <a:solidFill>
                          <a:srgbClr val="C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>
                    <a:lnL>
                      <a:noFill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14.0</a:t>
                      </a:r>
                    </a:p>
                  </a:txBody>
                  <a:tcPr marL="9525" marR="9525" marT="9525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-7.3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2000" b="1" i="0" u="none" strike="noStrike" dirty="0">
                          <a:solidFill>
                            <a:srgbClr val="C00000"/>
                          </a:solidFill>
                          <a:effectLst/>
                          <a:latin typeface="Calibri"/>
                        </a:rPr>
                        <a:t>6.8</a:t>
                      </a:r>
                    </a:p>
                  </a:txBody>
                  <a:tcPr marL="9525" marR="9525" marT="9525" marB="0" anchor="b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solidFill>
                      <a:srgbClr val="FFFFFF"/>
                    </a:solidFill>
                  </a:tcPr>
                </a:tc>
              </a:tr>
            </a:tbl>
          </a:graphicData>
        </a:graphic>
      </p:graphicFrame>
      <p:sp>
        <p:nvSpPr>
          <p:cNvPr id="3" name="Metin kutusu 2"/>
          <p:cNvSpPr txBox="1"/>
          <p:nvPr/>
        </p:nvSpPr>
        <p:spPr>
          <a:xfrm>
            <a:off x="7086600" y="6474023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0" dirty="0" smtClean="0"/>
              <a:t>Kaynak: IMF WEO</a:t>
            </a:r>
            <a:endParaRPr lang="tr-TR" sz="1400" b="0" dirty="0"/>
          </a:p>
        </p:txBody>
      </p:sp>
    </p:spTree>
    <p:extLst>
      <p:ext uri="{BB962C8B-B14F-4D97-AF65-F5344CB8AC3E}">
        <p14:creationId xmlns:p14="http://schemas.microsoft.com/office/powerpoint/2010/main" xmlns="" val="35601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534400" cy="838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tr-TR" sz="2800" b="1" dirty="0" smtClean="0"/>
              <a:t>Türkiye’nin yüksek enflasyon ve yüksek faiz problemi var:</a:t>
            </a:r>
            <a:br>
              <a:rPr lang="tr-TR" sz="2800" b="1" dirty="0" smtClean="0"/>
            </a:br>
            <a:r>
              <a:rPr lang="tr-TR" sz="2800" b="1" dirty="0" smtClean="0"/>
              <a:t>Enflasyon sefaletin bir parçasıdır</a:t>
            </a:r>
            <a:endParaRPr lang="tr-TR" sz="2800" b="1" dirty="0"/>
          </a:p>
        </p:txBody>
      </p:sp>
      <p:sp>
        <p:nvSpPr>
          <p:cNvPr id="3" name="Metin kutusu 2"/>
          <p:cNvSpPr txBox="1"/>
          <p:nvPr/>
        </p:nvSpPr>
        <p:spPr>
          <a:xfrm>
            <a:off x="6096000" y="6400800"/>
            <a:ext cx="28194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400" b="0" dirty="0" smtClean="0"/>
              <a:t>Kaynak: WDI</a:t>
            </a:r>
            <a:endParaRPr lang="tr-TR" sz="1400" b="0" dirty="0"/>
          </a:p>
        </p:txBody>
      </p:sp>
      <p:pic>
        <p:nvPicPr>
          <p:cNvPr id="116738" name="Grafik 1" descr="image00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133600"/>
            <a:ext cx="8848703" cy="3086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1 Metin kutusu"/>
          <p:cNvSpPr txBox="1"/>
          <p:nvPr/>
        </p:nvSpPr>
        <p:spPr>
          <a:xfrm>
            <a:off x="2590800" y="2209800"/>
            <a:ext cx="3276600" cy="381000"/>
          </a:xfrm>
          <a:prstGeom prst="rect">
            <a:avLst/>
          </a:prstGeom>
          <a:solidFill>
            <a:srgbClr val="FFFFFF"/>
          </a:solidFill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r>
              <a:rPr lang="tr-TR" sz="1400" dirty="0" smtClean="0"/>
              <a:t>Türkiye Sefalet Endeksi (1988-2013)</a:t>
            </a:r>
            <a:endParaRPr lang="tr-TR" sz="1400" dirty="0"/>
          </a:p>
        </p:txBody>
      </p:sp>
      <p:sp>
        <p:nvSpPr>
          <p:cNvPr id="7" name="1 Metin kutusu"/>
          <p:cNvSpPr txBox="1"/>
          <p:nvPr/>
        </p:nvSpPr>
        <p:spPr>
          <a:xfrm>
            <a:off x="4495800" y="2667000"/>
            <a:ext cx="3200400" cy="228600"/>
          </a:xfrm>
          <a:prstGeom prst="rect">
            <a:avLst/>
          </a:prstGeom>
          <a:solidFill>
            <a:srgbClr val="FFFFFF"/>
          </a:solidFill>
        </p:spPr>
        <p:txBody>
          <a:bodyPr wrap="none" rtlCol="0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endParaRPr lang="tr-TR" sz="1400" dirty="0"/>
          </a:p>
        </p:txBody>
      </p:sp>
    </p:spTree>
    <p:extLst>
      <p:ext uri="{BB962C8B-B14F-4D97-AF65-F5344CB8AC3E}">
        <p14:creationId xmlns:p14="http://schemas.microsoft.com/office/powerpoint/2010/main" xmlns="" val="3560147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050" name="Object 2" hidden="1"/>
          <p:cNvGraphicFramePr>
            <a:graphicFrameLocks noChangeAspect="1"/>
          </p:cNvGraphicFramePr>
          <p:nvPr/>
        </p:nvGraphicFramePr>
        <p:xfrm>
          <a:off x="1588" y="1588"/>
          <a:ext cx="1587" cy="1587"/>
        </p:xfrm>
        <a:graphic>
          <a:graphicData uri="http://schemas.openxmlformats.org/presentationml/2006/ole">
            <p:oleObj spid="_x0000_s115722" name="think-cell Slide" r:id="rId5" imgW="270" imgH="270" progId="TCLayout.ActiveDocument.1">
              <p:embed/>
            </p:oleObj>
          </a:graphicData>
        </a:graphic>
      </p:graphicFrame>
      <p:sp>
        <p:nvSpPr>
          <p:cNvPr id="2051" name="Dikdörtgen 4" hidden="1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algn="ctr">
            <a:solidFill>
              <a:schemeClr val="tx1"/>
            </a:solidFill>
            <a:round/>
            <a:headEnd/>
            <a:tailEnd/>
          </a:ln>
        </p:spPr>
        <p:txBody>
          <a:bodyPr wrap="none" lIns="0" tIns="0" rIns="0" bIns="0"/>
          <a:lstStyle/>
          <a:p>
            <a:endParaRPr lang="tr-TR" sz="1400" b="0">
              <a:solidFill>
                <a:srgbClr val="000000"/>
              </a:solidFill>
              <a:latin typeface="Tahoma" pitchFamily="34" charset="0"/>
              <a:sym typeface="+mn-lt"/>
            </a:endParaRPr>
          </a:p>
        </p:txBody>
      </p:sp>
      <p:sp>
        <p:nvSpPr>
          <p:cNvPr id="2052" name="Başlık 1"/>
          <p:cNvSpPr>
            <a:spLocks noGrp="1"/>
          </p:cNvSpPr>
          <p:nvPr>
            <p:ph type="title"/>
          </p:nvPr>
        </p:nvSpPr>
        <p:spPr>
          <a:xfrm>
            <a:off x="179388" y="947738"/>
            <a:ext cx="8964612" cy="609600"/>
          </a:xfrm>
        </p:spPr>
        <p:txBody>
          <a:bodyPr/>
          <a:lstStyle/>
          <a:p>
            <a:r>
              <a:rPr lang="tr-TR" sz="3600" b="1" dirty="0" smtClean="0"/>
              <a:t>Temel Problem:</a:t>
            </a:r>
            <a:br>
              <a:rPr lang="tr-TR" sz="3600" b="1" dirty="0" smtClean="0"/>
            </a:br>
            <a:r>
              <a:rPr lang="tr-TR" sz="3600" b="1" dirty="0" smtClean="0"/>
              <a:t>Cari hesap açığına bağımlılıktaki artış</a:t>
            </a:r>
            <a:endParaRPr lang="tr-TR" sz="2000" dirty="0" smtClean="0"/>
          </a:p>
        </p:txBody>
      </p:sp>
      <p:sp>
        <p:nvSpPr>
          <p:cNvPr id="2053" name="6 Metin Yer Tutucusu"/>
          <p:cNvSpPr txBox="1">
            <a:spLocks/>
          </p:cNvSpPr>
          <p:nvPr/>
        </p:nvSpPr>
        <p:spPr bwMode="auto">
          <a:xfrm>
            <a:off x="0" y="1844675"/>
            <a:ext cx="9144000" cy="357188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lIns="90000" tIns="46800" rIns="90000" bIns="46800" anchor="ctr"/>
          <a:lstStyle>
            <a:lvl1pPr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2000" dirty="0" smtClean="0">
                <a:solidFill>
                  <a:srgbClr val="FFFFFF"/>
                </a:solidFill>
              </a:rPr>
              <a:t>Cari Açık/ GSYH oranı ve GSYH büyüme oranı(1990-2013</a:t>
            </a:r>
            <a:r>
              <a:rPr lang="tr-TR" sz="2000" dirty="0">
                <a:solidFill>
                  <a:srgbClr val="FFFFFF"/>
                </a:solidFill>
              </a:rPr>
              <a:t>)</a:t>
            </a:r>
          </a:p>
        </p:txBody>
      </p:sp>
      <p:graphicFrame>
        <p:nvGraphicFramePr>
          <p:cNvPr id="14" name="Grafik 13"/>
          <p:cNvGraphicFramePr>
            <a:graphicFrameLocks/>
          </p:cNvGraphicFramePr>
          <p:nvPr/>
        </p:nvGraphicFramePr>
        <p:xfrm>
          <a:off x="381000" y="2286000"/>
          <a:ext cx="8458200" cy="4356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4" name="Düz Ok Bağlayıcısı 3"/>
          <p:cNvCxnSpPr/>
          <p:nvPr/>
        </p:nvCxnSpPr>
        <p:spPr>
          <a:xfrm>
            <a:off x="1258888" y="4868863"/>
            <a:ext cx="6192837" cy="863600"/>
          </a:xfrm>
          <a:prstGeom prst="straightConnector1">
            <a:avLst/>
          </a:prstGeom>
          <a:ln w="38100">
            <a:solidFill>
              <a:srgbClr val="002060"/>
            </a:solidFill>
            <a:tailEnd type="arrow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6" name="Dikdörtgen 5"/>
          <p:cNvSpPr/>
          <p:nvPr/>
        </p:nvSpPr>
        <p:spPr>
          <a:xfrm rot="485292">
            <a:off x="2223931" y="5338504"/>
            <a:ext cx="2255838" cy="360363"/>
          </a:xfrm>
          <a:prstGeom prst="rect">
            <a:avLst/>
          </a:prstGeom>
          <a:solidFill>
            <a:schemeClr val="accent2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tr-TR" sz="1800" dirty="0" smtClean="0"/>
              <a:t>Cari Açık Trendi</a:t>
            </a:r>
            <a:endParaRPr lang="tr-TR" sz="1800" dirty="0"/>
          </a:p>
        </p:txBody>
      </p:sp>
      <p:sp>
        <p:nvSpPr>
          <p:cNvPr id="12" name="TextBox 34"/>
          <p:cNvSpPr txBox="1">
            <a:spLocks noChangeArrowheads="1"/>
          </p:cNvSpPr>
          <p:nvPr/>
        </p:nvSpPr>
        <p:spPr bwMode="auto">
          <a:xfrm>
            <a:off x="-76200" y="6688137"/>
            <a:ext cx="4419600" cy="2460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eaLnBrk="1" hangingPunct="1"/>
            <a:r>
              <a:rPr lang="tr-TR" sz="1000" dirty="0" smtClean="0">
                <a:solidFill>
                  <a:srgbClr val="000000"/>
                </a:solidFill>
              </a:rPr>
              <a:t>Kaynak</a:t>
            </a:r>
            <a:r>
              <a:rPr lang="tr-TR" sz="1000" b="0" dirty="0" smtClean="0">
                <a:solidFill>
                  <a:srgbClr val="000000"/>
                </a:solidFill>
              </a:rPr>
              <a:t>: T.C Merkez Bankası</a:t>
            </a:r>
            <a:endParaRPr lang="tr-TR" sz="1000" b="0" i="1" dirty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3021868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6 Metin kutusu"/>
          <p:cNvSpPr txBox="1"/>
          <p:nvPr/>
        </p:nvSpPr>
        <p:spPr>
          <a:xfrm>
            <a:off x="5515063" y="1734071"/>
            <a:ext cx="105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FF"/>
                </a:solidFill>
              </a:rPr>
              <a:t>Bölge 3</a:t>
            </a:r>
            <a:endParaRPr lang="tr-TR" dirty="0">
              <a:solidFill>
                <a:srgbClr val="FFFFFF"/>
              </a:solidFill>
            </a:endParaRPr>
          </a:p>
        </p:txBody>
      </p:sp>
      <p:pic>
        <p:nvPicPr>
          <p:cNvPr id="3" name="Picture 2" descr="C:\Users\ASUSZEN 4\Desktop\3 Turkiye Bol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90600" y="2819400"/>
            <a:ext cx="6958940" cy="339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1780996" y="3311366"/>
            <a:ext cx="8075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1. Bölge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524646" y="3321266"/>
            <a:ext cx="8075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FFFF"/>
                </a:solidFill>
              </a:rPr>
              <a:t>2. Bölge</a:t>
            </a:r>
            <a:endParaRPr lang="tr-TR" sz="1200" dirty="0">
              <a:solidFill>
                <a:srgbClr val="FFFFFF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840271" y="3321266"/>
            <a:ext cx="8075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>
                <a:solidFill>
                  <a:srgbClr val="FF0000"/>
                </a:solidFill>
              </a:rPr>
              <a:t>3</a:t>
            </a:r>
            <a:r>
              <a:rPr lang="tr-TR" sz="1200" dirty="0" smtClean="0">
                <a:solidFill>
                  <a:srgbClr val="FF0000"/>
                </a:solidFill>
              </a:rPr>
              <a:t>. Bölge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32" name="1 Başlık"/>
          <p:cNvSpPr>
            <a:spLocks noGrp="1"/>
          </p:cNvSpPr>
          <p:nvPr>
            <p:ph type="title"/>
          </p:nvPr>
        </p:nvSpPr>
        <p:spPr>
          <a:xfrm>
            <a:off x="304800" y="1066800"/>
            <a:ext cx="8534400" cy="838200"/>
          </a:xfrm>
        </p:spPr>
        <p:txBody>
          <a:bodyPr/>
          <a:lstStyle/>
          <a:p>
            <a:r>
              <a:rPr lang="tr-TR" sz="2800" b="1" dirty="0" smtClean="0"/>
              <a:t>Bölgeler arası uzun dönemli nüfus hareketleri ne söylüyor?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34958310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Başlık"/>
          <p:cNvSpPr>
            <a:spLocks noGrp="1"/>
          </p:cNvSpPr>
          <p:nvPr>
            <p:ph type="title"/>
          </p:nvPr>
        </p:nvSpPr>
        <p:spPr>
          <a:xfrm>
            <a:off x="304800" y="1066800"/>
            <a:ext cx="8534400" cy="68580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tr-TR" sz="3200" b="1" dirty="0" smtClean="0"/>
              <a:t>Cari </a:t>
            </a:r>
            <a:r>
              <a:rPr lang="en-US" sz="3200" b="1" dirty="0" smtClean="0"/>
              <a:t>A</a:t>
            </a:r>
            <a:r>
              <a:rPr lang="tr-TR" sz="3200" b="1" dirty="0" smtClean="0"/>
              <a:t>çığın Finansmanı</a:t>
            </a:r>
            <a:r>
              <a:rPr lang="en-US" sz="3200" b="1" dirty="0" smtClean="0"/>
              <a:t>: K</a:t>
            </a:r>
            <a:r>
              <a:rPr lang="tr-TR" sz="3200" b="1" dirty="0" smtClean="0"/>
              <a:t>ısa</a:t>
            </a:r>
            <a:r>
              <a:rPr lang="en-US" sz="3200" b="1" dirty="0" smtClean="0"/>
              <a:t> </a:t>
            </a:r>
            <a:r>
              <a:rPr lang="tr-TR" sz="3200" b="1" dirty="0" smtClean="0"/>
              <a:t>vadeli sermaye girişi </a:t>
            </a:r>
            <a:r>
              <a:rPr lang="en-US" sz="3200" b="1" dirty="0" smtClean="0"/>
              <a:t>p</a:t>
            </a:r>
            <a:r>
              <a:rPr lang="tr-TR" sz="3200" b="1" dirty="0" smtClean="0"/>
              <a:t>ayındaki artış</a:t>
            </a:r>
            <a:endParaRPr lang="en-US" sz="3200" b="1" dirty="0"/>
          </a:p>
        </p:txBody>
      </p:sp>
      <p:sp>
        <p:nvSpPr>
          <p:cNvPr id="7" name="Slide Number Placeholder 3"/>
          <p:cNvSpPr>
            <a:spLocks noGrp="1"/>
          </p:cNvSpPr>
          <p:nvPr>
            <p:ph type="sldNum" sz="quarter" idx="11"/>
          </p:nvPr>
        </p:nvSpPr>
        <p:spPr>
          <a:xfrm>
            <a:off x="8305800" y="0"/>
            <a:ext cx="838200" cy="536575"/>
          </a:xfrm>
        </p:spPr>
        <p:txBody>
          <a:bodyPr/>
          <a:lstStyle/>
          <a:p>
            <a:pPr>
              <a:defRPr/>
            </a:pPr>
            <a:r>
              <a:rPr lang="en-US" dirty="0" err="1" smtClean="0"/>
              <a:t>Slayt</a:t>
            </a:r>
            <a:r>
              <a:rPr lang="en-US" dirty="0" smtClean="0"/>
              <a:t> </a:t>
            </a:r>
            <a:fld id="{4671AB6C-D4B8-4F11-8867-B5C2B23781FF}" type="slidenum">
              <a:rPr lang="en-US" smtClean="0"/>
              <a:pPr>
                <a:defRPr/>
              </a:pPr>
              <a:t>50</a:t>
            </a:fld>
            <a:endParaRPr lang="en-US" dirty="0"/>
          </a:p>
        </p:txBody>
      </p:sp>
      <p:graphicFrame>
        <p:nvGraphicFramePr>
          <p:cNvPr id="9" name="Chart 1"/>
          <p:cNvGraphicFramePr>
            <a:graphicFrameLocks noGrp="1"/>
          </p:cNvGraphicFramePr>
          <p:nvPr/>
        </p:nvGraphicFramePr>
        <p:xfrm>
          <a:off x="-1" y="1828800"/>
          <a:ext cx="9226777" cy="5029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10" name="8 Metin kutusu"/>
          <p:cNvSpPr txBox="1">
            <a:spLocks noChangeArrowheads="1"/>
          </p:cNvSpPr>
          <p:nvPr/>
        </p:nvSpPr>
        <p:spPr bwMode="auto">
          <a:xfrm>
            <a:off x="1371600" y="2667000"/>
            <a:ext cx="2971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1200" dirty="0" err="1" smtClean="0"/>
              <a:t>Kı</a:t>
            </a:r>
            <a:r>
              <a:rPr lang="en-US" sz="1200" dirty="0" err="1" smtClean="0"/>
              <a:t>sa</a:t>
            </a:r>
            <a:r>
              <a:rPr lang="en-US" sz="1200" dirty="0" smtClean="0"/>
              <a:t> d</a:t>
            </a:r>
            <a:r>
              <a:rPr lang="tr-TR" sz="1200" dirty="0" smtClean="0"/>
              <a:t>ö</a:t>
            </a:r>
            <a:r>
              <a:rPr lang="en-US" sz="1200" dirty="0" err="1" smtClean="0"/>
              <a:t>nemli</a:t>
            </a:r>
            <a:r>
              <a:rPr lang="en-US" sz="1200" dirty="0" smtClean="0"/>
              <a:t> </a:t>
            </a:r>
            <a:r>
              <a:rPr lang="en-US" sz="1200" dirty="0" err="1" smtClean="0"/>
              <a:t>finans</a:t>
            </a:r>
            <a:r>
              <a:rPr lang="tr-TR" sz="1200" dirty="0" err="1" smtClean="0"/>
              <a:t>ın</a:t>
            </a:r>
            <a:r>
              <a:rPr lang="tr-TR" sz="1200" dirty="0" smtClean="0"/>
              <a:t> c</a:t>
            </a:r>
            <a:r>
              <a:rPr lang="en-US" sz="1200" dirty="0" err="1" smtClean="0"/>
              <a:t>ari</a:t>
            </a:r>
            <a:r>
              <a:rPr lang="en-US" sz="1200" dirty="0" smtClean="0"/>
              <a:t> a</a:t>
            </a:r>
            <a:r>
              <a:rPr lang="tr-TR" sz="1200" dirty="0" err="1" smtClean="0"/>
              <a:t>çı</a:t>
            </a:r>
            <a:r>
              <a:rPr lang="en-US" sz="1200" dirty="0" smtClean="0"/>
              <a:t>k</a:t>
            </a:r>
            <a:r>
              <a:rPr lang="tr-TR" sz="1200" dirty="0" err="1" smtClean="0"/>
              <a:t>taki</a:t>
            </a:r>
            <a:r>
              <a:rPr lang="tr-TR" sz="1200" dirty="0" smtClean="0"/>
              <a:t> payı (2004-2009 </a:t>
            </a:r>
            <a:r>
              <a:rPr lang="en-US" sz="1200" dirty="0" err="1" smtClean="0"/>
              <a:t>ortalama</a:t>
            </a:r>
            <a:r>
              <a:rPr lang="tr-TR" sz="1200" dirty="0" smtClean="0"/>
              <a:t>) </a:t>
            </a:r>
          </a:p>
          <a:p>
            <a:pPr algn="ctr" eaLnBrk="1" hangingPunct="1"/>
            <a:r>
              <a:rPr lang="tr-TR" sz="1600" dirty="0" smtClean="0">
                <a:solidFill>
                  <a:srgbClr val="FF0000"/>
                </a:solidFill>
              </a:rPr>
              <a:t>57 %</a:t>
            </a:r>
            <a:endParaRPr lang="tr-TR" sz="1600" dirty="0">
              <a:solidFill>
                <a:srgbClr val="FF0000"/>
              </a:solidFill>
            </a:endParaRPr>
          </a:p>
        </p:txBody>
      </p:sp>
      <p:sp>
        <p:nvSpPr>
          <p:cNvPr id="11" name="8 Metin kutusu"/>
          <p:cNvSpPr txBox="1">
            <a:spLocks noChangeArrowheads="1"/>
          </p:cNvSpPr>
          <p:nvPr/>
        </p:nvSpPr>
        <p:spPr bwMode="auto">
          <a:xfrm>
            <a:off x="5334000" y="2590800"/>
            <a:ext cx="297180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eaLnBrk="0" hangingPunct="0"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4000" b="1"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 algn="ctr" eaLnBrk="1" hangingPunct="1"/>
            <a:r>
              <a:rPr lang="tr-TR" sz="1200" dirty="0" err="1" smtClean="0"/>
              <a:t>Kı</a:t>
            </a:r>
            <a:r>
              <a:rPr lang="en-US" sz="1200" dirty="0" err="1" smtClean="0"/>
              <a:t>sa</a:t>
            </a:r>
            <a:r>
              <a:rPr lang="en-US" sz="1200" dirty="0" smtClean="0"/>
              <a:t> d</a:t>
            </a:r>
            <a:r>
              <a:rPr lang="tr-TR" sz="1200" dirty="0" smtClean="0"/>
              <a:t>ö</a:t>
            </a:r>
            <a:r>
              <a:rPr lang="en-US" sz="1200" dirty="0" err="1" smtClean="0"/>
              <a:t>nemli</a:t>
            </a:r>
            <a:r>
              <a:rPr lang="en-US" sz="1200" dirty="0" smtClean="0"/>
              <a:t> </a:t>
            </a:r>
            <a:r>
              <a:rPr lang="en-US" sz="1200" dirty="0" err="1" smtClean="0"/>
              <a:t>finans</a:t>
            </a:r>
            <a:r>
              <a:rPr lang="tr-TR" sz="1200" dirty="0" err="1" smtClean="0"/>
              <a:t>ın</a:t>
            </a:r>
            <a:r>
              <a:rPr lang="tr-TR" sz="1200" dirty="0" smtClean="0"/>
              <a:t> c</a:t>
            </a:r>
            <a:r>
              <a:rPr lang="en-US" sz="1200" dirty="0" err="1" smtClean="0"/>
              <a:t>ari</a:t>
            </a:r>
            <a:r>
              <a:rPr lang="en-US" sz="1200" dirty="0" smtClean="0"/>
              <a:t> a</a:t>
            </a:r>
            <a:r>
              <a:rPr lang="tr-TR" sz="1200" dirty="0" err="1" smtClean="0"/>
              <a:t>çı</a:t>
            </a:r>
            <a:r>
              <a:rPr lang="en-US" sz="1200" dirty="0" smtClean="0"/>
              <a:t>k</a:t>
            </a:r>
            <a:r>
              <a:rPr lang="tr-TR" sz="1200" dirty="0" err="1" smtClean="0"/>
              <a:t>taki</a:t>
            </a:r>
            <a:r>
              <a:rPr lang="tr-TR" sz="1200" dirty="0" smtClean="0"/>
              <a:t> payı (2010-2013 </a:t>
            </a:r>
            <a:r>
              <a:rPr lang="en-US" sz="1200" dirty="0" err="1" smtClean="0"/>
              <a:t>ortalama</a:t>
            </a:r>
            <a:r>
              <a:rPr lang="tr-TR" sz="1200" dirty="0" smtClean="0"/>
              <a:t>.) </a:t>
            </a:r>
          </a:p>
          <a:p>
            <a:pPr algn="ctr" eaLnBrk="1" hangingPunct="1"/>
            <a:r>
              <a:rPr lang="tr-TR" sz="1600" dirty="0" smtClean="0">
                <a:solidFill>
                  <a:srgbClr val="FF0000"/>
                </a:solidFill>
              </a:rPr>
              <a:t>101%</a:t>
            </a:r>
            <a:endParaRPr lang="tr-TR" sz="1600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10046216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692696"/>
            <a:ext cx="8839200" cy="838200"/>
          </a:xfr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r>
              <a:rPr lang="tr-TR" sz="4000" b="1" dirty="0" smtClean="0"/>
              <a:t>Küresel dengesizlikler azalıyor</a:t>
            </a:r>
            <a:endParaRPr lang="tr-TR" sz="4000" b="1" dirty="0"/>
          </a:p>
        </p:txBody>
      </p:sp>
      <p:graphicFrame>
        <p:nvGraphicFramePr>
          <p:cNvPr id="5" name="Grafik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755908705"/>
              </p:ext>
            </p:extLst>
          </p:nvPr>
        </p:nvGraphicFramePr>
        <p:xfrm>
          <a:off x="359532" y="2514600"/>
          <a:ext cx="8424936" cy="4010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6 Metin Yer Tutucusu"/>
          <p:cNvSpPr txBox="1">
            <a:spLocks/>
          </p:cNvSpPr>
          <p:nvPr/>
        </p:nvSpPr>
        <p:spPr bwMode="auto">
          <a:xfrm>
            <a:off x="0" y="1703660"/>
            <a:ext cx="9144000" cy="357188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/>
            <a:r>
              <a:rPr lang="tr-TR" sz="1400" dirty="0" smtClean="0">
                <a:solidFill>
                  <a:schemeClr val="bg1"/>
                </a:solidFill>
              </a:rPr>
              <a:t>En yüksek cari açık ve fazlaya sahip 10’ar ülkedeki toplam cari denge (% GSYİH)</a:t>
            </a:r>
            <a:endParaRPr lang="tr-TR" sz="14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8283458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534400" cy="838200"/>
          </a:xfrm>
        </p:spPr>
        <p:txBody>
          <a:bodyPr/>
          <a:lstStyle/>
          <a:p>
            <a:r>
              <a:rPr lang="tr-TR" sz="4000" b="1" dirty="0" smtClean="0"/>
              <a:t>Türkiye’deki problem nedir?</a:t>
            </a:r>
            <a:endParaRPr lang="tr-TR" sz="3200" b="1" dirty="0"/>
          </a:p>
        </p:txBody>
      </p:sp>
      <p:graphicFrame>
        <p:nvGraphicFramePr>
          <p:cNvPr id="5" name="Grafik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374262107"/>
              </p:ext>
            </p:extLst>
          </p:nvPr>
        </p:nvGraphicFramePr>
        <p:xfrm>
          <a:off x="359532" y="2514600"/>
          <a:ext cx="8424936" cy="401074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6" name="6 Metin Yer Tutucusu"/>
          <p:cNvSpPr txBox="1">
            <a:spLocks/>
          </p:cNvSpPr>
          <p:nvPr/>
        </p:nvSpPr>
        <p:spPr bwMode="auto">
          <a:xfrm>
            <a:off x="0" y="2005012"/>
            <a:ext cx="9144000" cy="357188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/>
          <a:p>
            <a:pPr algn="ctr"/>
            <a:r>
              <a:rPr lang="tr-TR" sz="1400" dirty="0" smtClean="0">
                <a:solidFill>
                  <a:srgbClr val="FFFFFF"/>
                </a:solidFill>
              </a:rPr>
              <a:t>En yüksek cari açık ve fazlaya sahip 10’ar ülkede ve Türkiye’de toplam cari denge (% GSYİH)</a:t>
            </a:r>
            <a:endParaRPr lang="tr-TR" sz="1400" dirty="0">
              <a:solidFill>
                <a:srgbClr val="FFFFFF"/>
              </a:solidFill>
            </a:endParaRPr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xfrm>
            <a:off x="1905000" y="0"/>
            <a:ext cx="6324600" cy="533400"/>
          </a:xfrm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 smtClean="0"/>
              <a:t>TEPAV|MOD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2595063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28600" y="838200"/>
            <a:ext cx="8534400" cy="990600"/>
          </a:xfrm>
        </p:spPr>
        <p:txBody>
          <a:bodyPr>
            <a:normAutofit fontScale="90000"/>
          </a:bodyPr>
          <a:lstStyle/>
          <a:p>
            <a:r>
              <a:rPr lang="tr-TR" sz="3200" b="1" dirty="0" smtClean="0"/>
              <a:t>Rekabet gücünü küresel/ulusal boyutta tartışmak yeterli değil, </a:t>
            </a:r>
            <a:br>
              <a:rPr lang="tr-TR" sz="3200" b="1" dirty="0" smtClean="0"/>
            </a:br>
            <a:r>
              <a:rPr lang="tr-TR" sz="3200" b="1" dirty="0" smtClean="0"/>
              <a:t>Bölgesel gündemlerin ağırlığı artmalı</a:t>
            </a:r>
            <a:endParaRPr lang="tr-TR" sz="32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28600" y="2057400"/>
            <a:ext cx="8534400" cy="4800600"/>
          </a:xfrm>
        </p:spPr>
        <p:txBody>
          <a:bodyPr>
            <a:noAutofit/>
          </a:bodyPr>
          <a:lstStyle/>
          <a:p>
            <a:r>
              <a:rPr lang="tr-TR" sz="2400" dirty="0" smtClean="0"/>
              <a:t>Küresel gündem</a:t>
            </a:r>
          </a:p>
          <a:p>
            <a:pPr lvl="1"/>
            <a:r>
              <a:rPr lang="tr-TR" sz="2400" dirty="0" smtClean="0"/>
              <a:t> Küresel kriz, kamunun artan rolü, yeni teknolojilerin dönüştürücü etkisi (3-B yazıcı, bağlanabilirlik, vb.)</a:t>
            </a:r>
          </a:p>
          <a:p>
            <a:r>
              <a:rPr lang="tr-TR" sz="2400" dirty="0" smtClean="0"/>
              <a:t>Ulusal gündem</a:t>
            </a:r>
          </a:p>
          <a:p>
            <a:pPr lvl="1"/>
            <a:r>
              <a:rPr lang="tr-TR" sz="2400" dirty="0" smtClean="0"/>
              <a:t> 2023 hedefleri, 10. Kalkınma Planı, BGUS, yeni bir sanayide dönüşüm gündemi, kentsel dönüşüm, orta gelir tuzağı?</a:t>
            </a:r>
          </a:p>
          <a:p>
            <a:r>
              <a:rPr lang="tr-TR" sz="2400" dirty="0" smtClean="0"/>
              <a:t>Bölge gündemleri</a:t>
            </a:r>
          </a:p>
          <a:p>
            <a:pPr lvl="1"/>
            <a:r>
              <a:rPr lang="tr-TR" sz="2400" dirty="0" smtClean="0"/>
              <a:t> 2014-23 Bölge Planı, bölgesel programlar, strateji hazırlıkları (</a:t>
            </a:r>
            <a:r>
              <a:rPr lang="tr-TR" sz="2400" dirty="0" err="1" smtClean="0"/>
              <a:t>sektörel</a:t>
            </a:r>
            <a:r>
              <a:rPr lang="tr-TR" sz="2400" dirty="0" smtClean="0"/>
              <a:t>/tematik)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smtClean="0"/>
              <a:t>İl ve ilçe gündemleri…</a:t>
            </a:r>
          </a:p>
          <a:p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xmlns="" val="666772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Yerel </a:t>
            </a:r>
            <a:r>
              <a:rPr lang="tr-TR" sz="3200" b="1" dirty="0" smtClean="0"/>
              <a:t>gündem nasıl olmalı?</a:t>
            </a:r>
            <a:endParaRPr lang="tr-TR" sz="3200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tr-TR" sz="2800" dirty="0" smtClean="0"/>
              <a:t>Artık her bir bölge için tek bir rekabet gücü gündemi söz konusu değil </a:t>
            </a:r>
          </a:p>
          <a:p>
            <a:pPr lvl="1"/>
            <a:r>
              <a:rPr lang="tr-TR" sz="2400" dirty="0" smtClean="0"/>
              <a:t>Bölgelerin kendilerine özgü özelliklerini ön plana çıkaran farklı rekabet gücü modelleri ve bu modellere dayanan gündemler tanımlanmalı</a:t>
            </a:r>
          </a:p>
          <a:p>
            <a:r>
              <a:rPr lang="tr-TR" sz="2800" dirty="0" smtClean="0"/>
              <a:t>Gündem, bölgedeki tüm paydaşlar tarafından sahiplenmeli</a:t>
            </a:r>
          </a:p>
          <a:p>
            <a:pPr lvl="1"/>
            <a:r>
              <a:rPr lang="tr-TR" sz="2400" dirty="0" smtClean="0"/>
              <a:t>Bölge planına yansıtılmalı, bölge ile ilgili tüm planlar arasında </a:t>
            </a:r>
            <a:r>
              <a:rPr lang="tr-TR" sz="2400" dirty="0" err="1" smtClean="0"/>
              <a:t>geçişkenlik</a:t>
            </a:r>
            <a:r>
              <a:rPr lang="tr-TR" sz="2400" dirty="0" smtClean="0"/>
              <a:t> olmalı</a:t>
            </a:r>
          </a:p>
          <a:p>
            <a:pPr lvl="1"/>
            <a:r>
              <a:rPr lang="tr-TR" sz="2400" dirty="0" smtClean="0"/>
              <a:t>En önemli paydaşlardan biri Oda/Borsalar</a:t>
            </a:r>
          </a:p>
          <a:p>
            <a:r>
              <a:rPr lang="tr-TR" sz="2800" dirty="0" smtClean="0"/>
              <a:t>Bölgelerarası tamamlayıcılık önemli</a:t>
            </a:r>
          </a:p>
          <a:p>
            <a:pPr lvl="1"/>
            <a:r>
              <a:rPr lang="tr-TR" sz="2400" dirty="0" smtClean="0"/>
              <a:t>Bir bölgenin rekabet gücü gündeminin başka  bölgenin gündemine katkı yapmasını sağlayacak işbirliği sağlanmalı</a:t>
            </a:r>
          </a:p>
        </p:txBody>
      </p:sp>
    </p:spTree>
    <p:extLst>
      <p:ext uri="{BB962C8B-B14F-4D97-AF65-F5344CB8AC3E}">
        <p14:creationId xmlns:p14="http://schemas.microsoft.com/office/powerpoint/2010/main" xmlns="" val="15848905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692696"/>
            <a:ext cx="8534400" cy="838200"/>
          </a:xfrm>
        </p:spPr>
        <p:txBody>
          <a:bodyPr/>
          <a:lstStyle/>
          <a:p>
            <a:r>
              <a:rPr lang="tr-TR" dirty="0" smtClean="0"/>
              <a:t>Oda ve Borsalar ne yapabilir?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Yerel ekonomik büyümenin sahibi oda ve borsalar olmalıdır</a:t>
            </a:r>
          </a:p>
          <a:p>
            <a:r>
              <a:rPr lang="tr-TR" sz="2800" dirty="0" smtClean="0"/>
              <a:t>Üç alan</a:t>
            </a:r>
          </a:p>
          <a:p>
            <a:pPr lvl="1"/>
            <a:r>
              <a:rPr lang="tr-TR" sz="2400" dirty="0" smtClean="0"/>
              <a:t>Mesleki eğitim</a:t>
            </a:r>
          </a:p>
          <a:p>
            <a:pPr lvl="2"/>
            <a:r>
              <a:rPr lang="tr-TR" sz="2000" dirty="0"/>
              <a:t>Ş</a:t>
            </a:r>
            <a:r>
              <a:rPr lang="tr-TR" sz="2000" dirty="0" smtClean="0"/>
              <a:t>ehrin beşeri sermaye birikiminin yönetimi</a:t>
            </a:r>
          </a:p>
          <a:p>
            <a:pPr lvl="1"/>
            <a:r>
              <a:rPr lang="tr-TR" sz="2400" dirty="0" smtClean="0"/>
              <a:t>Kentleşme politikaları</a:t>
            </a:r>
          </a:p>
          <a:p>
            <a:pPr lvl="2"/>
            <a:r>
              <a:rPr lang="tr-TR" sz="2000" dirty="0" smtClean="0"/>
              <a:t>Beşeri sermaye birikimini korumak ve geliştirmek</a:t>
            </a:r>
          </a:p>
          <a:p>
            <a:pPr lvl="2"/>
            <a:r>
              <a:rPr lang="tr-TR" sz="2000" dirty="0" smtClean="0"/>
              <a:t>İş yaşamını korumak ve güçlendirmek</a:t>
            </a:r>
          </a:p>
          <a:p>
            <a:pPr lvl="1"/>
            <a:r>
              <a:rPr lang="tr-TR" sz="2400" dirty="0" smtClean="0"/>
              <a:t>Yerel şirketlerin hedef ülke, partner bulmasına, düşünmesine yardımcı olmak</a:t>
            </a:r>
          </a:p>
          <a:p>
            <a:pPr lvl="2"/>
            <a:r>
              <a:rPr lang="tr-TR" sz="2000" dirty="0" smtClean="0"/>
              <a:t>Yerli yabancı yatırımcılara anlatacak bir şehir hikayesi lazım</a:t>
            </a:r>
          </a:p>
          <a:p>
            <a:pPr marL="457200" lvl="1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71E298-EE47-4B6C-B534-E440BA23F950}" type="slidenum">
              <a:rPr lang="tr-TR" smtClean="0"/>
              <a:pPr/>
              <a:t>55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9868013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692696"/>
            <a:ext cx="8534400" cy="838200"/>
          </a:xfrm>
        </p:spPr>
        <p:txBody>
          <a:bodyPr/>
          <a:lstStyle/>
          <a:p>
            <a:r>
              <a:rPr lang="tr-TR" dirty="0" smtClean="0"/>
              <a:t>Nasıl yapılabilir?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sz="2800" dirty="0" smtClean="0"/>
              <a:t>Akreditasyon ilkeleri bir </a:t>
            </a:r>
            <a:r>
              <a:rPr lang="tr-TR" sz="2800" dirty="0"/>
              <a:t>başlangıç </a:t>
            </a:r>
            <a:r>
              <a:rPr lang="tr-TR" sz="2800" dirty="0" smtClean="0"/>
              <a:t>noktası</a:t>
            </a:r>
          </a:p>
          <a:p>
            <a:pPr lvl="1"/>
            <a:r>
              <a:rPr lang="tr-TR" sz="2400" dirty="0" smtClean="0"/>
              <a:t>Temel Yeterlilikler </a:t>
            </a:r>
          </a:p>
          <a:p>
            <a:pPr lvl="1"/>
            <a:r>
              <a:rPr lang="tr-TR" sz="2400" dirty="0" smtClean="0"/>
              <a:t>Temel Hizmetler</a:t>
            </a:r>
          </a:p>
          <a:p>
            <a:r>
              <a:rPr lang="tr-TR" dirty="0" smtClean="0"/>
              <a:t>Bu ilkeler ne anlama geliyor?</a:t>
            </a:r>
          </a:p>
          <a:p>
            <a:pPr lvl="1"/>
            <a:r>
              <a:rPr lang="tr-TR" sz="2400" dirty="0"/>
              <a:t>İl </a:t>
            </a:r>
            <a:r>
              <a:rPr lang="tr-TR" sz="2400" dirty="0" smtClean="0"/>
              <a:t>bazında, </a:t>
            </a:r>
            <a:r>
              <a:rPr lang="tr-TR" sz="2400" dirty="0"/>
              <a:t>O</a:t>
            </a:r>
            <a:r>
              <a:rPr lang="tr-TR" sz="2400" dirty="0" smtClean="0"/>
              <a:t>da </a:t>
            </a:r>
            <a:r>
              <a:rPr lang="tr-TR" sz="2400" dirty="0"/>
              <a:t>ve </a:t>
            </a:r>
            <a:r>
              <a:rPr lang="tr-TR" sz="2400" dirty="0" smtClean="0"/>
              <a:t>Borsaları, </a:t>
            </a:r>
            <a:r>
              <a:rPr lang="tr-TR" sz="2400" dirty="0"/>
              <a:t>kanaat önderleri olarak öne çıkarmak ve önde tutmak için kurumsal kapasite </a:t>
            </a:r>
            <a:r>
              <a:rPr lang="tr-TR" sz="2400" dirty="0" smtClean="0"/>
              <a:t>inşasını gerçekleştirmek gerekiyor</a:t>
            </a:r>
          </a:p>
          <a:p>
            <a:pPr lvl="1"/>
            <a:r>
              <a:rPr lang="tr-TR" sz="2400" dirty="0" smtClean="0"/>
              <a:t>Dağıtmak için önce üretmek gerekiyor</a:t>
            </a:r>
          </a:p>
          <a:p>
            <a:r>
              <a:rPr lang="tr-TR" dirty="0" smtClean="0"/>
              <a:t>Stratejik plan temel önceliktir</a:t>
            </a:r>
            <a:endParaRPr lang="tr-TR" dirty="0"/>
          </a:p>
          <a:p>
            <a:pPr marL="457200" lvl="1" indent="0">
              <a:buNone/>
            </a:pPr>
            <a:endParaRPr lang="tr-TR" dirty="0" smtClean="0"/>
          </a:p>
          <a:p>
            <a:pPr marL="457200" lvl="1" indent="0">
              <a:buNone/>
            </a:pPr>
            <a:endParaRPr lang="tr-TR" sz="2400" dirty="0"/>
          </a:p>
          <a:p>
            <a:endParaRPr lang="tr-TR" dirty="0"/>
          </a:p>
          <a:p>
            <a:endParaRPr lang="tr-TR" dirty="0" smtClean="0"/>
          </a:p>
          <a:p>
            <a:pPr lvl="1"/>
            <a:endParaRPr lang="tr-TR" dirty="0" smtClean="0"/>
          </a:p>
          <a:p>
            <a:pPr marL="0" indent="0">
              <a:buNone/>
            </a:pP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4771E298-EE47-4B6C-B534-E440BA23F950}" type="slidenum">
              <a:rPr lang="tr-TR" smtClean="0"/>
              <a:pPr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xmlns="" val="1284867893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Sonuçlar</a:t>
            </a:r>
            <a:endParaRPr lang="tr-TR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5105400"/>
          </a:xfrm>
        </p:spPr>
        <p:txBody>
          <a:bodyPr/>
          <a:lstStyle/>
          <a:p>
            <a:r>
              <a:rPr lang="tr-TR" sz="2400" dirty="0" smtClean="0"/>
              <a:t>Türkiye son 10 senedir belirgin bir şekilde gelişim gösterdi</a:t>
            </a:r>
          </a:p>
          <a:p>
            <a:pPr lvl="1"/>
            <a:r>
              <a:rPr lang="tr-TR" sz="2000" dirty="0" smtClean="0"/>
              <a:t>Türkiye çok çabuk değişen bir ülke</a:t>
            </a:r>
          </a:p>
          <a:p>
            <a:pPr lvl="1"/>
            <a:r>
              <a:rPr lang="tr-TR" sz="2000" dirty="0" smtClean="0"/>
              <a:t>Çağdaşlaşma ve değişim süreci hala devan etmekte</a:t>
            </a:r>
          </a:p>
          <a:p>
            <a:r>
              <a:rPr lang="tr-TR" sz="2400" dirty="0" smtClean="0"/>
              <a:t>Türkiye’nin gündeminde hala bir çok problem var</a:t>
            </a:r>
          </a:p>
          <a:p>
            <a:pPr lvl="1"/>
            <a:r>
              <a:rPr lang="tr-TR" sz="2000" dirty="0" smtClean="0"/>
              <a:t>Düşük tasarruf, yüksek cari açık ve talep yönlü enflasyon</a:t>
            </a:r>
          </a:p>
          <a:p>
            <a:pPr lvl="1"/>
            <a:r>
              <a:rPr lang="tr-TR" sz="2000" dirty="0" smtClean="0"/>
              <a:t>Rekabet ve bağlantı problemleri</a:t>
            </a:r>
          </a:p>
          <a:p>
            <a:pPr lvl="1"/>
            <a:r>
              <a:rPr lang="tr-TR" sz="2000" dirty="0" smtClean="0"/>
              <a:t>İkinci nesil reformlara ihtiyaç</a:t>
            </a:r>
          </a:p>
          <a:p>
            <a:r>
              <a:rPr lang="tr-TR" sz="2400" dirty="0" smtClean="0"/>
              <a:t>Kalkınma tartışmasında ise küresel ve ulusal yaklaşımların yanında yerel yaklaşımlar önem kazanıyor</a:t>
            </a:r>
          </a:p>
          <a:p>
            <a:pPr lvl="1"/>
            <a:r>
              <a:rPr lang="tr-TR" sz="2000" dirty="0" smtClean="0"/>
              <a:t>Türkiye’nin bölgesel rekabet gündemi çalışmalarına hız vermeli</a:t>
            </a:r>
          </a:p>
          <a:p>
            <a:pPr lvl="1"/>
            <a:r>
              <a:rPr lang="tr-TR" sz="2000" dirty="0" smtClean="0"/>
              <a:t>Oluşturulan gündemler bölgelerdeki Oda-Borsalar başta olmak üzere bütün paydaşlar tarafından sahiplenilmeli</a:t>
            </a:r>
          </a:p>
          <a:p>
            <a:pPr lvl="1"/>
            <a:endParaRPr lang="tr-T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04800" y="3469551"/>
            <a:ext cx="8534400" cy="707886"/>
          </a:xfrm>
        </p:spPr>
        <p:txBody>
          <a:bodyPr>
            <a:spAutoFit/>
          </a:bodyPr>
          <a:lstStyle/>
          <a:p>
            <a:pPr algn="ctr"/>
            <a:r>
              <a:rPr lang="en-US" sz="4000" b="1" dirty="0" err="1" smtClean="0">
                <a:solidFill>
                  <a:schemeClr val="tx1"/>
                </a:solidFill>
                <a:latin typeface="Arial" pitchFamily="34" charset="0"/>
                <a:cs typeface="Arial" pitchFamily="34" charset="0"/>
              </a:rPr>
              <a:t>Ek</a:t>
            </a:r>
            <a:endParaRPr lang="en-US" dirty="0" smtClean="0">
              <a:solidFill>
                <a:schemeClr val="tx1"/>
              </a:solidFill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836712"/>
            <a:ext cx="8892480" cy="838200"/>
          </a:xfrm>
        </p:spPr>
        <p:txBody>
          <a:bodyPr>
            <a:normAutofit fontScale="90000"/>
          </a:bodyPr>
          <a:lstStyle/>
          <a:p>
            <a:r>
              <a:rPr lang="en-US" dirty="0" smtClean="0"/>
              <a:t>T</a:t>
            </a:r>
            <a:r>
              <a:rPr lang="tr-TR" dirty="0" smtClean="0"/>
              <a:t>ü</a:t>
            </a:r>
            <a:r>
              <a:rPr lang="en-US" dirty="0" err="1" smtClean="0"/>
              <a:t>rk</a:t>
            </a:r>
            <a:r>
              <a:rPr lang="tr-TR" dirty="0" smtClean="0"/>
              <a:t>iye</a:t>
            </a:r>
            <a:r>
              <a:rPr lang="en-US" dirty="0" smtClean="0"/>
              <a:t> tar</a:t>
            </a:r>
            <a:r>
              <a:rPr lang="tr-TR" dirty="0" smtClean="0"/>
              <a:t>ı</a:t>
            </a:r>
            <a:r>
              <a:rPr lang="en-US" dirty="0" smtClean="0"/>
              <a:t>m </a:t>
            </a:r>
            <a:r>
              <a:rPr lang="tr-TR" dirty="0" smtClean="0"/>
              <a:t>ürünleri p</a:t>
            </a:r>
            <a:r>
              <a:rPr lang="en-US" dirty="0" err="1" smtClean="0"/>
              <a:t>azar</a:t>
            </a:r>
            <a:r>
              <a:rPr lang="tr-TR" dirty="0" smtClean="0"/>
              <a:t>ı:</a:t>
            </a:r>
            <a:br>
              <a:rPr lang="tr-TR" dirty="0" smtClean="0"/>
            </a:br>
            <a:r>
              <a:rPr lang="en-US" sz="2900" dirty="0" err="1" smtClean="0"/>
              <a:t>Koruma</a:t>
            </a:r>
            <a:r>
              <a:rPr lang="tr-TR" sz="2900" dirty="0" smtClean="0"/>
              <a:t> </a:t>
            </a:r>
            <a:r>
              <a:rPr lang="en-US" sz="2900" dirty="0" err="1" smtClean="0"/>
              <a:t>ve</a:t>
            </a:r>
            <a:r>
              <a:rPr lang="tr-TR" sz="2900" dirty="0" smtClean="0"/>
              <a:t> </a:t>
            </a:r>
            <a:r>
              <a:rPr lang="en-US" sz="2900" dirty="0" smtClean="0"/>
              <a:t>m</a:t>
            </a:r>
            <a:r>
              <a:rPr lang="tr-TR" sz="2900" dirty="0" smtClean="0"/>
              <a:t>ü</a:t>
            </a:r>
            <a:r>
              <a:rPr lang="en-US" sz="2900" dirty="0" err="1" smtClean="0"/>
              <a:t>dahale</a:t>
            </a:r>
            <a:r>
              <a:rPr lang="tr-TR" sz="2900" dirty="0" smtClean="0"/>
              <a:t>:= </a:t>
            </a:r>
            <a:r>
              <a:rPr lang="en-US" sz="2900" dirty="0" smtClean="0"/>
              <a:t>Y</a:t>
            </a:r>
            <a:r>
              <a:rPr lang="tr-TR" sz="2900" dirty="0" smtClean="0"/>
              <a:t>ü</a:t>
            </a:r>
            <a:r>
              <a:rPr lang="en-US" sz="2900" dirty="0" err="1" smtClean="0"/>
              <a:t>ksek</a:t>
            </a:r>
            <a:r>
              <a:rPr lang="en-US" sz="2900" dirty="0" smtClean="0"/>
              <a:t> </a:t>
            </a:r>
            <a:r>
              <a:rPr lang="en-US" sz="2900" dirty="0" err="1" smtClean="0"/>
              <a:t>fiyat</a:t>
            </a:r>
            <a:r>
              <a:rPr lang="tr-TR" sz="2900" dirty="0" smtClean="0"/>
              <a:t>, </a:t>
            </a:r>
            <a:r>
              <a:rPr lang="en-US" sz="2900" dirty="0" smtClean="0"/>
              <a:t>d</a:t>
            </a:r>
            <a:r>
              <a:rPr lang="tr-TR" sz="2900" dirty="0" smtClean="0"/>
              <a:t>üşü</a:t>
            </a:r>
            <a:r>
              <a:rPr lang="en-US" sz="2900" dirty="0" smtClean="0"/>
              <a:t>k </a:t>
            </a:r>
            <a:r>
              <a:rPr lang="tr-TR" sz="2900" dirty="0" smtClean="0"/>
              <a:t>değişkenlik</a:t>
            </a:r>
            <a:endParaRPr lang="tr-TR" sz="2900" dirty="0"/>
          </a:p>
        </p:txBody>
      </p:sp>
      <p:graphicFrame>
        <p:nvGraphicFramePr>
          <p:cNvPr id="4" name="3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452941272"/>
              </p:ext>
            </p:extLst>
          </p:nvPr>
        </p:nvGraphicFramePr>
        <p:xfrm>
          <a:off x="21779" y="2277424"/>
          <a:ext cx="4320000" cy="45805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8 Grafik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2625298530"/>
              </p:ext>
            </p:extLst>
          </p:nvPr>
        </p:nvGraphicFramePr>
        <p:xfrm>
          <a:off x="4824000" y="2277424"/>
          <a:ext cx="4320000" cy="4572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6" name="Metin kutusu 5"/>
          <p:cNvSpPr txBox="1"/>
          <p:nvPr/>
        </p:nvSpPr>
        <p:spPr>
          <a:xfrm>
            <a:off x="2362200" y="4343400"/>
            <a:ext cx="1800200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1600" b="1" dirty="0" smtClean="0">
                <a:solidFill>
                  <a:schemeClr val="bg1"/>
                </a:solidFill>
              </a:rPr>
              <a:t>Ortalama| 0.432</a:t>
            </a:r>
          </a:p>
          <a:p>
            <a:pPr algn="r"/>
            <a:r>
              <a:rPr lang="tr-TR" sz="1600" b="1" dirty="0" err="1" smtClean="0">
                <a:solidFill>
                  <a:schemeClr val="bg1"/>
                </a:solidFill>
              </a:rPr>
              <a:t>St</a:t>
            </a:r>
            <a:r>
              <a:rPr lang="tr-TR" sz="1600" b="1" dirty="0" smtClean="0">
                <a:solidFill>
                  <a:schemeClr val="bg1"/>
                </a:solidFill>
              </a:rPr>
              <a:t>.sapma| 0.100</a:t>
            </a:r>
          </a:p>
        </p:txBody>
      </p:sp>
      <p:sp>
        <p:nvSpPr>
          <p:cNvPr id="7" name="Metin kutusu 6"/>
          <p:cNvSpPr txBox="1"/>
          <p:nvPr/>
        </p:nvSpPr>
        <p:spPr>
          <a:xfrm>
            <a:off x="1835696" y="2449782"/>
            <a:ext cx="1800200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1600" b="1" dirty="0" smtClean="0">
                <a:solidFill>
                  <a:schemeClr val="bg1"/>
                </a:solidFill>
              </a:rPr>
              <a:t>Ortalama| 0.583</a:t>
            </a:r>
          </a:p>
          <a:p>
            <a:pPr algn="r"/>
            <a:r>
              <a:rPr lang="tr-TR" sz="1600" b="1" dirty="0" err="1" smtClean="0">
                <a:solidFill>
                  <a:schemeClr val="bg1"/>
                </a:solidFill>
              </a:rPr>
              <a:t>St</a:t>
            </a:r>
            <a:r>
              <a:rPr lang="tr-TR" sz="1600" b="1" dirty="0" smtClean="0">
                <a:solidFill>
                  <a:schemeClr val="bg1"/>
                </a:solidFill>
              </a:rPr>
              <a:t>.sapma| 0.056</a:t>
            </a:r>
          </a:p>
        </p:txBody>
      </p:sp>
      <p:sp>
        <p:nvSpPr>
          <p:cNvPr id="8" name="Metin kutusu 7"/>
          <p:cNvSpPr txBox="1"/>
          <p:nvPr/>
        </p:nvSpPr>
        <p:spPr>
          <a:xfrm>
            <a:off x="7164288" y="4369458"/>
            <a:ext cx="1753708" cy="584775"/>
          </a:xfrm>
          <a:prstGeom prst="rect">
            <a:avLst/>
          </a:prstGeom>
          <a:solidFill>
            <a:srgbClr val="C00000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1600" b="1" dirty="0" smtClean="0">
                <a:solidFill>
                  <a:schemeClr val="bg1"/>
                </a:solidFill>
              </a:rPr>
              <a:t>Ortalama| 0.390</a:t>
            </a:r>
          </a:p>
          <a:p>
            <a:pPr algn="r"/>
            <a:r>
              <a:rPr lang="tr-TR" sz="1600" b="1" dirty="0" err="1" smtClean="0">
                <a:solidFill>
                  <a:schemeClr val="bg1"/>
                </a:solidFill>
              </a:rPr>
              <a:t>St</a:t>
            </a:r>
            <a:r>
              <a:rPr lang="tr-TR" sz="1600" b="1" dirty="0" smtClean="0">
                <a:solidFill>
                  <a:schemeClr val="bg1"/>
                </a:solidFill>
              </a:rPr>
              <a:t>.sapma| 0.111</a:t>
            </a:r>
          </a:p>
        </p:txBody>
      </p:sp>
      <p:sp>
        <p:nvSpPr>
          <p:cNvPr id="9" name="Metin kutusu 8"/>
          <p:cNvSpPr txBox="1"/>
          <p:nvPr/>
        </p:nvSpPr>
        <p:spPr>
          <a:xfrm>
            <a:off x="7391400" y="2819400"/>
            <a:ext cx="1752600" cy="584775"/>
          </a:xfrm>
          <a:prstGeom prst="rect">
            <a:avLst/>
          </a:prstGeom>
          <a:solidFill>
            <a:schemeClr val="accent2"/>
          </a:solidFill>
        </p:spPr>
        <p:txBody>
          <a:bodyPr wrap="square" rtlCol="0">
            <a:spAutoFit/>
          </a:bodyPr>
          <a:lstStyle/>
          <a:p>
            <a:pPr algn="r"/>
            <a:r>
              <a:rPr lang="tr-TR" sz="1600" b="1" dirty="0" smtClean="0">
                <a:solidFill>
                  <a:schemeClr val="bg1"/>
                </a:solidFill>
              </a:rPr>
              <a:t>Ortalama| 0.591</a:t>
            </a:r>
          </a:p>
          <a:p>
            <a:pPr algn="r"/>
            <a:r>
              <a:rPr lang="tr-TR" sz="1600" b="1" dirty="0" err="1" smtClean="0">
                <a:solidFill>
                  <a:schemeClr val="bg1"/>
                </a:solidFill>
              </a:rPr>
              <a:t>St</a:t>
            </a:r>
            <a:r>
              <a:rPr lang="tr-TR" sz="1600" b="1" dirty="0" smtClean="0">
                <a:solidFill>
                  <a:schemeClr val="bg1"/>
                </a:solidFill>
              </a:rPr>
              <a:t>.sapma| 0.045</a:t>
            </a:r>
          </a:p>
        </p:txBody>
      </p:sp>
      <p:sp>
        <p:nvSpPr>
          <p:cNvPr id="10" name="Slayt Numarası Yer Tutucusu 4"/>
          <p:cNvSpPr>
            <a:spLocks noGrp="1"/>
          </p:cNvSpPr>
          <p:nvPr>
            <p:ph type="sldNum" sz="quarter" idx="11"/>
          </p:nvPr>
        </p:nvSpPr>
        <p:spPr>
          <a:xfrm>
            <a:off x="8305800" y="0"/>
            <a:ext cx="838200" cy="536575"/>
          </a:xfrm>
        </p:spPr>
        <p:txBody>
          <a:bodyPr/>
          <a:lstStyle/>
          <a:p>
            <a:pPr algn="ctr"/>
            <a:r>
              <a:rPr lang="tr-TR" dirty="0" smtClean="0"/>
              <a:t>Slayt </a:t>
            </a:r>
            <a:fld id="{4771E298-EE47-4B6C-B534-E440BA23F950}" type="slidenum">
              <a:rPr lang="tr-TR" smtClean="0"/>
              <a:pPr algn="ctr"/>
              <a:t>59</a:t>
            </a:fld>
            <a:endParaRPr lang="tr-TR" dirty="0"/>
          </a:p>
        </p:txBody>
      </p:sp>
      <p:sp>
        <p:nvSpPr>
          <p:cNvPr id="3" name="Dikdörtgen 2"/>
          <p:cNvSpPr/>
          <p:nvPr/>
        </p:nvSpPr>
        <p:spPr bwMode="auto">
          <a:xfrm>
            <a:off x="17748" y="1917384"/>
            <a:ext cx="4410236" cy="36004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Bu</a:t>
            </a:r>
            <a:r>
              <a:rPr lang="tr-TR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ğ</a:t>
            </a:r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day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Dikdörtgen 10"/>
          <p:cNvSpPr/>
          <p:nvPr/>
        </p:nvSpPr>
        <p:spPr bwMode="auto">
          <a:xfrm>
            <a:off x="5004048" y="1916832"/>
            <a:ext cx="4194212" cy="360040"/>
          </a:xfrm>
          <a:prstGeom prst="rect">
            <a:avLst/>
          </a:prstGeom>
          <a:solidFill>
            <a:schemeClr val="accent2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M</a:t>
            </a:r>
            <a:r>
              <a:rPr lang="tr-TR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ısı</a:t>
            </a:r>
            <a:r>
              <a:rPr lang="en-US" sz="2000" b="1" dirty="0" smtClean="0">
                <a:solidFill>
                  <a:schemeClr val="bg1"/>
                </a:solidFill>
                <a:latin typeface="Arial" charset="0"/>
                <a:cs typeface="Arial" charset="0"/>
              </a:rPr>
              <a:t>r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283259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 bwMode="auto">
          <a:xfrm>
            <a:off x="-467692" y="-327570"/>
            <a:ext cx="12457384" cy="12961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515063" y="1734071"/>
            <a:ext cx="105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FF"/>
                </a:solidFill>
              </a:rPr>
              <a:t>Bölge 3</a:t>
            </a:r>
            <a:endParaRPr lang="tr-TR" dirty="0">
              <a:solidFill>
                <a:srgbClr val="FFFFFF"/>
              </a:solidFill>
            </a:endParaRPr>
          </a:p>
        </p:txBody>
      </p:sp>
      <p:pic>
        <p:nvPicPr>
          <p:cNvPr id="3" name="Picture 2" descr="C:\Users\ASUSZEN 4\Desktop\3 Turkiye Bol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750" y="1765389"/>
            <a:ext cx="6958940" cy="339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1780996" y="3311366"/>
            <a:ext cx="8075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1. Bölge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524646" y="3321266"/>
            <a:ext cx="8075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FFFF"/>
                </a:solidFill>
              </a:rPr>
              <a:t>2. Bölge</a:t>
            </a:r>
            <a:endParaRPr lang="tr-TR" sz="1200" dirty="0">
              <a:solidFill>
                <a:srgbClr val="FFFFFF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840271" y="3321266"/>
            <a:ext cx="8075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>
                <a:solidFill>
                  <a:srgbClr val="FF0000"/>
                </a:solidFill>
              </a:rPr>
              <a:t>3</a:t>
            </a:r>
            <a:r>
              <a:rPr lang="tr-TR" sz="1200" dirty="0" smtClean="0">
                <a:solidFill>
                  <a:srgbClr val="FF0000"/>
                </a:solidFill>
              </a:rPr>
              <a:t>. Bölge</a:t>
            </a:r>
            <a:endParaRPr lang="tr-TR" sz="1200" dirty="0">
              <a:solidFill>
                <a:srgbClr val="FF0000"/>
              </a:solidFill>
            </a:endParaRPr>
          </a:p>
        </p:txBody>
      </p:sp>
      <p:graphicFrame>
        <p:nvGraphicFramePr>
          <p:cNvPr id="11" name="4 Grafik"/>
          <p:cNvGraphicFramePr/>
          <p:nvPr>
            <p:extLst>
              <p:ext uri="{D42A27DB-BD31-4B8C-83A1-F6EECF244321}">
                <p14:modId xmlns:p14="http://schemas.microsoft.com/office/powerpoint/2010/main" xmlns="" val="3202768011"/>
              </p:ext>
            </p:extLst>
          </p:nvPr>
        </p:nvGraphicFramePr>
        <p:xfrm>
          <a:off x="191008" y="152400"/>
          <a:ext cx="3820512" cy="2414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1 Grafik"/>
          <p:cNvGraphicFramePr/>
          <p:nvPr>
            <p:extLst>
              <p:ext uri="{D42A27DB-BD31-4B8C-83A1-F6EECF244321}">
                <p14:modId xmlns:p14="http://schemas.microsoft.com/office/powerpoint/2010/main" xmlns="" val="1369652056"/>
              </p:ext>
            </p:extLst>
          </p:nvPr>
        </p:nvGraphicFramePr>
        <p:xfrm>
          <a:off x="1225848" y="4284712"/>
          <a:ext cx="3644398" cy="2471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9" name="4 Grafik"/>
          <p:cNvGraphicFramePr/>
          <p:nvPr>
            <p:extLst>
              <p:ext uri="{D42A27DB-BD31-4B8C-83A1-F6EECF244321}">
                <p14:modId xmlns:p14="http://schemas.microsoft.com/office/powerpoint/2010/main" xmlns="" val="585869795"/>
              </p:ext>
            </p:extLst>
          </p:nvPr>
        </p:nvGraphicFramePr>
        <p:xfrm>
          <a:off x="5186288" y="4288904"/>
          <a:ext cx="3779912" cy="2467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Metin kutusu 20"/>
          <p:cNvSpPr txBox="1"/>
          <p:nvPr/>
        </p:nvSpPr>
        <p:spPr>
          <a:xfrm>
            <a:off x="255711" y="-7967"/>
            <a:ext cx="3672695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1. Bölgenin Türkiye nüfusu içindeki payı, %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1107108" y="4564112"/>
            <a:ext cx="36089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00" dirty="0">
                <a:solidFill>
                  <a:srgbClr val="FF0000"/>
                </a:solidFill>
              </a:rPr>
              <a:t>2</a:t>
            </a:r>
            <a:r>
              <a:rPr lang="tr-TR" sz="1200" dirty="0" smtClean="0">
                <a:solidFill>
                  <a:srgbClr val="FF0000"/>
                </a:solidFill>
              </a:rPr>
              <a:t>. Bölgenin Türkiye nüfusu içindeki payı, %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9" name="Çentikli Sağ Ok 8"/>
          <p:cNvSpPr/>
          <p:nvPr/>
        </p:nvSpPr>
        <p:spPr>
          <a:xfrm rot="5400000">
            <a:off x="3519960" y="3632133"/>
            <a:ext cx="886020" cy="738396"/>
          </a:xfrm>
          <a:prstGeom prst="notchedRightArrow">
            <a:avLst/>
          </a:prstGeom>
          <a:solidFill>
            <a:srgbClr val="FF0000">
              <a:alpha val="52000"/>
            </a:srgbClr>
          </a:solidFill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5465812" y="4537045"/>
            <a:ext cx="36089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3. Bölgenin Türkiye nüfusu içindeki payı, %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20" name="Çentikli Sağ Ok 19"/>
          <p:cNvSpPr/>
          <p:nvPr/>
        </p:nvSpPr>
        <p:spPr>
          <a:xfrm rot="5400000">
            <a:off x="5794332" y="3696912"/>
            <a:ext cx="886020" cy="738396"/>
          </a:xfrm>
          <a:prstGeom prst="notchedRightArrow">
            <a:avLst/>
          </a:prstGeom>
          <a:solidFill>
            <a:srgbClr val="FF0000">
              <a:alpha val="52000"/>
            </a:srgbClr>
          </a:solidFill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sp>
        <p:nvSpPr>
          <p:cNvPr id="2" name="Dikdörtgen 1"/>
          <p:cNvSpPr/>
          <p:nvPr/>
        </p:nvSpPr>
        <p:spPr bwMode="auto">
          <a:xfrm>
            <a:off x="1331640" y="692696"/>
            <a:ext cx="648072" cy="178820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24" name="Dikdörtgen 23"/>
          <p:cNvSpPr/>
          <p:nvPr/>
        </p:nvSpPr>
        <p:spPr bwMode="auto">
          <a:xfrm>
            <a:off x="2246536" y="476673"/>
            <a:ext cx="648072" cy="2004228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18" name="Çentikli Sağ Ok 17"/>
          <p:cNvSpPr/>
          <p:nvPr/>
        </p:nvSpPr>
        <p:spPr>
          <a:xfrm rot="16200000">
            <a:off x="1761884" y="2422693"/>
            <a:ext cx="886020" cy="738396"/>
          </a:xfrm>
          <a:prstGeom prst="notchedRightArrow">
            <a:avLst/>
          </a:prstGeom>
          <a:solidFill>
            <a:srgbClr val="FF0000">
              <a:alpha val="52000"/>
            </a:srgbClr>
          </a:solidFill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sp>
        <p:nvSpPr>
          <p:cNvPr id="25" name="Dikdörtgen 24"/>
          <p:cNvSpPr/>
          <p:nvPr/>
        </p:nvSpPr>
        <p:spPr bwMode="auto">
          <a:xfrm>
            <a:off x="3178448" y="320502"/>
            <a:ext cx="648072" cy="2160399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26" name="Dikdörtgen 25"/>
          <p:cNvSpPr/>
          <p:nvPr/>
        </p:nvSpPr>
        <p:spPr bwMode="auto">
          <a:xfrm>
            <a:off x="2221136" y="5073894"/>
            <a:ext cx="648072" cy="159546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27" name="Dikdörtgen 26"/>
          <p:cNvSpPr/>
          <p:nvPr/>
        </p:nvSpPr>
        <p:spPr bwMode="auto">
          <a:xfrm>
            <a:off x="3136032" y="4881154"/>
            <a:ext cx="648072" cy="178820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28" name="Dikdörtgen 27"/>
          <p:cNvSpPr/>
          <p:nvPr/>
        </p:nvSpPr>
        <p:spPr bwMode="auto">
          <a:xfrm>
            <a:off x="4067944" y="5073894"/>
            <a:ext cx="648072" cy="159546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29" name="Dikdörtgen 28"/>
          <p:cNvSpPr/>
          <p:nvPr/>
        </p:nvSpPr>
        <p:spPr bwMode="auto">
          <a:xfrm>
            <a:off x="6325592" y="5083108"/>
            <a:ext cx="648072" cy="159546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30" name="Dikdörtgen 29"/>
          <p:cNvSpPr/>
          <p:nvPr/>
        </p:nvSpPr>
        <p:spPr bwMode="auto">
          <a:xfrm>
            <a:off x="7278588" y="4890368"/>
            <a:ext cx="648072" cy="1788205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31" name="Dikdörtgen 30"/>
          <p:cNvSpPr/>
          <p:nvPr/>
        </p:nvSpPr>
        <p:spPr bwMode="auto">
          <a:xfrm>
            <a:off x="8172400" y="5083108"/>
            <a:ext cx="648072" cy="1595466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6380635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19379" y="860462"/>
            <a:ext cx="9217024" cy="432048"/>
          </a:xfrm>
        </p:spPr>
        <p:txBody>
          <a:bodyPr/>
          <a:lstStyle/>
          <a:p>
            <a:r>
              <a:rPr lang="tr-TR" sz="2800" b="1" dirty="0" smtClean="0">
                <a:latin typeface="Arial" pitchFamily="34" charset="0"/>
                <a:cs typeface="Arial" pitchFamily="34" charset="0"/>
              </a:rPr>
              <a:t>Türkiye’nin diğer bölgelerini de Avrupa’ya bağlamak</a:t>
            </a:r>
            <a:endParaRPr lang="tr-TR" sz="2800" b="1" dirty="0">
              <a:latin typeface="Arial" pitchFamily="34" charset="0"/>
              <a:cs typeface="Arial" pitchFamily="34" charset="0"/>
            </a:endParaRPr>
          </a:p>
        </p:txBody>
      </p:sp>
      <p:pic>
        <p:nvPicPr>
          <p:cNvPr id="7" name="Picture 2" descr="C:\Users\TOSHIBA\Desktop\BALO harita.pn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403649" y="2381731"/>
            <a:ext cx="6696744" cy="3279517"/>
          </a:xfrm>
          <a:prstGeom prst="rect">
            <a:avLst/>
          </a:prstGeom>
          <a:noFill/>
        </p:spPr>
      </p:pic>
      <p:sp>
        <p:nvSpPr>
          <p:cNvPr id="8" name="TextBox 25"/>
          <p:cNvSpPr txBox="1"/>
          <p:nvPr/>
        </p:nvSpPr>
        <p:spPr>
          <a:xfrm>
            <a:off x="2483768" y="3284984"/>
            <a:ext cx="1519808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Bursa (3)</a:t>
            </a:r>
          </a:p>
          <a:p>
            <a:r>
              <a:rPr lang="tr-TR" sz="1100" dirty="0" smtClean="0"/>
              <a:t>12.5 </a:t>
            </a:r>
            <a:r>
              <a:rPr lang="tr-TR" sz="1100" dirty="0" err="1" smtClean="0"/>
              <a:t>billion</a:t>
            </a:r>
            <a:r>
              <a:rPr lang="tr-TR" sz="1100" dirty="0" smtClean="0"/>
              <a:t> $</a:t>
            </a:r>
            <a:endParaRPr lang="tr-TR" sz="1100" dirty="0"/>
          </a:p>
        </p:txBody>
      </p:sp>
      <p:sp>
        <p:nvSpPr>
          <p:cNvPr id="9" name="TextBox 26"/>
          <p:cNvSpPr txBox="1"/>
          <p:nvPr/>
        </p:nvSpPr>
        <p:spPr>
          <a:xfrm>
            <a:off x="2123728" y="2420888"/>
            <a:ext cx="20574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İstanbul (1)</a:t>
            </a:r>
          </a:p>
          <a:p>
            <a:r>
              <a:rPr lang="tr-TR" sz="1100" dirty="0" smtClean="0"/>
              <a:t>59 </a:t>
            </a:r>
            <a:r>
              <a:rPr lang="tr-TR" sz="1100" dirty="0" err="1" smtClean="0"/>
              <a:t>billion</a:t>
            </a:r>
            <a:r>
              <a:rPr lang="tr-TR" sz="1100" dirty="0" smtClean="0"/>
              <a:t> $</a:t>
            </a:r>
          </a:p>
        </p:txBody>
      </p:sp>
      <p:sp>
        <p:nvSpPr>
          <p:cNvPr id="10" name="TextBox 28"/>
          <p:cNvSpPr txBox="1"/>
          <p:nvPr/>
        </p:nvSpPr>
        <p:spPr>
          <a:xfrm>
            <a:off x="3276600" y="3975393"/>
            <a:ext cx="16002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Konya (14)</a:t>
            </a:r>
          </a:p>
          <a:p>
            <a:r>
              <a:rPr lang="tr-TR" sz="1050" dirty="0" smtClean="0"/>
              <a:t> 1 </a:t>
            </a:r>
            <a:r>
              <a:rPr lang="tr-TR" sz="1050" dirty="0" err="1" smtClean="0"/>
              <a:t>billion</a:t>
            </a:r>
            <a:r>
              <a:rPr lang="tr-TR" sz="1050" dirty="0" smtClean="0"/>
              <a:t> $</a:t>
            </a:r>
            <a:endParaRPr lang="tr-TR" sz="1050" dirty="0"/>
          </a:p>
        </p:txBody>
      </p:sp>
      <p:sp>
        <p:nvSpPr>
          <p:cNvPr id="11" name="TextBox 32"/>
          <p:cNvSpPr txBox="1"/>
          <p:nvPr/>
        </p:nvSpPr>
        <p:spPr>
          <a:xfrm>
            <a:off x="5410200" y="4356393"/>
            <a:ext cx="18288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Gaziantep (6)</a:t>
            </a:r>
          </a:p>
          <a:p>
            <a:r>
              <a:rPr lang="tr-TR" sz="1100" dirty="0" smtClean="0"/>
              <a:t>5 </a:t>
            </a:r>
            <a:r>
              <a:rPr lang="tr-TR" sz="1100" dirty="0" err="1" smtClean="0"/>
              <a:t>billion</a:t>
            </a:r>
            <a:r>
              <a:rPr lang="tr-TR" sz="1100" dirty="0" smtClean="0"/>
              <a:t> $</a:t>
            </a:r>
            <a:endParaRPr lang="tr-TR" sz="1100" dirty="0"/>
          </a:p>
        </p:txBody>
      </p:sp>
      <p:sp>
        <p:nvSpPr>
          <p:cNvPr id="12" name="TextBox 34"/>
          <p:cNvSpPr txBox="1"/>
          <p:nvPr/>
        </p:nvSpPr>
        <p:spPr>
          <a:xfrm>
            <a:off x="1600200" y="3670593"/>
            <a:ext cx="12192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İzmir (4)</a:t>
            </a:r>
          </a:p>
          <a:p>
            <a:r>
              <a:rPr lang="tr-TR" sz="1100" dirty="0" smtClean="0"/>
              <a:t>8 </a:t>
            </a:r>
            <a:r>
              <a:rPr lang="tr-TR" sz="1100" dirty="0" err="1" smtClean="0"/>
              <a:t>billion</a:t>
            </a:r>
            <a:r>
              <a:rPr lang="tr-TR" sz="1100" dirty="0" smtClean="0"/>
              <a:t> $</a:t>
            </a:r>
            <a:endParaRPr lang="tr-TR" sz="1100" dirty="0"/>
          </a:p>
        </p:txBody>
      </p:sp>
      <p:sp>
        <p:nvSpPr>
          <p:cNvPr id="13" name="TextBox 38"/>
          <p:cNvSpPr txBox="1"/>
          <p:nvPr/>
        </p:nvSpPr>
        <p:spPr>
          <a:xfrm>
            <a:off x="4724400" y="3822993"/>
            <a:ext cx="1752600" cy="5693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000" dirty="0" smtClean="0"/>
              <a:t>Kayseri (12)</a:t>
            </a:r>
          </a:p>
          <a:p>
            <a:r>
              <a:rPr lang="tr-TR" sz="1100" dirty="0" smtClean="0"/>
              <a:t>1.4 </a:t>
            </a:r>
            <a:r>
              <a:rPr lang="tr-TR" sz="1100" dirty="0" err="1" smtClean="0"/>
              <a:t>billion</a:t>
            </a:r>
            <a:r>
              <a:rPr lang="tr-TR" sz="1100" dirty="0" smtClean="0"/>
              <a:t> $</a:t>
            </a:r>
            <a:endParaRPr lang="tr-TR" sz="1100" dirty="0"/>
          </a:p>
        </p:txBody>
      </p:sp>
      <p:sp>
        <p:nvSpPr>
          <p:cNvPr id="14" name="TextBox 15"/>
          <p:cNvSpPr txBox="1"/>
          <p:nvPr/>
        </p:nvSpPr>
        <p:spPr>
          <a:xfrm>
            <a:off x="4724400" y="6611779"/>
            <a:ext cx="4419600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000" b="0" dirty="0" smtClean="0"/>
              <a:t>Kaynak: TİM, 2011</a:t>
            </a:r>
            <a:endParaRPr lang="tr-TR" sz="1000" b="0" dirty="0"/>
          </a:p>
        </p:txBody>
      </p:sp>
      <p:graphicFrame>
        <p:nvGraphicFramePr>
          <p:cNvPr id="15" name="1 Grafik"/>
          <p:cNvGraphicFramePr/>
          <p:nvPr/>
        </p:nvGraphicFramePr>
        <p:xfrm>
          <a:off x="2987824" y="1772816"/>
          <a:ext cx="3528392" cy="230425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cxnSp>
        <p:nvCxnSpPr>
          <p:cNvPr id="17" name="16 Düz Ok Bağlayıcısı"/>
          <p:cNvCxnSpPr/>
          <p:nvPr/>
        </p:nvCxnSpPr>
        <p:spPr bwMode="auto">
          <a:xfrm flipV="1">
            <a:off x="2915816" y="2852936"/>
            <a:ext cx="936104" cy="216024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20" name="1 Grafik"/>
          <p:cNvGraphicFramePr/>
          <p:nvPr/>
        </p:nvGraphicFramePr>
        <p:xfrm>
          <a:off x="0" y="4221088"/>
          <a:ext cx="2699792" cy="244827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cxnSp>
        <p:nvCxnSpPr>
          <p:cNvPr id="21" name="20 Düz Ok Bağlayıcısı"/>
          <p:cNvCxnSpPr/>
          <p:nvPr/>
        </p:nvCxnSpPr>
        <p:spPr bwMode="auto">
          <a:xfrm flipH="1">
            <a:off x="1403648" y="4149080"/>
            <a:ext cx="288032" cy="288032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29" name="2 Grafik"/>
          <p:cNvGraphicFramePr/>
          <p:nvPr/>
        </p:nvGraphicFramePr>
        <p:xfrm>
          <a:off x="-684584" y="1844824"/>
          <a:ext cx="2952328" cy="2163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cxnSp>
        <p:nvCxnSpPr>
          <p:cNvPr id="30" name="29 Düz Ok Bağlayıcısı"/>
          <p:cNvCxnSpPr/>
          <p:nvPr/>
        </p:nvCxnSpPr>
        <p:spPr bwMode="auto">
          <a:xfrm flipH="1">
            <a:off x="1475656" y="3356992"/>
            <a:ext cx="1440160" cy="0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32" name="1 Grafik"/>
          <p:cNvGraphicFramePr/>
          <p:nvPr/>
        </p:nvGraphicFramePr>
        <p:xfrm>
          <a:off x="2699792" y="4509120"/>
          <a:ext cx="2880320" cy="234888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cxnSp>
        <p:nvCxnSpPr>
          <p:cNvPr id="33" name="32 Düz Ok Bağlayıcısı"/>
          <p:cNvCxnSpPr/>
          <p:nvPr/>
        </p:nvCxnSpPr>
        <p:spPr bwMode="auto">
          <a:xfrm>
            <a:off x="3995936" y="4581128"/>
            <a:ext cx="0" cy="432048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35" name="1 Grafik"/>
          <p:cNvGraphicFramePr/>
          <p:nvPr/>
        </p:nvGraphicFramePr>
        <p:xfrm>
          <a:off x="5993904" y="1844824"/>
          <a:ext cx="3150096" cy="2451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cxnSp>
        <p:nvCxnSpPr>
          <p:cNvPr id="36" name="35 Düz Ok Bağlayıcısı"/>
          <p:cNvCxnSpPr/>
          <p:nvPr/>
        </p:nvCxnSpPr>
        <p:spPr bwMode="auto">
          <a:xfrm flipV="1">
            <a:off x="5436096" y="3356992"/>
            <a:ext cx="1152128" cy="504056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graphicFrame>
        <p:nvGraphicFramePr>
          <p:cNvPr id="40" name="1 Grafik"/>
          <p:cNvGraphicFramePr/>
          <p:nvPr/>
        </p:nvGraphicFramePr>
        <p:xfrm>
          <a:off x="5943600" y="4262264"/>
          <a:ext cx="3438128" cy="25957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9"/>
          </a:graphicData>
        </a:graphic>
      </p:graphicFrame>
      <p:cxnSp>
        <p:nvCxnSpPr>
          <p:cNvPr id="41" name="40 Düz Ok Bağlayıcısı"/>
          <p:cNvCxnSpPr/>
          <p:nvPr/>
        </p:nvCxnSpPr>
        <p:spPr bwMode="auto">
          <a:xfrm>
            <a:off x="5652120" y="5013176"/>
            <a:ext cx="864096" cy="504056"/>
          </a:xfrm>
          <a:prstGeom prst="straightConnector1">
            <a:avLst/>
          </a:prstGeom>
          <a:solidFill>
            <a:schemeClr val="accent1"/>
          </a:solidFill>
          <a:ln w="31750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45" name="44 Dikdörtgen"/>
          <p:cNvSpPr/>
          <p:nvPr/>
        </p:nvSpPr>
        <p:spPr>
          <a:xfrm>
            <a:off x="0" y="1524000"/>
            <a:ext cx="8784976" cy="338554"/>
          </a:xfrm>
          <a:prstGeom prst="rect">
            <a:avLst/>
          </a:prstGeom>
          <a:solidFill>
            <a:schemeClr val="accent2"/>
          </a:solidFill>
        </p:spPr>
        <p:txBody>
          <a:bodyPr wrap="square">
            <a:spAutoFit/>
          </a:bodyPr>
          <a:lstStyle/>
          <a:p>
            <a:pPr algn="ctr"/>
            <a:r>
              <a:rPr lang="tr-TR" sz="1600" dirty="0" smtClean="0">
                <a:solidFill>
                  <a:schemeClr val="bg1"/>
                </a:solidFill>
              </a:rPr>
              <a:t>Başlıca</a:t>
            </a:r>
            <a:r>
              <a:rPr lang="en-US" sz="1600" dirty="0" smtClean="0">
                <a:solidFill>
                  <a:schemeClr val="bg1"/>
                </a:solidFill>
              </a:rPr>
              <a:t> T</a:t>
            </a:r>
            <a:r>
              <a:rPr lang="tr-TR" sz="1600" dirty="0" smtClean="0">
                <a:solidFill>
                  <a:schemeClr val="bg1"/>
                </a:solidFill>
              </a:rPr>
              <a:t>ü</a:t>
            </a:r>
            <a:r>
              <a:rPr lang="en-US" sz="1600" dirty="0" err="1" smtClean="0">
                <a:solidFill>
                  <a:schemeClr val="bg1"/>
                </a:solidFill>
              </a:rPr>
              <a:t>rk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illerinin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ihracat</a:t>
            </a:r>
            <a:r>
              <a:rPr lang="en-US" sz="1600" dirty="0" smtClean="0">
                <a:solidFill>
                  <a:schemeClr val="bg1"/>
                </a:solidFill>
              </a:rPr>
              <a:t> et</a:t>
            </a:r>
            <a:r>
              <a:rPr lang="tr-TR" sz="1600" dirty="0" smtClean="0">
                <a:solidFill>
                  <a:schemeClr val="bg1"/>
                </a:solidFill>
              </a:rPr>
              <a:t>t</a:t>
            </a:r>
            <a:r>
              <a:rPr lang="en-US" sz="1600" dirty="0" err="1" smtClean="0">
                <a:solidFill>
                  <a:schemeClr val="bg1"/>
                </a:solidFill>
              </a:rPr>
              <a:t>ikleri</a:t>
            </a:r>
            <a:r>
              <a:rPr lang="en-US" sz="1600" dirty="0" smtClean="0">
                <a:solidFill>
                  <a:schemeClr val="bg1"/>
                </a:solidFill>
              </a:rPr>
              <a:t> </a:t>
            </a:r>
            <a:r>
              <a:rPr lang="en-US" sz="1600" dirty="0" err="1" smtClean="0">
                <a:solidFill>
                  <a:schemeClr val="bg1"/>
                </a:solidFill>
              </a:rPr>
              <a:t>yerler</a:t>
            </a:r>
            <a:r>
              <a:rPr lang="tr-TR" sz="1600" b="1" dirty="0" smtClean="0">
                <a:solidFill>
                  <a:schemeClr val="bg1"/>
                </a:solidFill>
              </a:rPr>
              <a:t>(2011)</a:t>
            </a:r>
            <a:endParaRPr lang="tr-TR" sz="1600" b="1" dirty="0"/>
          </a:p>
        </p:txBody>
      </p:sp>
    </p:spTree>
    <p:extLst>
      <p:ext uri="{BB962C8B-B14F-4D97-AF65-F5344CB8AC3E}">
        <p14:creationId xmlns:p14="http://schemas.microsoft.com/office/powerpoint/2010/main" xmlns="" val="12790914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Grafik 9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xmlns="" val="3818830544"/>
              </p:ext>
            </p:extLst>
          </p:nvPr>
        </p:nvGraphicFramePr>
        <p:xfrm>
          <a:off x="179512" y="2133600"/>
          <a:ext cx="8964488" cy="41757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51520" y="838200"/>
            <a:ext cx="8534400" cy="838200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Tahvil Alım Azaltımı: 10 Yıl Boyunca 3 Farklı Ekonomik Dönem</a:t>
            </a:r>
            <a:endParaRPr lang="tr-TR" sz="16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419100" y="6396334"/>
            <a:ext cx="2819400" cy="2308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900" b="0" dirty="0" smtClean="0">
                <a:solidFill>
                  <a:srgbClr val="000000"/>
                </a:solidFill>
              </a:rPr>
              <a:t>Kaynak: IIF</a:t>
            </a:r>
            <a:endParaRPr lang="tr-TR" sz="900" b="0" dirty="0">
              <a:solidFill>
                <a:srgbClr val="000000"/>
              </a:solidFill>
            </a:endParaRPr>
          </a:p>
        </p:txBody>
      </p:sp>
      <p:cxnSp>
        <p:nvCxnSpPr>
          <p:cNvPr id="4" name="Düz Bağlayıcı 3"/>
          <p:cNvCxnSpPr/>
          <p:nvPr/>
        </p:nvCxnSpPr>
        <p:spPr>
          <a:xfrm>
            <a:off x="4211960" y="2420888"/>
            <a:ext cx="0" cy="3816424"/>
          </a:xfrm>
          <a:prstGeom prst="line">
            <a:avLst/>
          </a:prstGeom>
          <a:ln w="508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" name="Düz Bağlayıcı 6"/>
          <p:cNvCxnSpPr/>
          <p:nvPr/>
        </p:nvCxnSpPr>
        <p:spPr>
          <a:xfrm>
            <a:off x="5364088" y="2420888"/>
            <a:ext cx="0" cy="3816424"/>
          </a:xfrm>
          <a:prstGeom prst="line">
            <a:avLst/>
          </a:prstGeom>
          <a:ln w="508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Düz Bağlayıcı 8"/>
          <p:cNvCxnSpPr/>
          <p:nvPr/>
        </p:nvCxnSpPr>
        <p:spPr>
          <a:xfrm>
            <a:off x="7524328" y="2365725"/>
            <a:ext cx="0" cy="3816424"/>
          </a:xfrm>
          <a:prstGeom prst="line">
            <a:avLst/>
          </a:prstGeom>
          <a:ln w="50800"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Düz Ok Bağlayıcısı 10"/>
          <p:cNvCxnSpPr/>
          <p:nvPr/>
        </p:nvCxnSpPr>
        <p:spPr>
          <a:xfrm flipV="1">
            <a:off x="899592" y="2547792"/>
            <a:ext cx="2664296" cy="2016224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Düz Ok Bağlayıcısı 11"/>
          <p:cNvCxnSpPr/>
          <p:nvPr/>
        </p:nvCxnSpPr>
        <p:spPr>
          <a:xfrm>
            <a:off x="7308304" y="4149080"/>
            <a:ext cx="1511900" cy="414936"/>
          </a:xfrm>
          <a:prstGeom prst="straightConnector1">
            <a:avLst/>
          </a:prstGeom>
          <a:ln w="50800">
            <a:solidFill>
              <a:schemeClr val="tx2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6" name="Metin kutusu 15"/>
          <p:cNvSpPr txBox="1"/>
          <p:nvPr/>
        </p:nvSpPr>
        <p:spPr>
          <a:xfrm>
            <a:off x="755577" y="2656333"/>
            <a:ext cx="237626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dirty="0" smtClean="0">
                <a:solidFill>
                  <a:srgbClr val="C00000"/>
                </a:solidFill>
              </a:rPr>
              <a:t>Yükselen İstikrarsızlıklar</a:t>
            </a:r>
            <a:endParaRPr lang="tr-TR" sz="1600" b="1" dirty="0">
              <a:solidFill>
                <a:srgbClr val="C00000"/>
              </a:solidFill>
            </a:endParaRPr>
          </a:p>
        </p:txBody>
      </p:sp>
      <p:sp>
        <p:nvSpPr>
          <p:cNvPr id="17" name="Metin kutusu 16"/>
          <p:cNvSpPr txBox="1"/>
          <p:nvPr/>
        </p:nvSpPr>
        <p:spPr>
          <a:xfrm>
            <a:off x="5275734" y="2632574"/>
            <a:ext cx="237626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>
                <a:solidFill>
                  <a:srgbClr val="C00000"/>
                </a:solidFill>
              </a:rPr>
              <a:t>Parasal Gevşemesi</a:t>
            </a:r>
          </a:p>
        </p:txBody>
      </p:sp>
      <p:sp>
        <p:nvSpPr>
          <p:cNvPr id="18" name="Metin kutusu 17"/>
          <p:cNvSpPr txBox="1"/>
          <p:nvPr/>
        </p:nvSpPr>
        <p:spPr>
          <a:xfrm>
            <a:off x="7779667" y="2619809"/>
            <a:ext cx="133164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err="1" smtClean="0">
                <a:solidFill>
                  <a:srgbClr val="C00000"/>
                </a:solidFill>
              </a:rPr>
              <a:t>Tapering</a:t>
            </a:r>
            <a:endParaRPr lang="tr-TR" sz="1600" b="1" dirty="0">
              <a:solidFill>
                <a:srgbClr val="C00000"/>
              </a:solidFill>
            </a:endParaRPr>
          </a:p>
        </p:txBody>
      </p:sp>
      <p:sp>
        <p:nvSpPr>
          <p:cNvPr id="19" name="Metin kutusu 18"/>
          <p:cNvSpPr txBox="1"/>
          <p:nvPr/>
        </p:nvSpPr>
        <p:spPr>
          <a:xfrm>
            <a:off x="4211960" y="2632574"/>
            <a:ext cx="115212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dirty="0" smtClean="0">
                <a:solidFill>
                  <a:srgbClr val="C00000"/>
                </a:solidFill>
              </a:rPr>
              <a:t>Kriz Zamanı</a:t>
            </a:r>
            <a:endParaRPr lang="tr-TR" sz="1600" b="1" dirty="0" smtClean="0">
              <a:solidFill>
                <a:srgbClr val="C00000"/>
              </a:solidFill>
            </a:endParaRPr>
          </a:p>
        </p:txBody>
      </p:sp>
      <p:sp>
        <p:nvSpPr>
          <p:cNvPr id="14" name="6 Metin Yer Tutucusu"/>
          <p:cNvSpPr txBox="1">
            <a:spLocks/>
          </p:cNvSpPr>
          <p:nvPr/>
        </p:nvSpPr>
        <p:spPr bwMode="auto">
          <a:xfrm>
            <a:off x="0" y="2133600"/>
            <a:ext cx="9144000" cy="357204"/>
          </a:xfrm>
          <a:prstGeom prst="rect">
            <a:avLst/>
          </a:prstGeom>
          <a:solidFill>
            <a:schemeClr val="accent2"/>
          </a:solidFill>
          <a:ln w="9525">
            <a:noFill/>
            <a:round/>
            <a:headEnd/>
            <a:tailEnd/>
          </a:ln>
        </p:spPr>
        <p:txBody>
          <a:bodyPr lIns="90000" tIns="46800" rIns="90000" bIns="46800" anchor="ctr"/>
          <a:lstStyle>
            <a:lvl1pPr marL="0" indent="0">
              <a:defRPr sz="1100">
                <a:latin typeface="+mn-lt"/>
                <a:ea typeface="+mn-ea"/>
                <a:cs typeface="+mn-cs"/>
              </a:defRPr>
            </a:lvl1pPr>
            <a:lvl2pPr marL="457200" indent="0">
              <a:defRPr sz="1100">
                <a:latin typeface="+mn-lt"/>
                <a:ea typeface="+mn-ea"/>
                <a:cs typeface="+mn-cs"/>
              </a:defRPr>
            </a:lvl2pPr>
            <a:lvl3pPr marL="914400" indent="0">
              <a:defRPr sz="1100">
                <a:latin typeface="+mn-lt"/>
                <a:ea typeface="+mn-ea"/>
                <a:cs typeface="+mn-cs"/>
              </a:defRPr>
            </a:lvl3pPr>
            <a:lvl4pPr marL="1371600" indent="0">
              <a:defRPr sz="1100">
                <a:latin typeface="+mn-lt"/>
                <a:ea typeface="+mn-ea"/>
                <a:cs typeface="+mn-cs"/>
              </a:defRPr>
            </a:lvl4pPr>
            <a:lvl5pPr marL="1828800" indent="0">
              <a:defRPr sz="1100">
                <a:latin typeface="+mn-lt"/>
                <a:ea typeface="+mn-ea"/>
                <a:cs typeface="+mn-cs"/>
              </a:defRPr>
            </a:lvl5pPr>
            <a:lvl6pPr marL="2286000" indent="0">
              <a:defRPr sz="1100">
                <a:latin typeface="+mn-lt"/>
                <a:ea typeface="+mn-ea"/>
                <a:cs typeface="+mn-cs"/>
              </a:defRPr>
            </a:lvl6pPr>
            <a:lvl7pPr marL="2743200" indent="0">
              <a:defRPr sz="1100">
                <a:latin typeface="+mn-lt"/>
                <a:ea typeface="+mn-ea"/>
                <a:cs typeface="+mn-cs"/>
              </a:defRPr>
            </a:lvl7pPr>
            <a:lvl8pPr marL="3200400" indent="0">
              <a:defRPr sz="1100">
                <a:latin typeface="+mn-lt"/>
                <a:ea typeface="+mn-ea"/>
                <a:cs typeface="+mn-cs"/>
              </a:defRPr>
            </a:lvl8pPr>
            <a:lvl9pPr marL="3657600" indent="0">
              <a:defRPr sz="1100"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tr-TR" sz="1400" dirty="0" smtClean="0">
                <a:solidFill>
                  <a:srgbClr val="FFFFFF"/>
                </a:solidFill>
              </a:rPr>
              <a:t>Gelişmekte Olan Ekonomilere Sermaye Akışı  (% GSYH)</a:t>
            </a:r>
            <a:endParaRPr lang="tr-TR" sz="1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2971236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Dikdörtgen 12"/>
          <p:cNvSpPr/>
          <p:nvPr/>
        </p:nvSpPr>
        <p:spPr bwMode="auto">
          <a:xfrm>
            <a:off x="-444152" y="-327570"/>
            <a:ext cx="12457384" cy="1296144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endParaRPr lang="tr-TR" smtClean="0">
              <a:solidFill>
                <a:srgbClr val="000000"/>
              </a:solidFill>
            </a:endParaRPr>
          </a:p>
        </p:txBody>
      </p:sp>
      <p:sp>
        <p:nvSpPr>
          <p:cNvPr id="7" name="6 Metin kutusu"/>
          <p:cNvSpPr txBox="1"/>
          <p:nvPr/>
        </p:nvSpPr>
        <p:spPr>
          <a:xfrm>
            <a:off x="5515063" y="1734071"/>
            <a:ext cx="105606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dirty="0" smtClean="0">
                <a:solidFill>
                  <a:srgbClr val="FFFFFF"/>
                </a:solidFill>
              </a:rPr>
              <a:t>Bölge 3</a:t>
            </a:r>
            <a:endParaRPr lang="tr-TR" dirty="0">
              <a:solidFill>
                <a:srgbClr val="FFFFFF"/>
              </a:solidFill>
            </a:endParaRPr>
          </a:p>
        </p:txBody>
      </p:sp>
      <p:pic>
        <p:nvPicPr>
          <p:cNvPr id="3" name="Picture 2" descr="C:\Users\ASUSZEN 4\Desktop\3 Turkiye Bolge.pn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973750" y="1765389"/>
            <a:ext cx="6958940" cy="33997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Metin kutusu 9"/>
          <p:cNvSpPr txBox="1"/>
          <p:nvPr/>
        </p:nvSpPr>
        <p:spPr>
          <a:xfrm>
            <a:off x="1780996" y="3311366"/>
            <a:ext cx="8075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1. Bölge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12" name="Metin kutusu 11"/>
          <p:cNvSpPr txBox="1"/>
          <p:nvPr/>
        </p:nvSpPr>
        <p:spPr>
          <a:xfrm>
            <a:off x="3524646" y="3321266"/>
            <a:ext cx="807522" cy="276999"/>
          </a:xfrm>
          <a:prstGeom prst="rect">
            <a:avLst/>
          </a:prstGeom>
          <a:solidFill>
            <a:srgbClr val="FF0000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FFFF"/>
                </a:solidFill>
              </a:rPr>
              <a:t>2. Bölge</a:t>
            </a:r>
            <a:endParaRPr lang="tr-TR" sz="1200" dirty="0">
              <a:solidFill>
                <a:srgbClr val="FFFFFF"/>
              </a:solidFill>
            </a:endParaRPr>
          </a:p>
        </p:txBody>
      </p:sp>
      <p:sp>
        <p:nvSpPr>
          <p:cNvPr id="14" name="Metin kutusu 13"/>
          <p:cNvSpPr txBox="1"/>
          <p:nvPr/>
        </p:nvSpPr>
        <p:spPr>
          <a:xfrm>
            <a:off x="5840271" y="3321266"/>
            <a:ext cx="807522" cy="276999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1200" dirty="0">
                <a:solidFill>
                  <a:srgbClr val="FF0000"/>
                </a:solidFill>
              </a:rPr>
              <a:t>3</a:t>
            </a:r>
            <a:r>
              <a:rPr lang="tr-TR" sz="1200" dirty="0" smtClean="0">
                <a:solidFill>
                  <a:srgbClr val="FF0000"/>
                </a:solidFill>
              </a:rPr>
              <a:t>. Bölge</a:t>
            </a:r>
            <a:endParaRPr lang="tr-TR" sz="1200" dirty="0">
              <a:solidFill>
                <a:srgbClr val="FF0000"/>
              </a:solidFill>
            </a:endParaRPr>
          </a:p>
        </p:txBody>
      </p:sp>
      <p:graphicFrame>
        <p:nvGraphicFramePr>
          <p:cNvPr id="11" name="4 Grafik"/>
          <p:cNvGraphicFramePr/>
          <p:nvPr>
            <p:extLst>
              <p:ext uri="{D42A27DB-BD31-4B8C-83A1-F6EECF244321}">
                <p14:modId xmlns:p14="http://schemas.microsoft.com/office/powerpoint/2010/main" xmlns="" val="2272370507"/>
              </p:ext>
            </p:extLst>
          </p:nvPr>
        </p:nvGraphicFramePr>
        <p:xfrm>
          <a:off x="191008" y="152400"/>
          <a:ext cx="3820512" cy="24140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17" name="1 Grafik"/>
          <p:cNvGraphicFramePr/>
          <p:nvPr>
            <p:extLst>
              <p:ext uri="{D42A27DB-BD31-4B8C-83A1-F6EECF244321}">
                <p14:modId xmlns:p14="http://schemas.microsoft.com/office/powerpoint/2010/main" xmlns="" val="227249122"/>
              </p:ext>
            </p:extLst>
          </p:nvPr>
        </p:nvGraphicFramePr>
        <p:xfrm>
          <a:off x="1225848" y="4284712"/>
          <a:ext cx="3644398" cy="24716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18" name="Çentikli Sağ Ok 17"/>
          <p:cNvSpPr/>
          <p:nvPr/>
        </p:nvSpPr>
        <p:spPr>
          <a:xfrm rot="16200000">
            <a:off x="1761884" y="2422693"/>
            <a:ext cx="886020" cy="738396"/>
          </a:xfrm>
          <a:prstGeom prst="notchedRightArrow">
            <a:avLst/>
          </a:prstGeom>
          <a:solidFill>
            <a:srgbClr val="FF0000">
              <a:alpha val="52000"/>
            </a:srgbClr>
          </a:solidFill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graphicFrame>
        <p:nvGraphicFramePr>
          <p:cNvPr id="19" name="4 Grafik"/>
          <p:cNvGraphicFramePr/>
          <p:nvPr>
            <p:extLst>
              <p:ext uri="{D42A27DB-BD31-4B8C-83A1-F6EECF244321}">
                <p14:modId xmlns:p14="http://schemas.microsoft.com/office/powerpoint/2010/main" xmlns="" val="1133924115"/>
              </p:ext>
            </p:extLst>
          </p:nvPr>
        </p:nvGraphicFramePr>
        <p:xfrm>
          <a:off x="5186288" y="4288904"/>
          <a:ext cx="3779912" cy="24679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sp>
        <p:nvSpPr>
          <p:cNvPr id="21" name="Metin kutusu 20"/>
          <p:cNvSpPr txBox="1"/>
          <p:nvPr/>
        </p:nvSpPr>
        <p:spPr>
          <a:xfrm>
            <a:off x="255711" y="89565"/>
            <a:ext cx="3672695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1. Bölgenin Türkiye nüfusu içindeki payı, %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1107108" y="4564112"/>
            <a:ext cx="36089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00" dirty="0">
                <a:solidFill>
                  <a:srgbClr val="FF0000"/>
                </a:solidFill>
              </a:rPr>
              <a:t>2</a:t>
            </a:r>
            <a:r>
              <a:rPr lang="tr-TR" sz="1200" dirty="0" smtClean="0">
                <a:solidFill>
                  <a:srgbClr val="FF0000"/>
                </a:solidFill>
              </a:rPr>
              <a:t>. Bölgenin Türkiye nüfusu içindeki payı, %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9" name="Çentikli Sağ Ok 8"/>
          <p:cNvSpPr/>
          <p:nvPr/>
        </p:nvSpPr>
        <p:spPr>
          <a:xfrm rot="5400000">
            <a:off x="3519960" y="3632133"/>
            <a:ext cx="886020" cy="738396"/>
          </a:xfrm>
          <a:prstGeom prst="notchedRightArrow">
            <a:avLst/>
          </a:prstGeom>
          <a:solidFill>
            <a:srgbClr val="FF0000">
              <a:alpha val="52000"/>
            </a:srgbClr>
          </a:solidFill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sp>
        <p:nvSpPr>
          <p:cNvPr id="23" name="Metin kutusu 22"/>
          <p:cNvSpPr txBox="1"/>
          <p:nvPr/>
        </p:nvSpPr>
        <p:spPr>
          <a:xfrm>
            <a:off x="5465812" y="4537045"/>
            <a:ext cx="3608908" cy="276999"/>
          </a:xfrm>
          <a:prstGeom prst="rect">
            <a:avLst/>
          </a:prstGeom>
          <a:solidFill>
            <a:schemeClr val="bg1"/>
          </a:solidFill>
          <a:ln w="19050"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200" dirty="0" smtClean="0">
                <a:solidFill>
                  <a:srgbClr val="FF0000"/>
                </a:solidFill>
              </a:rPr>
              <a:t>3. Bölgenin Türkiye nüfusu içindeki payı, %</a:t>
            </a:r>
            <a:endParaRPr lang="tr-TR" sz="1200" dirty="0">
              <a:solidFill>
                <a:srgbClr val="FF0000"/>
              </a:solidFill>
            </a:endParaRPr>
          </a:p>
        </p:txBody>
      </p:sp>
      <p:sp>
        <p:nvSpPr>
          <p:cNvPr id="20" name="Çentikli Sağ Ok 19"/>
          <p:cNvSpPr/>
          <p:nvPr/>
        </p:nvSpPr>
        <p:spPr>
          <a:xfrm rot="5400000">
            <a:off x="5794332" y="3696912"/>
            <a:ext cx="886020" cy="738396"/>
          </a:xfrm>
          <a:prstGeom prst="notchedRightArrow">
            <a:avLst/>
          </a:prstGeom>
          <a:solidFill>
            <a:srgbClr val="FF0000">
              <a:alpha val="52000"/>
            </a:srgbClr>
          </a:solidFill>
          <a:ln w="41275">
            <a:solidFill>
              <a:schemeClr val="tx1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>
              <a:solidFill>
                <a:srgbClr val="FFFFFF"/>
              </a:solidFill>
            </a:endParaRPr>
          </a:p>
        </p:txBody>
      </p:sp>
      <p:sp>
        <p:nvSpPr>
          <p:cNvPr id="24" name="1 Başlık"/>
          <p:cNvSpPr>
            <a:spLocks noGrp="1"/>
          </p:cNvSpPr>
          <p:nvPr>
            <p:ph type="title"/>
          </p:nvPr>
        </p:nvSpPr>
        <p:spPr>
          <a:xfrm>
            <a:off x="4150556" y="476672"/>
            <a:ext cx="4813932" cy="838200"/>
          </a:xfrm>
        </p:spPr>
        <p:txBody>
          <a:bodyPr/>
          <a:lstStyle/>
          <a:p>
            <a:pPr algn="r"/>
            <a:r>
              <a:rPr lang="tr-TR" sz="2800" b="1" dirty="0" smtClean="0"/>
              <a:t>Nüfus hareketleri sanayiyi takip ediyor</a:t>
            </a:r>
            <a:endParaRPr lang="tr-TR" sz="2800" dirty="0"/>
          </a:p>
        </p:txBody>
      </p:sp>
    </p:spTree>
    <p:extLst>
      <p:ext uri="{BB962C8B-B14F-4D97-AF65-F5344CB8AC3E}">
        <p14:creationId xmlns:p14="http://schemas.microsoft.com/office/powerpoint/2010/main" xmlns="" val="2548407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988840"/>
            <a:ext cx="9042407" cy="382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ikdörtgen 4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Nüfus ilçelerden merkeze kayıyor: Erzurum örneği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xmlns="" val="42069590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smtClean="0"/>
              <a:t>Dün analiz birimi buydu</a:t>
            </a:r>
            <a:endParaRPr lang="tr-TR" sz="3600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4671AB6C-D4B8-4F11-8867-B5C2B23781FF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6200" y="2362200"/>
            <a:ext cx="9391979" cy="30051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UNDODONOTDELETE" val="0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.eX0B.3fkCZEwACCZKtIw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F7pLUM74kmRb337ewdkrA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uG09U78lEWjNZNOgcuHJ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RJKJRU8k.vUuYCvM6ZY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DmiRohCxECSa7a6bXxVtw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FdL2.J6kuH8YCytFjJ.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1.eQK8FtE2AcMB1SaaURw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3qhlWGuDUGwYS63pmQsFg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nYZB2vPUS2OFdtHs4f_A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RKJxH7A0uCZjBdO_Uh3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5MI1ssaQ0KP6ItFTnH.ng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V.eX0B.3fkCZEwACCZKtI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F7pLUM74kmRb337ewdkrA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uG09U78lEWjNZNOgcuHJ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rRJKJRU8k.vUuYCvM6ZYg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DmiRohCxECSa7a6bXxVtw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.vFdL2.J6kuH8YCytFjJ.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V7CkZeM1k.UGl_j3oDU5w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WZRj5IUwEOYymDez2Uu.w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5MI1ssaQ0KP6ItFTnH.ng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gkcJ97HxE63F7hAASjK7w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gkcJ97HxE63F7hAASjK7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AVfxF.LV0W12vq88zJzRw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V7CkZeM1k.UGl_j3oDU5w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V7CkZeM1k.UGl_j3oDU5w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V7CkZeM1k.UGl_j3oDU5w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5V7CkZeM1k.UGl_j3oDU5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Kj7ouipPUGj3FavEMBD4w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9aFQlqJXp0O7QKbUiePQpw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KhvhYcWKEukmL4l.4EUVA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xigKiR9P0a9nqSc73vNVQ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6efdQ4XK02EplrPXrN6tA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AVfxF.LV0W12vq88zJzRw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ProsdauTkuTO5ZPUDcWfQ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3Lloebha0GKO4cn6W1YaQ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ZS13dKgU0ihBasR42wT2g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uCqcdTJRky6l_1mMYdxOQ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G1iRlePQESbT_xKahiWOQ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MfUbs6j9E21dbOY4UBLow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gW0KG1trkq9jwGoeIuozQ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aVWpQ50pE.vYl.gAvwOaA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ISlUue60qCT0_TBrELXQ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B6G.yGVOSki81r9P43xrXg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WnAtusHumkqkbK_bfvaFeg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vpSlspd.U6S3rAqmQWmIg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ltdHXN3.kupQy7ZH9JmV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UIVRspDpUO2wEGifqUVHg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OrjyDIQnU69JZJIveOSfA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NsSTeR870KnpfPB3ZrcWg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lbZrfU4m0SAvt52eHuKrw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ASh1Ogku0Keqtf7NpSGhQ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2He3Bt6sUWEFVqA60o9MQ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W0nLS_ulUaJv7RLDrXWkw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29SVQHhcUqkwLvlx0rlPg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1.eQK8FtE2AcMB1SaaURw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Uxx7Ek8UUCjBHGI3DUUsg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XwGI8P3NEGdJS.E2yqSug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Qq6xAWGKqka2G1hXXh2jeg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Bz6peYby0WlN9DFx5A.qw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xARwCVAOEWBVF270cejSg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tJxSae78hk.PdYnjXQslJg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RTN_VZnEEOQogf9h_aBYg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hutEh2elkK8Z4.kMGNMbw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xVHBJLi7LkGUwkDVhNZCtA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227x5T02kW2x9TAmG2LWQ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03qhlWGuDUGwYS63pmQsFg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ss8eYJIgkKgjwBolTo9cg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FpQAo_f78k2mQeH_gyo0pQ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Pa8rzrs0EODFn5Sss6F1Q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v8TcQrnH0qm.WGsh5AgGg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XtmRkqBzE6qMcYvi0BhNg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cmElfyYvEamHLZ58ZHQyA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Wfdl9QpwE.GQrfIBx5i3w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RpUsRvCSVEib0OUQAa8d_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uC7xKobvU6KjKkDwo8O6Q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OeGQagJ8EyxX8AP3HWI4g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FnYZB2vPUS2OFdtHs4f_A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hLKkYqC6kaZaTOn5yVCEg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pLKj7ouipPUGj3FavEMBD4w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irFQkAYYgkS6vMMMxiWjXw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BRKJxH7A0uCZjBdO_Uh3A"/>
</p:tagLst>
</file>

<file path=ppt/theme/theme1.xml><?xml version="1.0" encoding="utf-8"?>
<a:theme xmlns:a="http://schemas.openxmlformats.org/drawingml/2006/main" name="Default Design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Default Desig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Ofis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Default Design 1">
    <a:dk1>
      <a:srgbClr val="000000"/>
    </a:dk1>
    <a:lt1>
      <a:srgbClr val="FFFFFF"/>
    </a:lt1>
    <a:dk2>
      <a:srgbClr val="000000"/>
    </a:dk2>
    <a:lt2>
      <a:srgbClr val="808080"/>
    </a:lt2>
    <a:accent1>
      <a:srgbClr val="BBE0E3"/>
    </a:accent1>
    <a:accent2>
      <a:srgbClr val="333399"/>
    </a:accent2>
    <a:accent3>
      <a:srgbClr val="FFFFFF"/>
    </a:accent3>
    <a:accent4>
      <a:srgbClr val="000000"/>
    </a:accent4>
    <a:accent5>
      <a:srgbClr val="DAEDEF"/>
    </a:accent5>
    <a:accent6>
      <a:srgbClr val="2D2D8A"/>
    </a:accent6>
    <a:hlink>
      <a:srgbClr val="009999"/>
    </a:hlink>
    <a:folHlink>
      <a:srgbClr val="99CC00"/>
    </a:folHlink>
  </a:clrScheme>
  <a:fontScheme name="Default Design">
    <a:majorFont>
      <a:latin typeface="Tahoma"/>
      <a:ea typeface=""/>
      <a:cs typeface="Arial"/>
    </a:majorFont>
    <a:minorFont>
      <a:latin typeface="Tahoma"/>
      <a:ea typeface=""/>
      <a:cs typeface="Arial"/>
    </a:minorFont>
  </a:fontScheme>
  <a:fmtScheme name="Ofis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otalTime>16146</TotalTime>
  <Words>3026</Words>
  <Application>Microsoft Office PowerPoint</Application>
  <PresentationFormat>Ekran Gösterisi (4:3)</PresentationFormat>
  <Paragraphs>957</Paragraphs>
  <Slides>61</Slides>
  <Notes>13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61</vt:i4>
      </vt:variant>
    </vt:vector>
  </HeadingPairs>
  <TitlesOfParts>
    <vt:vector size="64" baseType="lpstr">
      <vt:lpstr>Default Design</vt:lpstr>
      <vt:lpstr>think-cell Slide</vt:lpstr>
      <vt:lpstr>Çizelge</vt:lpstr>
      <vt:lpstr>Türkiye Ekonomisi:  Neler başardık?  Önümüzde neler var?</vt:lpstr>
      <vt:lpstr>Gündem</vt:lpstr>
      <vt:lpstr>Hızlı kentleşme: Türkiye iç göçle büyüdü</vt:lpstr>
      <vt:lpstr>Türkiye’nin mevcut büyüme modeli hizmetlere dayalı</vt:lpstr>
      <vt:lpstr>Bölgeler arası uzun dönemli nüfus hareketleri ne söylüyor?</vt:lpstr>
      <vt:lpstr>Slayt 6</vt:lpstr>
      <vt:lpstr>Nüfus hareketleri sanayiyi takip ediyor</vt:lpstr>
      <vt:lpstr>Slayt 8</vt:lpstr>
      <vt:lpstr>Dün analiz birimi buydu</vt:lpstr>
      <vt:lpstr>Şimdi bu olmalı…</vt:lpstr>
      <vt:lpstr>Slayt 11</vt:lpstr>
      <vt:lpstr>Ülkedeki mevcut ana gelişme koridorları…</vt:lpstr>
      <vt:lpstr>Türkiye’nin bağlantı problemleri (+ Öncelik verme problemi: Yolcu taşımaya karşı konteynır taşımak)</vt:lpstr>
      <vt:lpstr>1980’e kadar Erzurum ve Gaziantep çok da farklı yerler değildi…</vt:lpstr>
      <vt:lpstr>Gaziantep’in tecrübesinden neler öğrenebiliriz?</vt:lpstr>
      <vt:lpstr>Erzurum için nasıl bir yol haritası? </vt:lpstr>
      <vt:lpstr>Uzunköprü Kalkınma Gündemi Projesi   </vt:lpstr>
      <vt:lpstr>UZUNKÖPRÜ KALKINMA ÇALIŞTAYI     6 Haziran 2014,  Uzunköprü - EDİRNE</vt:lpstr>
      <vt:lpstr>Slayt 19</vt:lpstr>
      <vt:lpstr>Slayt 20</vt:lpstr>
      <vt:lpstr>Slayt 21</vt:lpstr>
      <vt:lpstr>Slayt 22</vt:lpstr>
      <vt:lpstr>Slayt 23</vt:lpstr>
      <vt:lpstr>Slayt 24</vt:lpstr>
      <vt:lpstr>Türkiye’nin küresel ekonomi ile entegrasyonu</vt:lpstr>
      <vt:lpstr>Slayt 26</vt:lpstr>
      <vt:lpstr>Slayt 27</vt:lpstr>
      <vt:lpstr>Slayt 28</vt:lpstr>
      <vt:lpstr>Slayt 29</vt:lpstr>
      <vt:lpstr>Slayt 30</vt:lpstr>
      <vt:lpstr>Türkiye’nin bugünkü görevi: 2023’e kadar ilk 10 ekonomiden biri olabilir miyiz?</vt:lpstr>
      <vt:lpstr>2001 krizinden sonraki hızlı ticari entegrasyon</vt:lpstr>
      <vt:lpstr>2001 krizi sonrası önemli ekonomik göstergeler </vt:lpstr>
      <vt:lpstr>Ekonomik Dönüşüm: daha çok çeşitlendirme, daha az sofistikasyon</vt:lpstr>
      <vt:lpstr>Türkiye’nin ihracatının sofistikasyonu..</vt:lpstr>
      <vt:lpstr>Sofistikasyonu sıçratmak? Nasıl?</vt:lpstr>
      <vt:lpstr>Türkiye bu ürün sepetini dönüştüremiyor.  Son on yılda Türkiye’nin dünya ticaretindeki pazar payı %0.42’den %0.92’ye çıktı.</vt:lpstr>
      <vt:lpstr>Biyoteknoloji akademik başarı için zorunlu bir unsur olmakla birlikte ekonomik kalkınma için bir şarttır. </vt:lpstr>
      <vt:lpstr>Türkiye’nin dünya pazarlarındaki varlığı:  gözden uzak, gönülden de uzak mı? </vt:lpstr>
      <vt:lpstr>Slayt 40</vt:lpstr>
      <vt:lpstr>Slayt 41</vt:lpstr>
      <vt:lpstr>Slayt 42</vt:lpstr>
      <vt:lpstr>Slayt 43</vt:lpstr>
      <vt:lpstr>Slayt 44</vt:lpstr>
      <vt:lpstr>Slayt 45</vt:lpstr>
      <vt:lpstr>Slayt 46</vt:lpstr>
      <vt:lpstr>   Türkiye’nin tasarruf problemi var (ABD gibi)</vt:lpstr>
      <vt:lpstr>Türkiye’nin yüksek enflasyon ve yüksek faiz problemi var: Enflasyon sefaletin bir parçasıdır</vt:lpstr>
      <vt:lpstr>Temel Problem: Cari hesap açığına bağımlılıktaki artış</vt:lpstr>
      <vt:lpstr>Cari Açığın Finansmanı: Kısa vadeli sermaye girişi payındaki artış</vt:lpstr>
      <vt:lpstr>Küresel dengesizlikler azalıyor</vt:lpstr>
      <vt:lpstr>Türkiye’deki problem nedir?</vt:lpstr>
      <vt:lpstr>Rekabet gücünü küresel/ulusal boyutta tartışmak yeterli değil,  Bölgesel gündemlerin ağırlığı artmalı</vt:lpstr>
      <vt:lpstr>Yerel gündem nasıl olmalı?</vt:lpstr>
      <vt:lpstr>Oda ve Borsalar ne yapabilir?</vt:lpstr>
      <vt:lpstr>Nasıl yapılabilir?</vt:lpstr>
      <vt:lpstr>Sonuçlar</vt:lpstr>
      <vt:lpstr>Ek</vt:lpstr>
      <vt:lpstr>Türkiye tarım ürünleri pazarı: Koruma ve müdahale:= Yüksek fiyat, düşük değişkenlik</vt:lpstr>
      <vt:lpstr>Türkiye’nin diğer bölgelerini de Avrupa’ya bağlamak</vt:lpstr>
      <vt:lpstr>Tahvil Alım Azaltımı: 10 Yıl Boyunca 3 Farklı Ekonomik Dönem</vt:lpstr>
    </vt:vector>
  </TitlesOfParts>
  <Company>TEPAV Economc Policy Research Institute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Esen Caglar</dc:creator>
  <cp:lastModifiedBy>ASUS ZEN 17</cp:lastModifiedBy>
  <cp:revision>979</cp:revision>
  <cp:lastPrinted>2010-12-04T11:45:39Z</cp:lastPrinted>
  <dcterms:created xsi:type="dcterms:W3CDTF">2010-12-05T21:54:05Z</dcterms:created>
  <dcterms:modified xsi:type="dcterms:W3CDTF">2014-08-25T07:09:34Z</dcterms:modified>
</cp:coreProperties>
</file>