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12" r:id="rId2"/>
    <p:sldId id="313" r:id="rId3"/>
    <p:sldId id="354" r:id="rId4"/>
    <p:sldId id="355" r:id="rId5"/>
    <p:sldId id="356" r:id="rId6"/>
    <p:sldId id="357" r:id="rId7"/>
    <p:sldId id="358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7" r:id="rId16"/>
    <p:sldId id="368" r:id="rId17"/>
    <p:sldId id="369" r:id="rId18"/>
    <p:sldId id="370" r:id="rId19"/>
    <p:sldId id="371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</p:sldIdLst>
  <p:sldSz cx="9144000" cy="6858000" type="screen4x3"/>
  <p:notesSz cx="6797675" cy="9874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79CD"/>
    <a:srgbClr val="241389"/>
    <a:srgbClr val="FAFAF9"/>
    <a:srgbClr val="F7F4F5"/>
    <a:srgbClr val="BBD3EF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739" autoAdjust="0"/>
    <p:restoredTop sz="92374" autoAdjust="0"/>
  </p:normalViewPr>
  <p:slideViewPr>
    <p:cSldViewPr>
      <p:cViewPr>
        <p:scale>
          <a:sx n="100" d="100"/>
          <a:sy n="100" d="100"/>
        </p:scale>
        <p:origin x="-374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97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Personel Sayısı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Sayfa1!$A$2:$A$7</c:f>
              <c:strCache>
                <c:ptCount val="6"/>
                <c:pt idx="0">
                  <c:v>İlkokul</c:v>
                </c:pt>
                <c:pt idx="1">
                  <c:v>Ortaokul</c:v>
                </c:pt>
                <c:pt idx="2">
                  <c:v>Lise</c:v>
                </c:pt>
                <c:pt idx="3">
                  <c:v>Üniversite</c:v>
                </c:pt>
                <c:pt idx="4">
                  <c:v>Yüksek Lisans</c:v>
                </c:pt>
                <c:pt idx="5">
                  <c:v>Doktora</c:v>
                </c:pt>
              </c:strCache>
            </c:strRef>
          </c:cat>
          <c:val>
            <c:numRef>
              <c:f>Sayfa1!$B$2:$B$7</c:f>
              <c:numCache>
                <c:formatCode>General</c:formatCode>
                <c:ptCount val="6"/>
                <c:pt idx="0">
                  <c:v>189</c:v>
                </c:pt>
                <c:pt idx="1">
                  <c:v>168</c:v>
                </c:pt>
                <c:pt idx="2">
                  <c:v>1015</c:v>
                </c:pt>
                <c:pt idx="3">
                  <c:v>2281</c:v>
                </c:pt>
                <c:pt idx="4">
                  <c:v>299</c:v>
                </c:pt>
                <c:pt idx="5">
                  <c:v>33</c:v>
                </c:pt>
              </c:numCache>
            </c:numRef>
          </c:val>
        </c:ser>
        <c:ser>
          <c:idx val="1"/>
          <c:order val="1"/>
          <c:tx>
            <c:strRef>
              <c:f>Sayfa1!$C$1</c:f>
              <c:strCache>
                <c:ptCount val="1"/>
                <c:pt idx="0">
                  <c:v>Yüzde</c:v>
                </c:pt>
              </c:strCache>
            </c:strRef>
          </c:tx>
          <c:explosion val="25"/>
          <c:cat>
            <c:strRef>
              <c:f>Sayfa1!$A$2:$A$7</c:f>
              <c:strCache>
                <c:ptCount val="6"/>
                <c:pt idx="0">
                  <c:v>İlkokul</c:v>
                </c:pt>
                <c:pt idx="1">
                  <c:v>Ortaokul</c:v>
                </c:pt>
                <c:pt idx="2">
                  <c:v>Lise</c:v>
                </c:pt>
                <c:pt idx="3">
                  <c:v>Üniversite</c:v>
                </c:pt>
                <c:pt idx="4">
                  <c:v>Yüksek Lisans</c:v>
                </c:pt>
                <c:pt idx="5">
                  <c:v>Doktora</c:v>
                </c:pt>
              </c:strCache>
            </c:strRef>
          </c:cat>
          <c:val>
            <c:numRef>
              <c:f>Sayfa1!$C$2:$C$7</c:f>
              <c:numCache>
                <c:formatCode>General</c:formatCode>
                <c:ptCount val="6"/>
                <c:pt idx="0">
                  <c:v>4.7427854454203264E-2</c:v>
                </c:pt>
                <c:pt idx="1">
                  <c:v>4.215809284818068E-2</c:v>
                </c:pt>
                <c:pt idx="2">
                  <c:v>0.25470514429109159</c:v>
                </c:pt>
                <c:pt idx="3">
                  <c:v>0.57239648682559596</c:v>
                </c:pt>
                <c:pt idx="4">
                  <c:v>7.5031367628607279E-2</c:v>
                </c:pt>
                <c:pt idx="5">
                  <c:v>8.2810539523212046E-3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tr-TR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Sayı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Sayfa1!$A$2:$A$6</c:f>
              <c:strCache>
                <c:ptCount val="5"/>
                <c:pt idx="0">
                  <c:v>İlkokul</c:v>
                </c:pt>
                <c:pt idx="1">
                  <c:v>Ortaokul</c:v>
                </c:pt>
                <c:pt idx="2">
                  <c:v>Lise</c:v>
                </c:pt>
                <c:pt idx="3">
                  <c:v>Üniversite</c:v>
                </c:pt>
                <c:pt idx="4">
                  <c:v>Yüksek Lisans</c:v>
                </c:pt>
              </c:strCache>
            </c:strRef>
          </c:cat>
          <c:val>
            <c:numRef>
              <c:f>Sayfa1!$B$2:$B$6</c:f>
              <c:numCache>
                <c:formatCode>General</c:formatCode>
                <c:ptCount val="5"/>
                <c:pt idx="0">
                  <c:v>48</c:v>
                </c:pt>
                <c:pt idx="1">
                  <c:v>70</c:v>
                </c:pt>
                <c:pt idx="2">
                  <c:v>241</c:v>
                </c:pt>
                <c:pt idx="3">
                  <c:v>306</c:v>
                </c:pt>
                <c:pt idx="4">
                  <c:v>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tr-TR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Sayfa1!$B$1</c:f>
              <c:strCache>
                <c:ptCount val="1"/>
                <c:pt idx="0">
                  <c:v>Sütun1</c:v>
                </c:pt>
              </c:strCache>
            </c:strRef>
          </c:tx>
          <c:explosion val="25"/>
          <c:dLbls>
            <c:showLegendKey val="0"/>
            <c:showVal val="1"/>
            <c:showCatName val="0"/>
            <c:showSerName val="0"/>
            <c:showPercent val="1"/>
            <c:showBubbleSize val="0"/>
            <c:showLeaderLines val="1"/>
          </c:dLbls>
          <c:cat>
            <c:strRef>
              <c:f>Sayfa1!$A$2:$A$3</c:f>
              <c:strCache>
                <c:ptCount val="2"/>
                <c:pt idx="0">
                  <c:v>Yabancı Dil Bilen</c:v>
                </c:pt>
                <c:pt idx="1">
                  <c:v>Yabancı Dil Bilmeyen</c:v>
                </c:pt>
              </c:strCache>
            </c:strRef>
          </c:cat>
          <c:val>
            <c:numRef>
              <c:f>Sayfa1!$B$2:$B$3</c:f>
              <c:numCache>
                <c:formatCode>General</c:formatCode>
                <c:ptCount val="2"/>
                <c:pt idx="0">
                  <c:v>1270</c:v>
                </c:pt>
                <c:pt idx="1">
                  <c:v>2715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tr-TR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50445" y="1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D9CB5-BFD4-49C5-9742-A0BAFD2B6555}" type="datetimeFigureOut">
              <a:rPr lang="tr-TR" smtClean="0"/>
              <a:pPr/>
              <a:t>25.08.2014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3" y="9378825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50445" y="9378825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433AF-320A-4C87-8FF8-FC9116A0C1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1762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1835CF-D5BA-4F62-A2FB-69E8B863DB73}" type="datetimeFigureOut">
              <a:rPr lang="tr-TR" smtClean="0"/>
              <a:pPr/>
              <a:t>25.08.2014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39775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79768" y="4690270"/>
            <a:ext cx="5438140" cy="4443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3" y="9378825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50445" y="9378825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B158D-2703-4F37-A0F8-85F325B4453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5443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13E2AA7-00AF-448D-AA28-F8AFE87BC4C3}" type="datetime1">
              <a:rPr lang="tr-TR" smtClean="0"/>
              <a:t>25.08.2014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7" name="6 Düz Bağlayıcı"/>
          <p:cNvCxnSpPr/>
          <p:nvPr userDrawn="1"/>
        </p:nvCxnSpPr>
        <p:spPr>
          <a:xfrm>
            <a:off x="0" y="404664"/>
            <a:ext cx="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A6C68C-39E9-4CFD-B7A6-2E5414E1D856}" type="datetime1">
              <a:rPr lang="tr-TR" smtClean="0"/>
              <a:t>25.08.2014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30C9225-3940-4F2F-BC32-4A062DB44E6C}" type="datetime1">
              <a:rPr lang="tr-TR" smtClean="0"/>
              <a:t>25.08.2014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Tx/>
              <a:buSzPct val="70000"/>
              <a:buFont typeface="Calibri" pitchFamily="34" charset="0"/>
              <a:buChar char="→"/>
              <a:defRPr sz="2800">
                <a:solidFill>
                  <a:schemeClr val="tx1"/>
                </a:solidFill>
              </a:defRPr>
            </a:lvl2pPr>
          </a:lstStyle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CB3F39B-3F53-40BB-BAED-6457FB24F2F4}" type="datetime1">
              <a:rPr lang="tr-TR" smtClean="0"/>
              <a:t>25.08.2014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52D11A-26F7-4753-8D2A-8CEA7A185F24}" type="datetime1">
              <a:rPr lang="tr-TR" smtClean="0"/>
              <a:t>25.08.2014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150F20-2430-4C42-A005-DC1468A35BBE}" type="datetime1">
              <a:rPr lang="tr-TR" smtClean="0"/>
              <a:t>25.08.2014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29096E-7955-4881-B3B9-2DC5C9427054}" type="datetime1">
              <a:rPr lang="tr-TR" smtClean="0"/>
              <a:t>25.08.2014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F78880-8055-4F65-A5F1-169E1FCFBE16}" type="datetime1">
              <a:rPr lang="tr-TR" smtClean="0"/>
              <a:t>25.08.2014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8F6AC0D-D67F-4A44-8BB0-F367BB04C850}" type="datetime1">
              <a:rPr lang="tr-TR" smtClean="0"/>
              <a:t>25.08.2014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D32425-259F-4DE6-BAAF-6D9E48F5D4AD}" type="datetime1">
              <a:rPr lang="tr-TR" smtClean="0"/>
              <a:t>25.08.2014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049B6F-2587-495A-BB6E-CAE51AB8D0C8}" type="datetime1">
              <a:rPr lang="tr-TR" smtClean="0"/>
              <a:t>25.08.2014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9409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772816"/>
            <a:ext cx="8229600" cy="48139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marL="742950" lvl="1" indent="-285750" algn="l" defTabSz="914400" rtl="0" eaLnBrk="1" latinLnBrk="0" hangingPunct="1">
              <a:spcBef>
                <a:spcPct val="20000"/>
              </a:spcBef>
              <a:buClrTx/>
              <a:buSzPct val="70000"/>
              <a:buFont typeface="Calibri" pitchFamily="34" charset="0"/>
              <a:buChar char="→"/>
            </a:pPr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cxnSp>
        <p:nvCxnSpPr>
          <p:cNvPr id="7" name="6 Düz Bağlayıcı"/>
          <p:cNvCxnSpPr/>
          <p:nvPr/>
        </p:nvCxnSpPr>
        <p:spPr>
          <a:xfrm>
            <a:off x="0" y="404664"/>
            <a:ext cx="8643938" cy="1587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6 Metin kutusu"/>
          <p:cNvSpPr txBox="1">
            <a:spLocks noChangeArrowheads="1"/>
          </p:cNvSpPr>
          <p:nvPr/>
        </p:nvSpPr>
        <p:spPr bwMode="auto">
          <a:xfrm>
            <a:off x="0" y="0"/>
            <a:ext cx="74523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1600" b="1" noProof="0" dirty="0" smtClean="0">
                <a:solidFill>
                  <a:schemeClr val="tx2"/>
                </a:solidFill>
                <a:cs typeface="Arial" charset="0"/>
              </a:rPr>
              <a:t>Türkiye Odalar ve Borsalar Birliği</a:t>
            </a:r>
            <a:endParaRPr lang="en-US" sz="1600" b="1" noProof="0" dirty="0">
              <a:solidFill>
                <a:schemeClr val="tx2"/>
              </a:solidFill>
              <a:cs typeface="Arial" charset="0"/>
            </a:endParaRPr>
          </a:p>
        </p:txBody>
      </p:sp>
      <p:pic>
        <p:nvPicPr>
          <p:cNvPr id="9" name="İçerik Yer Tutucusu 5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316416" y="0"/>
            <a:ext cx="827584" cy="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FF0000"/>
        </a:buClr>
        <a:buSzPct val="120000"/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Ø"/>
        <a:defRPr lang="tr-TR" sz="2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566682" y="2030983"/>
            <a:ext cx="8010636" cy="1830065"/>
          </a:xfrm>
        </p:spPr>
        <p:txBody>
          <a:bodyPr>
            <a:noAutofit/>
          </a:bodyPr>
          <a:lstStyle/>
          <a:p>
            <a:pPr algn="ctr"/>
            <a:r>
              <a:rPr lang="tr-TR" sz="3200" b="1" dirty="0" smtClean="0">
                <a:solidFill>
                  <a:srgbClr val="3379C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</a:t>
            </a:r>
            <a:r>
              <a:rPr lang="tr-TR" sz="3200" b="1" dirty="0" smtClean="0">
                <a:solidFill>
                  <a:srgbClr val="3379C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YILI SONU İTİBARİYLE </a:t>
            </a:r>
            <a:r>
              <a:rPr lang="tr-TR" sz="3200" b="1" dirty="0" smtClean="0">
                <a:solidFill>
                  <a:srgbClr val="3379C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tr-TR" sz="3200" b="1" dirty="0" smtClean="0">
                <a:solidFill>
                  <a:srgbClr val="3379C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3200" b="1" dirty="0" smtClean="0">
                <a:solidFill>
                  <a:srgbClr val="3379C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ODA/BORSALARDA </a:t>
            </a:r>
            <a:br>
              <a:rPr lang="tr-TR" sz="3200" b="1" dirty="0" smtClean="0">
                <a:solidFill>
                  <a:srgbClr val="3379C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tr-TR" sz="3200" b="1" dirty="0" smtClean="0">
                <a:solidFill>
                  <a:srgbClr val="3379CD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AKREDİTASYON ÇALIŞMALARI</a:t>
            </a:r>
            <a:endParaRPr lang="en-US" sz="3200" b="1" dirty="0">
              <a:solidFill>
                <a:srgbClr val="3379C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10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479587" y="2060848"/>
            <a:ext cx="7908217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152 Akredite Oda/Borsada,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Yabancı Dil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bilen personel 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1270’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tir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solidFill>
                  <a:srgbClr val="3379C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solidFill>
                  <a:srgbClr val="3379CD"/>
                </a:solidFill>
                <a:latin typeface="Times New Roman" pitchFamily="18" charset="0"/>
                <a:cs typeface="Times New Roman" pitchFamily="18" charset="0"/>
              </a:rPr>
              <a:t>    Bu  durum, Oda/Borsa başına 8 personelin yabancı dil bildiği şekliyle   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solidFill>
                  <a:srgbClr val="3379CD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solidFill>
                  <a:srgbClr val="3379CD"/>
                </a:solidFill>
                <a:latin typeface="Times New Roman" pitchFamily="18" charset="0"/>
                <a:cs typeface="Times New Roman" pitchFamily="18" charset="0"/>
              </a:rPr>
              <a:t>    yorumlanabilir.  </a:t>
            </a:r>
            <a:endParaRPr lang="tr-TR" b="1" dirty="0">
              <a:solidFill>
                <a:srgbClr val="3379CD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u="sng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Grafik 2"/>
          <p:cNvGraphicFramePr/>
          <p:nvPr>
            <p:extLst>
              <p:ext uri="{D42A27DB-BD31-4B8C-83A1-F6EECF244321}">
                <p14:modId xmlns:p14="http://schemas.microsoft.com/office/powerpoint/2010/main" val="3794419935"/>
              </p:ext>
            </p:extLst>
          </p:nvPr>
        </p:nvGraphicFramePr>
        <p:xfrm>
          <a:off x="1708007" y="3954870"/>
          <a:ext cx="5451375" cy="29031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Metin kutusu 9"/>
          <p:cNvSpPr txBox="1"/>
          <p:nvPr/>
        </p:nvSpPr>
        <p:spPr>
          <a:xfrm>
            <a:off x="3020616" y="213285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İNSAN KAYNAKLARI YÖNETİMİ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02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11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479586" y="2060847"/>
            <a:ext cx="7908217" cy="4662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152 Akredite Oda/Borsada, 2013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yılında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personele   </a:t>
            </a:r>
            <a:r>
              <a:rPr lang="tr-TR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1234 adet </a:t>
            </a:r>
            <a:r>
              <a:rPr lang="tr-TR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eğitim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verilmiştir.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Yönetim Kurulu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, Meclis ve Meslek Komite </a:t>
            </a:r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Üyelerininin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katılım sağladığı </a:t>
            </a:r>
            <a:r>
              <a:rPr lang="tr-TR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yönetici eğitimi 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292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dir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Personel için kişi başına düşen eğitim saati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 saat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olarak ölçülmüştür.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020616" y="2060847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İNSAN KAYNAKLARI YÖNETİMİ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97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12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479586" y="2060847"/>
            <a:ext cx="7908217" cy="674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152 Akredite Oda/Borsada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, 2013 yılında yapılan değerlendirmeye göre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«Personel Memnuniyet Oranı»  % 65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olarak ölçülmüştür.  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2013 yılında Oda/Borsalarda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1435 adet «Personel Toplantısı»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gerçekleştirilmiştir.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3985 personelin,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Performans Değerlendirme Sistemine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göre ortalama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performansı % 66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olarak ölçülmüştür.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020616" y="2080959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İNSAN KAYNAKLARI YÖNETİMİ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20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13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11561" y="2564903"/>
            <a:ext cx="7450884" cy="6740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Akredite Oda/Borsaların, </a:t>
            </a: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Stratejik Planlarından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üretilmiş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tr-TR" b="1" u="sng" dirty="0">
                <a:latin typeface="Times New Roman" pitchFamily="18" charset="0"/>
                <a:cs typeface="Times New Roman" pitchFamily="18" charset="0"/>
              </a:rPr>
              <a:t>2013 yılı </a:t>
            </a: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İş Planlarına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göre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planladıkları hedeflerin,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gerçekleşme oranı %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55.5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 tir.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Akredite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Oda/Borsaların, </a:t>
            </a:r>
            <a:r>
              <a:rPr lang="tr-TR" b="1" u="sng" dirty="0">
                <a:latin typeface="Times New Roman" pitchFamily="18" charset="0"/>
                <a:cs typeface="Times New Roman" pitchFamily="18" charset="0"/>
              </a:rPr>
              <a:t>Stratejik Planlarından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üretilmiş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tr-TR" b="1" u="sng" dirty="0">
                <a:latin typeface="Times New Roman" pitchFamily="18" charset="0"/>
                <a:cs typeface="Times New Roman" pitchFamily="18" charset="0"/>
              </a:rPr>
              <a:t>2013 yılı İş Planlarına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göre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planladıkları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hedeflerin,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maliyet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tahminlerine göre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gerçekleşme oranı %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44.8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’ </a:t>
            </a:r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dir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020616" y="227013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İŞ PLANLAMASI VE YÖNETİMİ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2897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14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11561" y="1965621"/>
            <a:ext cx="7450884" cy="840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152 Akredite Oda/Borsa 2013 yılında,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Yerel basında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99074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kez,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Ulusal basında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22898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kez,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Uluslararası basında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159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kez haber oldu.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Oda/Borsalar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Sosyal Medya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aracılığıyla da sunulan hizmetlerden üyelerini haberdar ediyor.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107 Oda/Borsanın Facebook, 73 Oda/Borsanın </a:t>
            </a:r>
            <a:r>
              <a:rPr lang="tr-TR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Twitter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hesabı var.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Oda/Borsalar tarafından 2013 yılında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gazete, dergi vb. gibi 831 farklı yayın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çıkarılmıştır.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020616" y="2085468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HABERLEŞME VE YAYINLAR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49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15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11561" y="2270134"/>
            <a:ext cx="7450884" cy="7986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142 Oda/Borsa’nın İngilizce destekli ,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4 Odanın Almanca destekli,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 Odanın Rusça destekli,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 Odanın Fransızca destekli,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 Odanın Arapça destekli 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Web Sitesi var.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2013 yılında Oda/Borsaların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web sitelerinin tıklanma sayısı 93.523.000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7744" y="2085468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BİLGİ VE İLETİŞİM TEKNOLOJİLERİ KULLANIMI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41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16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83568" y="2454800"/>
            <a:ext cx="7450884" cy="5493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2013 Yılında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80463 üyeye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( aktif üyelerin %8’i ) uygulanan memnuniyet anketine göre,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Üye Memnuniyet Oranı % 71.25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olarak ölçülmüştür.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                           ÜYE İLİŞKİLERİ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252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17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83568" y="2305077"/>
            <a:ext cx="7450884" cy="757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152 Akredite Oda/Borsanın,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152’si ISO 9000 Kalite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Yönetim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Sistemi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10’u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ISO 10002 Müşteri Memnuniyeti Yönetim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Sistemi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9 ‘u ISO 14000 Çevre Yönetim Sistemi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3’ü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ISO/IEC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27001 Bilgi Güvenliği Yönetim Sistemi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1’i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ISO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22000 Gıda Güvenliği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Yönetim Sistemi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1’i İSG-OHSAS TS 18001 İş Sağlığı ve Güvenliği Yönetim Sistemi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1’i Entegre Yönetim Sistemi 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Belgesine sahiptir.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                           KALİTE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897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18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83568" y="2305077"/>
            <a:ext cx="7450884" cy="757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4 Oda;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Avrupa Kalite Yönetimi Vakfı -  EFQM ( Mükemmellik Modeli )   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kapsamında çalışmalarını       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sürdürmektedir.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 Oda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Avrupa Kalite Büyük Ödülü ve Mükemmellikte Süreklilik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Ödülünü almıştır. ( Kocaeli SO )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 Oda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Mükemmellikte Yetkinlik Ödülünü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almıştır. 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( Ankara SO – EBSO )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 Oda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Mükemmellikte Kararlılık  Ödülünü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almıştır.  ( Fethiye TSO)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                           KALİTE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36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19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83568" y="2305077"/>
            <a:ext cx="7450884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2013 yılında Akredite Oda/Borsalar tarafından paydaşlar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ve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üyelerle gerçekleştirilen toplantı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tr-TR" b="1" dirty="0" err="1">
                <a:latin typeface="Times New Roman" pitchFamily="18" charset="0"/>
                <a:cs typeface="Times New Roman" pitchFamily="18" charset="0"/>
              </a:rPr>
              <a:t>çalıştay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, eğitim,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fuar organizasyonu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4622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‘</a:t>
            </a:r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dir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Bu da Oda/Borsa başına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yılda yaklaşık 30 organizasyon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olarak ifade edilebilir.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                           İLETİŞİM AĞI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595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2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702469" y="2645520"/>
            <a:ext cx="7239000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9 Dönemde 110 Akredite Oda / 42 Akredite Borsa olmak üzere                     toplamda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152  ‘Beş Yıldızlı Hizmet Veren’  Akredite Oda/Borsa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bulunmaktadır.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Oda/Borsaların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% 41.6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‘</a:t>
            </a:r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sı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Akredite durumda.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10. ve 11. Dönem Oda/Borsalarla bu sayı 156 Akredite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Oda /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                 65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Akredite Borsa olmak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üzere 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toplamda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221 Akredite Oda/Borsa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olacak, bu da Oda/Borsaların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60.55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‘inin Akreditasyonu anlamına geliyor. 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320316" y="1580059"/>
            <a:ext cx="842493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Genel Bilgiler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391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20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83568" y="2305077"/>
            <a:ext cx="7450884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2013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yılında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Oda/Borsalar tarafından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2369  adet lobi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faaliyeti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gerçekleştirilmiştir. </a:t>
            </a: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Lobi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Faaliyetleri ile çözüme kavuşturulan  üye sorunu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1222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’dir.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Akredite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Oda/Borsaların 2013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yılında katılım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sağladığı TOBB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faaliyetleri (</a:t>
            </a:r>
            <a:r>
              <a:rPr lang="tr-TR" b="1" dirty="0" err="1">
                <a:latin typeface="Times New Roman" pitchFamily="18" charset="0"/>
                <a:cs typeface="Times New Roman" pitchFamily="18" charset="0"/>
              </a:rPr>
              <a:t>çalıştay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, toplantı, eğitim vb. ) sayısı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1612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dir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                           POLİTİKA VE TEMSİL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8332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21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83568" y="2305077"/>
            <a:ext cx="7450884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2013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yılında Akredite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Oda/Borsaların yaptığı ve yayınladığı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araştırma ve istatistiki çalışma 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1789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’dur.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2013 yılında 152 Akredite Oda/Borsa,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110 AB Projesi,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132 Kalkınma Ajansı Projesi,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38 UR-GE Projesi,</a:t>
            </a:r>
          </a:p>
          <a:p>
            <a:pPr marL="285750" indent="-285750" algn="just" eaLnBrk="1" hangingPunct="1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71 diğer projeler olmak 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üzere  toplamda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351 Projenin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yürütücüsü ya da ana paydaşı olmuştur.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             BİLGİ,DANIŞMANLIK VE DESTEK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57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22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83568" y="2305077"/>
            <a:ext cx="7450884" cy="2169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2013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yılında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Oda/Borsaların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yürüttüğü yada ana paydaşı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olduğu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351 Proje için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AB, Kalkınma Ajansı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vb.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kuruluşlardan aldığı </a:t>
            </a: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hibe desteği 207.379.000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TL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’dir.</a:t>
            </a:r>
            <a:endParaRPr lang="tr-TR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             BİLGİ,DANIŞMANLIK VE DESTEK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797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23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83568" y="2305077"/>
            <a:ext cx="7450884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2013 yılında İş Geliştirme amaçlı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üyelere düzenlenen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eğitim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987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’dir.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Eğitimlere katılım sağlayan üye 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70036  (aktif üyelerin %7’si)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olarak belirlenmiştir.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                   İŞ GELİŞTİRME VE EĞİTİM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9923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24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83568" y="2305077"/>
            <a:ext cx="7450884" cy="38318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2013 yılında İş Geliştirme amaçlı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üyelere düzenlenen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eğitim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987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’dir.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Eğitimlere katılım sağlayan üye 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70036  (aktif üyelerin %7’si)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olarak belirlenmiştir.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2013 yılında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Akredite Oda/Borsalarca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düzenlenen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Girişimcilik Eğitimleri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sonucunda iş yeri açan kişi sayısı 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1331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’dir.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                   İŞ GELİŞTİRME VE EĞİTİM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1001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25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83568" y="2305077"/>
            <a:ext cx="7450884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2013 yılında Akredite Odalar,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Personeline yönelik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olarak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117 adet dış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ticaret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eğitimi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düzenlemiştir.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Üyelere yönelik olarak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179 adet dış ticaret eğitimi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düzenlemiştir.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Odalar aracılığıyla üyeler,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268 adet uluslararası fuara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katılım sağlamıştır.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2013 yılında </a:t>
            </a:r>
            <a:r>
              <a:rPr lang="tr-TR" b="1" u="sng" dirty="0">
                <a:latin typeface="Times New Roman" pitchFamily="18" charset="0"/>
                <a:cs typeface="Times New Roman" pitchFamily="18" charset="0"/>
              </a:rPr>
              <a:t>Yönetim Kurulu, Meclis ve Meslek </a:t>
            </a: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Komiteleri Üyelerince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gerçekleştirilen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Dış Pazar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ziyareti sayısı 232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’dir.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                     ULUSLARARASI TİCARET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970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26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83568" y="2305077"/>
            <a:ext cx="7450884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İhracat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yapan üye 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45875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 tir.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Akredite Oda/Borsalarca iletişim kurulan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yabancı kuruluş 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1680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’dir.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2013 yılına kadar "Kardeş Oda" protokolü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imzalanan yabancı Oda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336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 </a:t>
            </a:r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dır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                     ULUSLARARASI TİCARET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190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27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27906" y="2305077"/>
            <a:ext cx="7450884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2013 yılında, Akredite Odalar tarafından «Yabancı Piyasalar»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ile ilgili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yapılan araştırma 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554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’tür.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u="sng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Üyelere sunulan dış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ticaret hizmetleri sonrasında 2013 yılında ihracat yapmaya başlayan üye 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926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’dır.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                     ULUSLARARASI TİCARET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475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28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27906" y="2305077"/>
            <a:ext cx="7450884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42 Akredite Borsa’nın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‘inin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Satış Salonu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bulunmaktadır.</a:t>
            </a:r>
            <a:endParaRPr lang="tr-TR" b="1" u="sng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42 Akredite Borsa’nın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‘unun </a:t>
            </a:r>
            <a:r>
              <a:rPr lang="tr-TR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Labaratuvarı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bulunmaktadır.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Borsanın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err="1" smtClean="0">
                <a:latin typeface="Times New Roman" pitchFamily="18" charset="0"/>
                <a:cs typeface="Times New Roman" pitchFamily="18" charset="0"/>
              </a:rPr>
              <a:t>Labaratuvarı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TÜRKAK’tan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Akredite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edilmiş durumdadır.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>
                <a:solidFill>
                  <a:srgbClr val="FF0000"/>
                </a:solidFill>
              </a:rPr>
              <a:t> </a:t>
            </a:r>
            <a:r>
              <a:rPr lang="tr-TR" i="1" dirty="0" smtClean="0">
                <a:solidFill>
                  <a:srgbClr val="FF0000"/>
                </a:solidFill>
              </a:rPr>
              <a:t>       SATIŞ SALONLARI VE LABARATUVARLAR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58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29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646162" y="2708920"/>
            <a:ext cx="7450884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42 Akredite Borsa’nın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‘i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Canlı Hayvan Park Pazar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yerine sahiptir.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42 Akredite Borsa’nın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‘si 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Lisanslı Depoculuk hizmeti sunmaktadır.</a:t>
            </a: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2263180" y="2279152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>
                <a:solidFill>
                  <a:srgbClr val="FF0000"/>
                </a:solidFill>
              </a:rPr>
              <a:t> </a:t>
            </a:r>
            <a:r>
              <a:rPr lang="tr-TR" i="1" dirty="0" smtClean="0">
                <a:solidFill>
                  <a:srgbClr val="FF0000"/>
                </a:solidFill>
              </a:rPr>
              <a:t>                BORSACILIK FAALİYETLERİ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483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3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702469" y="2645520"/>
            <a:ext cx="7239000" cy="30008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152 Akredite Oda/Borsa  toplamda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1.308.000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ü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yeye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hizmet sunuyor.</a:t>
            </a:r>
            <a:endParaRPr lang="tr-TR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Bu üyelerin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%75.75’i  yani </a:t>
            </a:r>
            <a:r>
              <a:rPr lang="tr-TR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991.000’i aktif üy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olarak nitelendiriliyor. 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10. ve 11. Dönem Oda/Borsalarla birlikte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221 Akredite Oda/Borsa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toplamda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1.410.000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üyeye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hizmet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sunar hale gelecek.  Bu da </a:t>
            </a:r>
            <a:r>
              <a:rPr lang="tr-TR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1.060.000 aktif üyenin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Beş Yıldızlı Hizmetten faydalanmasına olanak sağlıyor.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320316" y="1580059"/>
            <a:ext cx="842493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Genel Bilgiler</a:t>
            </a:r>
          </a:p>
        </p:txBody>
      </p:sp>
    </p:spTree>
    <p:extLst>
      <p:ext uri="{BB962C8B-B14F-4D97-AF65-F5344CB8AC3E}">
        <p14:creationId xmlns:p14="http://schemas.microsoft.com/office/powerpoint/2010/main" val="2082089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30</a:t>
            </a:fld>
            <a:endParaRPr lang="tr-TR" dirty="0"/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1 Başlık"/>
          <p:cNvSpPr txBox="1">
            <a:spLocks/>
          </p:cNvSpPr>
          <p:nvPr/>
        </p:nvSpPr>
        <p:spPr>
          <a:xfrm>
            <a:off x="523392" y="1988840"/>
            <a:ext cx="7992888" cy="18610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Clr>
                <a:srgbClr val="FF0000"/>
              </a:buClr>
              <a:buSzPct val="120000"/>
              <a:buFont typeface="Wingdings" pitchFamily="2" charset="2"/>
              <a:buChar char="§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ClrTx/>
              <a:buSzPct val="70000"/>
              <a:buFont typeface="Calibri" pitchFamily="34" charset="0"/>
              <a:buChar char="→"/>
              <a:defRPr lang="tr-TR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0" hangingPunct="0">
              <a:spcBef>
                <a:spcPts val="0"/>
              </a:spcBef>
              <a:buNone/>
              <a:defRPr/>
            </a:pPr>
            <a:r>
              <a:rPr lang="tr-TR" sz="2800" b="1" kern="0" dirty="0" smtClean="0">
                <a:solidFill>
                  <a:srgbClr val="FF0000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Arial Black" pitchFamily="34" charset="0"/>
                <a:ea typeface="+mj-ea"/>
                <a:cs typeface="+mj-cs"/>
              </a:rPr>
              <a:t>TOBB </a:t>
            </a:r>
          </a:p>
          <a:p>
            <a:pPr marL="0" indent="0" algn="ctr" eaLnBrk="0" hangingPunct="0">
              <a:spcBef>
                <a:spcPts val="0"/>
              </a:spcBef>
              <a:buNone/>
              <a:defRPr/>
            </a:pPr>
            <a:r>
              <a:rPr lang="tr-TR" sz="2800" b="1" kern="0" dirty="0" smtClean="0">
                <a:solidFill>
                  <a:srgbClr val="FF0000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Arial Black" pitchFamily="34" charset="0"/>
                <a:ea typeface="+mj-ea"/>
                <a:cs typeface="+mj-cs"/>
              </a:rPr>
              <a:t>ODA/BORSA </a:t>
            </a:r>
          </a:p>
          <a:p>
            <a:pPr marL="0" indent="0" algn="ctr" eaLnBrk="0" hangingPunct="0">
              <a:spcBef>
                <a:spcPts val="0"/>
              </a:spcBef>
              <a:buNone/>
              <a:defRPr/>
            </a:pPr>
            <a:r>
              <a:rPr lang="tr-TR" sz="2800" b="1" kern="0" dirty="0" smtClean="0">
                <a:solidFill>
                  <a:srgbClr val="FF0000"/>
                </a:solidFill>
                <a:effectLst>
                  <a:reflection blurRad="6350" stA="60000" endA="900" endPos="60000" dist="29997" dir="5400000" sy="-100000" algn="bl" rotWithShape="0"/>
                </a:effectLst>
                <a:latin typeface="Arial Black" pitchFamily="34" charset="0"/>
                <a:ea typeface="+mj-ea"/>
                <a:cs typeface="+mj-cs"/>
              </a:rPr>
              <a:t>AKREDİTASYON SİSTEMİ</a:t>
            </a:r>
            <a:endParaRPr lang="tr-TR" sz="2800" b="1" kern="0" dirty="0">
              <a:solidFill>
                <a:srgbClr val="FF0000"/>
              </a:solidFill>
              <a:effectLst>
                <a:reflection blurRad="6350" stA="60000" endA="900" endPos="60000" dist="29997" dir="5400000" sy="-100000" algn="bl" rotWithShape="0"/>
              </a:effectLst>
              <a:latin typeface="Arial Black" pitchFamily="34" charset="0"/>
              <a:ea typeface="+mj-ea"/>
              <a:cs typeface="+mj-cs"/>
            </a:endParaRPr>
          </a:p>
        </p:txBody>
      </p:sp>
      <p:sp>
        <p:nvSpPr>
          <p:cNvPr id="12" name="1 Başlık"/>
          <p:cNvSpPr txBox="1">
            <a:spLocks/>
          </p:cNvSpPr>
          <p:nvPr/>
        </p:nvSpPr>
        <p:spPr>
          <a:xfrm>
            <a:off x="565541" y="4437112"/>
            <a:ext cx="8010636" cy="18300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endParaRPr lang="en-US" sz="3200" b="1" dirty="0">
              <a:solidFill>
                <a:srgbClr val="3379CD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992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4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702468" y="2645520"/>
            <a:ext cx="739792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152 Akredite Oda/Borsa  </a:t>
            </a: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2013 yılında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810.000.000 TL gelir 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elde etmiş, 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613.000.000 TL gider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gerçekleştirmiş. 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2014 yılında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152 Akredite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Oda/Borsanın 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toplam bütçesi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914.000.000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TL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olarak tahmin ediliyor.</a:t>
            </a:r>
          </a:p>
          <a:p>
            <a:pPr marL="285750" indent="-285750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10. ve 11. Dönem Oda/Borsalarla birlikte 221 Akredite Oda/Borsa’nın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2014 yılı tahmini bütçesi 1.015.000.000 TL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olarak tahmin ediliyor.</a:t>
            </a: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320316" y="1580059"/>
            <a:ext cx="842493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Genel Bilgiler</a:t>
            </a:r>
          </a:p>
        </p:txBody>
      </p:sp>
    </p:spTree>
    <p:extLst>
      <p:ext uri="{BB962C8B-B14F-4D97-AF65-F5344CB8AC3E}">
        <p14:creationId xmlns:p14="http://schemas.microsoft.com/office/powerpoint/2010/main" val="2643079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5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702468" y="2645520"/>
            <a:ext cx="7397923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2013 </a:t>
            </a:r>
            <a:r>
              <a:rPr lang="tr-TR" b="1" u="sng" dirty="0">
                <a:latin typeface="Times New Roman" pitchFamily="18" charset="0"/>
                <a:cs typeface="Times New Roman" pitchFamily="18" charset="0"/>
              </a:rPr>
              <a:t>yılı verilerine </a:t>
            </a: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göre; </a:t>
            </a: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152 Akredite Oda/Borsa 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3985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personel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ile üyelerine hizmet sunuyor. 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Bu da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kişi başına yaklaşık </a:t>
            </a:r>
            <a:r>
              <a:rPr lang="tr-TR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249 aktif üye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anlamına geliyor.</a:t>
            </a:r>
            <a:endParaRPr lang="tr-TR" b="1" u="sng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221 Akredite Oda/Borsa olarak değerlendirildiği zaman;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Oda/Borsalardaki toplam personel 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4670’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ulaşıyor.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Bu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da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kişi başına yaklaşık </a:t>
            </a:r>
            <a:r>
              <a:rPr lang="tr-TR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227 </a:t>
            </a:r>
            <a:r>
              <a:rPr lang="tr-TR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aktif üye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anlamına geliyor.</a:t>
            </a:r>
            <a:endParaRPr lang="tr-TR" b="1" u="sng" dirty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320316" y="1580059"/>
            <a:ext cx="8424936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Genel Bilgiler</a:t>
            </a:r>
          </a:p>
        </p:txBody>
      </p:sp>
    </p:spTree>
    <p:extLst>
      <p:ext uri="{BB962C8B-B14F-4D97-AF65-F5344CB8AC3E}">
        <p14:creationId xmlns:p14="http://schemas.microsoft.com/office/powerpoint/2010/main" val="267685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6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833822" y="1594560"/>
            <a:ext cx="7397923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152 Akredite Oda/Borsanın </a:t>
            </a:r>
            <a:r>
              <a:rPr lang="tr-TR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3985 Personelinin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Eğitim Durumu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Genel Bilgiler</a:t>
            </a:r>
          </a:p>
        </p:txBody>
      </p:sp>
      <p:graphicFrame>
        <p:nvGraphicFramePr>
          <p:cNvPr id="3" name="Grafik 2"/>
          <p:cNvGraphicFramePr/>
          <p:nvPr>
            <p:extLst>
              <p:ext uri="{D42A27DB-BD31-4B8C-83A1-F6EECF244321}">
                <p14:modId xmlns:p14="http://schemas.microsoft.com/office/powerpoint/2010/main" val="4005522908"/>
              </p:ext>
            </p:extLst>
          </p:nvPr>
        </p:nvGraphicFramePr>
        <p:xfrm>
          <a:off x="1403648" y="2636912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9514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7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479587" y="1594560"/>
            <a:ext cx="7908217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10. ve 11. Dönem 69 Oda/Borsanın </a:t>
            </a:r>
            <a:r>
              <a:rPr lang="tr-TR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685 Personelinin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Eğitim Durumu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Genel Bilgiler</a:t>
            </a:r>
          </a:p>
        </p:txBody>
      </p:sp>
      <p:graphicFrame>
        <p:nvGraphicFramePr>
          <p:cNvPr id="10" name="Grafik 9"/>
          <p:cNvGraphicFramePr/>
          <p:nvPr>
            <p:extLst>
              <p:ext uri="{D42A27DB-BD31-4B8C-83A1-F6EECF244321}">
                <p14:modId xmlns:p14="http://schemas.microsoft.com/office/powerpoint/2010/main" val="2259024358"/>
              </p:ext>
            </p:extLst>
          </p:nvPr>
        </p:nvGraphicFramePr>
        <p:xfrm>
          <a:off x="1157040" y="2564904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88976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8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479587" y="2060848"/>
            <a:ext cx="7908217" cy="507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152 Akredite Oda/Borsanın 2013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yılında gerçekleşen Personel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giderleri,  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gider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bütçelerinin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35,2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sini oluşturmaktadır. 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Üyeler </a:t>
            </a:r>
            <a:r>
              <a:rPr lang="tr-TR" b="1" u="sng" dirty="0">
                <a:latin typeface="Times New Roman" pitchFamily="18" charset="0"/>
                <a:cs typeface="Times New Roman" pitchFamily="18" charset="0"/>
              </a:rPr>
              <a:t>için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ayırılan Eğitim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, ARGE, Danışmanlık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payı, gider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bütçelerinin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 3,2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‘sini oluşturmaktadır .</a:t>
            </a: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Personel </a:t>
            </a:r>
            <a:r>
              <a:rPr lang="tr-TR" b="1" u="sng" dirty="0">
                <a:latin typeface="Times New Roman" pitchFamily="18" charset="0"/>
                <a:cs typeface="Times New Roman" pitchFamily="18" charset="0"/>
              </a:rPr>
              <a:t>için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ayırılan Eğitim, ARGE, Danışmanlık payı, gider bütçelerinin                </a:t>
            </a:r>
            <a:r>
              <a:rPr lang="tr-TR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%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2,2 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‘sini oluşturmaktadır 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3629340" y="2060848"/>
            <a:ext cx="16087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MALİ YÖNETİM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44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676456" cy="940966"/>
          </a:xfrm>
        </p:spPr>
        <p:txBody>
          <a:bodyPr>
            <a:noAutofit/>
          </a:bodyPr>
          <a:lstStyle/>
          <a:p>
            <a:r>
              <a:rPr lang="tr-TR" b="1" dirty="0" smtClean="0"/>
              <a:t>  </a:t>
            </a:r>
            <a:endParaRPr lang="tr-TR" b="1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/>
            <a:fld id="{13AF967F-37FB-49E9-BACA-2CAFCE53F953}" type="slidenum">
              <a:rPr lang="tr-TR" smtClean="0"/>
              <a:pPr algn="r"/>
              <a:t>9</a:t>
            </a:fld>
            <a:endParaRPr lang="tr-TR" dirty="0"/>
          </a:p>
        </p:txBody>
      </p:sp>
      <p:sp>
        <p:nvSpPr>
          <p:cNvPr id="5" name="Metin kutusu 1"/>
          <p:cNvSpPr txBox="1">
            <a:spLocks noChangeArrowheads="1"/>
          </p:cNvSpPr>
          <p:nvPr/>
        </p:nvSpPr>
        <p:spPr bwMode="auto">
          <a:xfrm>
            <a:off x="479587" y="2060848"/>
            <a:ext cx="7908217" cy="42473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152 Akredite Oda/Borsada, 2013 yılında;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tr-TR" b="1" u="sng" dirty="0">
                <a:latin typeface="Times New Roman" pitchFamily="18" charset="0"/>
                <a:cs typeface="Times New Roman" pitchFamily="18" charset="0"/>
              </a:rPr>
              <a:t>işe alınan personel sayısı</a:t>
            </a:r>
            <a:r>
              <a:rPr lang="tr-TR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379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tr-TR" b="1" u="sng" dirty="0" smtClean="0">
                <a:latin typeface="Times New Roman" pitchFamily="18" charset="0"/>
                <a:cs typeface="Times New Roman" pitchFamily="18" charset="0"/>
              </a:rPr>
              <a:t>işten ayrılan personel sayısı </a:t>
            </a:r>
            <a:r>
              <a:rPr lang="tr-TR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309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dur. </a:t>
            </a:r>
          </a:p>
          <a:p>
            <a:pPr algn="just" eaLnBrk="1" hangingPunct="1">
              <a:lnSpc>
                <a:spcPct val="150000"/>
              </a:lnSpc>
            </a:pPr>
            <a:r>
              <a:rPr lang="tr-TR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tr-TR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tr-TR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Bu Oda/Borsalarımızın kapasite artırımına gittiğinin göstergesi  olarak </a:t>
            </a:r>
            <a:endParaRPr lang="tr-TR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eaLnBrk="1" hangingPunct="1">
              <a:lnSpc>
                <a:spcPct val="150000"/>
              </a:lnSpc>
            </a:pPr>
            <a:r>
              <a:rPr lang="tr-TR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yorumlanabilir.</a:t>
            </a: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u="sng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>
              <a:latin typeface="Times New Roman" pitchFamily="18" charset="0"/>
              <a:cs typeface="Times New Roman" pitchFamily="18" charset="0"/>
            </a:endParaRPr>
          </a:p>
          <a:p>
            <a:pPr marL="285750" indent="-285750" algn="just" eaLnBrk="1" hangingPunct="1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tr-TR" b="1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4102"/>
            <a:ext cx="381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730250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 descr="LOGO ODABORSAL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764952"/>
            <a:ext cx="10795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Başlık 1"/>
          <p:cNvSpPr txBox="1">
            <a:spLocks/>
          </p:cNvSpPr>
          <p:nvPr/>
        </p:nvSpPr>
        <p:spPr>
          <a:xfrm>
            <a:off x="285267" y="1580059"/>
            <a:ext cx="8424936" cy="40878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tr-TR" sz="3200" b="1" dirty="0" smtClean="0">
                <a:solidFill>
                  <a:srgbClr val="24138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2013 Yılı Verileri</a:t>
            </a:r>
            <a:endParaRPr lang="tr-TR" sz="3200" b="1" dirty="0">
              <a:solidFill>
                <a:srgbClr val="24138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Metin kutusu 9"/>
          <p:cNvSpPr txBox="1"/>
          <p:nvPr/>
        </p:nvSpPr>
        <p:spPr>
          <a:xfrm>
            <a:off x="3020616" y="2229912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i="1" dirty="0" smtClean="0">
                <a:solidFill>
                  <a:srgbClr val="FF0000"/>
                </a:solidFill>
              </a:rPr>
              <a:t>İNSAN KAYNAKLARI YÖNETİMİ</a:t>
            </a:r>
            <a:endParaRPr lang="tr-TR" i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7561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4382</TotalTime>
  <Words>1354</Words>
  <Application>Microsoft Office PowerPoint</Application>
  <PresentationFormat>Ekran Gösterisi (4:3)</PresentationFormat>
  <Paragraphs>324</Paragraphs>
  <Slides>30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30</vt:i4>
      </vt:variant>
    </vt:vector>
  </HeadingPairs>
  <TitlesOfParts>
    <vt:vector size="31" baseType="lpstr">
      <vt:lpstr>Ofis Teması</vt:lpstr>
      <vt:lpstr>2013 YILI SONU İTİBARİYLE  ODA/BORSALARDA  AKREDİTASYON ÇALIŞMALARI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  <vt:lpstr>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TEPAV R5</dc:creator>
  <cp:lastModifiedBy>tobb</cp:lastModifiedBy>
  <cp:revision>456</cp:revision>
  <cp:lastPrinted>2012-06-01T16:45:09Z</cp:lastPrinted>
  <dcterms:created xsi:type="dcterms:W3CDTF">2011-03-31T14:58:37Z</dcterms:created>
  <dcterms:modified xsi:type="dcterms:W3CDTF">2014-08-25T05:09:10Z</dcterms:modified>
</cp:coreProperties>
</file>