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63" r:id="rId2"/>
    <p:sldId id="395" r:id="rId3"/>
    <p:sldId id="384" r:id="rId4"/>
    <p:sldId id="402" r:id="rId5"/>
    <p:sldId id="385" r:id="rId6"/>
    <p:sldId id="391" r:id="rId7"/>
    <p:sldId id="378" r:id="rId8"/>
    <p:sldId id="366" r:id="rId9"/>
    <p:sldId id="380" r:id="rId10"/>
    <p:sldId id="404" r:id="rId11"/>
    <p:sldId id="372" r:id="rId12"/>
    <p:sldId id="373" r:id="rId13"/>
    <p:sldId id="374" r:id="rId14"/>
    <p:sldId id="383" r:id="rId15"/>
    <p:sldId id="377" r:id="rId16"/>
    <p:sldId id="382" r:id="rId17"/>
    <p:sldId id="392" r:id="rId18"/>
    <p:sldId id="403" r:id="rId19"/>
    <p:sldId id="397" r:id="rId20"/>
    <p:sldId id="400" r:id="rId21"/>
  </p:sldIdLst>
  <p:sldSz cx="9144000" cy="6858000" type="screen4x3"/>
  <p:notesSz cx="6669088" cy="9928225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6pPr>
    <a:lvl7pPr marL="27432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7pPr>
    <a:lvl8pPr marL="32004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8pPr>
    <a:lvl9pPr marL="3657600" algn="l" defTabSz="914400" rtl="0" eaLnBrk="1" latinLnBrk="0" hangingPunct="1">
      <a:defRPr sz="4000" b="1" kern="1200">
        <a:solidFill>
          <a:schemeClr val="tx1"/>
        </a:solidFill>
        <a:latin typeface="Arial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13399"/>
    <a:srgbClr val="E60000"/>
    <a:srgbClr val="1F318D"/>
    <a:srgbClr val="FF0000"/>
    <a:srgbClr val="CCECFF"/>
    <a:srgbClr val="374AAB"/>
    <a:srgbClr val="CBDDEB"/>
    <a:srgbClr val="DDDDD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6814" autoAdjust="0"/>
    <p:restoredTop sz="88116" autoAdjust="0"/>
  </p:normalViewPr>
  <p:slideViewPr>
    <p:cSldViewPr>
      <p:cViewPr>
        <p:scale>
          <a:sx n="66" d="100"/>
          <a:sy n="66" d="100"/>
        </p:scale>
        <p:origin x="-600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handoutMaster" Target="handoutMasters/handoutMaster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notesMaster" Target="notesMasters/notesMaster1.xml"/><Relationship Id="rId27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115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61155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777607" y="0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61156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0091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tr-TR"/>
          </a:p>
        </p:txBody>
      </p:sp>
      <p:sp>
        <p:nvSpPr>
          <p:cNvPr id="561157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777607" y="9430091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805AD568-B836-43D1-AC72-C6D96D051226}" type="slidenum">
              <a:rPr lang="tr-TR"/>
              <a:pPr>
                <a:defRPr/>
              </a:pPr>
              <a:t>‹#›</a:t>
            </a:fld>
            <a:endParaRPr lang="tr-TR"/>
          </a:p>
        </p:txBody>
      </p:sp>
    </p:spTree>
    <p:extLst>
      <p:ext uri="{BB962C8B-B14F-4D97-AF65-F5344CB8AC3E}">
        <p14:creationId xmlns:p14="http://schemas.microsoft.com/office/powerpoint/2010/main" val="251827842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777607" y="0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2150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854075" y="744538"/>
            <a:ext cx="4960938" cy="3722687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3077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66909" y="4715907"/>
            <a:ext cx="5335270" cy="446770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0091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 b="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777607" y="9430091"/>
            <a:ext cx="2889938" cy="49641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 b="0"/>
            </a:lvl1pPr>
          </a:lstStyle>
          <a:p>
            <a:pPr>
              <a:defRPr/>
            </a:pPr>
            <a:fld id="{E846B48D-F06C-4D5B-92CB-F551B85FC6C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284030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A6F6B027-FD56-4E1B-84A6-DD208EA511E8}" type="slidenum">
              <a:rPr lang="en-US" smtClean="0"/>
              <a:pPr/>
              <a:t>1</a:t>
            </a:fld>
            <a:endParaRPr lang="en-US" smtClean="0"/>
          </a:p>
        </p:txBody>
      </p:sp>
      <p:sp>
        <p:nvSpPr>
          <p:cNvPr id="2253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32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tr-TR" smtClean="0"/>
          </a:p>
        </p:txBody>
      </p:sp>
      <p:sp>
        <p:nvSpPr>
          <p:cNvPr id="22533" name="4 Üstbilgi Yer Tutucusu"/>
          <p:cNvSpPr>
            <a:spLocks noGrp="1"/>
          </p:cNvSpPr>
          <p:nvPr>
            <p:ph type="hdr" sz="quarter"/>
          </p:nvPr>
        </p:nvSpPr>
        <p:spPr>
          <a:noFill/>
        </p:spPr>
        <p:txBody>
          <a:bodyPr/>
          <a:lstStyle/>
          <a:p>
            <a:r>
              <a:rPr lang="en-US" smtClean="0"/>
              <a:t>Relations with Neighbours-South Caucasus</a:t>
            </a: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Başlık Slayd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Alt Başlık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tr-TR" smtClean="0"/>
              <a:t>Asıl alt başlık stilini düzenlemek için tıklatın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Türkiye Ekonomi Politikaları Araştırma Vakfı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ED41B91E-BAB2-4C54-A020-26D30A9220E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Başlık, Dikey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Türkiye Ekonomi Politikaları Araştırma Vakfı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674F2D25-3DF4-465B-86A5-0F5F6A279C0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Dikey Başlık ve Met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Dikey Başlık"/>
          <p:cNvSpPr>
            <a:spLocks noGrp="1"/>
          </p:cNvSpPr>
          <p:nvPr>
            <p:ph type="title" orient="vert"/>
          </p:nvPr>
        </p:nvSpPr>
        <p:spPr>
          <a:xfrm>
            <a:off x="6705600" y="762000"/>
            <a:ext cx="2133600" cy="5791200"/>
          </a:xfrm>
        </p:spPr>
        <p:txBody>
          <a:bodyPr vert="eaVert"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Dikey Metin Yer Tutucusu"/>
          <p:cNvSpPr>
            <a:spLocks noGrp="1"/>
          </p:cNvSpPr>
          <p:nvPr>
            <p:ph type="body" orient="vert" idx="1"/>
          </p:nvPr>
        </p:nvSpPr>
        <p:spPr>
          <a:xfrm>
            <a:off x="304800" y="762000"/>
            <a:ext cx="6248400" cy="5791200"/>
          </a:xfrm>
        </p:spPr>
        <p:txBody>
          <a:bodyPr vert="eaVert"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Türkiye Ekonomi Politikaları Araştırma Vakfı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99A83E0A-E9DB-42C3-8882-FC091F7E5063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Başlık ve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Türkiye Ekonomi Politikaları Araştırma Vakfı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E7FE05C0-DF42-4A5B-AB53-194E6AA938A5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Bölüm Üstbilgis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Türkiye Ekonomi Politikaları Araştırma Vakfı</a:t>
            </a:r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653A3963-9CF0-4DC1-9EB2-3ADE4194CAD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İki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sz="half" idx="1"/>
          </p:nvPr>
        </p:nvSpPr>
        <p:spPr>
          <a:xfrm>
            <a:off x="304800" y="1752600"/>
            <a:ext cx="4191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648200" y="1752600"/>
            <a:ext cx="4191000" cy="48006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Türkiye Ekonomi Politikaları Araştırma Vakfı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2DAB05A7-5AAE-4E10-9797-6D5B8C626B8E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Karşılaştırm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Metin Yer Tutucusu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4" name="3 İçerik Yer Tutucusu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5" name="4 Metin Yer Tutucusu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6" name="5 İçerik Yer Tutucusu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Türkiye Ekonomi Politikaları Araştırma Vakfı</a:t>
            </a:r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859508DE-1821-4609-8180-B414AF18D587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Yalnızca Başlı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Türkiye Ekonomi Politikaları Araştırma Vakfı</a:t>
            </a:r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54EB7CB0-4ECC-49E8-8AEF-3064D55D12A6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oş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Türkiye Ekonomi Politikaları Araştırma Vakfı</a:t>
            </a:r>
          </a:p>
        </p:txBody>
      </p:sp>
      <p:sp>
        <p:nvSpPr>
          <p:cNvPr id="3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1F71378A-954E-463E-B0F1-EBDFBF10FA8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Başlıklı İçeri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  <a:p>
            <a:pPr lvl="1"/>
            <a:r>
              <a:rPr lang="tr-TR" smtClean="0"/>
              <a:t>İkinci düzey</a:t>
            </a:r>
          </a:p>
          <a:p>
            <a:pPr lvl="2"/>
            <a:r>
              <a:rPr lang="tr-TR" smtClean="0"/>
              <a:t>Üçüncü düzey</a:t>
            </a:r>
          </a:p>
          <a:p>
            <a:pPr lvl="3"/>
            <a:r>
              <a:rPr lang="tr-TR" smtClean="0"/>
              <a:t>Dördüncü düzey</a:t>
            </a:r>
          </a:p>
          <a:p>
            <a:pPr lvl="4"/>
            <a:r>
              <a:rPr lang="tr-TR" smtClean="0"/>
              <a:t>Beşinci düzey</a:t>
            </a:r>
            <a:endParaRPr lang="tr-TR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Türkiye Ekonomi Politikaları Araştırma Vakfı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D7EE9E48-A60D-4DBA-9819-654FA011C050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aşlıklı Resi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tr-TR" smtClean="0"/>
              <a:t>Asıl başlık stili için tıklatın</a:t>
            </a:r>
            <a:endParaRPr lang="tr-TR"/>
          </a:p>
        </p:txBody>
      </p:sp>
      <p:sp>
        <p:nvSpPr>
          <p:cNvPr id="3" name="2 Resim Yer Tutucusu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tr-TR" noProof="0" smtClean="0"/>
          </a:p>
        </p:txBody>
      </p:sp>
      <p:sp>
        <p:nvSpPr>
          <p:cNvPr id="4" name="3 Metin Yer Tutucusu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tr-TR" smtClean="0"/>
              <a:t>Asıl metin stillerini düzenlemek için tıklatın</a:t>
            </a:r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tr-TR"/>
              <a:t>Türkiye Ekonomi Politikaları Araştırma Vakfı</a:t>
            </a:r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Slide </a:t>
            </a:r>
            <a:fld id="{D8517A0F-F052-4BA7-8DDE-8FF07F2368AD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1" name="Rectangle 7"/>
          <p:cNvSpPr>
            <a:spLocks noChangeArrowheads="1"/>
          </p:cNvSpPr>
          <p:nvPr/>
        </p:nvSpPr>
        <p:spPr bwMode="auto">
          <a:xfrm>
            <a:off x="0" y="0"/>
            <a:ext cx="9144000" cy="533400"/>
          </a:xfrm>
          <a:prstGeom prst="rect">
            <a:avLst/>
          </a:prstGeom>
          <a:solidFill>
            <a:srgbClr val="1F318D"/>
          </a:solidFill>
          <a:ln w="38100">
            <a:noFill/>
            <a:miter lim="800000"/>
            <a:headEnd/>
            <a:tailEnd/>
          </a:ln>
          <a:effectLst/>
        </p:spPr>
        <p:txBody>
          <a:bodyPr wrap="none" anchor="ctr"/>
          <a:lstStyle/>
          <a:p>
            <a:pPr>
              <a:defRPr/>
            </a:pPr>
            <a:endParaRPr lang="tr-TR"/>
          </a:p>
        </p:txBody>
      </p:sp>
      <p:pic>
        <p:nvPicPr>
          <p:cNvPr id="1027" name="Picture 9" descr="bar"/>
          <p:cNvPicPr>
            <a:picLocks noChangeAspect="1" noChangeArrowheads="1"/>
          </p:cNvPicPr>
          <p:nvPr/>
        </p:nvPicPr>
        <p:blipFill>
          <a:blip r:embed="rId13" cstate="print"/>
          <a:srcRect l="-209" t="59564"/>
          <a:stretch>
            <a:fillRect/>
          </a:stretch>
        </p:blipFill>
        <p:spPr bwMode="auto">
          <a:xfrm>
            <a:off x="-19050" y="538163"/>
            <a:ext cx="9163050" cy="147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8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04800" y="762000"/>
            <a:ext cx="85344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title style</a:t>
            </a:r>
          </a:p>
        </p:txBody>
      </p:sp>
      <p:sp>
        <p:nvSpPr>
          <p:cNvPr id="1029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04800" y="1752600"/>
            <a:ext cx="8534400" cy="480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</a:p>
        </p:txBody>
      </p:sp>
      <p:sp>
        <p:nvSpPr>
          <p:cNvPr id="2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1905000" y="0"/>
            <a:ext cx="6324600" cy="533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CBDDEB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tr-TR"/>
              <a:t>Türkiye Ekonomi Politikaları Araştırma Vakfı</a:t>
            </a:r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8305800" y="0"/>
            <a:ext cx="838200" cy="536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>
              <a:defRPr sz="1400" b="0">
                <a:solidFill>
                  <a:srgbClr val="CBDDEB"/>
                </a:solidFill>
                <a:latin typeface="+mn-lt"/>
              </a:defRPr>
            </a:lvl1pPr>
          </a:lstStyle>
          <a:p>
            <a:pPr>
              <a:defRPr/>
            </a:pPr>
            <a:r>
              <a:rPr lang="en-US"/>
              <a:t>Slide </a:t>
            </a:r>
            <a:fld id="{EBD541E0-095B-4A38-A677-E0FF7A6C777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  <p:sp>
        <p:nvSpPr>
          <p:cNvPr id="1041" name="Line 17"/>
          <p:cNvSpPr>
            <a:spLocks noChangeShapeType="1"/>
          </p:cNvSpPr>
          <p:nvPr/>
        </p:nvSpPr>
        <p:spPr bwMode="auto">
          <a:xfrm>
            <a:off x="8267700" y="95250"/>
            <a:ext cx="0" cy="347663"/>
          </a:xfrm>
          <a:prstGeom prst="line">
            <a:avLst/>
          </a:prstGeom>
          <a:noFill/>
          <a:ln w="31750">
            <a:solidFill>
              <a:schemeClr val="bg1"/>
            </a:solidFill>
            <a:round/>
            <a:headEnd/>
            <a:tailEnd/>
          </a:ln>
          <a:effectLst/>
        </p:spPr>
        <p:txBody>
          <a:bodyPr/>
          <a:lstStyle/>
          <a:p>
            <a:pPr>
              <a:defRPr/>
            </a:pPr>
            <a:endParaRPr lang="tr-TR"/>
          </a:p>
        </p:txBody>
      </p:sp>
      <p:pic>
        <p:nvPicPr>
          <p:cNvPr id="1033" name="Picture 18" descr="Untitled-1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28600" y="66675"/>
            <a:ext cx="1219200" cy="43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>
          <a:solidFill>
            <a:srgbClr val="1F318D"/>
          </a:solidFill>
          <a:latin typeface="Tahoma" pitchFamily="34" charset="0"/>
          <a:cs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rgbClr val="E60000"/>
        </a:buClr>
        <a:buSzPct val="85000"/>
        <a:buFont typeface="Wingdings" pitchFamily="2" charset="2"/>
        <a:buChar char="n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1F318D"/>
        </a:buClr>
        <a:buSzPct val="90000"/>
        <a:buFont typeface="Wingdings" pitchFamily="2" charset="2"/>
        <a:buChar char="è"/>
        <a:defRPr sz="2800">
          <a:solidFill>
            <a:schemeClr val="tx1"/>
          </a:solidFill>
          <a:latin typeface="+mn-lt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cs typeface="+mn-cs"/>
        </a:defRPr>
      </a:lvl9pPr>
    </p:bodyStyle>
    <p:otherStyle>
      <a:defPPr>
        <a:defRPr lang="tr-T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ChangeArrowheads="1"/>
          </p:cNvSpPr>
          <p:nvPr/>
        </p:nvSpPr>
        <p:spPr bwMode="auto">
          <a:xfrm>
            <a:off x="0" y="0"/>
            <a:ext cx="9144000" cy="2057400"/>
          </a:xfrm>
          <a:prstGeom prst="rect">
            <a:avLst/>
          </a:prstGeom>
          <a:solidFill>
            <a:srgbClr val="131E55"/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endParaRPr lang="tr-TR"/>
          </a:p>
        </p:txBody>
      </p:sp>
      <p:sp>
        <p:nvSpPr>
          <p:cNvPr id="2051" name="Text Box 3"/>
          <p:cNvSpPr txBox="1">
            <a:spLocks noChangeArrowheads="1"/>
          </p:cNvSpPr>
          <p:nvPr/>
        </p:nvSpPr>
        <p:spPr bwMode="auto">
          <a:xfrm>
            <a:off x="2743200" y="-152400"/>
            <a:ext cx="3505200" cy="161607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tr-TR" sz="10000" dirty="0" err="1">
                <a:solidFill>
                  <a:schemeClr val="bg1"/>
                </a:solidFill>
              </a:rPr>
              <a:t>tepav</a:t>
            </a:r>
            <a:endParaRPr lang="tr-TR" sz="10000" dirty="0">
              <a:solidFill>
                <a:schemeClr val="bg1"/>
              </a:solidFill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1752600" y="1524000"/>
            <a:ext cx="5486400" cy="384721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tr-TR" sz="1900" b="0" dirty="0" smtClean="0">
                <a:solidFill>
                  <a:schemeClr val="bg1"/>
                </a:solidFill>
              </a:rPr>
              <a:t>Türkiye Ekonomi Politikaları Araştırma Vakfı</a:t>
            </a:r>
          </a:p>
        </p:txBody>
      </p:sp>
      <p:sp>
        <p:nvSpPr>
          <p:cNvPr id="2053" name="Rectangle 6"/>
          <p:cNvSpPr>
            <a:spLocks noGrp="1" noChangeArrowheads="1"/>
          </p:cNvSpPr>
          <p:nvPr>
            <p:ph type="subTitle" idx="1"/>
          </p:nvPr>
        </p:nvSpPr>
        <p:spPr>
          <a:xfrm>
            <a:off x="2362200" y="5562600"/>
            <a:ext cx="6400800" cy="1752600"/>
          </a:xfrm>
        </p:spPr>
        <p:txBody>
          <a:bodyPr/>
          <a:lstStyle/>
          <a:p>
            <a:pPr algn="r" eaLnBrk="1" hangingPunct="1">
              <a:lnSpc>
                <a:spcPct val="80000"/>
              </a:lnSpc>
            </a:pPr>
            <a:endParaRPr lang="en-US" sz="2500" dirty="0" smtClean="0"/>
          </a:p>
          <a:p>
            <a:pPr algn="r" eaLnBrk="1" hangingPunct="1">
              <a:lnSpc>
                <a:spcPct val="80000"/>
              </a:lnSpc>
            </a:pPr>
            <a:endParaRPr lang="en-US" sz="2500" dirty="0" smtClean="0"/>
          </a:p>
        </p:txBody>
      </p:sp>
      <p:sp>
        <p:nvSpPr>
          <p:cNvPr id="2054" name="Rectangle 8"/>
          <p:cNvSpPr>
            <a:spLocks noGrp="1" noChangeArrowheads="1"/>
          </p:cNvSpPr>
          <p:nvPr>
            <p:ph type="ctrTitle"/>
          </p:nvPr>
        </p:nvSpPr>
        <p:spPr>
          <a:xfrm>
            <a:off x="304800" y="2029082"/>
            <a:ext cx="8534400" cy="4770537"/>
          </a:xfrm>
        </p:spPr>
        <p:txBody>
          <a:bodyPr wrap="square">
            <a:spAutoFit/>
          </a:bodyPr>
          <a:lstStyle/>
          <a:p>
            <a:pPr eaLnBrk="1" hangingPunct="1">
              <a:lnSpc>
                <a:spcPct val="80000"/>
              </a:lnSpc>
              <a:spcAft>
                <a:spcPts val="1200"/>
              </a:spcAft>
            </a:pPr>
            <a:r>
              <a:rPr lang="tr-TR" sz="4000" b="1" dirty="0" smtClean="0"/>
              <a:t/>
            </a:r>
            <a:br>
              <a:rPr lang="tr-TR" sz="4000" b="1" dirty="0" smtClean="0"/>
            </a:br>
            <a:r>
              <a:rPr lang="tr-TR" sz="4000" b="1" dirty="0" smtClean="0"/>
              <a:t/>
            </a:r>
            <a:br>
              <a:rPr lang="tr-TR" sz="4000" b="1" dirty="0" smtClean="0"/>
            </a:br>
            <a:r>
              <a:rPr lang="tr-TR" sz="4000" b="1" dirty="0" smtClean="0"/>
              <a:t>Yerel-Bölgesel Kalkınma Gündemi</a:t>
            </a:r>
            <a:br>
              <a:rPr lang="tr-TR" sz="4000" b="1" dirty="0" smtClean="0"/>
            </a:br>
            <a:r>
              <a:rPr lang="tr-TR" sz="4000" b="1" dirty="0" smtClean="0"/>
              <a:t/>
            </a:r>
            <a:br>
              <a:rPr lang="tr-TR" sz="4000" b="1" dirty="0" smtClean="0"/>
            </a:br>
            <a:r>
              <a:rPr lang="tr-TR" sz="4000" b="1" dirty="0" smtClean="0"/>
              <a:t/>
            </a:r>
            <a:br>
              <a:rPr lang="tr-TR" sz="4000" b="1" dirty="0" smtClean="0"/>
            </a:br>
            <a:r>
              <a:rPr lang="tr-TR" sz="4000" b="1" dirty="0" smtClean="0"/>
              <a:t/>
            </a:r>
            <a:br>
              <a:rPr lang="tr-TR" sz="4000" b="1" dirty="0" smtClean="0"/>
            </a:br>
            <a:r>
              <a:rPr lang="tr-TR" sz="2000" b="1" dirty="0" smtClean="0">
                <a:solidFill>
                  <a:schemeClr val="accent2">
                    <a:lumMod val="50000"/>
                  </a:schemeClr>
                </a:solidFill>
              </a:rPr>
              <a:t>Emin DEDEOĞLU</a:t>
            </a:r>
            <a:br>
              <a:rPr lang="tr-TR" sz="2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tr-TR" sz="2000" b="1" dirty="0" smtClean="0">
                <a:solidFill>
                  <a:schemeClr val="accent2">
                    <a:lumMod val="50000"/>
                  </a:schemeClr>
                </a:solidFill>
              </a:rPr>
              <a:t>25.08.2014</a:t>
            </a:r>
            <a:br>
              <a:rPr lang="tr-TR" sz="2000" b="1" dirty="0" smtClean="0">
                <a:solidFill>
                  <a:schemeClr val="accent2">
                    <a:lumMod val="50000"/>
                  </a:schemeClr>
                </a:solidFill>
              </a:rPr>
            </a:br>
            <a: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  <a:t/>
            </a:r>
            <a:br>
              <a:rPr lang="en-US" sz="2000" b="1" dirty="0" smtClean="0">
                <a:solidFill>
                  <a:schemeClr val="accent2">
                    <a:lumMod val="50000"/>
                  </a:schemeClr>
                </a:solidFill>
              </a:rPr>
            </a:br>
            <a:endParaRPr lang="tr-TR" sz="40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Başlık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/>
              <a:t>İlçelerin </a:t>
            </a:r>
            <a:r>
              <a:rPr lang="tr-TR" sz="3600" dirty="0" err="1" smtClean="0"/>
              <a:t>Sosyo</a:t>
            </a:r>
            <a:r>
              <a:rPr lang="tr-TR" sz="3600" dirty="0" smtClean="0"/>
              <a:t> Ekonomik Gelişmişlikleri</a:t>
            </a:r>
            <a:endParaRPr lang="tr-TR" sz="3600" dirty="0"/>
          </a:p>
        </p:txBody>
      </p:sp>
      <p:pic>
        <p:nvPicPr>
          <p:cNvPr id="6" name="İçerik Yer Tutucusu 5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" y="2265485"/>
            <a:ext cx="8534400" cy="3774830"/>
          </a:xfrm>
        </p:spPr>
      </p:pic>
      <p:sp>
        <p:nvSpPr>
          <p:cNvPr id="4" name="Altbilgi Yer Tutucusu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Slayt Numarası Yer Tutucusu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14743094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Türkiye’de Bölgesel Kalkınma	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>
              <a:buNone/>
            </a:pPr>
            <a:endParaRPr lang="tr-TR" dirty="0" smtClean="0"/>
          </a:p>
          <a:p>
            <a:r>
              <a:rPr lang="tr-TR" dirty="0" smtClean="0"/>
              <a:t>2002 yılında AB uyum sürecinin de etkisiyle Düzey 2 bölgeleri oluşturuldu</a:t>
            </a:r>
          </a:p>
          <a:p>
            <a:r>
              <a:rPr lang="tr-TR" dirty="0" smtClean="0"/>
              <a:t>2006’da iki pilot Kalkınma Ajansı’nın kuruldu, 2010 yılında 26 Ajans’ın kuruluş süreci tamamlandı</a:t>
            </a:r>
          </a:p>
          <a:p>
            <a:r>
              <a:rPr lang="tr-TR" dirty="0" smtClean="0"/>
              <a:t>Ajanslar öncesi dönemde bölgesel kalkınma tamamen merkezden ve sınırlı sayıda proje çerçevesinde yönetilmekteydi</a:t>
            </a:r>
          </a:p>
          <a:p>
            <a:pPr>
              <a:buNone/>
            </a:pP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11</a:t>
            </a:fld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Türkiye’de Bölgesel Kalkınma	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Kalkınma Ajansları</a:t>
            </a:r>
          </a:p>
          <a:p>
            <a:pPr lvl="1"/>
            <a:r>
              <a:rPr lang="tr-TR" dirty="0" smtClean="0"/>
              <a:t>Yönetim kurulu</a:t>
            </a:r>
          </a:p>
          <a:p>
            <a:pPr lvl="1"/>
            <a:r>
              <a:rPr lang="tr-TR" dirty="0" smtClean="0"/>
              <a:t>Kalkınma kurulu</a:t>
            </a:r>
          </a:p>
          <a:p>
            <a:pPr lvl="1"/>
            <a:r>
              <a:rPr lang="tr-TR" dirty="0" smtClean="0"/>
              <a:t>Bölge planı</a:t>
            </a:r>
          </a:p>
          <a:p>
            <a:pPr lvl="1"/>
            <a:r>
              <a:rPr lang="tr-TR" dirty="0" smtClean="0"/>
              <a:t>Destek mekanizması</a:t>
            </a:r>
          </a:p>
          <a:p>
            <a:pPr lvl="1"/>
            <a:r>
              <a:rPr lang="tr-TR" dirty="0" smtClean="0"/>
              <a:t>Yatırım destek ofisleri</a:t>
            </a:r>
          </a:p>
          <a:p>
            <a:r>
              <a:rPr lang="tr-TR" dirty="0" smtClean="0"/>
              <a:t>Amacı hem bölgesel eşitsizliklerin giderilmesi hem de bölgelerin rekabet edebilirliklerinin arttırılması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12</a:t>
            </a:fld>
            <a:endParaRPr 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Eleştiriler	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Bölgesel ihtiyaçlara özgü bir farklılaşmaya sahip olmamaları</a:t>
            </a:r>
          </a:p>
          <a:p>
            <a:r>
              <a:rPr lang="tr-TR" dirty="0" smtClean="0"/>
              <a:t>Mali destek işlevlerinin çok öne çıkması;</a:t>
            </a:r>
          </a:p>
          <a:p>
            <a:pPr lvl="1"/>
            <a:r>
              <a:rPr lang="tr-TR" dirty="0" smtClean="0"/>
              <a:t>Ortak akıl ve işbirlikleri geliştirme, katılım kültürüne katkı sağlama işlevinin geri planda kalması </a:t>
            </a:r>
          </a:p>
          <a:p>
            <a:r>
              <a:rPr lang="tr-TR" dirty="0" smtClean="0"/>
              <a:t>Sistemin bölgeler arası etkileşime kapalı olması</a:t>
            </a:r>
          </a:p>
          <a:p>
            <a:r>
              <a:rPr lang="tr-TR" dirty="0" smtClean="0"/>
              <a:t>Kamusal aktörlerin belirleyici rolü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13</a:t>
            </a:fld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Türkiye’yi tartışmak  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Hükümet sistemi?</a:t>
            </a:r>
          </a:p>
          <a:p>
            <a:r>
              <a:rPr lang="tr-TR" dirty="0" smtClean="0"/>
              <a:t>Yerelleşme: nasıl-ne kadar-roller?</a:t>
            </a:r>
          </a:p>
          <a:p>
            <a:pPr lvl="1"/>
            <a:r>
              <a:rPr lang="tr-TR" dirty="0" smtClean="0"/>
              <a:t>Belediyelerde kapasite ve rol meselesi,</a:t>
            </a:r>
          </a:p>
          <a:p>
            <a:pPr lvl="1"/>
            <a:r>
              <a:rPr lang="tr-TR" dirty="0" err="1" smtClean="0"/>
              <a:t>Dekonsantrasyon</a:t>
            </a:r>
            <a:endParaRPr lang="tr-TR" dirty="0" smtClean="0"/>
          </a:p>
          <a:p>
            <a:r>
              <a:rPr lang="tr-TR" dirty="0" smtClean="0"/>
              <a:t>Bölgeselleşme: gerek var mı? Koordinasyon?</a:t>
            </a:r>
          </a:p>
          <a:p>
            <a:r>
              <a:rPr lang="tr-TR" dirty="0" smtClean="0"/>
              <a:t>Kalkınma ajansları?</a:t>
            </a:r>
          </a:p>
          <a:p>
            <a:r>
              <a:rPr lang="tr-TR" dirty="0" smtClean="0"/>
              <a:t>Kent’in sahibi? Yeni bütün şehir yasası?</a:t>
            </a:r>
          </a:p>
          <a:p>
            <a:r>
              <a:rPr lang="tr-TR" dirty="0" smtClean="0"/>
              <a:t>İyi yönetişim? Hesap sorma, hesap verme</a:t>
            </a:r>
          </a:p>
          <a:p>
            <a:pPr lvl="1"/>
            <a:r>
              <a:rPr lang="tr-TR" dirty="0" smtClean="0"/>
              <a:t>Siyasi kültür?</a:t>
            </a:r>
          </a:p>
          <a:p>
            <a:endParaRPr lang="tr-TR" dirty="0" smtClean="0"/>
          </a:p>
          <a:p>
            <a:endParaRPr lang="en-US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14</a:t>
            </a:fld>
            <a:endParaRPr lang="en-US"/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Etkili bir yerel aktör: oda/borsa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28600" y="1524000"/>
            <a:ext cx="8610600" cy="5029200"/>
          </a:xfrm>
        </p:spPr>
        <p:txBody>
          <a:bodyPr/>
          <a:lstStyle/>
          <a:p>
            <a:r>
              <a:rPr lang="tr-TR" dirty="0" smtClean="0"/>
              <a:t>Seçimle gelmiş ve ulusal düzeyde bağlantıları olan geniş bir network.</a:t>
            </a:r>
          </a:p>
          <a:p>
            <a:r>
              <a:rPr lang="tr-TR" dirty="0" smtClean="0"/>
              <a:t>Özel sektörü temsil etme gücü.</a:t>
            </a:r>
          </a:p>
          <a:p>
            <a:r>
              <a:rPr lang="tr-TR" dirty="0" smtClean="0"/>
              <a:t>Odalar, yerelde bütün kurumları bir araya getirebilir, kalkınma platformları oluşturabilirler.</a:t>
            </a:r>
          </a:p>
          <a:p>
            <a:r>
              <a:rPr lang="tr-TR" dirty="0" smtClean="0"/>
              <a:t>Kolaylaştırıcılık, Kent-bölge vizyonuna katkı</a:t>
            </a:r>
          </a:p>
          <a:p>
            <a:r>
              <a:rPr lang="tr-TR" dirty="0" smtClean="0"/>
              <a:t>Analitik katkı, gündem oluşturabilirler.</a:t>
            </a:r>
          </a:p>
          <a:p>
            <a:r>
              <a:rPr lang="tr-TR" dirty="0" smtClean="0"/>
              <a:t>Odalar diğer kurumlara kıyasla daha esnek harcama yapabilme kapasitesine sahip</a:t>
            </a:r>
          </a:p>
          <a:p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15</a:t>
            </a:fld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Odalar için stratejik alanlar: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228600" y="1447800"/>
            <a:ext cx="8610600" cy="5105400"/>
          </a:xfrm>
        </p:spPr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r-TR" dirty="0" smtClean="0"/>
              <a:t>İl-İlçe bölgelere ilişkin meseleler (yerel kalkınma meseleleri)</a:t>
            </a:r>
          </a:p>
          <a:p>
            <a:pPr lvl="1"/>
            <a:r>
              <a:rPr lang="tr-TR" dirty="0" smtClean="0"/>
              <a:t>Yaşam Kalitesi</a:t>
            </a:r>
          </a:p>
          <a:p>
            <a:pPr lvl="1"/>
            <a:r>
              <a:rPr lang="tr-TR" dirty="0" smtClean="0"/>
              <a:t>Yatırım ortamı</a:t>
            </a:r>
          </a:p>
          <a:p>
            <a:pPr lvl="1"/>
            <a:r>
              <a:rPr lang="tr-TR" dirty="0" smtClean="0"/>
              <a:t>Kümeler-Yenilikçilik-Girişimcilik</a:t>
            </a:r>
          </a:p>
          <a:p>
            <a:pPr lvl="1"/>
            <a:r>
              <a:rPr lang="tr-TR" dirty="0" smtClean="0"/>
              <a:t>Altyapı gereksinimi, temel hizmetler, temel kapasiteler vb.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Üyelere yönelik hizmetler.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Odaya ilişkin yönetsel meseleler.</a:t>
            </a:r>
          </a:p>
          <a:p>
            <a:pPr marL="514350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16</a:t>
            </a:fld>
            <a:endParaRPr 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Stratejik araçlar: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Analitik çalışmalar</a:t>
            </a:r>
          </a:p>
          <a:p>
            <a:r>
              <a:rPr lang="tr-TR" dirty="0" smtClean="0"/>
              <a:t>Lobicilik</a:t>
            </a:r>
          </a:p>
          <a:p>
            <a:r>
              <a:rPr lang="tr-TR" dirty="0" smtClean="0"/>
              <a:t>İşbirlikleri</a:t>
            </a:r>
          </a:p>
          <a:p>
            <a:pPr lvl="1"/>
            <a:r>
              <a:rPr lang="tr-TR" dirty="0" smtClean="0"/>
              <a:t>Belediyelerle</a:t>
            </a:r>
          </a:p>
          <a:p>
            <a:pPr lvl="1"/>
            <a:r>
              <a:rPr lang="tr-TR" dirty="0" smtClean="0"/>
              <a:t>Diğer odalarla</a:t>
            </a:r>
          </a:p>
          <a:p>
            <a:pPr lvl="1"/>
            <a:r>
              <a:rPr lang="tr-TR" dirty="0" smtClean="0"/>
              <a:t>Kalkınma Ajansları</a:t>
            </a:r>
          </a:p>
          <a:p>
            <a:pPr lvl="1"/>
            <a:r>
              <a:rPr lang="tr-TR" dirty="0" smtClean="0"/>
              <a:t>Üniversitelerle</a:t>
            </a:r>
          </a:p>
          <a:p>
            <a:pPr lvl="1"/>
            <a:r>
              <a:rPr lang="tr-TR" dirty="0" smtClean="0"/>
              <a:t>Diğer yerel aktörlerle</a:t>
            </a:r>
          </a:p>
          <a:p>
            <a:r>
              <a:rPr lang="tr-TR" dirty="0" smtClean="0"/>
              <a:t>Organizasyon, kolaylaştırıcılık</a:t>
            </a:r>
          </a:p>
          <a:p>
            <a:pPr lvl="1"/>
            <a:endParaRPr lang="en-US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17</a:t>
            </a:fld>
            <a:endParaRPr lang="en-US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7 Başlık"/>
          <p:cNvSpPr>
            <a:spLocks noGrp="1"/>
          </p:cNvSpPr>
          <p:nvPr>
            <p:ph type="title"/>
          </p:nvPr>
        </p:nvSpPr>
        <p:spPr>
          <a:xfrm>
            <a:off x="381000" y="2743200"/>
            <a:ext cx="8458200" cy="2057400"/>
          </a:xfrm>
        </p:spPr>
        <p:txBody>
          <a:bodyPr/>
          <a:lstStyle/>
          <a:p>
            <a:pPr algn="ctr"/>
            <a:r>
              <a:rPr lang="tr-TR" sz="5400" dirty="0" smtClean="0"/>
              <a:t>S O R U L A R</a:t>
            </a:r>
            <a:endParaRPr lang="en-US" sz="5400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>
          <a:xfrm>
            <a:off x="1981200" y="0"/>
            <a:ext cx="6324600" cy="533400"/>
          </a:xfrm>
        </p:spPr>
        <p:txBody>
          <a:bodyPr/>
          <a:lstStyle/>
          <a:p>
            <a:pPr>
              <a:defRPr/>
            </a:pPr>
            <a:r>
              <a:rPr lang="tr-TR" dirty="0" smtClean="0"/>
              <a:t>Türkiye Ekonomi Politikaları Araştırma Vakfı</a:t>
            </a:r>
            <a:endParaRPr lang="tr-TR" dirty="0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18</a:t>
            </a:fld>
            <a:endParaRPr lang="en-US"/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sz="3600" dirty="0" smtClean="0">
                <a:solidFill>
                  <a:srgbClr val="FF0000"/>
                </a:solidFill>
              </a:rPr>
              <a:t>Soru 1-Sizce kalkınmada yerel aktörlerin ve merkezi yönetimin rolü ne olmalı?</a:t>
            </a: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Kalkınma asıl olarak yerel aktörler eliyle gerçekleşmeli, merkezi yönetim yetkilerinin çoğunu yerel aktörlere devretmelidir.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Yerel ve Merkezi yönetim eşit derecede rol üstlenmeli ve diyalogla ve teşvik mekanizmalarıyla sorunları çözmelidir</a:t>
            </a:r>
          </a:p>
          <a:p>
            <a:pPr marL="514350" indent="-514350">
              <a:buFont typeface="+mj-lt"/>
              <a:buAutoNum type="arabicPeriod"/>
            </a:pPr>
            <a:r>
              <a:rPr lang="tr-TR" sz="2800" dirty="0" smtClean="0"/>
              <a:t>Yerel aktörlerin de fikirlerini almakla beraber Merkezi yönetim kalkınma konularında temel karar alıcı olmalı, hatta yerel aktörleri de vesayet denetimi yoluyla kontrol etmelidir.</a:t>
            </a:r>
            <a:endParaRPr lang="en-US" sz="2800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19</a:t>
            </a:fld>
            <a:endParaRPr lang="en-US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Neden yerel ve bölgesel kalkınma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514350" indent="-514350">
              <a:buFont typeface="+mj-lt"/>
              <a:buAutoNum type="arabicPeriod"/>
            </a:pPr>
            <a:r>
              <a:rPr lang="tr-TR" dirty="0" smtClean="0"/>
              <a:t>Türkiye’nin önümüzdeki dönem tartışacağı en önemli konulardan birisi yerelleşme ve yerel yönetimlere özerklik. Derecesi, ölçeği, zamanı.</a:t>
            </a:r>
          </a:p>
          <a:p>
            <a:pPr marL="514350" indent="-514350">
              <a:buFont typeface="+mj-lt"/>
              <a:buAutoNum type="arabicPeriod"/>
            </a:pPr>
            <a:r>
              <a:rPr lang="tr-TR" dirty="0" smtClean="0"/>
              <a:t>Odaların yerel aktör olarak en etkili olabilecekleri alan: yerel kalkınma</a:t>
            </a:r>
            <a:endParaRPr lang="en-US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2</a:t>
            </a:fld>
            <a:endParaRPr lang="en-US"/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457200" y="762000"/>
            <a:ext cx="8458200" cy="1219200"/>
          </a:xfrm>
        </p:spPr>
        <p:txBody>
          <a:bodyPr/>
          <a:lstStyle/>
          <a:p>
            <a:r>
              <a:rPr lang="tr-TR" sz="3200" dirty="0" smtClean="0">
                <a:solidFill>
                  <a:srgbClr val="FF0000"/>
                </a:solidFill>
              </a:rPr>
              <a:t>Soru 2:Sizce Merkezi yönetim hangi yetkilerini </a:t>
            </a:r>
            <a:r>
              <a:rPr lang="tr-TR" sz="3200" u="sng" dirty="0" smtClean="0">
                <a:solidFill>
                  <a:srgbClr val="FF0000"/>
                </a:solidFill>
              </a:rPr>
              <a:t>kısmen veya tamamen </a:t>
            </a:r>
            <a:r>
              <a:rPr lang="tr-TR" sz="3200" dirty="0" smtClean="0">
                <a:solidFill>
                  <a:srgbClr val="FF0000"/>
                </a:solidFill>
              </a:rPr>
              <a:t>yerele devretmelidir:</a:t>
            </a:r>
            <a:br>
              <a:rPr lang="tr-TR" sz="3200" dirty="0" smtClean="0">
                <a:solidFill>
                  <a:srgbClr val="FF0000"/>
                </a:solidFill>
              </a:rPr>
            </a:br>
            <a:endParaRPr lang="en-US" sz="3200" dirty="0">
              <a:solidFill>
                <a:srgbClr val="FF0000"/>
              </a:solidFill>
            </a:endParaRPr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381000" y="1981200"/>
            <a:ext cx="8458200" cy="4572000"/>
          </a:xfrm>
        </p:spPr>
        <p:txBody>
          <a:bodyPr/>
          <a:lstStyle/>
          <a:p>
            <a:pPr marL="971550" lvl="1" indent="-514350">
              <a:buFont typeface="+mj-lt"/>
              <a:buAutoNum type="arabicPeriod"/>
            </a:pPr>
            <a:r>
              <a:rPr lang="tr-TR" dirty="0" smtClean="0"/>
              <a:t>Sanayi ve Teşvik politikaları</a:t>
            </a:r>
          </a:p>
          <a:p>
            <a:pPr marL="971550" lvl="1" indent="-514350">
              <a:buFont typeface="+mj-lt"/>
              <a:buAutoNum type="arabicPeriod"/>
            </a:pPr>
            <a:r>
              <a:rPr lang="tr-TR" dirty="0" smtClean="0"/>
              <a:t>Tarım politikaları</a:t>
            </a:r>
          </a:p>
          <a:p>
            <a:pPr marL="971550" lvl="1" indent="-514350">
              <a:buFont typeface="+mj-lt"/>
              <a:buAutoNum type="arabicPeriod"/>
            </a:pPr>
            <a:r>
              <a:rPr lang="tr-TR" dirty="0" smtClean="0"/>
              <a:t>Kültür-Turizm </a:t>
            </a:r>
          </a:p>
          <a:p>
            <a:pPr marL="971550" lvl="1" indent="-514350">
              <a:buFont typeface="+mj-lt"/>
              <a:buAutoNum type="arabicPeriod"/>
            </a:pPr>
            <a:r>
              <a:rPr lang="tr-TR" dirty="0" smtClean="0"/>
              <a:t>Sağlık ve Sosyal yardımlar</a:t>
            </a:r>
          </a:p>
          <a:p>
            <a:pPr marL="971550" lvl="1" indent="-514350">
              <a:buFont typeface="+mj-lt"/>
              <a:buAutoNum type="arabicPeriod"/>
            </a:pPr>
            <a:r>
              <a:rPr lang="tr-TR" dirty="0" smtClean="0"/>
              <a:t>Eğitim</a:t>
            </a:r>
          </a:p>
          <a:p>
            <a:pPr marL="971550" lvl="1" indent="-514350">
              <a:buFont typeface="+mj-lt"/>
              <a:buAutoNum type="arabicPeriod"/>
            </a:pPr>
            <a:r>
              <a:rPr lang="tr-TR" dirty="0" smtClean="0"/>
              <a:t>Çevre</a:t>
            </a:r>
          </a:p>
          <a:p>
            <a:pPr marL="971550" lvl="1" indent="-514350">
              <a:buFont typeface="+mj-lt"/>
              <a:buAutoNum type="arabicPeriod"/>
            </a:pPr>
            <a:r>
              <a:rPr lang="tr-TR" dirty="0" smtClean="0"/>
              <a:t>Hiç biri</a:t>
            </a:r>
          </a:p>
          <a:p>
            <a:pPr marL="971550" lvl="1" indent="-514350">
              <a:buFont typeface="+mj-lt"/>
              <a:buAutoNum type="arabicPeriod"/>
            </a:pPr>
            <a:endParaRPr lang="tr-TR" dirty="0" smtClean="0"/>
          </a:p>
          <a:p>
            <a:pPr marL="971550" lvl="1" indent="-514350">
              <a:buFont typeface="+mj-lt"/>
              <a:buAutoNum type="arabicPeriod"/>
            </a:pPr>
            <a:endParaRPr lang="en-US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20</a:t>
            </a:fld>
            <a:endParaRPr lang="en-US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762000"/>
            <a:ext cx="9144000" cy="914400"/>
          </a:xfrm>
        </p:spPr>
        <p:txBody>
          <a:bodyPr/>
          <a:lstStyle/>
          <a:p>
            <a:r>
              <a:rPr lang="tr-TR" dirty="0" smtClean="0"/>
              <a:t>Neden yerel ve bölgesel kalkınma?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029200"/>
          </a:xfrm>
        </p:spPr>
        <p:txBody>
          <a:bodyPr/>
          <a:lstStyle/>
          <a:p>
            <a:r>
              <a:rPr lang="tr-TR" dirty="0" smtClean="0"/>
              <a:t>Eskiden kalkınma mali veya insani sermaye eksikliğine indirgeniyordu.</a:t>
            </a:r>
          </a:p>
          <a:p>
            <a:r>
              <a:rPr lang="tr-TR" dirty="0" smtClean="0"/>
              <a:t>60 yıllık kalkınma deneyimi bunların yeterli olmadığını ortaya koydu. Tek tip modeller ve politikalar işe yaramıyor!</a:t>
            </a:r>
          </a:p>
          <a:p>
            <a:r>
              <a:rPr lang="tr-TR" dirty="0" smtClean="0"/>
              <a:t>Kalkınma daha çok özgün-içsel koşullara bağlı olarak gerçekleşiyor.</a:t>
            </a:r>
          </a:p>
          <a:p>
            <a:pPr lvl="1"/>
            <a:r>
              <a:rPr lang="tr-TR" dirty="0" smtClean="0"/>
              <a:t>Kural hakimiyeti, kurumlar, iyi yönetişim</a:t>
            </a:r>
          </a:p>
          <a:p>
            <a:pPr lvl="1"/>
            <a:r>
              <a:rPr lang="tr-TR" dirty="0" smtClean="0"/>
              <a:t>Ortak iş yapma kültürü, sosyal sermaye, organizasyon becerileri.</a:t>
            </a:r>
          </a:p>
          <a:p>
            <a:pPr lvl="1">
              <a:buNone/>
            </a:pPr>
            <a:endParaRPr lang="tr-TR" dirty="0" smtClean="0"/>
          </a:p>
          <a:p>
            <a:pPr lvl="1"/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tr-TR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3</a:t>
            </a:fld>
            <a:endParaRPr 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304800" y="762000"/>
            <a:ext cx="8839200" cy="838200"/>
          </a:xfrm>
        </p:spPr>
        <p:txBody>
          <a:bodyPr/>
          <a:lstStyle/>
          <a:p>
            <a:r>
              <a:rPr lang="tr-TR" dirty="0" smtClean="0"/>
              <a:t>Neden yerel ve bölgesel kalkınma?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 Merkezi otoriteler yerel koşullara uygun çözümler üretemiyor, bunun için malumat, analiz ve uygulama araçları yeterli değil.</a:t>
            </a:r>
          </a:p>
          <a:p>
            <a:r>
              <a:rPr lang="tr-TR" dirty="0" smtClean="0"/>
              <a:t>Yerel öncelikleri dikkate alan, yerel koşulları ve meseleleri bilen, yerel aktörlere ihtiyaç var. </a:t>
            </a:r>
          </a:p>
          <a:p>
            <a:r>
              <a:rPr lang="tr-TR" dirty="0" smtClean="0"/>
              <a:t>Yerel ve Merkez’in hiyerarşik ilişkisi yerine daha yatay, işbirliğine, yetki devri ve yönlendirmeye dayalı bir işbirliği.</a:t>
            </a:r>
            <a:endParaRPr lang="en-US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4</a:t>
            </a:fld>
            <a:endParaRPr 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>
          <a:xfrm>
            <a:off x="0" y="762000"/>
            <a:ext cx="9144000" cy="838200"/>
          </a:xfrm>
        </p:spPr>
        <p:txBody>
          <a:bodyPr/>
          <a:lstStyle/>
          <a:p>
            <a:r>
              <a:rPr lang="tr-TR" dirty="0" smtClean="0"/>
              <a:t>Neden yerel ve bölgesel kalkınma?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Müdahale edilmezse globalleşme ve teknolojik modernleşme süreci eşitsiz gelişmeye yol açıyor:</a:t>
            </a:r>
          </a:p>
          <a:p>
            <a:pPr lvl="1"/>
            <a:r>
              <a:rPr lang="tr-TR" dirty="0" smtClean="0"/>
              <a:t>Büyük kentlere göç, genç ve dinamik işgücü kaybı,</a:t>
            </a:r>
          </a:p>
          <a:p>
            <a:pPr lvl="1"/>
            <a:r>
              <a:rPr lang="tr-TR" dirty="0" smtClean="0"/>
              <a:t>Yatırımlar büyük kentlere yapılıyor.</a:t>
            </a:r>
          </a:p>
          <a:p>
            <a:pPr lvl="1"/>
            <a:r>
              <a:rPr lang="tr-TR" dirty="0" smtClean="0"/>
              <a:t>Sonuç: Büyüyemeyen, güdük kalmış firmalar, sektörler ve kentler.</a:t>
            </a:r>
            <a:endParaRPr lang="en-US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5</a:t>
            </a:fld>
            <a:endParaRPr lang="en-US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 Bölge?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Bölge yerelin bir ölçeğidir. Yerelden büyük, ülke’den küçük.</a:t>
            </a:r>
          </a:p>
          <a:p>
            <a:r>
              <a:rPr lang="tr-TR" dirty="0" smtClean="0"/>
              <a:t>Özellikle Avrupa’da son 20-30 yılda bölgeselleşme göze çarpıyor, ama her ülkenin ayrı bir hikayesi de var. Bir kısmı siyasi nedenler.</a:t>
            </a:r>
          </a:p>
          <a:p>
            <a:r>
              <a:rPr lang="tr-TR" dirty="0" smtClean="0"/>
              <a:t>Bölge’nin avantajı: ölçek ve koordinasyon</a:t>
            </a:r>
          </a:p>
          <a:p>
            <a:r>
              <a:rPr lang="tr-TR" dirty="0" smtClean="0"/>
              <a:t>Bölgenin dezavantajı: İlave bürokrasi</a:t>
            </a:r>
            <a:endParaRPr lang="en-US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6</a:t>
            </a:fld>
            <a:endParaRPr 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Bölgeler 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</p:spPr>
        <p:txBody>
          <a:bodyPr/>
          <a:lstStyle/>
          <a:p>
            <a:r>
              <a:rPr lang="tr-TR" sz="2800" dirty="0" smtClean="0"/>
              <a:t>AB’de farklı bölgeselleşmeler:</a:t>
            </a:r>
          </a:p>
          <a:p>
            <a:pPr lvl="1"/>
            <a:r>
              <a:rPr lang="tr-TR" sz="2400" dirty="0" smtClean="0"/>
              <a:t>Siyasi:</a:t>
            </a:r>
          </a:p>
          <a:p>
            <a:pPr lvl="2"/>
            <a:r>
              <a:rPr lang="tr-TR" sz="2000" dirty="0" smtClean="0"/>
              <a:t> (özerk bölgeler): İspanya, (1978) İtalya (1949, 1970, 2001)</a:t>
            </a:r>
          </a:p>
          <a:p>
            <a:pPr lvl="2"/>
            <a:r>
              <a:rPr lang="tr-TR" sz="2000" dirty="0" smtClean="0"/>
              <a:t>(Federal):Almanya, Belçika, Avusturya, İsviçre</a:t>
            </a:r>
          </a:p>
          <a:p>
            <a:pPr lvl="1"/>
            <a:r>
              <a:rPr lang="tr-TR" sz="2400" dirty="0" smtClean="0"/>
              <a:t>İdari bölgeselleşme (yeni bir idari kademelenme-yerel yönetim): Fransa (1982), Polonya (1998), Danimarka (2005)</a:t>
            </a:r>
          </a:p>
          <a:p>
            <a:pPr lvl="1"/>
            <a:r>
              <a:rPr lang="tr-TR" sz="2400" dirty="0" smtClean="0"/>
              <a:t>Yönetsel (kalkınma amaçlı-fon aktarımı): İngiltere, Portekiz, Bulgaristan, Slovakya, Türkiye</a:t>
            </a:r>
          </a:p>
          <a:p>
            <a:pPr lvl="1"/>
            <a:r>
              <a:rPr lang="tr-TR" sz="2400" dirty="0" smtClean="0"/>
              <a:t> Eklektik-pragmatik: (aşağıdan yukarıya): Finlandiya, İsveç, Norveç, Hollanda</a:t>
            </a:r>
          </a:p>
          <a:p>
            <a:r>
              <a:rPr lang="tr-TR" dirty="0" smtClean="0"/>
              <a:t>Özgün tarihsel süreçler.</a:t>
            </a:r>
          </a:p>
          <a:p>
            <a:endParaRPr lang="en-US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7</a:t>
            </a:fld>
            <a:endParaRPr 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Yaklaşım ve Araçlar Değişiyor!</a:t>
            </a:r>
            <a:endParaRPr lang="tr-TR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tr-TR" dirty="0" smtClean="0"/>
              <a:t>Geleneksel AB Bölgesel Politikası </a:t>
            </a:r>
          </a:p>
          <a:p>
            <a:pPr lvl="1"/>
            <a:r>
              <a:rPr lang="tr-TR" dirty="0" smtClean="0"/>
              <a:t>Eşitlik odaklı: bütünleşme, uyum, bölgeler arası farklılıkların azaltılması</a:t>
            </a:r>
          </a:p>
          <a:p>
            <a:r>
              <a:rPr lang="tr-TR" dirty="0" smtClean="0"/>
              <a:t>Yeni yaklaşım (Lizbon Gündemi sonrası)</a:t>
            </a:r>
          </a:p>
          <a:p>
            <a:pPr lvl="1"/>
            <a:r>
              <a:rPr lang="tr-TR" dirty="0" smtClean="0"/>
              <a:t>Etkinlik odaklı: piyasa aksaklıklarının giderilmesi, rekabet edebilirlik vs.</a:t>
            </a:r>
          </a:p>
          <a:p>
            <a:r>
              <a:rPr lang="tr-TR" dirty="0" smtClean="0"/>
              <a:t>Bugün temel hedefler</a:t>
            </a:r>
          </a:p>
          <a:p>
            <a:pPr lvl="1"/>
            <a:r>
              <a:rPr lang="tr-TR" dirty="0" smtClean="0"/>
              <a:t>Yakınsama, rekabet edebilirlik ve bölgeler arası işbirlikleri (etkinlik-eşitlik dengesi arayışı)</a:t>
            </a:r>
            <a:endParaRPr lang="tr-TR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8</a:t>
            </a:fld>
            <a:endParaRPr lang="en-US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Başlık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tr-TR" dirty="0" smtClean="0"/>
              <a:t>Kamusal Politikaların odağı:</a:t>
            </a:r>
            <a:endParaRPr lang="en-US" dirty="0"/>
          </a:p>
        </p:txBody>
      </p:sp>
      <p:sp>
        <p:nvSpPr>
          <p:cNvPr id="3" name="2 İçerik Yer Tutucusu"/>
          <p:cNvSpPr>
            <a:spLocks noGrp="1"/>
          </p:cNvSpPr>
          <p:nvPr>
            <p:ph idx="1"/>
          </p:nvPr>
        </p:nvSpPr>
        <p:spPr>
          <a:xfrm>
            <a:off x="0" y="1371600"/>
            <a:ext cx="9144000" cy="5181600"/>
          </a:xfrm>
        </p:spPr>
        <p:txBody>
          <a:bodyPr/>
          <a:lstStyle/>
          <a:p>
            <a:r>
              <a:rPr lang="tr-TR" dirty="0" smtClean="0"/>
              <a:t>Düzenleyici çerçeve</a:t>
            </a:r>
          </a:p>
          <a:p>
            <a:r>
              <a:rPr lang="tr-TR" dirty="0" smtClean="0"/>
              <a:t>Makroekonomik istikrar</a:t>
            </a:r>
          </a:p>
          <a:p>
            <a:r>
              <a:rPr lang="tr-TR" dirty="0" smtClean="0"/>
              <a:t>Temel altyapıların sağlanması</a:t>
            </a:r>
          </a:p>
          <a:p>
            <a:r>
              <a:rPr lang="tr-TR" dirty="0" smtClean="0"/>
              <a:t>Piyasa aksaklıkları</a:t>
            </a:r>
          </a:p>
          <a:p>
            <a:r>
              <a:rPr lang="tr-TR" dirty="0" smtClean="0"/>
              <a:t>Fırsat eşitliği</a:t>
            </a:r>
          </a:p>
          <a:p>
            <a:r>
              <a:rPr lang="tr-TR" dirty="0" smtClean="0"/>
              <a:t>Tek bir reçete yok! </a:t>
            </a:r>
          </a:p>
          <a:p>
            <a:r>
              <a:rPr lang="tr-TR" dirty="0" smtClean="0"/>
              <a:t>Pek çok tartışma alanı:</a:t>
            </a:r>
          </a:p>
          <a:p>
            <a:pPr lvl="1"/>
            <a:r>
              <a:rPr lang="tr-TR" dirty="0" smtClean="0"/>
              <a:t>Bölge vs. Kent (metropol-</a:t>
            </a:r>
            <a:r>
              <a:rPr lang="tr-TR" dirty="0" err="1" smtClean="0"/>
              <a:t>kentbölge</a:t>
            </a:r>
            <a:r>
              <a:rPr lang="tr-TR" dirty="0" smtClean="0"/>
              <a:t>)</a:t>
            </a:r>
          </a:p>
          <a:p>
            <a:pPr lvl="1"/>
            <a:r>
              <a:rPr lang="tr-TR" dirty="0" smtClean="0"/>
              <a:t>Mekandan bağımsız-mekana özgü vb.</a:t>
            </a:r>
          </a:p>
          <a:p>
            <a:pPr lvl="1"/>
            <a:endParaRPr lang="tr-TR" dirty="0" smtClean="0"/>
          </a:p>
          <a:p>
            <a:pPr lvl="1"/>
            <a:endParaRPr lang="tr-TR" dirty="0" smtClean="0"/>
          </a:p>
          <a:p>
            <a:endParaRPr lang="en-US" dirty="0"/>
          </a:p>
        </p:txBody>
      </p:sp>
      <p:sp>
        <p:nvSpPr>
          <p:cNvPr id="4" name="3 Altbilgi Yer Tutucusu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pPr>
              <a:defRPr/>
            </a:pPr>
            <a:r>
              <a:rPr lang="tr-TR" smtClean="0"/>
              <a:t>Türkiye Ekonomi Politikaları Araştırma Vakfı</a:t>
            </a:r>
            <a:endParaRPr lang="tr-TR"/>
          </a:p>
        </p:txBody>
      </p:sp>
      <p:sp>
        <p:nvSpPr>
          <p:cNvPr id="5" name="4 Slayt Numarası Yer Tutucusu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pPr>
              <a:defRPr/>
            </a:pPr>
            <a:r>
              <a:rPr lang="en-US" smtClean="0"/>
              <a:t>Slide </a:t>
            </a:r>
            <a:fld id="{E7FE05C0-DF42-4A5B-AB53-194E6AA938A5}" type="slidenum">
              <a:rPr lang="en-US" smtClean="0"/>
              <a:pPr>
                <a:defRPr/>
              </a:pPr>
              <a:t>9</a:t>
            </a:fld>
            <a:endParaRPr lang="en-US"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Default Design">
  <a:themeElements>
    <a:clrScheme name="Görünüş">
      <a:dk1>
        <a:sysClr val="windowText" lastClr="000000"/>
      </a:dk1>
      <a:lt1>
        <a:sysClr val="window" lastClr="FFFFFF"/>
      </a:lt1>
      <a:dk2>
        <a:srgbClr val="323232"/>
      </a:dk2>
      <a:lt2>
        <a:srgbClr val="E3DED1"/>
      </a:lt2>
      <a:accent1>
        <a:srgbClr val="F07F09"/>
      </a:accent1>
      <a:accent2>
        <a:srgbClr val="9F2936"/>
      </a:accent2>
      <a:accent3>
        <a:srgbClr val="1B587C"/>
      </a:accent3>
      <a:accent4>
        <a:srgbClr val="4E8542"/>
      </a:accent4>
      <a:accent5>
        <a:srgbClr val="604878"/>
      </a:accent5>
      <a:accent6>
        <a:srgbClr val="C19859"/>
      </a:accent6>
      <a:hlink>
        <a:srgbClr val="6B9F25"/>
      </a:hlink>
      <a:folHlink>
        <a:srgbClr val="B26B02"/>
      </a:folHlink>
    </a:clrScheme>
    <a:fontScheme name="Default Design">
      <a:majorFont>
        <a:latin typeface="Tahoma"/>
        <a:ea typeface=""/>
        <a:cs typeface="Arial"/>
      </a:majorFont>
      <a:minorFont>
        <a:latin typeface="Tahoma"/>
        <a:ea typeface=""/>
        <a:cs typeface="Arial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sz="40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cs typeface="Arial" charset="0"/>
          </a:defRPr>
        </a:defPPr>
      </a:lstStyle>
    </a:lnDef>
  </a:objectDefaults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is Teması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is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is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16766</TotalTime>
  <Words>948</Words>
  <Application>Microsoft Office PowerPoint</Application>
  <PresentationFormat>Ekran Gösterisi (4:3)</PresentationFormat>
  <Paragraphs>164</Paragraphs>
  <Slides>20</Slides>
  <Notes>1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Slayt Başlıkları</vt:lpstr>
      </vt:variant>
      <vt:variant>
        <vt:i4>20</vt:i4>
      </vt:variant>
    </vt:vector>
  </HeadingPairs>
  <TitlesOfParts>
    <vt:vector size="21" baseType="lpstr">
      <vt:lpstr>Default Design</vt:lpstr>
      <vt:lpstr>  Yerel-Bölgesel Kalkınma Gündemi    Emin DEDEOĞLU 25.08.2014  </vt:lpstr>
      <vt:lpstr>Neden yerel ve bölgesel kalkınma</vt:lpstr>
      <vt:lpstr>Neden yerel ve bölgesel kalkınma?</vt:lpstr>
      <vt:lpstr>Neden yerel ve bölgesel kalkınma?</vt:lpstr>
      <vt:lpstr>Neden yerel ve bölgesel kalkınma?</vt:lpstr>
      <vt:lpstr> Bölge?</vt:lpstr>
      <vt:lpstr>Bölgeler </vt:lpstr>
      <vt:lpstr>Yaklaşım ve Araçlar Değişiyor!</vt:lpstr>
      <vt:lpstr>Kamusal Politikaların odağı:</vt:lpstr>
      <vt:lpstr>İlçelerin Sosyo Ekonomik Gelişmişlikleri</vt:lpstr>
      <vt:lpstr>Türkiye’de Bölgesel Kalkınma </vt:lpstr>
      <vt:lpstr>Türkiye’de Bölgesel Kalkınma </vt:lpstr>
      <vt:lpstr>Eleştiriler </vt:lpstr>
      <vt:lpstr>Türkiye’yi tartışmak  </vt:lpstr>
      <vt:lpstr>Etkili bir yerel aktör: oda/borsa</vt:lpstr>
      <vt:lpstr>Odalar için stratejik alanlar:</vt:lpstr>
      <vt:lpstr>Stratejik araçlar:</vt:lpstr>
      <vt:lpstr>S O R U L A R</vt:lpstr>
      <vt:lpstr>Soru 1-Sizce kalkınmada yerel aktörlerin ve merkezi yönetimin rolü ne olmalı?</vt:lpstr>
      <vt:lpstr>Soru 2:Sizce Merkezi yönetim hangi yetkilerini kısmen veya tamamen yerele devretmelidir: </vt:lpstr>
    </vt:vector>
  </TitlesOfParts>
  <Company>TEPAV Economc Policy Research Institute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Emre Koyuncu</dc:creator>
  <cp:lastModifiedBy>Ekipman</cp:lastModifiedBy>
  <cp:revision>719</cp:revision>
  <dcterms:created xsi:type="dcterms:W3CDTF">2005-06-29T12:09:59Z</dcterms:created>
  <dcterms:modified xsi:type="dcterms:W3CDTF">2014-08-25T08:34:08Z</dcterms:modified>
</cp:coreProperties>
</file>