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63" r:id="rId2"/>
    <p:sldId id="515" r:id="rId3"/>
    <p:sldId id="553" r:id="rId4"/>
    <p:sldId id="516" r:id="rId5"/>
    <p:sldId id="517" r:id="rId6"/>
    <p:sldId id="518" r:id="rId7"/>
    <p:sldId id="519" r:id="rId8"/>
    <p:sldId id="521" r:id="rId9"/>
    <p:sldId id="522" r:id="rId10"/>
    <p:sldId id="524" r:id="rId11"/>
    <p:sldId id="525" r:id="rId12"/>
    <p:sldId id="526" r:id="rId13"/>
    <p:sldId id="527" r:id="rId14"/>
    <p:sldId id="408" r:id="rId15"/>
    <p:sldId id="554" r:id="rId16"/>
    <p:sldId id="533" r:id="rId17"/>
    <p:sldId id="555" r:id="rId18"/>
    <p:sldId id="543" r:id="rId19"/>
    <p:sldId id="546" r:id="rId20"/>
    <p:sldId id="547" r:id="rId21"/>
    <p:sldId id="544" r:id="rId22"/>
    <p:sldId id="545" r:id="rId23"/>
    <p:sldId id="538" r:id="rId24"/>
    <p:sldId id="539" r:id="rId25"/>
    <p:sldId id="541" r:id="rId26"/>
    <p:sldId id="537" r:id="rId27"/>
    <p:sldId id="548" r:id="rId28"/>
    <p:sldId id="549" r:id="rId29"/>
    <p:sldId id="556" r:id="rId30"/>
    <p:sldId id="550" r:id="rId31"/>
    <p:sldId id="551" r:id="rId32"/>
  </p:sldIdLst>
  <p:sldSz cx="9144000" cy="6858000" type="screen4x3"/>
  <p:notesSz cx="6669088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399"/>
    <a:srgbClr val="CCECFF"/>
    <a:srgbClr val="E60000"/>
    <a:srgbClr val="1F318D"/>
    <a:srgbClr val="FF0000"/>
    <a:srgbClr val="374AAB"/>
    <a:srgbClr val="CBDDEB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14" autoAdjust="0"/>
    <p:restoredTop sz="94676" autoAdjust="0"/>
  </p:normalViewPr>
  <p:slideViewPr>
    <p:cSldViewPr>
      <p:cViewPr>
        <p:scale>
          <a:sx n="80" d="100"/>
          <a:sy n="80" d="100"/>
        </p:scale>
        <p:origin x="-1620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A9D723-3D65-4ED4-8BC4-7C33FD6E48CC}" type="doc">
      <dgm:prSet loTypeId="urn:microsoft.com/office/officeart/2005/8/layout/cycle5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r-TR"/>
        </a:p>
      </dgm:t>
    </dgm:pt>
    <dgm:pt modelId="{907F5A42-31D3-4920-B571-E9B5575D27B9}">
      <dgm:prSet phldrT="[Metin]"/>
      <dgm:spPr/>
      <dgm:t>
        <a:bodyPr/>
        <a:lstStyle/>
        <a:p>
          <a:r>
            <a:rPr lang="tr-TR" dirty="0" smtClean="0"/>
            <a:t>İlin/ilçenin stratejik yönelimi</a:t>
          </a:r>
          <a:endParaRPr lang="tr-TR" dirty="0"/>
        </a:p>
      </dgm:t>
    </dgm:pt>
    <dgm:pt modelId="{030272DE-5BE9-4789-9681-1ADC0C5E157C}" type="parTrans" cxnId="{D6308258-D4D8-4AB1-B754-4B97B0535A08}">
      <dgm:prSet/>
      <dgm:spPr/>
      <dgm:t>
        <a:bodyPr/>
        <a:lstStyle/>
        <a:p>
          <a:endParaRPr lang="tr-TR"/>
        </a:p>
      </dgm:t>
    </dgm:pt>
    <dgm:pt modelId="{058B32AF-D83B-4FC1-8429-6B3D20F702A6}" type="sibTrans" cxnId="{D6308258-D4D8-4AB1-B754-4B97B0535A08}">
      <dgm:prSet/>
      <dgm:spPr>
        <a:ln w="76200"/>
      </dgm:spPr>
      <dgm:t>
        <a:bodyPr/>
        <a:lstStyle/>
        <a:p>
          <a:endParaRPr lang="tr-TR"/>
        </a:p>
      </dgm:t>
    </dgm:pt>
    <dgm:pt modelId="{BD9E9F72-3619-470C-836F-8C420B75591C}">
      <dgm:prSet phldrT="[Metin]"/>
      <dgm:spPr/>
      <dgm:t>
        <a:bodyPr/>
        <a:lstStyle/>
        <a:p>
          <a:r>
            <a:rPr lang="tr-TR" dirty="0" smtClean="0"/>
            <a:t>Odanın </a:t>
          </a:r>
          <a:r>
            <a:rPr lang="tr-TR" dirty="0"/>
            <a:t>stratejik yönelimi</a:t>
          </a:r>
        </a:p>
        <a:p>
          <a:r>
            <a:rPr lang="tr-TR" dirty="0" smtClean="0"/>
            <a:t>[Oda Stratejik </a:t>
          </a:r>
          <a:r>
            <a:rPr lang="tr-TR" dirty="0"/>
            <a:t>Planı]</a:t>
          </a:r>
        </a:p>
      </dgm:t>
    </dgm:pt>
    <dgm:pt modelId="{D9AF7BD0-7A3B-4093-B830-F870C3536DD4}" type="parTrans" cxnId="{040125D1-6B22-4B98-B0C8-B803FE2BDCF9}">
      <dgm:prSet/>
      <dgm:spPr/>
      <dgm:t>
        <a:bodyPr/>
        <a:lstStyle/>
        <a:p>
          <a:endParaRPr lang="tr-TR"/>
        </a:p>
      </dgm:t>
    </dgm:pt>
    <dgm:pt modelId="{BDEBC3E1-DFD7-4A4D-8122-1A86E4788B12}" type="sibTrans" cxnId="{040125D1-6B22-4B98-B0C8-B803FE2BDCF9}">
      <dgm:prSet/>
      <dgm:spPr>
        <a:ln w="76200"/>
      </dgm:spPr>
      <dgm:t>
        <a:bodyPr/>
        <a:lstStyle/>
        <a:p>
          <a:endParaRPr lang="tr-TR"/>
        </a:p>
      </dgm:t>
    </dgm:pt>
    <dgm:pt modelId="{523CE712-FA96-4FF9-B59D-CBAADF472D3E}">
      <dgm:prSet phldrT="[Metin]"/>
      <dgm:spPr/>
      <dgm:t>
        <a:bodyPr/>
        <a:lstStyle/>
        <a:p>
          <a:r>
            <a:rPr lang="tr-TR" dirty="0"/>
            <a:t>Yıllık </a:t>
          </a:r>
          <a:r>
            <a:rPr lang="tr-TR" dirty="0" smtClean="0"/>
            <a:t>Plan ve Bütçe</a:t>
          </a:r>
          <a:endParaRPr lang="tr-TR" dirty="0"/>
        </a:p>
      </dgm:t>
    </dgm:pt>
    <dgm:pt modelId="{EF449F0B-A34F-48B8-B0DB-E7F1CCBD7E83}" type="parTrans" cxnId="{470FC0CD-E74E-4D7C-8FE7-349147E1A3B8}">
      <dgm:prSet/>
      <dgm:spPr/>
      <dgm:t>
        <a:bodyPr/>
        <a:lstStyle/>
        <a:p>
          <a:endParaRPr lang="tr-TR"/>
        </a:p>
      </dgm:t>
    </dgm:pt>
    <dgm:pt modelId="{B3721499-4FDB-4DDE-8401-24F8174B58B1}" type="sibTrans" cxnId="{470FC0CD-E74E-4D7C-8FE7-349147E1A3B8}">
      <dgm:prSet/>
      <dgm:spPr>
        <a:ln w="76200"/>
      </dgm:spPr>
      <dgm:t>
        <a:bodyPr/>
        <a:lstStyle/>
        <a:p>
          <a:endParaRPr lang="tr-TR"/>
        </a:p>
      </dgm:t>
    </dgm:pt>
    <dgm:pt modelId="{60A716D3-809A-4F90-AAD3-1D2B9596C907}">
      <dgm:prSet phldrT="[Metin]"/>
      <dgm:spPr/>
      <dgm:t>
        <a:bodyPr/>
        <a:lstStyle/>
        <a:p>
          <a:r>
            <a:rPr lang="tr-TR"/>
            <a:t>Yıllık Faaliyet Raporu</a:t>
          </a:r>
        </a:p>
      </dgm:t>
    </dgm:pt>
    <dgm:pt modelId="{ADB4A509-7802-49C4-B837-DF7D7CD0BA20}" type="parTrans" cxnId="{FE4B97BC-1DF8-4413-B11D-82E3BD7DE8D9}">
      <dgm:prSet/>
      <dgm:spPr/>
      <dgm:t>
        <a:bodyPr/>
        <a:lstStyle/>
        <a:p>
          <a:endParaRPr lang="tr-TR"/>
        </a:p>
      </dgm:t>
    </dgm:pt>
    <dgm:pt modelId="{EB6425FE-1014-4FFC-A9D1-2B956A39969F}" type="sibTrans" cxnId="{FE4B97BC-1DF8-4413-B11D-82E3BD7DE8D9}">
      <dgm:prSet/>
      <dgm:spPr>
        <a:ln w="76200"/>
      </dgm:spPr>
      <dgm:t>
        <a:bodyPr/>
        <a:lstStyle/>
        <a:p>
          <a:endParaRPr lang="tr-TR" sz="2400"/>
        </a:p>
      </dgm:t>
    </dgm:pt>
    <dgm:pt modelId="{E5A54785-E97A-4863-BFD2-23CCF999ED70}" type="pres">
      <dgm:prSet presAssocID="{58A9D723-3D65-4ED4-8BC4-7C33FD6E48C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CF29C57-CBB0-4106-AAF3-BBB91402DD5C}" type="pres">
      <dgm:prSet presAssocID="{907F5A42-31D3-4920-B571-E9B5575D27B9}" presName="node" presStyleLbl="node1" presStyleIdx="0" presStyleCnt="4" custScaleX="138246" custScaleY="12782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8F62894-0210-46DF-A377-8CC813CCC464}" type="pres">
      <dgm:prSet presAssocID="{907F5A42-31D3-4920-B571-E9B5575D27B9}" presName="spNode" presStyleCnt="0"/>
      <dgm:spPr/>
    </dgm:pt>
    <dgm:pt modelId="{9DF85108-EC50-4293-85EE-62385A9419AC}" type="pres">
      <dgm:prSet presAssocID="{058B32AF-D83B-4FC1-8429-6B3D20F702A6}" presName="sibTrans" presStyleLbl="sibTrans1D1" presStyleIdx="0" presStyleCnt="4"/>
      <dgm:spPr/>
      <dgm:t>
        <a:bodyPr/>
        <a:lstStyle/>
        <a:p>
          <a:endParaRPr lang="tr-TR"/>
        </a:p>
      </dgm:t>
    </dgm:pt>
    <dgm:pt modelId="{4C51014C-C2BF-465A-AA6C-1E82C992CCE9}" type="pres">
      <dgm:prSet presAssocID="{BD9E9F72-3619-470C-836F-8C420B75591C}" presName="node" presStyleLbl="node1" presStyleIdx="1" presStyleCnt="4" custScaleX="175832" custScaleY="120560" custRadScaleRad="12483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6EA9741-A7EB-4FF9-83FA-8EF23E00DF9C}" type="pres">
      <dgm:prSet presAssocID="{BD9E9F72-3619-470C-836F-8C420B75591C}" presName="spNode" presStyleCnt="0"/>
      <dgm:spPr/>
    </dgm:pt>
    <dgm:pt modelId="{C253AD5C-25B6-4021-8A4A-FA40B7EE342B}" type="pres">
      <dgm:prSet presAssocID="{BDEBC3E1-DFD7-4A4D-8122-1A86E4788B12}" presName="sibTrans" presStyleLbl="sibTrans1D1" presStyleIdx="1" presStyleCnt="4"/>
      <dgm:spPr/>
      <dgm:t>
        <a:bodyPr/>
        <a:lstStyle/>
        <a:p>
          <a:endParaRPr lang="tr-TR"/>
        </a:p>
      </dgm:t>
    </dgm:pt>
    <dgm:pt modelId="{1AAF5AEC-F686-4786-AABB-1DA3CF84AC88}" type="pres">
      <dgm:prSet presAssocID="{523CE712-FA96-4FF9-B59D-CBAADF472D3E}" presName="node" presStyleLbl="node1" presStyleIdx="2" presStyleCnt="4" custScaleX="141630" custScaleY="12633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0AF9623-AFD8-4585-A123-1F709141528F}" type="pres">
      <dgm:prSet presAssocID="{523CE712-FA96-4FF9-B59D-CBAADF472D3E}" presName="spNode" presStyleCnt="0"/>
      <dgm:spPr/>
    </dgm:pt>
    <dgm:pt modelId="{05FBBEA9-6CA7-4FBE-9890-681AEC4C124A}" type="pres">
      <dgm:prSet presAssocID="{B3721499-4FDB-4DDE-8401-24F8174B58B1}" presName="sibTrans" presStyleLbl="sibTrans1D1" presStyleIdx="2" presStyleCnt="4"/>
      <dgm:spPr/>
      <dgm:t>
        <a:bodyPr/>
        <a:lstStyle/>
        <a:p>
          <a:endParaRPr lang="tr-TR"/>
        </a:p>
      </dgm:t>
    </dgm:pt>
    <dgm:pt modelId="{7471A8F9-4E41-42D4-B02F-434A376635BA}" type="pres">
      <dgm:prSet presAssocID="{60A716D3-809A-4F90-AAD3-1D2B9596C907}" presName="node" presStyleLbl="node1" presStyleIdx="3" presStyleCnt="4" custScaleX="173444" custScaleY="117995" custRadScaleRad="129506" custRadScaleInc="228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17F995-13AD-4B3C-8D3E-92EB3C17FB17}" type="pres">
      <dgm:prSet presAssocID="{60A716D3-809A-4F90-AAD3-1D2B9596C907}" presName="spNode" presStyleCnt="0"/>
      <dgm:spPr/>
    </dgm:pt>
    <dgm:pt modelId="{80BF3101-FC44-456C-ADFD-EAEA9F4323D4}" type="pres">
      <dgm:prSet presAssocID="{EB6425FE-1014-4FFC-A9D1-2B956A39969F}" presName="sibTrans" presStyleLbl="sibTrans1D1" presStyleIdx="3" presStyleCnt="4"/>
      <dgm:spPr/>
      <dgm:t>
        <a:bodyPr/>
        <a:lstStyle/>
        <a:p>
          <a:endParaRPr lang="tr-TR"/>
        </a:p>
      </dgm:t>
    </dgm:pt>
  </dgm:ptLst>
  <dgm:cxnLst>
    <dgm:cxn modelId="{470FC0CD-E74E-4D7C-8FE7-349147E1A3B8}" srcId="{58A9D723-3D65-4ED4-8BC4-7C33FD6E48CC}" destId="{523CE712-FA96-4FF9-B59D-CBAADF472D3E}" srcOrd="2" destOrd="0" parTransId="{EF449F0B-A34F-48B8-B0DB-E7F1CCBD7E83}" sibTransId="{B3721499-4FDB-4DDE-8401-24F8174B58B1}"/>
    <dgm:cxn modelId="{9DA074F8-26F0-4D9D-AB88-E9761956136E}" type="presOf" srcId="{B3721499-4FDB-4DDE-8401-24F8174B58B1}" destId="{05FBBEA9-6CA7-4FBE-9890-681AEC4C124A}" srcOrd="0" destOrd="0" presId="urn:microsoft.com/office/officeart/2005/8/layout/cycle5"/>
    <dgm:cxn modelId="{FE4B97BC-1DF8-4413-B11D-82E3BD7DE8D9}" srcId="{58A9D723-3D65-4ED4-8BC4-7C33FD6E48CC}" destId="{60A716D3-809A-4F90-AAD3-1D2B9596C907}" srcOrd="3" destOrd="0" parTransId="{ADB4A509-7802-49C4-B837-DF7D7CD0BA20}" sibTransId="{EB6425FE-1014-4FFC-A9D1-2B956A39969F}"/>
    <dgm:cxn modelId="{93A6C9BD-78D4-4F91-B6FB-DD7B1AE6567A}" type="presOf" srcId="{907F5A42-31D3-4920-B571-E9B5575D27B9}" destId="{BCF29C57-CBB0-4106-AAF3-BBB91402DD5C}" srcOrd="0" destOrd="0" presId="urn:microsoft.com/office/officeart/2005/8/layout/cycle5"/>
    <dgm:cxn modelId="{91B0FA3C-C035-4A5B-993A-0A98B2E6C334}" type="presOf" srcId="{058B32AF-D83B-4FC1-8429-6B3D20F702A6}" destId="{9DF85108-EC50-4293-85EE-62385A9419AC}" srcOrd="0" destOrd="0" presId="urn:microsoft.com/office/officeart/2005/8/layout/cycle5"/>
    <dgm:cxn modelId="{A645A669-A13B-4E59-86E9-A6F340F84BF2}" type="presOf" srcId="{523CE712-FA96-4FF9-B59D-CBAADF472D3E}" destId="{1AAF5AEC-F686-4786-AABB-1DA3CF84AC88}" srcOrd="0" destOrd="0" presId="urn:microsoft.com/office/officeart/2005/8/layout/cycle5"/>
    <dgm:cxn modelId="{040125D1-6B22-4B98-B0C8-B803FE2BDCF9}" srcId="{58A9D723-3D65-4ED4-8BC4-7C33FD6E48CC}" destId="{BD9E9F72-3619-470C-836F-8C420B75591C}" srcOrd="1" destOrd="0" parTransId="{D9AF7BD0-7A3B-4093-B830-F870C3536DD4}" sibTransId="{BDEBC3E1-DFD7-4A4D-8122-1A86E4788B12}"/>
    <dgm:cxn modelId="{D6308258-D4D8-4AB1-B754-4B97B0535A08}" srcId="{58A9D723-3D65-4ED4-8BC4-7C33FD6E48CC}" destId="{907F5A42-31D3-4920-B571-E9B5575D27B9}" srcOrd="0" destOrd="0" parTransId="{030272DE-5BE9-4789-9681-1ADC0C5E157C}" sibTransId="{058B32AF-D83B-4FC1-8429-6B3D20F702A6}"/>
    <dgm:cxn modelId="{C608FD1B-F038-4873-82DB-EC06E3C792E2}" type="presOf" srcId="{BDEBC3E1-DFD7-4A4D-8122-1A86E4788B12}" destId="{C253AD5C-25B6-4021-8A4A-FA40B7EE342B}" srcOrd="0" destOrd="0" presId="urn:microsoft.com/office/officeart/2005/8/layout/cycle5"/>
    <dgm:cxn modelId="{A8FFE0CC-DD8C-4032-BB81-F44BF3DD54A0}" type="presOf" srcId="{BD9E9F72-3619-470C-836F-8C420B75591C}" destId="{4C51014C-C2BF-465A-AA6C-1E82C992CCE9}" srcOrd="0" destOrd="0" presId="urn:microsoft.com/office/officeart/2005/8/layout/cycle5"/>
    <dgm:cxn modelId="{C3E71CA7-374E-41BA-9DE0-CC18882351A2}" type="presOf" srcId="{58A9D723-3D65-4ED4-8BC4-7C33FD6E48CC}" destId="{E5A54785-E97A-4863-BFD2-23CCF999ED70}" srcOrd="0" destOrd="0" presId="urn:microsoft.com/office/officeart/2005/8/layout/cycle5"/>
    <dgm:cxn modelId="{43CCE27C-DB26-4E34-9F3A-418B1377D54F}" type="presOf" srcId="{EB6425FE-1014-4FFC-A9D1-2B956A39969F}" destId="{80BF3101-FC44-456C-ADFD-EAEA9F4323D4}" srcOrd="0" destOrd="0" presId="urn:microsoft.com/office/officeart/2005/8/layout/cycle5"/>
    <dgm:cxn modelId="{4DAD94D8-87D6-4273-8043-6B0B480B3D2D}" type="presOf" srcId="{60A716D3-809A-4F90-AAD3-1D2B9596C907}" destId="{7471A8F9-4E41-42D4-B02F-434A376635BA}" srcOrd="0" destOrd="0" presId="urn:microsoft.com/office/officeart/2005/8/layout/cycle5"/>
    <dgm:cxn modelId="{92F33748-9CD4-4F0E-A05E-385CED87D6B1}" type="presParOf" srcId="{E5A54785-E97A-4863-BFD2-23CCF999ED70}" destId="{BCF29C57-CBB0-4106-AAF3-BBB91402DD5C}" srcOrd="0" destOrd="0" presId="urn:microsoft.com/office/officeart/2005/8/layout/cycle5"/>
    <dgm:cxn modelId="{1034FB51-3DD8-4DFB-B62C-01EE2AB68F95}" type="presParOf" srcId="{E5A54785-E97A-4863-BFD2-23CCF999ED70}" destId="{28F62894-0210-46DF-A377-8CC813CCC464}" srcOrd="1" destOrd="0" presId="urn:microsoft.com/office/officeart/2005/8/layout/cycle5"/>
    <dgm:cxn modelId="{1B52BA47-C206-4E3D-B04F-02D0F18E8982}" type="presParOf" srcId="{E5A54785-E97A-4863-BFD2-23CCF999ED70}" destId="{9DF85108-EC50-4293-85EE-62385A9419AC}" srcOrd="2" destOrd="0" presId="urn:microsoft.com/office/officeart/2005/8/layout/cycle5"/>
    <dgm:cxn modelId="{4D59EA9A-B513-4E3B-984A-F7E23F70BA57}" type="presParOf" srcId="{E5A54785-E97A-4863-BFD2-23CCF999ED70}" destId="{4C51014C-C2BF-465A-AA6C-1E82C992CCE9}" srcOrd="3" destOrd="0" presId="urn:microsoft.com/office/officeart/2005/8/layout/cycle5"/>
    <dgm:cxn modelId="{C0ECE64C-A8D1-4F5A-B283-68BC9D00D0CB}" type="presParOf" srcId="{E5A54785-E97A-4863-BFD2-23CCF999ED70}" destId="{06EA9741-A7EB-4FF9-83FA-8EF23E00DF9C}" srcOrd="4" destOrd="0" presId="urn:microsoft.com/office/officeart/2005/8/layout/cycle5"/>
    <dgm:cxn modelId="{B96F719C-7DBF-4366-9939-E7E55E22EC58}" type="presParOf" srcId="{E5A54785-E97A-4863-BFD2-23CCF999ED70}" destId="{C253AD5C-25B6-4021-8A4A-FA40B7EE342B}" srcOrd="5" destOrd="0" presId="urn:microsoft.com/office/officeart/2005/8/layout/cycle5"/>
    <dgm:cxn modelId="{E02035B5-529C-4CA0-89AE-F5F91F341B51}" type="presParOf" srcId="{E5A54785-E97A-4863-BFD2-23CCF999ED70}" destId="{1AAF5AEC-F686-4786-AABB-1DA3CF84AC88}" srcOrd="6" destOrd="0" presId="urn:microsoft.com/office/officeart/2005/8/layout/cycle5"/>
    <dgm:cxn modelId="{BDCB0D02-4F74-4DED-A901-B73BA4566115}" type="presParOf" srcId="{E5A54785-E97A-4863-BFD2-23CCF999ED70}" destId="{00AF9623-AFD8-4585-A123-1F709141528F}" srcOrd="7" destOrd="0" presId="urn:microsoft.com/office/officeart/2005/8/layout/cycle5"/>
    <dgm:cxn modelId="{7D0CAA65-C67B-4F24-9B3A-57DA2F4C3B9E}" type="presParOf" srcId="{E5A54785-E97A-4863-BFD2-23CCF999ED70}" destId="{05FBBEA9-6CA7-4FBE-9890-681AEC4C124A}" srcOrd="8" destOrd="0" presId="urn:microsoft.com/office/officeart/2005/8/layout/cycle5"/>
    <dgm:cxn modelId="{F5F0EB37-2F5B-4E17-A543-7855AFD71A04}" type="presParOf" srcId="{E5A54785-E97A-4863-BFD2-23CCF999ED70}" destId="{7471A8F9-4E41-42D4-B02F-434A376635BA}" srcOrd="9" destOrd="0" presId="urn:microsoft.com/office/officeart/2005/8/layout/cycle5"/>
    <dgm:cxn modelId="{582538B6-ACDA-4B5B-A129-F3349C161269}" type="presParOf" srcId="{E5A54785-E97A-4863-BFD2-23CCF999ED70}" destId="{5017F995-13AD-4B3C-8D3E-92EB3C17FB17}" srcOrd="10" destOrd="0" presId="urn:microsoft.com/office/officeart/2005/8/layout/cycle5"/>
    <dgm:cxn modelId="{B34DDDC3-16EE-4838-9028-1412F9382560}" type="presParOf" srcId="{E5A54785-E97A-4863-BFD2-23CCF999ED70}" destId="{80BF3101-FC44-456C-ADFD-EAEA9F4323D4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F29C57-CBB0-4106-AAF3-BBB91402DD5C}">
      <dsp:nvSpPr>
        <dsp:cNvPr id="0" name=""/>
        <dsp:cNvSpPr/>
      </dsp:nvSpPr>
      <dsp:spPr>
        <a:xfrm>
          <a:off x="2590800" y="-141449"/>
          <a:ext cx="2258357" cy="135722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İlin/ilçenin stratejik yönelimi</a:t>
          </a:r>
          <a:endParaRPr lang="tr-TR" sz="2100" kern="1200" dirty="0"/>
        </a:p>
      </dsp:txBody>
      <dsp:txXfrm>
        <a:off x="2657054" y="-75195"/>
        <a:ext cx="2125849" cy="1224718"/>
      </dsp:txXfrm>
    </dsp:sp>
    <dsp:sp modelId="{9DF85108-EC50-4293-85EE-62385A9419AC}">
      <dsp:nvSpPr>
        <dsp:cNvPr id="0" name=""/>
        <dsp:cNvSpPr/>
      </dsp:nvSpPr>
      <dsp:spPr>
        <a:xfrm>
          <a:off x="2608443" y="880064"/>
          <a:ext cx="3505541" cy="3505541"/>
        </a:xfrm>
        <a:custGeom>
          <a:avLst/>
          <a:gdLst/>
          <a:ahLst/>
          <a:cxnLst/>
          <a:rect l="0" t="0" r="0" b="0"/>
          <a:pathLst>
            <a:path>
              <a:moveTo>
                <a:pt x="2464303" y="150919"/>
              </a:moveTo>
              <a:arcTo wR="1752770" hR="1752770" stAng="17637030" swAng="1449060"/>
            </a:path>
          </a:pathLst>
        </a:custGeom>
        <a:noFill/>
        <a:ln w="76200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51014C-C2BF-465A-AA6C-1E82C992CCE9}">
      <dsp:nvSpPr>
        <dsp:cNvPr id="0" name=""/>
        <dsp:cNvSpPr/>
      </dsp:nvSpPr>
      <dsp:spPr>
        <a:xfrm>
          <a:off x="4471943" y="1649865"/>
          <a:ext cx="2872354" cy="1280137"/>
        </a:xfrm>
        <a:prstGeom prst="roundRect">
          <a:avLst/>
        </a:prstGeom>
        <a:solidFill>
          <a:schemeClr val="accent2">
            <a:hueOff val="-3022401"/>
            <a:satOff val="1745"/>
            <a:lumOff val="-320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Odanın </a:t>
          </a:r>
          <a:r>
            <a:rPr lang="tr-TR" sz="2100" kern="1200" dirty="0"/>
            <a:t>stratejik yönelimi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[Oda Stratejik </a:t>
          </a:r>
          <a:r>
            <a:rPr lang="tr-TR" sz="2100" kern="1200" dirty="0"/>
            <a:t>Planı]</a:t>
          </a:r>
        </a:p>
      </dsp:txBody>
      <dsp:txXfrm>
        <a:off x="4534434" y="1712356"/>
        <a:ext cx="2747372" cy="1155155"/>
      </dsp:txXfrm>
    </dsp:sp>
    <dsp:sp modelId="{C253AD5C-25B6-4021-8A4A-FA40B7EE342B}">
      <dsp:nvSpPr>
        <dsp:cNvPr id="0" name=""/>
        <dsp:cNvSpPr/>
      </dsp:nvSpPr>
      <dsp:spPr>
        <a:xfrm>
          <a:off x="2621919" y="174655"/>
          <a:ext cx="3505541" cy="3505541"/>
        </a:xfrm>
        <a:custGeom>
          <a:avLst/>
          <a:gdLst/>
          <a:ahLst/>
          <a:cxnLst/>
          <a:rect l="0" t="0" r="0" b="0"/>
          <a:pathLst>
            <a:path>
              <a:moveTo>
                <a:pt x="3046316" y="2935541"/>
              </a:moveTo>
              <a:arcTo wR="1752770" hR="1752770" stAng="2546320" swAng="1401943"/>
            </a:path>
          </a:pathLst>
        </a:custGeom>
        <a:noFill/>
        <a:ln w="76200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AF5AEC-F686-4786-AABB-1DA3CF84AC88}">
      <dsp:nvSpPr>
        <dsp:cNvPr id="0" name=""/>
        <dsp:cNvSpPr/>
      </dsp:nvSpPr>
      <dsp:spPr>
        <a:xfrm>
          <a:off x="2563160" y="3371959"/>
          <a:ext cx="2313637" cy="1341490"/>
        </a:xfrm>
        <a:prstGeom prst="roundRect">
          <a:avLst/>
        </a:prstGeom>
        <a:solidFill>
          <a:schemeClr val="accent2">
            <a:hueOff val="-6044802"/>
            <a:satOff val="3491"/>
            <a:lumOff val="-640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Yıllık </a:t>
          </a:r>
          <a:r>
            <a:rPr lang="tr-TR" sz="2100" kern="1200" dirty="0" smtClean="0"/>
            <a:t>Plan ve Bütçe</a:t>
          </a:r>
          <a:endParaRPr lang="tr-TR" sz="2100" kern="1200" dirty="0"/>
        </a:p>
      </dsp:txBody>
      <dsp:txXfrm>
        <a:off x="2628646" y="3437445"/>
        <a:ext cx="2182665" cy="1210518"/>
      </dsp:txXfrm>
    </dsp:sp>
    <dsp:sp modelId="{05FBBEA9-6CA7-4FBE-9890-681AEC4C124A}">
      <dsp:nvSpPr>
        <dsp:cNvPr id="0" name=""/>
        <dsp:cNvSpPr/>
      </dsp:nvSpPr>
      <dsp:spPr>
        <a:xfrm>
          <a:off x="1227750" y="151612"/>
          <a:ext cx="3505541" cy="3505541"/>
        </a:xfrm>
        <a:custGeom>
          <a:avLst/>
          <a:gdLst/>
          <a:ahLst/>
          <a:cxnLst/>
          <a:rect l="0" t="0" r="0" b="0"/>
          <a:pathLst>
            <a:path>
              <a:moveTo>
                <a:pt x="1096281" y="3377956"/>
              </a:moveTo>
              <a:arcTo wR="1752770" hR="1752770" stAng="6719766" swAng="1535950"/>
            </a:path>
          </a:pathLst>
        </a:custGeom>
        <a:noFill/>
        <a:ln w="76200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71A8F9-4E41-42D4-B02F-434A376635BA}">
      <dsp:nvSpPr>
        <dsp:cNvPr id="0" name=""/>
        <dsp:cNvSpPr/>
      </dsp:nvSpPr>
      <dsp:spPr>
        <a:xfrm>
          <a:off x="33526" y="1636278"/>
          <a:ext cx="2833344" cy="1252901"/>
        </a:xfrm>
        <a:prstGeom prst="roundRect">
          <a:avLst/>
        </a:prstGeom>
        <a:solidFill>
          <a:schemeClr val="accent2">
            <a:hueOff val="-9067202"/>
            <a:satOff val="5236"/>
            <a:lumOff val="-96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Yıllık Faaliyet Raporu</a:t>
          </a:r>
        </a:p>
      </dsp:txBody>
      <dsp:txXfrm>
        <a:off x="94688" y="1697440"/>
        <a:ext cx="2711020" cy="1130577"/>
      </dsp:txXfrm>
    </dsp:sp>
    <dsp:sp modelId="{80BF3101-FC44-456C-ADFD-EAEA9F4323D4}">
      <dsp:nvSpPr>
        <dsp:cNvPr id="0" name=""/>
        <dsp:cNvSpPr/>
      </dsp:nvSpPr>
      <dsp:spPr>
        <a:xfrm>
          <a:off x="1215431" y="908238"/>
          <a:ext cx="3505541" cy="3505541"/>
        </a:xfrm>
        <a:custGeom>
          <a:avLst/>
          <a:gdLst/>
          <a:ahLst/>
          <a:cxnLst/>
          <a:rect l="0" t="0" r="0" b="0"/>
          <a:pathLst>
            <a:path>
              <a:moveTo>
                <a:pt x="490890" y="536273"/>
              </a:moveTo>
              <a:arcTo wR="1752770" hR="1752770" stAng="13437056" swAng="1526473"/>
            </a:path>
          </a:pathLst>
        </a:custGeom>
        <a:noFill/>
        <a:ln w="76200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61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7607" y="0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61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091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61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7607" y="9430091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805AD568-B836-43D1-AC72-C6D96D05122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82784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7607" y="0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909" y="4715907"/>
            <a:ext cx="533527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7607" y="9430091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E846B48D-F06C-4D5B-92CB-F551B85FC6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8403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F6B027-FD56-4E1B-84A6-DD208EA511E8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  <p:sp>
        <p:nvSpPr>
          <p:cNvPr id="22533" name="4 Üstbilgi Yer Tutucusu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Relations with Neighbours-South Caucasus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11:00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1200" b="1" dirty="0" smtClean="0">
              <a:solidFill>
                <a:schemeClr val="bg1"/>
              </a:solidFill>
              <a:cs typeface="Arial" charset="0"/>
            </a:endParaRP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DE539-40E5-4834-BD57-1CE05D70E3C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ED41B91E-BAB2-4C54-A020-26D30A9220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674F2D25-3DF4-465B-86A5-0F5F6A279C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2133600" cy="57912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04800" y="762000"/>
            <a:ext cx="6248400" cy="57912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99A83E0A-E9DB-42C3-8882-FC091F7E50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E7FE05C0-DF42-4A5B-AB53-194E6AA938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653A3963-9CF0-4DC1-9EB2-3ADE4194CA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191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191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2DAB05A7-5AAE-4E10-9797-6D5B8C626B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859508DE-1821-4609-8180-B414AF18D5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54EB7CB0-4ECC-49E8-8AEF-3064D55D12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1F71378A-954E-463E-B0F1-EBDFBF10FA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D7EE9E48-A60D-4DBA-9819-654FA011C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D8517A0F-F052-4BA7-8DDE-8FF07F2368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solidFill>
            <a:srgbClr val="1F318D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pic>
        <p:nvPicPr>
          <p:cNvPr id="1027" name="Picture 9" descr="bar"/>
          <p:cNvPicPr>
            <a:picLocks noChangeAspect="1" noChangeArrowheads="1"/>
          </p:cNvPicPr>
          <p:nvPr/>
        </p:nvPicPr>
        <p:blipFill>
          <a:blip r:embed="rId13" cstate="print"/>
          <a:srcRect l="-209" t="59564"/>
          <a:stretch>
            <a:fillRect/>
          </a:stretch>
        </p:blipFill>
        <p:spPr bwMode="auto">
          <a:xfrm>
            <a:off x="-19050" y="538163"/>
            <a:ext cx="9163050" cy="14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7620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752600"/>
            <a:ext cx="8534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0"/>
            <a:ext cx="6324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CBDDEB"/>
                </a:solidFill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05800" y="0"/>
            <a:ext cx="8382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CBDDEB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Slide </a:t>
            </a:r>
            <a:fld id="{EBD541E0-095B-4A38-A677-E0FF7A6C77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auto">
          <a:xfrm>
            <a:off x="8267700" y="95250"/>
            <a:ext cx="0" cy="347663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tr-TR"/>
          </a:p>
        </p:txBody>
      </p:sp>
      <p:pic>
        <p:nvPicPr>
          <p:cNvPr id="1033" name="Picture 18" descr="Untitled-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8600" y="66675"/>
            <a:ext cx="12192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60000"/>
        </a:buClr>
        <a:buSzPct val="8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1F318D"/>
        </a:buClr>
        <a:buSzPct val="90000"/>
        <a:buFont typeface="Wingdings" pitchFamily="2" charset="2"/>
        <a:buChar char="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2057400"/>
          </a:xfrm>
          <a:prstGeom prst="rect">
            <a:avLst/>
          </a:prstGeom>
          <a:solidFill>
            <a:srgbClr val="131E55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2743200" y="-152400"/>
            <a:ext cx="3505200" cy="161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0000" dirty="0" err="1">
                <a:solidFill>
                  <a:schemeClr val="bg1"/>
                </a:solidFill>
              </a:rPr>
              <a:t>tepav</a:t>
            </a:r>
            <a:endParaRPr lang="tr-TR" sz="10000" dirty="0">
              <a:solidFill>
                <a:schemeClr val="bg1"/>
              </a:solidFill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752600" y="1524000"/>
            <a:ext cx="5486400" cy="3847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900" b="0" dirty="0" smtClean="0">
                <a:solidFill>
                  <a:schemeClr val="bg1"/>
                </a:solidFill>
              </a:rPr>
              <a:t>Türkiye Ekonomi Politikaları Araştırma Vakfı</a:t>
            </a:r>
          </a:p>
        </p:txBody>
      </p:sp>
      <p:sp>
        <p:nvSpPr>
          <p:cNvPr id="2053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5562600"/>
            <a:ext cx="6400800" cy="1752600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</a:pPr>
            <a:endParaRPr lang="en-US" sz="2500" dirty="0" smtClean="0"/>
          </a:p>
          <a:p>
            <a:pPr algn="r" eaLnBrk="1" hangingPunct="1">
              <a:lnSpc>
                <a:spcPct val="80000"/>
              </a:lnSpc>
            </a:pPr>
            <a:endParaRPr lang="en-US" sz="2500" dirty="0" smtClean="0"/>
          </a:p>
        </p:txBody>
      </p:sp>
      <p:sp>
        <p:nvSpPr>
          <p:cNvPr id="2054" name="Rectangle 8"/>
          <p:cNvSpPr>
            <a:spLocks noGrp="1" noChangeArrowheads="1"/>
          </p:cNvSpPr>
          <p:nvPr>
            <p:ph type="ctrTitle"/>
          </p:nvPr>
        </p:nvSpPr>
        <p:spPr>
          <a:xfrm>
            <a:off x="304800" y="2398413"/>
            <a:ext cx="8534400" cy="4031873"/>
          </a:xfrm>
        </p:spPr>
        <p:txBody>
          <a:bodyPr wrap="square">
            <a:spAutoFit/>
          </a:bodyPr>
          <a:lstStyle/>
          <a:p>
            <a:pPr algn="r" eaLnBrk="1" hangingPunct="1">
              <a:lnSpc>
                <a:spcPct val="80000"/>
              </a:lnSpc>
              <a:spcAft>
                <a:spcPts val="1200"/>
              </a:spcAft>
            </a:pPr>
            <a:r>
              <a:rPr lang="tr-TR" sz="4000" b="1" dirty="0" smtClean="0"/>
              <a:t/>
            </a:r>
            <a:br>
              <a:rPr lang="tr-TR" sz="4000" b="1" dirty="0" smtClean="0"/>
            </a:br>
            <a:r>
              <a:rPr lang="tr-TR" sz="4000" b="1" dirty="0" smtClean="0"/>
              <a:t/>
            </a:r>
            <a:br>
              <a:rPr lang="tr-TR" sz="4000" b="1" dirty="0" smtClean="0"/>
            </a:br>
            <a:r>
              <a:rPr lang="tr-TR" sz="4000" b="1" dirty="0" smtClean="0"/>
              <a:t>Yerel Kalkınma Odaklı Stratejik </a:t>
            </a:r>
            <a:r>
              <a:rPr lang="tr-TR" sz="4000" b="1" dirty="0" smtClean="0"/>
              <a:t>Planlama </a:t>
            </a:r>
            <a:br>
              <a:rPr lang="tr-TR" sz="4000" b="1" dirty="0" smtClean="0"/>
            </a:br>
            <a:r>
              <a:rPr lang="tr-TR" sz="4000" b="1" dirty="0" smtClean="0"/>
              <a:t/>
            </a:r>
            <a:br>
              <a:rPr lang="tr-TR" sz="4000" b="1" dirty="0" smtClean="0"/>
            </a:br>
            <a:r>
              <a:rPr lang="tr-TR" sz="4000" b="1" dirty="0" smtClean="0"/>
              <a:t/>
            </a:r>
            <a:br>
              <a:rPr lang="tr-TR" sz="4000" b="1" dirty="0" smtClean="0"/>
            </a:br>
            <a:r>
              <a:rPr lang="tr-TR" sz="4000" b="1" dirty="0" smtClean="0"/>
              <a:t/>
            </a:r>
            <a:br>
              <a:rPr lang="tr-TR" sz="4000" b="1" dirty="0" smtClean="0"/>
            </a:br>
            <a:endParaRPr lang="tr-TR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Strateji Modeli</a:t>
            </a:r>
            <a:endParaRPr lang="tr-TR" dirty="0"/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1838239315"/>
              </p:ext>
            </p:extLst>
          </p:nvPr>
        </p:nvGraphicFramePr>
        <p:xfrm>
          <a:off x="609600" y="1600200"/>
          <a:ext cx="7459464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Box 323"/>
          <p:cNvSpPr txBox="1">
            <a:spLocks noChangeArrowheads="1"/>
          </p:cNvSpPr>
          <p:nvPr/>
        </p:nvSpPr>
        <p:spPr bwMode="auto">
          <a:xfrm>
            <a:off x="6268564" y="1500249"/>
            <a:ext cx="22456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İş dünyasının ve halkın</a:t>
            </a:r>
            <a:r>
              <a:rPr kumimoji="0" lang="tr-TR" altLang="tr-TR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altLang="tr-T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beklentilerinin, yaşadığı , içinde</a:t>
            </a:r>
            <a:r>
              <a:rPr kumimoji="0" lang="tr-TR" altLang="tr-TR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bulunduğu </a:t>
            </a:r>
            <a:r>
              <a:rPr kumimoji="0" lang="tr-TR" altLang="tr-T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çevrenin anlaşılması, hizmet sağlayıcı kurumlar arasında ortak bir anlayış geliştirilmesi</a:t>
            </a:r>
            <a:endParaRPr kumimoji="0" lang="tr-TR" alt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324"/>
          <p:cNvSpPr txBox="1">
            <a:spLocks noChangeArrowheads="1"/>
          </p:cNvSpPr>
          <p:nvPr/>
        </p:nvSpPr>
        <p:spPr bwMode="auto">
          <a:xfrm>
            <a:off x="22761" y="1981200"/>
            <a:ext cx="158115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Odanın taahhüt ettiklerini</a:t>
            </a:r>
            <a:r>
              <a:rPr kumimoji="0" lang="tr-TR" altLang="tr-TR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ne</a:t>
            </a:r>
            <a:r>
              <a:rPr kumimoji="0" lang="tr-TR" altLang="tr-T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ölçüde gerçekleştiğinin anlaşılması </a:t>
            </a:r>
            <a:endParaRPr kumimoji="0" lang="tr-TR" alt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 Box 325"/>
          <p:cNvSpPr txBox="1">
            <a:spLocks noChangeArrowheads="1"/>
          </p:cNvSpPr>
          <p:nvPr/>
        </p:nvSpPr>
        <p:spPr bwMode="auto">
          <a:xfrm>
            <a:off x="5867400" y="5638800"/>
            <a:ext cx="1824966" cy="116955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Odanın hangi </a:t>
            </a:r>
            <a:r>
              <a:rPr kumimoji="0" lang="tr-TR" altLang="tr-T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faaliyetleri hangi kaynaklarla yapacağının anlaşılması </a:t>
            </a:r>
            <a:endParaRPr kumimoji="0" lang="tr-TR" alt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 Box 326"/>
          <p:cNvSpPr txBox="1">
            <a:spLocks noChangeArrowheads="1"/>
          </p:cNvSpPr>
          <p:nvPr/>
        </p:nvSpPr>
        <p:spPr bwMode="auto">
          <a:xfrm>
            <a:off x="7686675" y="4313875"/>
            <a:ext cx="14573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Odanın neyi ne için yaptığının anlaşılması</a:t>
            </a:r>
            <a:endParaRPr kumimoji="0" lang="tr-TR" alt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0" y="4029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7473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Oda Stratejik Planı 6 temel soruyu cevaplandırmalıdır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52528"/>
          </a:xfrm>
        </p:spPr>
        <p:txBody>
          <a:bodyPr>
            <a:normAutofit fontScale="6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tr-TR" dirty="0" smtClean="0"/>
              <a:t>Şehir olarak neredeyiz?</a:t>
            </a:r>
          </a:p>
          <a:p>
            <a:pPr marL="514350" lvl="0" indent="-514350">
              <a:buFont typeface="+mj-lt"/>
              <a:buAutoNum type="arabicPeriod"/>
            </a:pPr>
            <a:r>
              <a:rPr lang="tr-TR" dirty="0" smtClean="0"/>
              <a:t>Şehir nereye gidiyor?</a:t>
            </a:r>
          </a:p>
          <a:p>
            <a:pPr lvl="1"/>
            <a:r>
              <a:rPr lang="tr-TR" dirty="0" smtClean="0"/>
              <a:t>Şehir için öngörülen kalkınma müdahaleleri nelerdir?</a:t>
            </a:r>
          </a:p>
          <a:p>
            <a:pPr marL="514350" lvl="0" indent="-514350">
              <a:buFont typeface="+mj-lt"/>
              <a:buAutoNum type="arabicPeriod"/>
            </a:pPr>
            <a:r>
              <a:rPr lang="tr-TR" dirty="0" smtClean="0"/>
              <a:t>Kurumsal olarak neredeyiz?</a:t>
            </a:r>
          </a:p>
          <a:p>
            <a:pPr lvl="1"/>
            <a:r>
              <a:rPr lang="tr-TR" dirty="0" smtClean="0"/>
              <a:t>İşlevlerimizin farkında mıyız?</a:t>
            </a:r>
          </a:p>
          <a:p>
            <a:pPr lvl="1"/>
            <a:r>
              <a:rPr lang="tr-TR" dirty="0" smtClean="0"/>
              <a:t>Kapasitemiz nedir?</a:t>
            </a:r>
          </a:p>
          <a:p>
            <a:pPr lvl="1"/>
            <a:r>
              <a:rPr lang="tr-TR" dirty="0" smtClean="0"/>
              <a:t>Odanın katkı koyabileceği, üstlenebileceği kalkınma amaçlarının farkında mıyız?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Nereye gitmek istiyoruz?</a:t>
            </a:r>
          </a:p>
          <a:p>
            <a:pPr lvl="1"/>
            <a:r>
              <a:rPr lang="tr-TR" dirty="0" smtClean="0"/>
              <a:t>Şehir nereye gitmeli konusunda fikrimiz var mı?</a:t>
            </a:r>
          </a:p>
          <a:p>
            <a:pPr lvl="1"/>
            <a:r>
              <a:rPr lang="tr-TR" dirty="0" smtClean="0"/>
              <a:t>Nasıl bir oda olmak istediğimiz konusunda fikrimiz var mı?</a:t>
            </a:r>
          </a:p>
          <a:p>
            <a:pPr marL="514350" lvl="0" indent="-514350">
              <a:buFont typeface="+mj-lt"/>
              <a:buAutoNum type="arabicPeriod"/>
            </a:pPr>
            <a:r>
              <a:rPr lang="tr-TR" dirty="0" smtClean="0"/>
              <a:t>Gitmek istediğimiz yere nasıl ulaşabiliriz?</a:t>
            </a:r>
          </a:p>
          <a:p>
            <a:pPr lvl="1"/>
            <a:r>
              <a:rPr lang="tr-TR" dirty="0" smtClean="0"/>
              <a:t>Oda olarak nasıl davranmalı, ne yapmalıyız?</a:t>
            </a:r>
          </a:p>
          <a:p>
            <a:pPr marL="514350" lvl="0" indent="-514350">
              <a:buFont typeface="+mj-lt"/>
              <a:buAutoNum type="arabicPeriod"/>
            </a:pPr>
            <a:r>
              <a:rPr lang="tr-TR" dirty="0" smtClean="0"/>
              <a:t>Gitmek istediğimiz yere ulaştığımızı nasıl takip eder ve değerlendiririz?</a:t>
            </a:r>
          </a:p>
          <a:p>
            <a:pPr lvl="1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12829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Bir Stratejik Planın İçinde Ne Vardır?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dirty="0" smtClean="0"/>
              <a:t>Sunuş ve süreç anlatımı</a:t>
            </a:r>
          </a:p>
          <a:p>
            <a:r>
              <a:rPr lang="tr-TR" dirty="0" smtClean="0"/>
              <a:t>Mevcut Durum</a:t>
            </a:r>
          </a:p>
          <a:p>
            <a:pPr lvl="1"/>
            <a:r>
              <a:rPr lang="tr-TR" dirty="0" smtClean="0"/>
              <a:t>Kurum Dışı / Dış Çevre</a:t>
            </a:r>
          </a:p>
          <a:p>
            <a:pPr lvl="1"/>
            <a:r>
              <a:rPr lang="tr-TR" dirty="0" smtClean="0"/>
              <a:t>Kurum içi / İç Çevre</a:t>
            </a:r>
          </a:p>
          <a:p>
            <a:pPr lvl="1"/>
            <a:r>
              <a:rPr lang="tr-TR" dirty="0" smtClean="0"/>
              <a:t>Dış Çevreyi İç Çevre Bağlantısı: Paydaş </a:t>
            </a:r>
            <a:r>
              <a:rPr lang="tr-TR" dirty="0" smtClean="0"/>
              <a:t>Analizi</a:t>
            </a:r>
          </a:p>
          <a:p>
            <a:pPr lvl="1"/>
            <a:r>
              <a:rPr lang="tr-TR" dirty="0" smtClean="0"/>
              <a:t>Verilerle desteklenerek</a:t>
            </a:r>
          </a:p>
          <a:p>
            <a:r>
              <a:rPr lang="tr-TR" dirty="0" smtClean="0"/>
              <a:t>Misyon</a:t>
            </a:r>
            <a:r>
              <a:rPr lang="tr-TR" dirty="0" smtClean="0"/>
              <a:t>, Vizyon, Değer tanımları</a:t>
            </a:r>
          </a:p>
          <a:p>
            <a:r>
              <a:rPr lang="tr-TR" dirty="0" smtClean="0"/>
              <a:t>Strateji bildirimleri (Amaç, Hedef, Faaliyet vb.)</a:t>
            </a:r>
          </a:p>
          <a:p>
            <a:r>
              <a:rPr lang="tr-TR" dirty="0" smtClean="0"/>
              <a:t>İzleme </a:t>
            </a:r>
            <a:r>
              <a:rPr lang="tr-TR" dirty="0" smtClean="0"/>
              <a:t>ve Değerlendirme Mekanizması</a:t>
            </a:r>
          </a:p>
          <a:p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1589007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 smtClean="0"/>
              <a:t>Mevcut Durumu Anlamak </a:t>
            </a:r>
            <a:r>
              <a:rPr lang="tr-TR" sz="3200" b="1" dirty="0" smtClean="0"/>
              <a:t>– Dış Çevre</a:t>
            </a:r>
            <a:br>
              <a:rPr lang="tr-TR" sz="3200" b="1" dirty="0" smtClean="0"/>
            </a:br>
            <a:r>
              <a:rPr lang="tr-TR" sz="3200" b="1" dirty="0" smtClean="0"/>
              <a:t>Rekabet gündemi araç seti</a:t>
            </a:r>
            <a:endParaRPr lang="tr-TR" sz="32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Odanın içinde bulunduğu, iş yaptığı, etkilendiği, etkilemeye çalıştığı ortamı nasıl görüyoruz</a:t>
            </a:r>
            <a:r>
              <a:rPr lang="tr-TR" dirty="0" smtClean="0"/>
              <a:t>?</a:t>
            </a:r>
          </a:p>
          <a:p>
            <a:pPr lvl="1"/>
            <a:r>
              <a:rPr lang="tr-TR" dirty="0" smtClean="0"/>
              <a:t>Bu şehrin rekabet gündeminde ne olması gerekir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427701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Yuvarlatılmış Dikdörtgen 5"/>
          <p:cNvSpPr/>
          <p:nvPr/>
        </p:nvSpPr>
        <p:spPr bwMode="auto">
          <a:xfrm>
            <a:off x="395536" y="5761850"/>
            <a:ext cx="8138864" cy="105549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764704"/>
            <a:ext cx="8534400" cy="504056"/>
          </a:xfrm>
        </p:spPr>
        <p:txBody>
          <a:bodyPr/>
          <a:lstStyle/>
          <a:p>
            <a:r>
              <a:rPr lang="tr-TR" sz="3200" b="1" dirty="0" smtClean="0"/>
              <a:t>Araç setinde ne var? </a:t>
            </a:r>
            <a:endParaRPr lang="tr-TR" sz="3200" b="1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F2227807-6670-4078-A943-25C99284E16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12" name="11 Yuvarlatılmış Dikdörtgen"/>
          <p:cNvSpPr/>
          <p:nvPr/>
        </p:nvSpPr>
        <p:spPr bwMode="auto">
          <a:xfrm>
            <a:off x="2076228" y="3212976"/>
            <a:ext cx="1872208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Değer Zinciri Analizi</a:t>
            </a:r>
          </a:p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2000" b="1" dirty="0" smtClean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1" name="30 Oval"/>
          <p:cNvSpPr/>
          <p:nvPr/>
        </p:nvSpPr>
        <p:spPr bwMode="auto">
          <a:xfrm flipH="1">
            <a:off x="2183861" y="3284984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050" b="1" dirty="0" smtClean="0">
                <a:latin typeface="Arial" charset="0"/>
                <a:cs typeface="Arial" charset="0"/>
              </a:rPr>
              <a:t>4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7" name="11 Yuvarlatılmış Dikdörtgen"/>
          <p:cNvSpPr/>
          <p:nvPr/>
        </p:nvSpPr>
        <p:spPr bwMode="auto">
          <a:xfrm>
            <a:off x="107504" y="3212976"/>
            <a:ext cx="1872208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Dış Ekonomik Çevre Analizi</a:t>
            </a:r>
          </a:p>
        </p:txBody>
      </p:sp>
      <p:sp>
        <p:nvSpPr>
          <p:cNvPr id="38" name="11 Yuvarlatılmış Dikdörtgen"/>
          <p:cNvSpPr/>
          <p:nvPr/>
        </p:nvSpPr>
        <p:spPr bwMode="auto">
          <a:xfrm>
            <a:off x="107504" y="1539220"/>
            <a:ext cx="1872208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r-TR" sz="1200" b="1" dirty="0" smtClean="0">
              <a:solidFill>
                <a:schemeClr val="bg1"/>
              </a:solidFill>
              <a:cs typeface="Arial" charset="0"/>
            </a:endParaRPr>
          </a:p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Yatırım Ortamı </a:t>
            </a:r>
            <a:r>
              <a:rPr lang="tr-TR" sz="1400" b="1" dirty="0" smtClean="0">
                <a:solidFill>
                  <a:schemeClr val="bg1"/>
                </a:solidFill>
                <a:cs typeface="Arial" charset="0"/>
              </a:rPr>
              <a:t>Değerlendirmesi</a:t>
            </a:r>
          </a:p>
        </p:txBody>
      </p:sp>
      <p:sp>
        <p:nvSpPr>
          <p:cNvPr id="39" name="11 Yuvarlatılmış Dikdörtgen"/>
          <p:cNvSpPr/>
          <p:nvPr/>
        </p:nvSpPr>
        <p:spPr bwMode="auto">
          <a:xfrm>
            <a:off x="2076228" y="1544917"/>
            <a:ext cx="1872208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r-TR" sz="1050" b="1" dirty="0" smtClean="0">
              <a:solidFill>
                <a:schemeClr val="bg1"/>
              </a:solidFill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İhracat </a:t>
            </a:r>
            <a:r>
              <a:rPr lang="tr-TR" sz="2000" b="1" dirty="0" err="1" smtClean="0">
                <a:solidFill>
                  <a:schemeClr val="bg1"/>
                </a:solidFill>
                <a:cs typeface="Arial" charset="0"/>
              </a:rPr>
              <a:t>PerformansAnalizi</a:t>
            </a:r>
            <a:endParaRPr lang="tr-TR" sz="2000" b="1" dirty="0" smtClean="0">
              <a:solidFill>
                <a:schemeClr val="bg1"/>
              </a:solidFill>
              <a:cs typeface="Arial" charset="0"/>
            </a:endParaRPr>
          </a:p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2000" b="1" dirty="0" smtClean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40" name="11 Yuvarlatılmış Dikdörtgen"/>
          <p:cNvSpPr/>
          <p:nvPr/>
        </p:nvSpPr>
        <p:spPr bwMode="auto">
          <a:xfrm>
            <a:off x="3923928" y="2348880"/>
            <a:ext cx="1440160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r-TR" sz="1400" b="1" dirty="0" smtClean="0">
              <a:solidFill>
                <a:schemeClr val="bg1"/>
              </a:solidFill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Yaşam Kalitesi Analizi </a:t>
            </a:r>
          </a:p>
        </p:txBody>
      </p:sp>
      <p:sp>
        <p:nvSpPr>
          <p:cNvPr id="41" name="11 Yuvarlatılmış Dikdörtgen"/>
          <p:cNvSpPr/>
          <p:nvPr/>
        </p:nvSpPr>
        <p:spPr bwMode="auto">
          <a:xfrm>
            <a:off x="5243822" y="3212976"/>
            <a:ext cx="1872208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r-TR" sz="1200" b="1" dirty="0" smtClean="0">
              <a:solidFill>
                <a:schemeClr val="bg1"/>
              </a:solidFill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Girişimcilik Ekosistemi Analizi</a:t>
            </a:r>
          </a:p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2000" b="1" dirty="0" smtClean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42" name="11 Yuvarlatılmış Dikdörtgen"/>
          <p:cNvSpPr/>
          <p:nvPr/>
        </p:nvSpPr>
        <p:spPr bwMode="auto">
          <a:xfrm>
            <a:off x="7188038" y="3195404"/>
            <a:ext cx="1872208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r-TR" sz="1200" b="1" dirty="0" smtClean="0">
              <a:solidFill>
                <a:schemeClr val="bg1"/>
              </a:solidFill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Yenilik Ekosistemi Analizi </a:t>
            </a:r>
          </a:p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2000" b="1" dirty="0" smtClean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6" name="35 Oval"/>
          <p:cNvSpPr/>
          <p:nvPr/>
        </p:nvSpPr>
        <p:spPr bwMode="auto">
          <a:xfrm flipH="1">
            <a:off x="7260046" y="3273109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050" b="1" dirty="0" smtClean="0">
                <a:latin typeface="Arial" charset="0"/>
                <a:cs typeface="Arial" charset="0"/>
              </a:rPr>
              <a:t>9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3" name="11 Yuvarlatılmış Dikdörtgen"/>
          <p:cNvSpPr/>
          <p:nvPr/>
        </p:nvSpPr>
        <p:spPr bwMode="auto">
          <a:xfrm>
            <a:off x="5243822" y="1539220"/>
            <a:ext cx="1872208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r-TR" sz="300" b="1" dirty="0" smtClean="0">
              <a:solidFill>
                <a:schemeClr val="bg1"/>
              </a:solidFill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Bağlantı Düzeyi </a:t>
            </a:r>
            <a:r>
              <a:rPr lang="tr-TR" sz="1400" b="1" dirty="0" smtClean="0">
                <a:solidFill>
                  <a:schemeClr val="bg1"/>
                </a:solidFill>
                <a:cs typeface="Arial" charset="0"/>
              </a:rPr>
              <a:t>(Connectivity)</a:t>
            </a: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 Analizi </a:t>
            </a:r>
          </a:p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2000" b="1" dirty="0" smtClean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44" name="11 Yuvarlatılmış Dikdörtgen"/>
          <p:cNvSpPr/>
          <p:nvPr/>
        </p:nvSpPr>
        <p:spPr bwMode="auto">
          <a:xfrm>
            <a:off x="7199913" y="1520409"/>
            <a:ext cx="1872208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tr-TR" sz="2000" b="1" dirty="0" smtClean="0">
              <a:solidFill>
                <a:schemeClr val="bg1"/>
              </a:solidFill>
              <a:cs typeface="Arial" charset="0"/>
            </a:endParaRPr>
          </a:p>
          <a:p>
            <a:pPr algn="ctr">
              <a:defRPr/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Beceri Seti Analizi </a:t>
            </a:r>
          </a:p>
        </p:txBody>
      </p:sp>
      <p:sp>
        <p:nvSpPr>
          <p:cNvPr id="33" name="32 Oval"/>
          <p:cNvSpPr/>
          <p:nvPr/>
        </p:nvSpPr>
        <p:spPr bwMode="auto">
          <a:xfrm flipH="1">
            <a:off x="5327705" y="1605050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050" b="1" dirty="0" smtClean="0">
                <a:latin typeface="Arial" charset="0"/>
                <a:cs typeface="Arial" charset="0"/>
              </a:rPr>
              <a:t>6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5" name="34 Oval"/>
          <p:cNvSpPr/>
          <p:nvPr/>
        </p:nvSpPr>
        <p:spPr bwMode="auto">
          <a:xfrm flipH="1">
            <a:off x="5339580" y="3284984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050" b="1" dirty="0" smtClean="0">
                <a:latin typeface="Arial" charset="0"/>
                <a:cs typeface="Arial" charset="0"/>
              </a:rPr>
              <a:t>8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4" name="33 Oval"/>
          <p:cNvSpPr/>
          <p:nvPr/>
        </p:nvSpPr>
        <p:spPr bwMode="auto">
          <a:xfrm flipH="1">
            <a:off x="7295671" y="1593175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050" b="1" dirty="0" smtClean="0">
                <a:latin typeface="Arial" charset="0"/>
                <a:cs typeface="Arial" charset="0"/>
              </a:rPr>
              <a:t>7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2" name="31 Oval"/>
          <p:cNvSpPr/>
          <p:nvPr/>
        </p:nvSpPr>
        <p:spPr bwMode="auto">
          <a:xfrm flipH="1">
            <a:off x="4067944" y="2420888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050" b="1" dirty="0" smtClean="0">
                <a:latin typeface="Arial" charset="0"/>
                <a:cs typeface="Arial" charset="0"/>
              </a:rPr>
              <a:t>5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9" name="28 Oval"/>
          <p:cNvSpPr/>
          <p:nvPr/>
        </p:nvSpPr>
        <p:spPr bwMode="auto">
          <a:xfrm flipH="1">
            <a:off x="2159353" y="1616925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050" b="1" dirty="0" smtClean="0">
                <a:latin typeface="Arial" charset="0"/>
                <a:cs typeface="Arial" charset="0"/>
              </a:rPr>
              <a:t>2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3" name="22 Oval"/>
          <p:cNvSpPr/>
          <p:nvPr/>
        </p:nvSpPr>
        <p:spPr bwMode="auto">
          <a:xfrm flipH="1">
            <a:off x="179512" y="1628800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1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0" name="29 Oval"/>
          <p:cNvSpPr/>
          <p:nvPr/>
        </p:nvSpPr>
        <p:spPr bwMode="auto">
          <a:xfrm flipH="1">
            <a:off x="227770" y="3284984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050" b="1" dirty="0" smtClean="0">
                <a:latin typeface="Arial" charset="0"/>
                <a:cs typeface="Arial" charset="0"/>
              </a:rPr>
              <a:t>3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533643" y="5379239"/>
            <a:ext cx="1446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 smtClean="0"/>
              <a:t>Farkındalık</a:t>
            </a:r>
            <a:endParaRPr lang="tr-TR" sz="1800" dirty="0"/>
          </a:p>
        </p:txBody>
      </p:sp>
      <p:sp>
        <p:nvSpPr>
          <p:cNvPr id="45" name="Metin kutusu 44"/>
          <p:cNvSpPr txBox="1"/>
          <p:nvPr/>
        </p:nvSpPr>
        <p:spPr>
          <a:xfrm>
            <a:off x="2129665" y="5379239"/>
            <a:ext cx="1740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800" dirty="0" smtClean="0"/>
              <a:t>Sahiplenme</a:t>
            </a:r>
            <a:endParaRPr lang="tr-TR" sz="1800" dirty="0"/>
          </a:p>
        </p:txBody>
      </p:sp>
      <p:sp>
        <p:nvSpPr>
          <p:cNvPr id="46" name="Metin kutusu 45"/>
          <p:cNvSpPr txBox="1"/>
          <p:nvPr/>
        </p:nvSpPr>
        <p:spPr>
          <a:xfrm>
            <a:off x="5375797" y="5344041"/>
            <a:ext cx="1740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 smtClean="0"/>
              <a:t>Doğrulama</a:t>
            </a:r>
            <a:endParaRPr lang="tr-TR" sz="1800" dirty="0"/>
          </a:p>
        </p:txBody>
      </p:sp>
      <p:sp>
        <p:nvSpPr>
          <p:cNvPr id="47" name="Metin kutusu 46"/>
          <p:cNvSpPr txBox="1"/>
          <p:nvPr/>
        </p:nvSpPr>
        <p:spPr>
          <a:xfrm>
            <a:off x="7315200" y="5344041"/>
            <a:ext cx="1301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 smtClean="0"/>
              <a:t>İşbirlikleri</a:t>
            </a:r>
            <a:endParaRPr lang="tr-TR" sz="1800" dirty="0"/>
          </a:p>
        </p:txBody>
      </p:sp>
      <p:sp>
        <p:nvSpPr>
          <p:cNvPr id="49" name="26 Yuvarlatılmış Dikdörtgen"/>
          <p:cNvSpPr/>
          <p:nvPr/>
        </p:nvSpPr>
        <p:spPr bwMode="auto">
          <a:xfrm>
            <a:off x="2363168" y="5949068"/>
            <a:ext cx="4464496" cy="908932"/>
          </a:xfrm>
          <a:prstGeom prst="roundRect">
            <a:avLst/>
          </a:prstGeom>
          <a:solidFill>
            <a:schemeClr val="accent1">
              <a:alpha val="17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0" name="23 Yuvarlatılmış Dikdörtgen"/>
          <p:cNvSpPr/>
          <p:nvPr/>
        </p:nvSpPr>
        <p:spPr bwMode="auto">
          <a:xfrm>
            <a:off x="2554018" y="6065700"/>
            <a:ext cx="4129629" cy="648284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800" b="1" dirty="0" smtClean="0">
                <a:solidFill>
                  <a:schemeClr val="bg1"/>
                </a:solidFill>
                <a:cs typeface="Arial" charset="0"/>
              </a:rPr>
              <a:t>Sentez ve Önceliklendirme</a:t>
            </a:r>
          </a:p>
        </p:txBody>
      </p:sp>
      <p:sp>
        <p:nvSpPr>
          <p:cNvPr id="51" name="20 Aşağı Ok"/>
          <p:cNvSpPr/>
          <p:nvPr/>
        </p:nvSpPr>
        <p:spPr bwMode="auto">
          <a:xfrm>
            <a:off x="3581400" y="4724400"/>
            <a:ext cx="1930516" cy="874009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8" name="Metin kutusu 47"/>
          <p:cNvSpPr txBox="1"/>
          <p:nvPr/>
        </p:nvSpPr>
        <p:spPr>
          <a:xfrm>
            <a:off x="3759853" y="4990098"/>
            <a:ext cx="157414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00" dirty="0" smtClean="0"/>
              <a:t>KATILIM</a:t>
            </a:r>
            <a:endParaRPr lang="tr-TR" sz="1700" dirty="0"/>
          </a:p>
        </p:txBody>
      </p:sp>
    </p:spTree>
    <p:extLst>
      <p:ext uri="{BB962C8B-B14F-4D97-AF65-F5344CB8AC3E}">
        <p14:creationId xmlns:p14="http://schemas.microsoft.com/office/powerpoint/2010/main" val="43190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UYGULAMA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Oda/Borsanızın sorumlu olduğu şehri düşünerek</a:t>
            </a:r>
            <a:r>
              <a:rPr lang="tr-TR" dirty="0" smtClean="0"/>
              <a:t> </a:t>
            </a:r>
            <a:r>
              <a:rPr lang="tr-TR" dirty="0" smtClean="0"/>
              <a:t>dış çevresini tarayın</a:t>
            </a:r>
            <a:r>
              <a:rPr lang="tr-TR" dirty="0" smtClean="0"/>
              <a:t>.</a:t>
            </a:r>
          </a:p>
          <a:p>
            <a:pPr lvl="1"/>
            <a:r>
              <a:rPr lang="tr-TR" dirty="0" smtClean="0"/>
              <a:t>Herkes sırayla bir olumlu bir olumsuz faktör</a:t>
            </a:r>
            <a:r>
              <a:rPr lang="tr-TR" dirty="0" smtClean="0"/>
              <a:t> </a:t>
            </a:r>
            <a:endParaRPr lang="tr-TR" dirty="0" smtClean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450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077316"/>
              </p:ext>
            </p:extLst>
          </p:nvPr>
        </p:nvGraphicFramePr>
        <p:xfrm>
          <a:off x="381000" y="685809"/>
          <a:ext cx="7848600" cy="6172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86400"/>
                <a:gridCol w="1143000"/>
                <a:gridCol w="1219200"/>
              </a:tblGrid>
              <a:tr h="3592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Rekabet</a:t>
                      </a:r>
                      <a:r>
                        <a:rPr lang="tr-TR" sz="1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gündemi</a:t>
                      </a:r>
                      <a:endParaRPr lang="tr-T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 smtClean="0">
                          <a:effectLst/>
                        </a:rPr>
                        <a:t>Olumlu</a:t>
                      </a:r>
                      <a:endParaRPr lang="tr-TR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 smtClean="0">
                          <a:effectLst/>
                        </a:rPr>
                        <a:t>Olumsuz</a:t>
                      </a:r>
                      <a:endParaRPr lang="tr-TR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23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YATIRIM</a:t>
                      </a:r>
                      <a:r>
                        <a:rPr lang="tr-TR" sz="16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ORTAMI</a:t>
                      </a:r>
                      <a:endParaRPr lang="tr-TR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6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Arsa/Araziye erişim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Yatırım</a:t>
                      </a:r>
                      <a:r>
                        <a:rPr lang="tr-TR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ve iş süreçlerinde danışmanlık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/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BAĞLANTI DÜZEYİ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Yük taşımacılığı</a:t>
                      </a:r>
                      <a:endParaRPr lang="tr-TR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Yolcu taşımacılığı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İletişim altyapısı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YAŞAM KALİTESİ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Yapılacak</a:t>
                      </a:r>
                      <a:r>
                        <a:rPr lang="tr-TR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şeylerin varlığı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Eğitim,</a:t>
                      </a:r>
                      <a:r>
                        <a:rPr lang="tr-TR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sağlık hizmetlerine erişim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Toplum huzuru</a:t>
                      </a:r>
                      <a:r>
                        <a:rPr lang="tr-TR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/ suç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Kentleşme, yapılaşma, yeşil alanlar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BECERİ</a:t>
                      </a:r>
                      <a:r>
                        <a:rPr lang="tr-TR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SETİ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İşgücünün</a:t>
                      </a:r>
                      <a:r>
                        <a:rPr lang="tr-TR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niteliği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İşgücüne</a:t>
                      </a:r>
                      <a:r>
                        <a:rPr lang="tr-TR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katılım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Mesleki</a:t>
                      </a:r>
                      <a:r>
                        <a:rPr lang="tr-TR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eğitim kapasitesi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DIŞ EKONOMİK ÇEVRE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Pazarlara yakınlık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</a:tr>
              <a:tr h="304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İhracat performansı</a:t>
                      </a: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628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 smtClean="0"/>
              <a:t>Mevcut Durumu Anlamak </a:t>
            </a:r>
            <a:r>
              <a:rPr lang="tr-TR" sz="3200" b="1" dirty="0" smtClean="0"/>
              <a:t>– Dış Çevre</a:t>
            </a:r>
            <a:br>
              <a:rPr lang="tr-TR" sz="3200" b="1" dirty="0" smtClean="0"/>
            </a:br>
            <a:r>
              <a:rPr lang="tr-TR" sz="3200" b="1" dirty="0" smtClean="0"/>
              <a:t>Üst ölçek plan, politikalar</a:t>
            </a:r>
            <a:endParaRPr lang="tr-TR" sz="32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Ulusal, bölgesel, yerel plan ve politika belgelerinde şehrin ekonomik gelişimi ile ilgili hangi konular var? </a:t>
            </a:r>
          </a:p>
          <a:p>
            <a:pPr lvl="1"/>
            <a:r>
              <a:rPr lang="tr-TR" dirty="0" smtClean="0"/>
              <a:t>Odaların üstlenebileceği roller hangileri</a:t>
            </a:r>
          </a:p>
          <a:p>
            <a:r>
              <a:rPr lang="tr-TR" dirty="0" smtClean="0"/>
              <a:t>TOBB gündeminde neler var?</a:t>
            </a:r>
          </a:p>
          <a:p>
            <a:pPr lvl="1"/>
            <a:r>
              <a:rPr lang="tr-TR" dirty="0" smtClean="0"/>
              <a:t>Bu gündeme oda/borsa katkı koyabilir mi?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518485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b="1" dirty="0" smtClean="0"/>
              <a:t>Mevcut Durumu Anlamak – İç </a:t>
            </a:r>
            <a:r>
              <a:rPr lang="tr-TR" sz="3600" b="1" dirty="0" smtClean="0"/>
              <a:t>Çevre</a:t>
            </a:r>
            <a:br>
              <a:rPr lang="tr-TR" sz="3600" b="1" dirty="0" smtClean="0"/>
            </a:br>
            <a:r>
              <a:rPr lang="tr-TR" sz="3600" b="1" dirty="0" smtClean="0"/>
              <a:t>Akreditasyon kriterleri</a:t>
            </a:r>
            <a:endParaRPr lang="tr-TR" sz="36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828800"/>
            <a:ext cx="8077200" cy="914400"/>
          </a:xfrm>
        </p:spPr>
        <p:txBody>
          <a:bodyPr/>
          <a:lstStyle/>
          <a:p>
            <a:r>
              <a:rPr lang="tr-TR" sz="2400" dirty="0" smtClean="0"/>
              <a:t>Akreditasyon kriterlerini gözden geçir ve durumu </a:t>
            </a:r>
            <a:r>
              <a:rPr lang="tr-TR" sz="2400" dirty="0" smtClean="0"/>
              <a:t>özetle</a:t>
            </a: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6" name="Dikdörtgen 5"/>
          <p:cNvSpPr/>
          <p:nvPr/>
        </p:nvSpPr>
        <p:spPr>
          <a:xfrm>
            <a:off x="-33648" y="2379851"/>
            <a:ext cx="4844143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tr-TR" sz="2800" dirty="0">
                <a:latin typeface="+mj-lt"/>
              </a:rPr>
              <a:t>1.Temel Yeterlilikler</a:t>
            </a:r>
          </a:p>
          <a:p>
            <a:pPr marL="742950" lvl="1" indent="-28575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sz="1800" dirty="0">
                <a:latin typeface="+mj-lt"/>
                <a:cs typeface="Times New Roman" pitchFamily="18" charset="0"/>
              </a:rPr>
              <a:t>Yönetim ve Oda/Borsa Mevzuatı</a:t>
            </a:r>
          </a:p>
          <a:p>
            <a:pPr marL="742950" lvl="1" indent="-28575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sz="1800" dirty="0">
                <a:latin typeface="+mj-lt"/>
                <a:cs typeface="Times New Roman" pitchFamily="18" charset="0"/>
              </a:rPr>
              <a:t>Mali Yönetim</a:t>
            </a:r>
          </a:p>
          <a:p>
            <a:pPr marL="742950" lvl="1" indent="-28575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sz="1800" dirty="0">
                <a:latin typeface="+mj-lt"/>
                <a:cs typeface="Times New Roman" pitchFamily="18" charset="0"/>
              </a:rPr>
              <a:t>İnsan Kaynakları Yönetimi</a:t>
            </a:r>
          </a:p>
          <a:p>
            <a:pPr marL="742950" lvl="1" indent="-28575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sz="1800" dirty="0">
                <a:latin typeface="+mj-lt"/>
                <a:cs typeface="Times New Roman" pitchFamily="18" charset="0"/>
              </a:rPr>
              <a:t>İş Planlaması ve Yönetimi</a:t>
            </a:r>
          </a:p>
          <a:p>
            <a:pPr marL="742950" lvl="1" indent="-28575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sz="1800" dirty="0">
                <a:latin typeface="+mj-lt"/>
                <a:cs typeface="Times New Roman" pitchFamily="18" charset="0"/>
              </a:rPr>
              <a:t>Haberleşme ve Yayınlar</a:t>
            </a:r>
          </a:p>
          <a:p>
            <a:pPr marL="742950" lvl="1" indent="-28575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sz="1800" dirty="0">
                <a:latin typeface="+mj-lt"/>
                <a:cs typeface="Times New Roman" pitchFamily="18" charset="0"/>
              </a:rPr>
              <a:t>Bilgi ve İletişim Teknolojileri Kullanımı</a:t>
            </a:r>
          </a:p>
          <a:p>
            <a:pPr marL="742950" lvl="1" indent="-28575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sz="1800" dirty="0">
                <a:latin typeface="+mj-lt"/>
                <a:cs typeface="Times New Roman" pitchFamily="18" charset="0"/>
              </a:rPr>
              <a:t>Üye İlişkileri</a:t>
            </a:r>
          </a:p>
          <a:p>
            <a:pPr marL="742950" lvl="1" indent="-28575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sz="1800" dirty="0">
                <a:latin typeface="+mj-lt"/>
                <a:cs typeface="Times New Roman" pitchFamily="18" charset="0"/>
              </a:rPr>
              <a:t>Kalite </a:t>
            </a:r>
            <a:r>
              <a:rPr lang="tr-TR" sz="1800" dirty="0" smtClean="0">
                <a:latin typeface="+mj-lt"/>
                <a:cs typeface="Times New Roman" pitchFamily="18" charset="0"/>
              </a:rPr>
              <a:t>Yönetimi</a:t>
            </a:r>
            <a:endParaRPr lang="tr-TR" sz="1800" dirty="0">
              <a:latin typeface="+mj-lt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810496" y="2286000"/>
            <a:ext cx="37239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 eaLnBrk="1" fontAlgn="auto" hangingPunct="1">
              <a:lnSpc>
                <a:spcPct val="15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tr-TR" sz="1600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tr-TR" sz="3200" dirty="0"/>
              <a:t>2.Temel Hizmetler</a:t>
            </a:r>
          </a:p>
          <a:p>
            <a:pPr marL="742950" lvl="1" indent="-28575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sz="1800" dirty="0">
                <a:cs typeface="Times New Roman" pitchFamily="18" charset="0"/>
              </a:rPr>
              <a:t>İletişim Ağı</a:t>
            </a:r>
          </a:p>
          <a:p>
            <a:pPr marL="742950" lvl="1" indent="-28575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sz="1800" dirty="0">
                <a:cs typeface="Times New Roman" pitchFamily="18" charset="0"/>
              </a:rPr>
              <a:t>Politika ve Temsil</a:t>
            </a:r>
          </a:p>
          <a:p>
            <a:pPr marL="742950" lvl="1" indent="-28575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sz="1800" dirty="0">
                <a:cs typeface="Times New Roman" pitchFamily="18" charset="0"/>
              </a:rPr>
              <a:t>Bilgi, Danışmalık  ve  Destek</a:t>
            </a:r>
          </a:p>
          <a:p>
            <a:pPr marL="742950" lvl="1" indent="-28575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sz="1800" dirty="0">
                <a:cs typeface="Times New Roman" pitchFamily="18" charset="0"/>
              </a:rPr>
              <a:t>İş Geliştirme ve Eğitim</a:t>
            </a:r>
          </a:p>
          <a:p>
            <a:pPr marL="742950" lvl="1" indent="-28575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sz="1800" dirty="0">
                <a:cs typeface="Times New Roman" pitchFamily="18" charset="0"/>
              </a:rPr>
              <a:t>Uluslararası Ticaret</a:t>
            </a:r>
          </a:p>
          <a:p>
            <a:pPr marL="742950" lvl="1" indent="-28575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sz="1800" dirty="0">
                <a:cs typeface="Times New Roman" pitchFamily="18" charset="0"/>
              </a:rPr>
              <a:t>Satış Salonları ve </a:t>
            </a:r>
            <a:r>
              <a:rPr lang="tr-TR" sz="1800" dirty="0" err="1">
                <a:cs typeface="Times New Roman" pitchFamily="18" charset="0"/>
              </a:rPr>
              <a:t>Laboratuarlar</a:t>
            </a:r>
            <a:endParaRPr lang="tr-TR" sz="18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9568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Odanın her bir işlevi </a:t>
            </a:r>
            <a:r>
              <a:rPr lang="tr-TR" dirty="0" smtClean="0"/>
              <a:t>temelinde </a:t>
            </a:r>
            <a:r>
              <a:rPr lang="tr-TR" dirty="0"/>
              <a:t>güçlü ve zayıf yönleri belirle</a:t>
            </a:r>
          </a:p>
          <a:p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6" name="Başlık 1"/>
          <p:cNvSpPr txBox="1">
            <a:spLocks/>
          </p:cNvSpPr>
          <p:nvPr/>
        </p:nvSpPr>
        <p:spPr bwMode="auto">
          <a:xfrm>
            <a:off x="381000" y="8382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3200" kern="0" dirty="0" smtClean="0"/>
              <a:t>Mevcut Durumu Anlamak – İç Çevre</a:t>
            </a:r>
          </a:p>
          <a:p>
            <a:r>
              <a:rPr lang="tr-TR" sz="3200" kern="0" dirty="0" smtClean="0"/>
              <a:t>Odanın güçlü zayıf yanları</a:t>
            </a:r>
            <a:endParaRPr lang="tr-TR" sz="3200" kern="0" dirty="0"/>
          </a:p>
        </p:txBody>
      </p:sp>
    </p:spTree>
    <p:extLst>
      <p:ext uri="{BB962C8B-B14F-4D97-AF65-F5344CB8AC3E}">
        <p14:creationId xmlns:p14="http://schemas.microsoft.com/office/powerpoint/2010/main" val="1078931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800" y="762000"/>
            <a:ext cx="8534400" cy="457200"/>
          </a:xfrm>
        </p:spPr>
        <p:txBody>
          <a:bodyPr/>
          <a:lstStyle/>
          <a:p>
            <a:r>
              <a:rPr lang="tr-TR" sz="3600" dirty="0" smtClean="0"/>
              <a:t>Oda ve Borsaların </a:t>
            </a:r>
            <a:r>
              <a:rPr lang="tr-TR" sz="3600" dirty="0" smtClean="0"/>
              <a:t>Varlık Nedeni Nedir?</a:t>
            </a: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68760"/>
            <a:ext cx="8363272" cy="5589240"/>
          </a:xfrm>
        </p:spPr>
        <p:txBody>
          <a:bodyPr>
            <a:normAutofit fontScale="70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tr-TR" b="1" dirty="0" smtClean="0"/>
              <a:t>Mesleklerle ile ilgili insan kaynağının nitelik ve becerilerini geliştirmek</a:t>
            </a:r>
          </a:p>
          <a:p>
            <a:pPr marL="914400" lvl="1" indent="-514350"/>
            <a:r>
              <a:rPr lang="tr-TR" dirty="0" smtClean="0"/>
              <a:t>Kurs, burs, araştırma</a:t>
            </a:r>
          </a:p>
          <a:p>
            <a:pPr marL="514350" lvl="0" indent="-514350">
              <a:buFont typeface="+mj-lt"/>
              <a:buAutoNum type="arabicPeriod"/>
            </a:pPr>
            <a:r>
              <a:rPr lang="tr-TR" b="1" dirty="0" smtClean="0"/>
              <a:t>Meslek ahlâkını, disiplini ve dayanışmayı korumak ve geliştirmek</a:t>
            </a:r>
          </a:p>
          <a:p>
            <a:pPr marL="914400" lvl="1" indent="-514350"/>
            <a:r>
              <a:rPr lang="tr-TR" dirty="0" smtClean="0"/>
              <a:t>Ticari ihtilaflarda hakemlik</a:t>
            </a:r>
          </a:p>
          <a:p>
            <a:pPr marL="914400" lvl="1" indent="-514350"/>
            <a:r>
              <a:rPr lang="tr-TR" dirty="0" smtClean="0"/>
              <a:t>Disiplin kurulu</a:t>
            </a:r>
          </a:p>
          <a:p>
            <a:pPr marL="914400" lvl="1" indent="-514350"/>
            <a:r>
              <a:rPr lang="tr-TR" dirty="0" smtClean="0"/>
              <a:t>Üye sosyal etkinlikleri</a:t>
            </a:r>
          </a:p>
          <a:p>
            <a:pPr marL="514350" lvl="0" indent="-514350">
              <a:buFont typeface="+mj-lt"/>
              <a:buAutoNum type="arabicPeriod"/>
            </a:pPr>
            <a:r>
              <a:rPr lang="tr-TR" b="1" dirty="0" smtClean="0"/>
              <a:t>Ticaret ve sanayiyi ilgilendiren konularda bilgi üreterek paydaşlara ulaştırmak</a:t>
            </a:r>
            <a:r>
              <a:rPr lang="tr-TR" b="1" dirty="0"/>
              <a:t> </a:t>
            </a:r>
            <a:r>
              <a:rPr lang="tr-TR" b="1" dirty="0" smtClean="0"/>
              <a:t>ya da üyelerin bilgiye ulaşmalarına kolaylaştırıcılık yapmak</a:t>
            </a:r>
          </a:p>
          <a:p>
            <a:pPr marL="914400" lvl="1" indent="-514350"/>
            <a:r>
              <a:rPr lang="tr-TR" dirty="0" smtClean="0"/>
              <a:t>Veri (Niteliksel, Niceliksel)</a:t>
            </a:r>
          </a:p>
          <a:p>
            <a:pPr marL="914400" lvl="1" indent="-514350"/>
            <a:r>
              <a:rPr lang="tr-TR" dirty="0" smtClean="0"/>
              <a:t>Araştırma</a:t>
            </a:r>
          </a:p>
          <a:p>
            <a:pPr marL="914400" lvl="1" indent="-514350"/>
            <a:r>
              <a:rPr lang="tr-TR" dirty="0" smtClean="0"/>
              <a:t>Fuarların organizasyonu ya da fuarlara katılım</a:t>
            </a:r>
          </a:p>
          <a:p>
            <a:pPr marL="514350" lvl="0" indent="-514350">
              <a:buFont typeface="+mj-lt"/>
              <a:buAutoNum type="arabicPeriod"/>
            </a:pPr>
            <a:r>
              <a:rPr lang="tr-TR" b="1" dirty="0" smtClean="0"/>
              <a:t>Ticaret ve sanayi ile ilgili yasalarda belirtilen belgelerin düzenlenmesi ve kayıtların tutulması </a:t>
            </a:r>
          </a:p>
          <a:p>
            <a:pPr marL="914400" lvl="1" indent="-514350"/>
            <a:r>
              <a:rPr lang="tr-TR" dirty="0" smtClean="0"/>
              <a:t>TIR karnesi, menşei belgesi, </a:t>
            </a:r>
            <a:r>
              <a:rPr lang="tr-TR" dirty="0" err="1" smtClean="0"/>
              <a:t>raiç</a:t>
            </a:r>
            <a:r>
              <a:rPr lang="tr-TR" dirty="0" smtClean="0"/>
              <a:t> fiyat tespiti vb</a:t>
            </a:r>
            <a:r>
              <a:rPr lang="tr-TR" dirty="0" smtClean="0"/>
              <a:t>.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321083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883710"/>
              </p:ext>
            </p:extLst>
          </p:nvPr>
        </p:nvGraphicFramePr>
        <p:xfrm>
          <a:off x="76200" y="1066800"/>
          <a:ext cx="8915400" cy="53185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15000"/>
                <a:gridCol w="1812438"/>
                <a:gridCol w="1387962"/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</a:rPr>
                        <a:t>Güçlü Yönler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</a:rPr>
                        <a:t>Zayıf Yönler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643350">
                <a:tc>
                  <a:txBody>
                    <a:bodyPr/>
                    <a:lstStyle/>
                    <a:p>
                      <a:pPr algn="l" fontAlgn="b"/>
                      <a:r>
                        <a:rPr lang="tr-T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Mesleklerle ile ilgili insan kaynağının nitelik ve becerilerini geliştirmek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643350">
                <a:tc>
                  <a:txBody>
                    <a:bodyPr/>
                    <a:lstStyle/>
                    <a:p>
                      <a:pPr algn="l" fontAlgn="b"/>
                      <a:r>
                        <a:rPr lang="tr-T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Meslek ahlâkını, disiplini ve dayanışmayı korumak ve geliştirmek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958862">
                <a:tc>
                  <a:txBody>
                    <a:bodyPr/>
                    <a:lstStyle/>
                    <a:p>
                      <a:pPr algn="l" fontAlgn="b"/>
                      <a:r>
                        <a:rPr lang="tr-T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Ticaret ve sanayiyi ilgilendiren konularda bilgi üreterek paydaşlara ulaştırmak ya da üyelerin bilgiye ulaşmalarına kolaylaştırıcılık yapmak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</a:rPr>
                        <a:t>*Aylık dergimiz</a:t>
                      </a:r>
                      <a:r>
                        <a:rPr lang="tr-TR" sz="1400" baseline="0" dirty="0" smtClean="0">
                          <a:effectLst/>
                        </a:rPr>
                        <a:t> her ay 1000 üyeye ulaşıyor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*Ekonomik analiz birimimizin çalışmaları</a:t>
                      </a:r>
                      <a:endParaRPr lang="tr-TR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</a:rPr>
                        <a:t>Web sayfamızın bilgi içeriği yetersiz.</a:t>
                      </a:r>
                      <a:r>
                        <a:rPr lang="tr-TR" sz="14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643350">
                <a:tc>
                  <a:txBody>
                    <a:bodyPr/>
                    <a:lstStyle/>
                    <a:p>
                      <a:pPr algn="l" fontAlgn="b"/>
                      <a:r>
                        <a:rPr lang="tr-T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Ticaret ve sanayi ile ilgili yasalarda belirtilen belgelerin düzenlenmesi ve kayıtların tutulması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643350">
                <a:tc>
                  <a:txBody>
                    <a:bodyPr/>
                    <a:lstStyle/>
                    <a:p>
                      <a:pPr algn="l" fontAlgn="b"/>
                      <a:r>
                        <a:rPr lang="tr-T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Meslek faaliyetlerine ait ortak menfaat olan konularda savunuculuk yapmak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2783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Ticaret ve sanayinin gelişimi için faydalanıcıların ortak menfaatleri doğrultusunda kolektif eylem gerektiren işletmeler / tesisler kurmak işletmek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59698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990600"/>
            <a:ext cx="8534400" cy="990600"/>
          </a:xfrm>
        </p:spPr>
        <p:txBody>
          <a:bodyPr/>
          <a:lstStyle/>
          <a:p>
            <a:r>
              <a:rPr lang="tr-TR" sz="3200" b="1" dirty="0"/>
              <a:t>Mevcut Durumu Anlamak – İç </a:t>
            </a:r>
            <a:r>
              <a:rPr lang="tr-TR" sz="3200" b="1" dirty="0" smtClean="0"/>
              <a:t>Çevre</a:t>
            </a:r>
            <a:br>
              <a:rPr lang="tr-TR" sz="3200" b="1" dirty="0" smtClean="0"/>
            </a:br>
            <a:r>
              <a:rPr lang="tr-TR" sz="3200" b="1" dirty="0" smtClean="0"/>
              <a:t>Mevcut Yükümlülüklerin Analizi</a:t>
            </a:r>
            <a:r>
              <a:rPr lang="tr-TR" sz="3200" dirty="0"/>
              <a:t/>
            </a:r>
            <a:br>
              <a:rPr lang="tr-TR" sz="3200" dirty="0"/>
            </a:b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752600"/>
            <a:ext cx="8534400" cy="1066800"/>
          </a:xfrm>
        </p:spPr>
        <p:txBody>
          <a:bodyPr/>
          <a:lstStyle/>
          <a:p>
            <a:r>
              <a:rPr lang="tr-TR" dirty="0"/>
              <a:t>Mevcut yükümlülük ve </a:t>
            </a:r>
            <a:r>
              <a:rPr lang="tr-TR" dirty="0" smtClean="0"/>
              <a:t>hizmetler temelinde mali kaynaklar ve insan kaynaklarını değerlendir.</a:t>
            </a:r>
          </a:p>
          <a:p>
            <a:pPr lvl="1"/>
            <a:r>
              <a:rPr lang="tr-TR" dirty="0" smtClean="0"/>
              <a:t>Verilmesi gereken öneme göre değerlendir.</a:t>
            </a:r>
            <a:endParaRPr lang="tr-TR" dirty="0"/>
          </a:p>
          <a:p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2625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16836"/>
              </p:ext>
            </p:extLst>
          </p:nvPr>
        </p:nvGraphicFramePr>
        <p:xfrm>
          <a:off x="76200" y="1676400"/>
          <a:ext cx="9084623" cy="4556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79756"/>
                <a:gridCol w="2034956"/>
                <a:gridCol w="1821006"/>
                <a:gridCol w="2248905"/>
              </a:tblGrid>
              <a:tr h="6461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</a:rPr>
                        <a:t>Mali</a:t>
                      </a:r>
                      <a:r>
                        <a:rPr lang="tr-TR" sz="1400" baseline="0" dirty="0" smtClean="0">
                          <a:effectLst/>
                        </a:rPr>
                        <a:t> kaynak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(Yeterli/Yetersiz)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</a:rPr>
                        <a:t>İnsan Kaynağı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(Yeterli</a:t>
                      </a:r>
                      <a:r>
                        <a:rPr lang="tr-TR" sz="14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tr-TR" sz="1400" baseline="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Yeterrsiz</a:t>
                      </a:r>
                      <a:r>
                        <a:rPr lang="tr-TR" sz="14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</a:rPr>
                        <a:t>Değerlendirme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(Kaldır/Daha</a:t>
                      </a:r>
                      <a:r>
                        <a:rPr lang="tr-TR" sz="14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Az Önem Ver/Aynı derecede önem ver / Güçlendir)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0505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dirty="0">
                          <a:solidFill>
                            <a:schemeClr val="tx1"/>
                          </a:solidFill>
                          <a:effectLst/>
                        </a:rPr>
                        <a:t>Ticaret ve sanayiyi ilgilendiren konularda bilgi üreterek paydaşlara ulaştırmak ya da üyelerin bilgiye ulaşmalarına kolaylaştırıcılık yapmak</a:t>
                      </a:r>
                      <a:endParaRPr lang="tr-TR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532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 i="1">
                          <a:solidFill>
                            <a:schemeClr val="tx1"/>
                          </a:solidFill>
                          <a:effectLst/>
                        </a:rPr>
                        <a:t>Yayın hizmetleri</a:t>
                      </a:r>
                      <a:endParaRPr lang="tr-TR" sz="1200" i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</a:rPr>
                        <a:t>Yeterli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Yetersiz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</a:rPr>
                        <a:t>Güçlendir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532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 i="1">
                          <a:solidFill>
                            <a:schemeClr val="tx1"/>
                          </a:solidFill>
                          <a:effectLst/>
                        </a:rPr>
                        <a:t>Araştırma hizmetleri</a:t>
                      </a:r>
                      <a:endParaRPr lang="tr-TR" sz="1200" i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</a:rPr>
                        <a:t>Yetersiz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</a:rPr>
                        <a:t>Yetersiz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</a:rPr>
                        <a:t>Güçlendir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532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 i="1">
                          <a:solidFill>
                            <a:schemeClr val="tx1"/>
                          </a:solidFill>
                          <a:effectLst/>
                        </a:rPr>
                        <a:t>Seminer, konferans hizmetleri</a:t>
                      </a:r>
                      <a:endParaRPr lang="tr-TR" sz="1200" i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97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 i="1">
                          <a:solidFill>
                            <a:schemeClr val="tx1"/>
                          </a:solidFill>
                          <a:effectLst/>
                        </a:rPr>
                        <a:t>Fuarların organizasyonu ya da fuarlara katılım</a:t>
                      </a:r>
                      <a:endParaRPr lang="tr-TR" sz="1200" i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532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 i="1">
                          <a:solidFill>
                            <a:schemeClr val="tx1"/>
                          </a:solidFill>
                          <a:effectLst/>
                        </a:rPr>
                        <a:t>Bilgi merkezi</a:t>
                      </a:r>
                      <a:endParaRPr lang="tr-TR" sz="1200" i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532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 i="1" dirty="0">
                          <a:solidFill>
                            <a:schemeClr val="tx1"/>
                          </a:solidFill>
                          <a:effectLst/>
                        </a:rPr>
                        <a:t>Hukuki danışmanlık</a:t>
                      </a:r>
                      <a:endParaRPr lang="tr-TR" sz="120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 </a:t>
                      </a:r>
                      <a:r>
                        <a:rPr lang="tr-TR" sz="1400" dirty="0" smtClean="0">
                          <a:effectLst/>
                        </a:rPr>
                        <a:t>Yeterli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</a:rPr>
                        <a:t>Yeterli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</a:rPr>
                        <a:t>Aynı derecede önem ver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532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 i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120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08111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b="1" dirty="0" smtClean="0"/>
              <a:t>Mevcut Durumu </a:t>
            </a:r>
            <a:r>
              <a:rPr lang="tr-TR" sz="3600" b="1" dirty="0" smtClean="0"/>
              <a:t>Anlamak</a:t>
            </a:r>
            <a:br>
              <a:rPr lang="tr-TR" sz="3600" b="1" dirty="0" smtClean="0"/>
            </a:br>
            <a:r>
              <a:rPr lang="tr-TR" sz="3600" b="1" dirty="0" smtClean="0"/>
              <a:t>Paydaş </a:t>
            </a:r>
            <a:r>
              <a:rPr lang="tr-TR" sz="3600" b="1" dirty="0" smtClean="0"/>
              <a:t>Analizi</a:t>
            </a:r>
            <a:endParaRPr lang="tr-TR" sz="36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Üye memnuniyet anketi</a:t>
            </a:r>
          </a:p>
          <a:p>
            <a:pPr lvl="1"/>
            <a:r>
              <a:rPr lang="tr-TR" dirty="0" smtClean="0"/>
              <a:t>Üyelerle iletişim</a:t>
            </a:r>
          </a:p>
          <a:p>
            <a:pPr lvl="1"/>
            <a:r>
              <a:rPr lang="tr-TR" dirty="0" smtClean="0"/>
              <a:t>Hizmetlerin önceliklendirilmesi</a:t>
            </a:r>
          </a:p>
          <a:p>
            <a:pPr lvl="1"/>
            <a:r>
              <a:rPr lang="tr-TR" dirty="0" smtClean="0"/>
              <a:t>Ekonomik çevreye ilişkin sorunların / hedeflerin önceliklendirilmesi</a:t>
            </a:r>
          </a:p>
          <a:p>
            <a:pPr lvl="1"/>
            <a:r>
              <a:rPr lang="tr-TR" dirty="0" smtClean="0"/>
              <a:t>Eğitim ihtiyaçlarının önceliklendirilmesi</a:t>
            </a:r>
          </a:p>
          <a:p>
            <a:r>
              <a:rPr lang="tr-TR" dirty="0" smtClean="0"/>
              <a:t>Meslek komiteleri gündemlerinin analizi</a:t>
            </a:r>
          </a:p>
          <a:p>
            <a:pPr lvl="1"/>
            <a:r>
              <a:rPr lang="tr-TR" dirty="0" smtClean="0"/>
              <a:t>Hangi sorun tespitleri yapılıyor</a:t>
            </a:r>
          </a:p>
          <a:p>
            <a:pPr lvl="1"/>
            <a:r>
              <a:rPr lang="tr-TR" dirty="0" smtClean="0"/>
              <a:t>Hangi konular öne çıkıyor</a:t>
            </a: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2064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Paydaşlarımız kimler</a:t>
            </a:r>
            <a:r>
              <a:rPr lang="tr-TR" dirty="0" smtClean="0"/>
              <a:t>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Mevcut </a:t>
            </a:r>
            <a:r>
              <a:rPr lang="tr-TR" dirty="0" smtClean="0"/>
              <a:t>hizmet/faaliyetler çerçevesinde kimler?</a:t>
            </a:r>
          </a:p>
          <a:p>
            <a:r>
              <a:rPr lang="tr-TR" dirty="0" smtClean="0"/>
              <a:t>Stratejik </a:t>
            </a:r>
            <a:r>
              <a:rPr lang="tr-TR" dirty="0" smtClean="0"/>
              <a:t>amaç ve hedeflerde yer alacak «yeni» faaliyetlerdeki paydaşlar kimler?</a:t>
            </a:r>
          </a:p>
          <a:p>
            <a:pPr lvl="1"/>
            <a:endParaRPr lang="tr-TR" dirty="0" smtClean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2277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789596"/>
              </p:ext>
            </p:extLst>
          </p:nvPr>
        </p:nvGraphicFramePr>
        <p:xfrm>
          <a:off x="228600" y="1828800"/>
          <a:ext cx="8686799" cy="47002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49270"/>
                <a:gridCol w="1945843"/>
                <a:gridCol w="1945843"/>
                <a:gridCol w="1945843"/>
              </a:tblGrid>
              <a:tr h="1034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Yararlanıcılar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İşbirliği yapılması gerekenler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İzlenmesi gereken (Olumlu/Olumsuz Etkileme/Etkilenme durumuna göre)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1898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Mesleklerle ile ilgili insan kaynağının nitelik ve becerilerini geliştirmek</a:t>
                      </a:r>
                      <a:endParaRPr lang="tr-TR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453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i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Eğitimler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kern="1200" baseline="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tr-TR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Üyeler</a:t>
                      </a:r>
                      <a:endParaRPr lang="tr-TR" sz="1600" kern="1200" baseline="0" dirty="0">
                        <a:solidFill>
                          <a:schemeClr val="dk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Üniversite ve eğitim danışmanlık firmaları</a:t>
                      </a:r>
                      <a:endParaRPr lang="tr-TR" sz="1600" kern="1200" baseline="0" dirty="0">
                        <a:solidFill>
                          <a:schemeClr val="dk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Diğer</a:t>
                      </a:r>
                      <a:r>
                        <a:rPr lang="tr-TR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Oda/Borsaların verdiği burslar</a:t>
                      </a:r>
                      <a:endParaRPr lang="tr-TR" sz="1600" kern="1200" dirty="0" smtClean="0">
                        <a:solidFill>
                          <a:schemeClr val="dk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453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i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Burslar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tr-TR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Lisansüstü</a:t>
                      </a:r>
                      <a:r>
                        <a:rPr lang="tr-TR" sz="16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öğrenciler</a:t>
                      </a: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Üniversiteler, Firmalar</a:t>
                      </a:r>
                      <a:endParaRPr lang="tr-TR" sz="16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Diğer</a:t>
                      </a:r>
                      <a:r>
                        <a:rPr lang="tr-TR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Oda/Borsaların verdiği burslar</a:t>
                      </a:r>
                      <a:endParaRPr lang="tr-TR" sz="16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453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600" i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Eğitim destek hizmetleri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Okullar</a:t>
                      </a:r>
                      <a:endParaRPr lang="tr-TR" sz="16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Milli Eğitim İl Müdürlüğü </a:t>
                      </a:r>
                      <a:endParaRPr lang="tr-TR" sz="16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tr-TR" sz="16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45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i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120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453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120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  <p:sp>
        <p:nvSpPr>
          <p:cNvPr id="6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Mevcut faaliyetlerin paydaşları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330005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/>
              <a:t>Tasarladığımız yeni eylemlerde paydaşlarımız kimlerdir?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Stratejik amaç ve hedef belirleme aşamasında yapılır.</a:t>
            </a:r>
          </a:p>
          <a:p>
            <a:r>
              <a:rPr lang="tr-TR" dirty="0" smtClean="0"/>
              <a:t>Bu eylem için oda uygulayıcı mı destekleyici mi?</a:t>
            </a:r>
          </a:p>
          <a:p>
            <a:r>
              <a:rPr lang="tr-TR" dirty="0" smtClean="0"/>
              <a:t>Hangi aktörlerle işbirliği yapılmalı?</a:t>
            </a:r>
          </a:p>
          <a:p>
            <a:r>
              <a:rPr lang="tr-TR" dirty="0" smtClean="0"/>
              <a:t>İşbirliği yapılması istenen aktörün görev tanımı eylem ile uyuşuyor mu?</a:t>
            </a:r>
          </a:p>
          <a:p>
            <a:r>
              <a:rPr lang="tr-TR" dirty="0" smtClean="0"/>
              <a:t>Hangi aktörler eylemden olumlu/olumsuz etkileniyor?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8513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Vizyon, Misyon ve Değerler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752600"/>
            <a:ext cx="8534400" cy="5105400"/>
          </a:xfrm>
        </p:spPr>
        <p:txBody>
          <a:bodyPr>
            <a:normAutofit fontScale="62500" lnSpcReduction="20000"/>
          </a:bodyPr>
          <a:lstStyle/>
          <a:p>
            <a:r>
              <a:rPr lang="tr-TR" dirty="0" smtClean="0"/>
              <a:t>Şehrin </a:t>
            </a:r>
            <a:r>
              <a:rPr lang="tr-TR" dirty="0" smtClean="0"/>
              <a:t>bir kalkınma hikayesi var mı? (Vizyon)</a:t>
            </a:r>
          </a:p>
          <a:p>
            <a:pPr lvl="1"/>
            <a:r>
              <a:rPr lang="tr-TR" dirty="0" smtClean="0"/>
              <a:t>Oda bu vizyonu paylaşıyor mu?</a:t>
            </a:r>
          </a:p>
          <a:p>
            <a:pPr lvl="1"/>
            <a:r>
              <a:rPr lang="tr-TR" dirty="0" smtClean="0"/>
              <a:t>Odanın şehrin kalkınması için vizyon geliştirme çalışması var mı?</a:t>
            </a:r>
          </a:p>
          <a:p>
            <a:r>
              <a:rPr lang="tr-TR" dirty="0" smtClean="0"/>
              <a:t>Odanın vizyonu bu vizyonla uyumlu olmalı</a:t>
            </a:r>
          </a:p>
          <a:p>
            <a:pPr lvl="1"/>
            <a:r>
              <a:rPr lang="tr-TR" b="1" dirty="0" smtClean="0"/>
              <a:t>Eğer vizyon herkesin dilinde olabilecek basit bir ifade olmayacaksa bir vizyon bildirimi şart değildir</a:t>
            </a:r>
          </a:p>
          <a:p>
            <a:pPr lvl="1"/>
            <a:r>
              <a:rPr lang="tr-TR" dirty="0" smtClean="0"/>
              <a:t>Her eve bir bilgisayar – Microsoft</a:t>
            </a:r>
          </a:p>
          <a:p>
            <a:pPr lvl="1"/>
            <a:r>
              <a:rPr lang="tr-TR" dirty="0" smtClean="0"/>
              <a:t>İlk 10 Ekonomi Arasında yer almak –Hükümet</a:t>
            </a:r>
          </a:p>
          <a:p>
            <a:pPr lvl="1"/>
            <a:r>
              <a:rPr lang="tr-TR" dirty="0" smtClean="0"/>
              <a:t>Yavaş Şehir Seferihisar</a:t>
            </a:r>
          </a:p>
          <a:p>
            <a:r>
              <a:rPr lang="tr-TR" dirty="0" smtClean="0"/>
              <a:t>Misyon</a:t>
            </a:r>
            <a:r>
              <a:rPr lang="tr-TR" dirty="0" smtClean="0"/>
              <a:t>: Varlık nedeni işlevler</a:t>
            </a:r>
          </a:p>
          <a:p>
            <a:pPr lvl="1"/>
            <a:r>
              <a:rPr lang="tr-TR" dirty="0" smtClean="0"/>
              <a:t>Odadan odaya şehrin ekonomik yapısına göre küçük değişiklikler olabilir</a:t>
            </a:r>
          </a:p>
          <a:p>
            <a:pPr lvl="1"/>
            <a:r>
              <a:rPr lang="tr-TR" dirty="0" smtClean="0"/>
              <a:t>Odanın temel yükümlülüklerini kendi yorumlarıyla yazmasıdır.</a:t>
            </a:r>
          </a:p>
          <a:p>
            <a:r>
              <a:rPr lang="tr-TR" dirty="0" smtClean="0"/>
              <a:t>Temel </a:t>
            </a:r>
            <a:r>
              <a:rPr lang="tr-TR" dirty="0" smtClean="0"/>
              <a:t>İlke ve Değerler</a:t>
            </a:r>
          </a:p>
          <a:p>
            <a:pPr lvl="1"/>
            <a:r>
              <a:rPr lang="tr-TR" dirty="0" smtClean="0"/>
              <a:t>Yazılı olmayan ama mevcut değerler varsa keşfedin</a:t>
            </a:r>
          </a:p>
          <a:p>
            <a:pPr lvl="2"/>
            <a:r>
              <a:rPr lang="tr-TR" dirty="0" smtClean="0"/>
              <a:t>Takım ruhu, iş disiplini</a:t>
            </a:r>
          </a:p>
          <a:p>
            <a:pPr lvl="1"/>
            <a:r>
              <a:rPr lang="tr-TR" dirty="0" smtClean="0"/>
              <a:t>Eğer gerçekten </a:t>
            </a:r>
            <a:r>
              <a:rPr lang="tr-TR" dirty="0" smtClean="0"/>
              <a:t>bu değerlerin tüm çalışmalarınıza ışık tutmasını istiyorsanız </a:t>
            </a:r>
            <a:r>
              <a:rPr lang="tr-TR" dirty="0" smtClean="0"/>
              <a:t>belirleyin</a:t>
            </a:r>
          </a:p>
          <a:p>
            <a:pPr lvl="2"/>
            <a:r>
              <a:rPr lang="tr-TR" dirty="0" smtClean="0"/>
              <a:t>Şeffaflık, Katılımcılık</a:t>
            </a:r>
            <a:endParaRPr lang="tr-TR" dirty="0" smtClean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5003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Amaç ve Hedeflerin Belirlenmesi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752600"/>
            <a:ext cx="8534400" cy="5105400"/>
          </a:xfrm>
        </p:spPr>
        <p:txBody>
          <a:bodyPr>
            <a:normAutofit fontScale="70000" lnSpcReduction="20000"/>
          </a:bodyPr>
          <a:lstStyle/>
          <a:p>
            <a:r>
              <a:rPr lang="tr-TR" dirty="0" smtClean="0"/>
              <a:t>Mevcut Durumu Analiz etmenin nedeni bunlara ulaşmaktır.</a:t>
            </a:r>
          </a:p>
          <a:p>
            <a:pPr lvl="1"/>
            <a:r>
              <a:rPr lang="tr-TR" dirty="0" smtClean="0"/>
              <a:t>Amaç ve hedefler mevcut durum analizlerindeki bulgulara göre belirlenir.</a:t>
            </a:r>
          </a:p>
          <a:p>
            <a:r>
              <a:rPr lang="tr-TR" dirty="0" smtClean="0"/>
              <a:t>Bazen </a:t>
            </a:r>
            <a:r>
              <a:rPr lang="tr-TR" dirty="0" smtClean="0"/>
              <a:t>aşağıdan yukarıya doğru belirlenir</a:t>
            </a:r>
          </a:p>
          <a:p>
            <a:pPr lvl="1"/>
            <a:r>
              <a:rPr lang="tr-TR" dirty="0" smtClean="0"/>
              <a:t>Proje fikriniz vardır daha yukardaki bir amaç/hedefin altına </a:t>
            </a:r>
            <a:r>
              <a:rPr lang="tr-TR" dirty="0" smtClean="0"/>
              <a:t>koyarsınız</a:t>
            </a:r>
          </a:p>
          <a:p>
            <a:r>
              <a:rPr lang="tr-TR" dirty="0" smtClean="0"/>
              <a:t>Bazen </a:t>
            </a:r>
            <a:r>
              <a:rPr lang="tr-TR" dirty="0" smtClean="0"/>
              <a:t>yukarıdan aşağıya doğru belirlenir</a:t>
            </a:r>
          </a:p>
          <a:p>
            <a:pPr lvl="1"/>
            <a:r>
              <a:rPr lang="tr-TR" dirty="0" smtClean="0"/>
              <a:t>Bu konuda ne yapabilirim diye düşünür proje geliştirirsiniz.</a:t>
            </a:r>
          </a:p>
          <a:p>
            <a:r>
              <a:rPr lang="tr-TR" dirty="0" smtClean="0"/>
              <a:t>Dikkat: Önemli olan müdahalenin mantığıdır</a:t>
            </a:r>
          </a:p>
          <a:p>
            <a:pPr lvl="1"/>
            <a:r>
              <a:rPr lang="tr-TR" dirty="0" smtClean="0"/>
              <a:t>Neyi çözeceğim, ne yapılmalı, görev tanımım buna uygun mu, nasıl yapmalıyım</a:t>
            </a:r>
            <a:r>
              <a:rPr lang="tr-TR" dirty="0" smtClean="0"/>
              <a:t>…</a:t>
            </a:r>
          </a:p>
          <a:p>
            <a:pPr lvl="1"/>
            <a:r>
              <a:rPr lang="tr-TR" dirty="0"/>
              <a:t>İşletmelere hukuki danışmanlık vermek </a:t>
            </a:r>
            <a:r>
              <a:rPr lang="tr-TR" dirty="0" smtClean="0"/>
              <a:t>istiyorum. Bunu niye istiyorum?</a:t>
            </a:r>
          </a:p>
          <a:p>
            <a:pPr lvl="2"/>
            <a:r>
              <a:rPr lang="tr-TR" dirty="0" smtClean="0"/>
              <a:t>Yatırım ortamının gelişmesi için</a:t>
            </a:r>
            <a:endParaRPr lang="tr-TR" dirty="0"/>
          </a:p>
          <a:p>
            <a:pPr lvl="1"/>
            <a:r>
              <a:rPr lang="tr-TR" dirty="0" smtClean="0"/>
              <a:t>Yatırım </a:t>
            </a:r>
            <a:r>
              <a:rPr lang="tr-TR" dirty="0" smtClean="0"/>
              <a:t>ortamının gelişmesi </a:t>
            </a:r>
            <a:r>
              <a:rPr lang="tr-TR" dirty="0" smtClean="0"/>
              <a:t>temel amacım, bunun için neler yapabilirim</a:t>
            </a:r>
          </a:p>
          <a:p>
            <a:pPr lvl="2"/>
            <a:r>
              <a:rPr lang="tr-TR" dirty="0" smtClean="0"/>
              <a:t>İşletmelere hukuki danışmanlık </a:t>
            </a:r>
            <a:r>
              <a:rPr lang="tr-TR" dirty="0" err="1" smtClean="0"/>
              <a:t>verebilirm</a:t>
            </a:r>
            <a:endParaRPr lang="tr-TR" dirty="0" smtClean="0"/>
          </a:p>
          <a:p>
            <a:pPr lvl="1"/>
            <a:endParaRPr lang="tr-TR" dirty="0" smtClean="0"/>
          </a:p>
          <a:p>
            <a:pPr marL="457200" lvl="1" indent="0">
              <a:buNone/>
            </a:pP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3734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8615051"/>
              </p:ext>
            </p:extLst>
          </p:nvPr>
        </p:nvGraphicFramePr>
        <p:xfrm>
          <a:off x="-1" y="762001"/>
          <a:ext cx="9144001" cy="5915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0435"/>
                <a:gridCol w="2236876"/>
                <a:gridCol w="1208689"/>
                <a:gridCol w="728870"/>
                <a:gridCol w="821407"/>
                <a:gridCol w="709448"/>
                <a:gridCol w="788276"/>
              </a:tblGrid>
              <a:tr h="822729">
                <a:tc>
                  <a:txBody>
                    <a:bodyPr/>
                    <a:lstStyle/>
                    <a:p>
                      <a:r>
                        <a:rPr lang="tr-TR" dirty="0" smtClean="0"/>
                        <a:t>Amaç: 1.Yatırım Ortamının İyileştirilmesi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Gösterge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Mevcut Durum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‘15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‘16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‘17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‘18</a:t>
                      </a:r>
                      <a:endParaRPr lang="tr-TR" dirty="0"/>
                    </a:p>
                  </a:txBody>
                  <a:tcPr/>
                </a:tc>
              </a:tr>
              <a:tr h="1316366">
                <a:tc rowSpan="2">
                  <a:txBody>
                    <a:bodyPr/>
                    <a:lstStyle/>
                    <a:p>
                      <a:r>
                        <a:rPr lang="tr-TR" dirty="0" smtClean="0"/>
                        <a:t>Hedef: 1.1.Firmaların bürokrasiyle</a:t>
                      </a:r>
                      <a:r>
                        <a:rPr lang="tr-TR" baseline="0" dirty="0" smtClean="0"/>
                        <a:t> ilgili olan işlemlerinin kolaylaştırılması</a:t>
                      </a:r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Yatırım</a:t>
                      </a:r>
                      <a:r>
                        <a:rPr lang="tr-TR" baseline="0" dirty="0" smtClean="0"/>
                        <a:t> Ortamı Anketinde Bürokratik İşlemlerden şikayet eden firma oranı</a:t>
                      </a:r>
                      <a:endParaRPr lang="tr-TR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%60</a:t>
                      </a:r>
                      <a:endParaRPr lang="tr-TR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%60</a:t>
                      </a:r>
                      <a:endParaRPr lang="tr-TR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%60</a:t>
                      </a:r>
                      <a:endParaRPr lang="tr-TR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%55</a:t>
                      </a:r>
                      <a:endParaRPr lang="tr-TR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%50</a:t>
                      </a:r>
                      <a:endParaRPr lang="tr-TR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1069547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Odaya danışmanlık</a:t>
                      </a:r>
                      <a:r>
                        <a:rPr lang="tr-TR" baseline="0" dirty="0" smtClean="0"/>
                        <a:t> amaçlı başvuran firma sayısı</a:t>
                      </a:r>
                      <a:endParaRPr lang="tr-TR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-</a:t>
                      </a:r>
                      <a:endParaRPr lang="tr-TR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100</a:t>
                      </a:r>
                      <a:endParaRPr lang="tr-TR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200</a:t>
                      </a:r>
                      <a:endParaRPr lang="tr-TR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200</a:t>
                      </a:r>
                      <a:endParaRPr lang="tr-TR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300</a:t>
                      </a:r>
                      <a:endParaRPr lang="tr-TR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8227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Faaliyet</a:t>
                      </a:r>
                    </a:p>
                    <a:p>
                      <a:r>
                        <a:rPr lang="tr-TR" dirty="0" smtClean="0"/>
                        <a:t>1.1.1 Hukuki danışman istihdam</a:t>
                      </a:r>
                      <a:r>
                        <a:rPr lang="tr-TR" baseline="0" dirty="0" smtClean="0"/>
                        <a:t> edilmesi</a:t>
                      </a:r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575910">
                <a:tc>
                  <a:txBody>
                    <a:bodyPr/>
                    <a:lstStyle/>
                    <a:p>
                      <a:r>
                        <a:rPr lang="tr-TR" dirty="0" smtClean="0"/>
                        <a:t>1.1.2.</a:t>
                      </a:r>
                      <a:r>
                        <a:rPr lang="tr-TR" baseline="0" dirty="0" smtClean="0"/>
                        <a:t> Hizmetin tanıtılması</a:t>
                      </a:r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879119">
                <a:tc>
                  <a:txBody>
                    <a:bodyPr/>
                    <a:lstStyle/>
                    <a:p>
                      <a:r>
                        <a:rPr lang="tr-TR" dirty="0" smtClean="0"/>
                        <a:t>1.1.3. Üyelerden</a:t>
                      </a:r>
                      <a:r>
                        <a:rPr lang="tr-TR" baseline="0" dirty="0" smtClean="0"/>
                        <a:t> gelen soruları kayda geçirecek bir sistem oluşturulması</a:t>
                      </a:r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275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/>
              <a:t>Oda ve Borsaların Varlık Nedeni Nedir?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lvl="0" indent="-514350">
              <a:buFont typeface="+mj-lt"/>
              <a:buAutoNum type="arabicPeriod" startAt="5"/>
            </a:pPr>
            <a:r>
              <a:rPr lang="tr-TR" b="1" dirty="0"/>
              <a:t>Meslek faaliyetlerine ait ortak menfaat olan konularda savunuculuk yapmak</a:t>
            </a:r>
          </a:p>
          <a:p>
            <a:pPr marL="914400" lvl="1" indent="-514350"/>
            <a:r>
              <a:rPr lang="tr-TR" dirty="0"/>
              <a:t>Sorun/öneri tespiti ve ilgili mercilere iletilmesi</a:t>
            </a:r>
          </a:p>
          <a:p>
            <a:pPr marL="514350" lvl="0" indent="-514350">
              <a:buFont typeface="+mj-lt"/>
              <a:buAutoNum type="arabicPeriod" startAt="5"/>
            </a:pPr>
            <a:r>
              <a:rPr lang="tr-TR" b="1" dirty="0"/>
              <a:t>Ticaret ve sanayinin gelişimi için faydalanıcıların ortak menfaatleri doğrultusunda kolektif eylem gerektiren işletmeler / tesisler kurmak</a:t>
            </a:r>
          </a:p>
          <a:p>
            <a:pPr marL="914400" lvl="1" indent="-514350"/>
            <a:r>
              <a:rPr lang="tr-TR" dirty="0"/>
              <a:t>liman, tersane, ticaret bölgesi, sanayi bölgesi, fuar alanı, kongre merkezi , satış salonu, laboratuvar </a:t>
            </a:r>
            <a:r>
              <a:rPr lang="tr-TR" dirty="0" err="1"/>
              <a:t>vb</a:t>
            </a:r>
            <a:endParaRPr lang="tr-TR" dirty="0"/>
          </a:p>
          <a:p>
            <a:pPr marL="514350" indent="-514350">
              <a:buFont typeface="+mj-lt"/>
              <a:buAutoNum type="arabicPeriod" startAt="5"/>
            </a:pPr>
            <a:r>
              <a:rPr lang="tr-TR" b="1" dirty="0"/>
              <a:t>(Borsalar) Üretici, tacir ve tüketicinin ortak menfaati için gerçek ve güvenilir fiyat oluşumunun sağlanması </a:t>
            </a:r>
          </a:p>
          <a:p>
            <a:pPr lvl="1"/>
            <a:r>
              <a:rPr lang="tr-TR" dirty="0"/>
              <a:t>Fiyat şeffaflığı</a:t>
            </a:r>
          </a:p>
          <a:p>
            <a:pPr lvl="1"/>
            <a:r>
              <a:rPr lang="tr-TR" dirty="0"/>
              <a:t>Kalite sertifikasyonu (lisanslı depoculuk)</a:t>
            </a:r>
          </a:p>
          <a:p>
            <a:pPr lvl="1"/>
            <a:r>
              <a:rPr lang="tr-TR" dirty="0"/>
              <a:t>Fiyat riskinin yönetimi. (</a:t>
            </a:r>
            <a:r>
              <a:rPr lang="tr-TR" dirty="0" err="1"/>
              <a:t>Ör.ürün</a:t>
            </a:r>
            <a:r>
              <a:rPr lang="tr-TR" dirty="0"/>
              <a:t> ihtisas borsacılığı)</a:t>
            </a:r>
          </a:p>
          <a:p>
            <a:pPr lvl="1"/>
            <a:r>
              <a:rPr lang="tr-TR" dirty="0"/>
              <a:t>Karşı taraf riskinin yönetimi (teminat)</a:t>
            </a:r>
          </a:p>
          <a:p>
            <a:pPr lvl="1"/>
            <a:r>
              <a:rPr lang="tr-TR" dirty="0"/>
              <a:t>Fiyat </a:t>
            </a:r>
            <a:r>
              <a:rPr lang="tr-TR" dirty="0" smtClean="0"/>
              <a:t>kontrolü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6553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Uygulama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Bölge Kalkınma Planlarında kendi bölgeniz için belirlenmiş önceliklere bakın</a:t>
            </a:r>
          </a:p>
          <a:p>
            <a:pPr lvl="1"/>
            <a:r>
              <a:rPr lang="tr-TR" dirty="0" smtClean="0"/>
              <a:t>2 öncelik/hedef belirleyin</a:t>
            </a:r>
          </a:p>
          <a:p>
            <a:pPr lvl="1"/>
            <a:r>
              <a:rPr lang="tr-TR" dirty="0" smtClean="0"/>
              <a:t>Oda </a:t>
            </a:r>
            <a:r>
              <a:rPr lang="tr-TR" dirty="0" smtClean="0"/>
              <a:t>olarak ne yapabilirsiniz</a:t>
            </a:r>
            <a:r>
              <a:rPr lang="tr-TR" dirty="0" smtClean="0"/>
              <a:t>?</a:t>
            </a:r>
            <a:endParaRPr lang="tr-TR" dirty="0" smtClean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0452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İzleme ve Değerlendirme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Stratejik plan yapmakla bitmiyor</a:t>
            </a:r>
          </a:p>
          <a:p>
            <a:pPr lvl="1"/>
            <a:r>
              <a:rPr lang="tr-TR" dirty="0" smtClean="0"/>
              <a:t>Zaten stratejik plan yapmakla da başlamıyor</a:t>
            </a:r>
          </a:p>
          <a:p>
            <a:r>
              <a:rPr lang="tr-TR" dirty="0" smtClean="0"/>
              <a:t>Tüm bu süreç bir izleme &amp; değerlendirme sistemi kurmak</a:t>
            </a:r>
          </a:p>
          <a:p>
            <a:r>
              <a:rPr lang="tr-TR" dirty="0" smtClean="0"/>
              <a:t>Araçlar</a:t>
            </a:r>
          </a:p>
          <a:p>
            <a:pPr lvl="1"/>
            <a:r>
              <a:rPr lang="tr-TR" dirty="0" smtClean="0"/>
              <a:t>Akreditasyon</a:t>
            </a:r>
          </a:p>
          <a:p>
            <a:pPr lvl="1"/>
            <a:r>
              <a:rPr lang="tr-TR" dirty="0" smtClean="0"/>
              <a:t>Kalite Yönetimi</a:t>
            </a:r>
          </a:p>
          <a:p>
            <a:pPr lvl="1"/>
            <a:r>
              <a:rPr lang="tr-TR" dirty="0" smtClean="0"/>
              <a:t>İç Kontrol</a:t>
            </a:r>
          </a:p>
          <a:p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750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Özet Olarak 4 </a:t>
            </a:r>
            <a:r>
              <a:rPr lang="tr-TR" dirty="0" smtClean="0"/>
              <a:t>Temel İşlev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r-TR" dirty="0"/>
              <a:t>Hizmet </a:t>
            </a:r>
            <a:r>
              <a:rPr lang="tr-TR" dirty="0" smtClean="0"/>
              <a:t>sunumu</a:t>
            </a:r>
          </a:p>
          <a:p>
            <a:pPr lvl="0"/>
            <a:r>
              <a:rPr lang="tr-TR" dirty="0" smtClean="0"/>
              <a:t>Savunuculuk</a:t>
            </a:r>
          </a:p>
          <a:p>
            <a:pPr lvl="0"/>
            <a:r>
              <a:rPr lang="tr-TR" dirty="0" smtClean="0"/>
              <a:t>Kolaylaştırıcılık</a:t>
            </a:r>
          </a:p>
          <a:p>
            <a:pPr lvl="0"/>
            <a:r>
              <a:rPr lang="tr-TR" dirty="0" smtClean="0"/>
              <a:t>Düzenleme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722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/>
              <a:t>Stratejik Planın Temel Bileşenleri Nedir?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752600"/>
            <a:ext cx="8534400" cy="4953000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tr-TR" dirty="0"/>
              <a:t>Yerel Kalkınmaya Katkı Sağlamak</a:t>
            </a:r>
          </a:p>
          <a:p>
            <a:pPr lvl="1"/>
            <a:r>
              <a:rPr lang="tr-TR" dirty="0"/>
              <a:t>Yaşam Kalitesi</a:t>
            </a:r>
          </a:p>
          <a:p>
            <a:pPr lvl="1"/>
            <a:r>
              <a:rPr lang="tr-TR" dirty="0"/>
              <a:t>Yatırım </a:t>
            </a:r>
            <a:r>
              <a:rPr lang="tr-TR" dirty="0" smtClean="0"/>
              <a:t>ortamı</a:t>
            </a:r>
            <a:endParaRPr lang="tr-TR" dirty="0"/>
          </a:p>
          <a:p>
            <a:pPr lvl="1"/>
            <a:r>
              <a:rPr lang="tr-TR" dirty="0" smtClean="0"/>
              <a:t>İhracat hacminin artırılması vb.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Üyelerle İlişkilerin Güçlendirilmesi</a:t>
            </a:r>
          </a:p>
          <a:p>
            <a:pPr marL="914400" lvl="1" indent="-514350"/>
            <a:r>
              <a:rPr lang="tr-TR" dirty="0" smtClean="0"/>
              <a:t>İletişim araçlarını nasıl güçlendirebilirim?</a:t>
            </a:r>
          </a:p>
          <a:p>
            <a:pPr marL="914400" lvl="1" indent="-514350"/>
            <a:r>
              <a:rPr lang="tr-TR" dirty="0" smtClean="0"/>
              <a:t>Meslek komitesini nasıl güçlendirmeliyim?</a:t>
            </a:r>
          </a:p>
          <a:p>
            <a:pPr marL="914400" lvl="1" indent="-514350"/>
            <a:r>
              <a:rPr lang="tr-TR" dirty="0" smtClean="0"/>
              <a:t>Daha çabuk, hızlı, kaliteli bilgi toplamak/aktarmak için ne yapmalıyım? </a:t>
            </a:r>
            <a:r>
              <a:rPr lang="tr-TR" dirty="0" err="1" smtClean="0"/>
              <a:t>vb</a:t>
            </a:r>
            <a:endParaRPr lang="tr-TR" dirty="0" smtClean="0"/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Kurumsal Verimliliği Artırmak</a:t>
            </a:r>
          </a:p>
          <a:p>
            <a:pPr marL="914400" lvl="1" indent="-514350"/>
            <a:r>
              <a:rPr lang="tr-TR" dirty="0" smtClean="0"/>
              <a:t>Personel yönetimini nasıl iyileştirebilirim</a:t>
            </a:r>
          </a:p>
          <a:p>
            <a:pPr marL="914400" lvl="1" indent="-514350"/>
            <a:r>
              <a:rPr lang="tr-TR" dirty="0" smtClean="0"/>
              <a:t>Hizmetleri daha kısa süre ve daha az maliyetle nasıl sunabilirim</a:t>
            </a:r>
          </a:p>
          <a:p>
            <a:pPr marL="914400" lvl="1" indent="-514350"/>
            <a:r>
              <a:rPr lang="tr-TR" dirty="0" smtClean="0"/>
              <a:t>Teknik altyapımı nasıl geliştirebilirim? Vb.</a:t>
            </a:r>
          </a:p>
          <a:p>
            <a:pPr marL="400050" lvl="1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6679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/>
              <a:t>Stratejik </a:t>
            </a:r>
            <a:r>
              <a:rPr lang="tr-TR" sz="3200" dirty="0" smtClean="0"/>
              <a:t>Planı hazırlarken nelere bakmak gerekir?</a:t>
            </a: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Yasal </a:t>
            </a:r>
            <a:r>
              <a:rPr lang="tr-TR" dirty="0" smtClean="0"/>
              <a:t>gereklilikler</a:t>
            </a:r>
          </a:p>
          <a:p>
            <a:r>
              <a:rPr lang="tr-TR" dirty="0" smtClean="0"/>
              <a:t>Sözleşmelere dayalı </a:t>
            </a:r>
            <a:r>
              <a:rPr lang="tr-TR" dirty="0" smtClean="0"/>
              <a:t>zorunluluklar (Ör. KOSGEB Fuar Desteği)</a:t>
            </a:r>
            <a:endParaRPr lang="tr-TR" dirty="0" smtClean="0"/>
          </a:p>
          <a:p>
            <a:r>
              <a:rPr lang="tr-TR" dirty="0" smtClean="0"/>
              <a:t>Merkezi  ve yerel yönetimin </a:t>
            </a:r>
            <a:r>
              <a:rPr lang="tr-TR" dirty="0"/>
              <a:t>şehirle ilgili </a:t>
            </a:r>
            <a:r>
              <a:rPr lang="tr-TR" dirty="0" smtClean="0"/>
              <a:t>tasarrufları (yatırımlar, uygulamalar)</a:t>
            </a:r>
            <a:endParaRPr lang="tr-TR" dirty="0"/>
          </a:p>
          <a:p>
            <a:r>
              <a:rPr lang="tr-TR" dirty="0"/>
              <a:t>Üst ölçek plan, program ve politika </a:t>
            </a:r>
            <a:r>
              <a:rPr lang="tr-TR" dirty="0" smtClean="0"/>
              <a:t>belgeleri</a:t>
            </a:r>
          </a:p>
          <a:p>
            <a:r>
              <a:rPr lang="tr-TR" dirty="0" smtClean="0"/>
              <a:t>TOBB’un öncelikli konuları</a:t>
            </a:r>
            <a:endParaRPr lang="tr-TR" dirty="0"/>
          </a:p>
          <a:p>
            <a:r>
              <a:rPr lang="tr-TR" dirty="0" smtClean="0"/>
              <a:t>İş dünyasının ve halkın talepleri</a:t>
            </a:r>
            <a:endParaRPr lang="tr-TR" dirty="0"/>
          </a:p>
          <a:p>
            <a:r>
              <a:rPr lang="tr-TR" dirty="0" smtClean="0"/>
              <a:t>Şehrin </a:t>
            </a:r>
            <a:r>
              <a:rPr lang="tr-TR" dirty="0" smtClean="0"/>
              <a:t>stratejik yönelimi (mevcut durum ve kalkınma öncelikleri)</a:t>
            </a:r>
          </a:p>
          <a:p>
            <a:r>
              <a:rPr lang="tr-TR" dirty="0" smtClean="0"/>
              <a:t>Yönetsel tercihler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6186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Stratejik Planı 12 İlke tanımlar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tr-TR" b="1" dirty="0" smtClean="0"/>
              <a:t>1. Ne </a:t>
            </a:r>
            <a:r>
              <a:rPr lang="tr-TR" b="1" dirty="0"/>
              <a:t>için sorusuna cevap verir: </a:t>
            </a:r>
            <a:endParaRPr lang="tr-TR" b="1" dirty="0" smtClean="0"/>
          </a:p>
          <a:p>
            <a:pPr lvl="1"/>
            <a:r>
              <a:rPr lang="tr-TR" dirty="0" smtClean="0"/>
              <a:t>Sonuç </a:t>
            </a:r>
            <a:r>
              <a:rPr lang="tr-TR" dirty="0"/>
              <a:t>olarak halkın </a:t>
            </a:r>
            <a:r>
              <a:rPr lang="tr-TR" dirty="0" smtClean="0"/>
              <a:t>şehrin, sektörün, üyelerin hangi sorununu </a:t>
            </a:r>
            <a:r>
              <a:rPr lang="tr-TR" dirty="0"/>
              <a:t>çözeceği, hangi ihtiyacını karşılayacağı ya da hangi durumu iyileştireceği, </a:t>
            </a:r>
            <a:endParaRPr lang="tr-TR" dirty="0" smtClean="0"/>
          </a:p>
          <a:p>
            <a:pPr marL="0" indent="0">
              <a:buNone/>
            </a:pPr>
            <a:r>
              <a:rPr lang="tr-TR" b="1" dirty="0" smtClean="0"/>
              <a:t>2</a:t>
            </a:r>
            <a:r>
              <a:rPr lang="tr-TR" b="1" dirty="0" smtClean="0"/>
              <a:t>. Bir kalkınma hikayesi anlatır:</a:t>
            </a:r>
            <a:r>
              <a:rPr lang="tr-TR" dirty="0" smtClean="0"/>
              <a:t> </a:t>
            </a:r>
          </a:p>
          <a:p>
            <a:pPr lvl="1"/>
            <a:r>
              <a:rPr lang="tr-TR" dirty="0" smtClean="0"/>
              <a:t>Planın her üyenin anlayabileceği tutarlı bir </a:t>
            </a:r>
            <a:r>
              <a:rPr lang="tr-TR" dirty="0" smtClean="0"/>
              <a:t>kalkınma hikayesi </a:t>
            </a:r>
            <a:r>
              <a:rPr lang="tr-TR" dirty="0" smtClean="0"/>
              <a:t>olmalıdır. </a:t>
            </a:r>
          </a:p>
          <a:p>
            <a:pPr marL="0" lvl="0" indent="0">
              <a:buNone/>
            </a:pPr>
            <a:r>
              <a:rPr lang="tr-TR" b="1" dirty="0"/>
              <a:t>3. Mantık tutarlılığı bulunur:</a:t>
            </a:r>
            <a:r>
              <a:rPr lang="tr-TR" dirty="0"/>
              <a:t> </a:t>
            </a:r>
          </a:p>
          <a:p>
            <a:pPr lvl="1"/>
            <a:r>
              <a:rPr lang="tr-TR" dirty="0"/>
              <a:t>İhtiyaç-Durum-Amaç-Hedef-Eylem ilişkisi</a:t>
            </a:r>
          </a:p>
          <a:p>
            <a:pPr marL="0" lvl="0" indent="0">
              <a:buNone/>
            </a:pPr>
            <a:r>
              <a:rPr lang="tr-TR" b="1" dirty="0"/>
              <a:t>4. Hiç bir zaman sonlanmaz: </a:t>
            </a:r>
          </a:p>
          <a:p>
            <a:pPr lvl="1"/>
            <a:r>
              <a:rPr lang="tr-TR" dirty="0"/>
              <a:t>Stratejik planın hazırlanmasını takiben sürekli bir gözden geçirme süreci başlar. 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2976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tr-TR" b="1" dirty="0" smtClean="0"/>
              <a:t>5. Üyelere hitap eder:</a:t>
            </a:r>
            <a:r>
              <a:rPr lang="tr-TR" dirty="0" smtClean="0"/>
              <a:t> </a:t>
            </a:r>
          </a:p>
          <a:p>
            <a:pPr lvl="1"/>
            <a:r>
              <a:rPr lang="tr-TR" dirty="0" smtClean="0"/>
              <a:t>Planlama belgeleri üyelere hitap etmeli, okuyucusunun herhangi bir üye olabileceği dikkate alınmalı, </a:t>
            </a:r>
          </a:p>
          <a:p>
            <a:pPr marL="0" lvl="0" indent="0">
              <a:buNone/>
            </a:pPr>
            <a:r>
              <a:rPr lang="tr-TR" b="1" dirty="0" smtClean="0"/>
              <a:t>6</a:t>
            </a:r>
            <a:r>
              <a:rPr lang="tr-TR" b="1" dirty="0" smtClean="0"/>
              <a:t>. Gerçekçidir: </a:t>
            </a:r>
          </a:p>
          <a:p>
            <a:pPr lvl="1"/>
            <a:r>
              <a:rPr lang="tr-TR" dirty="0" smtClean="0"/>
              <a:t>Ulaşılabilir bir geleceği resmeder. </a:t>
            </a:r>
          </a:p>
          <a:p>
            <a:pPr marL="0" lvl="0" indent="0">
              <a:buNone/>
            </a:pPr>
            <a:r>
              <a:rPr lang="tr-TR" b="1" dirty="0" smtClean="0"/>
              <a:t>7</a:t>
            </a:r>
            <a:r>
              <a:rPr lang="tr-TR" b="1" dirty="0" smtClean="0"/>
              <a:t>. Bir şablon değildir: </a:t>
            </a:r>
          </a:p>
          <a:p>
            <a:pPr lvl="1"/>
            <a:r>
              <a:rPr lang="tr-TR" dirty="0" err="1" smtClean="0"/>
              <a:t>Bürokratize</a:t>
            </a:r>
            <a:r>
              <a:rPr lang="tr-TR" dirty="0" smtClean="0"/>
              <a:t> olmamalı, özgün olmalı, mantıksal tutarlılık asıl konu olmalı</a:t>
            </a:r>
          </a:p>
          <a:p>
            <a:pPr marL="0" lvl="0" indent="0">
              <a:buNone/>
            </a:pPr>
            <a:r>
              <a:rPr lang="tr-TR" b="1" dirty="0"/>
              <a:t>8. Katılımcıdır: </a:t>
            </a:r>
          </a:p>
          <a:p>
            <a:pPr lvl="1"/>
            <a:r>
              <a:rPr lang="tr-TR" dirty="0"/>
              <a:t>Hedeflerin belirlenmesinde kurum içi ve kurum dışı paydaşların katkılarını almayı öngörür. </a:t>
            </a: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2539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b="1" dirty="0" smtClean="0"/>
              <a:t>9</a:t>
            </a:r>
            <a:r>
              <a:rPr lang="tr-TR" b="1" dirty="0" smtClean="0"/>
              <a:t>. Salt  belgelerden  oluşmaz:  </a:t>
            </a:r>
          </a:p>
          <a:p>
            <a:pPr lvl="1"/>
            <a:r>
              <a:rPr lang="tr-TR" dirty="0" smtClean="0"/>
              <a:t>Asıl </a:t>
            </a:r>
            <a:r>
              <a:rPr lang="tr-TR" dirty="0" smtClean="0"/>
              <a:t>olan belge oluşturmak değil, uygulamanın izlenmesi de kapsayan stratejik planlama sürecidir.</a:t>
            </a:r>
          </a:p>
          <a:p>
            <a:pPr marL="0" lvl="0" indent="0">
              <a:buNone/>
            </a:pPr>
            <a:r>
              <a:rPr lang="tr-TR" b="1" dirty="0" smtClean="0"/>
              <a:t>10. Sadece bütçeye dönük değildir: </a:t>
            </a:r>
          </a:p>
          <a:p>
            <a:pPr lvl="1"/>
            <a:r>
              <a:rPr lang="tr-TR" dirty="0" smtClean="0"/>
              <a:t>Bütçe planı değil, plan bütçeyi </a:t>
            </a:r>
            <a:r>
              <a:rPr lang="tr-TR" dirty="0" smtClean="0"/>
              <a:t>yönlendirmelidir</a:t>
            </a:r>
          </a:p>
          <a:p>
            <a:pPr marL="0" lvl="0" indent="0">
              <a:buNone/>
            </a:pPr>
            <a:r>
              <a:rPr lang="tr-TR" b="1" dirty="0"/>
              <a:t>11. Yönetimin kalitesini </a:t>
            </a:r>
            <a:r>
              <a:rPr lang="tr-TR" b="1" dirty="0" smtClean="0"/>
              <a:t>artırır</a:t>
            </a:r>
          </a:p>
          <a:p>
            <a:pPr lvl="1"/>
            <a:r>
              <a:rPr lang="tr-TR" dirty="0" smtClean="0"/>
              <a:t>Neyi ne için yaptığını bilen ve izleyen bir yönetim</a:t>
            </a:r>
            <a:endParaRPr lang="tr-TR" dirty="0"/>
          </a:p>
          <a:p>
            <a:pPr marL="0" lvl="0" indent="0">
              <a:buNone/>
            </a:pPr>
            <a:r>
              <a:rPr lang="tr-TR" b="1" dirty="0"/>
              <a:t>12. Hesap verme sorumluluğuna temel oluşturur: </a:t>
            </a:r>
          </a:p>
          <a:p>
            <a:pPr lvl="1"/>
            <a:r>
              <a:rPr lang="tr-TR" dirty="0"/>
              <a:t>Sonuçların nasıl ve ne ölçüde gerçekleştirildiğinin izlenmesine, değerlendirilmesine ve denetlenmesine temel oluşturur. </a:t>
            </a:r>
          </a:p>
          <a:p>
            <a:pPr lvl="1"/>
            <a:r>
              <a:rPr lang="tr-TR" dirty="0"/>
              <a:t>Üyelerin ve paydaşların plan ve gerçekleşmelerini takip edebilmelerini sağlar</a:t>
            </a:r>
          </a:p>
          <a:p>
            <a:pPr lvl="1"/>
            <a:r>
              <a:rPr lang="tr-TR" dirty="0"/>
              <a:t>Üyelerin verdikleri aidatlar, harcadıkları zaman karşılığında ne yapıldığı görmelerini sağlar</a:t>
            </a:r>
          </a:p>
          <a:p>
            <a:pPr lvl="1"/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08620351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Görünüş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Default Design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22780</TotalTime>
  <Words>1762</Words>
  <Application>Microsoft Office PowerPoint</Application>
  <PresentationFormat>Ekran Gösterisi (4:3)</PresentationFormat>
  <Paragraphs>398</Paragraphs>
  <Slides>31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2" baseType="lpstr">
      <vt:lpstr>Default Design</vt:lpstr>
      <vt:lpstr>  Yerel Kalkınma Odaklı Stratejik Planlama     </vt:lpstr>
      <vt:lpstr>Oda ve Borsaların Varlık Nedeni Nedir?</vt:lpstr>
      <vt:lpstr>Oda ve Borsaların Varlık Nedeni Nedir?</vt:lpstr>
      <vt:lpstr>Özet Olarak 4 Temel İşlev</vt:lpstr>
      <vt:lpstr>Stratejik Planın Temel Bileşenleri Nedir?</vt:lpstr>
      <vt:lpstr>Stratejik Planı hazırlarken nelere bakmak gerekir?</vt:lpstr>
      <vt:lpstr>Stratejik Planı 12 İlke tanımlar</vt:lpstr>
      <vt:lpstr>PowerPoint Sunusu</vt:lpstr>
      <vt:lpstr>PowerPoint Sunusu</vt:lpstr>
      <vt:lpstr>Strateji Modeli</vt:lpstr>
      <vt:lpstr>Oda Stratejik Planı 6 temel soruyu cevaplandırmalıdır</vt:lpstr>
      <vt:lpstr>Bir Stratejik Planın İçinde Ne Vardır?</vt:lpstr>
      <vt:lpstr>Mevcut Durumu Anlamak – Dış Çevre Rekabet gündemi araç seti</vt:lpstr>
      <vt:lpstr>Araç setinde ne var? </vt:lpstr>
      <vt:lpstr>UYGULAMA</vt:lpstr>
      <vt:lpstr>PowerPoint Sunusu</vt:lpstr>
      <vt:lpstr>Mevcut Durumu Anlamak – Dış Çevre Üst ölçek plan, politikalar</vt:lpstr>
      <vt:lpstr>Mevcut Durumu Anlamak – İç Çevre Akreditasyon kriterleri</vt:lpstr>
      <vt:lpstr>PowerPoint Sunusu</vt:lpstr>
      <vt:lpstr>PowerPoint Sunusu</vt:lpstr>
      <vt:lpstr>Mevcut Durumu Anlamak – İç Çevre Mevcut Yükümlülüklerin Analizi </vt:lpstr>
      <vt:lpstr>PowerPoint Sunusu</vt:lpstr>
      <vt:lpstr>Mevcut Durumu Anlamak Paydaş Analizi</vt:lpstr>
      <vt:lpstr>Paydaşlarımız kimler?</vt:lpstr>
      <vt:lpstr>Mevcut faaliyetlerin paydaşları</vt:lpstr>
      <vt:lpstr>Tasarladığımız yeni eylemlerde paydaşlarımız kimlerdir?</vt:lpstr>
      <vt:lpstr>Vizyon, Misyon ve Değerler</vt:lpstr>
      <vt:lpstr>Amaç ve Hedeflerin Belirlenmesi</vt:lpstr>
      <vt:lpstr>PowerPoint Sunusu</vt:lpstr>
      <vt:lpstr>Uygulama</vt:lpstr>
      <vt:lpstr>İzleme ve Değerlendirme</vt:lpstr>
    </vt:vector>
  </TitlesOfParts>
  <Company>TEPAV Economc Policy Research Institute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Emre Koyuncu</dc:creator>
  <cp:lastModifiedBy>ko</cp:lastModifiedBy>
  <cp:revision>832</cp:revision>
  <dcterms:created xsi:type="dcterms:W3CDTF">2005-06-29T12:09:59Z</dcterms:created>
  <dcterms:modified xsi:type="dcterms:W3CDTF">2014-08-25T23:16:00Z</dcterms:modified>
</cp:coreProperties>
</file>