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12" r:id="rId2"/>
    <p:sldId id="384" r:id="rId3"/>
    <p:sldId id="386" r:id="rId4"/>
    <p:sldId id="387" r:id="rId5"/>
    <p:sldId id="388" r:id="rId6"/>
    <p:sldId id="389" r:id="rId7"/>
    <p:sldId id="407" r:id="rId8"/>
    <p:sldId id="395" r:id="rId9"/>
    <p:sldId id="390" r:id="rId10"/>
    <p:sldId id="391" r:id="rId11"/>
    <p:sldId id="385" r:id="rId12"/>
    <p:sldId id="394" r:id="rId13"/>
    <p:sldId id="393" r:id="rId14"/>
    <p:sldId id="396" r:id="rId15"/>
    <p:sldId id="398" r:id="rId16"/>
    <p:sldId id="397" r:id="rId17"/>
    <p:sldId id="392" r:id="rId18"/>
    <p:sldId id="399" r:id="rId19"/>
    <p:sldId id="408" r:id="rId20"/>
    <p:sldId id="409" r:id="rId21"/>
    <p:sldId id="400" r:id="rId22"/>
    <p:sldId id="410" r:id="rId23"/>
    <p:sldId id="411" r:id="rId24"/>
    <p:sldId id="412" r:id="rId25"/>
    <p:sldId id="414" r:id="rId26"/>
    <p:sldId id="413" r:id="rId27"/>
  </p:sldIdLst>
  <p:sldSz cx="9144000" cy="6858000" type="screen4x3"/>
  <p:notesSz cx="6797675" cy="987425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41389"/>
    <a:srgbClr val="3379CD"/>
    <a:srgbClr val="FAFAF9"/>
    <a:srgbClr val="F7F4F5"/>
    <a:srgbClr val="BBD3EF"/>
    <a:srgbClr val="FFFFCC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39" autoAdjust="0"/>
    <p:restoredTop sz="92374" autoAdjust="0"/>
  </p:normalViewPr>
  <p:slideViewPr>
    <p:cSldViewPr>
      <p:cViewPr>
        <p:scale>
          <a:sx n="82" d="100"/>
          <a:sy n="82" d="100"/>
        </p:scale>
        <p:origin x="-902" y="-2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997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5659" cy="49371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50445" y="1"/>
            <a:ext cx="2945659" cy="49371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DD9CB5-BFD4-49C5-9742-A0BAFD2B6555}" type="datetimeFigureOut">
              <a:rPr lang="tr-TR" smtClean="0"/>
              <a:pPr/>
              <a:t>25.08.2014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3" y="9378825"/>
            <a:ext cx="2945659" cy="4937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50445" y="9378825"/>
            <a:ext cx="2945659" cy="4937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3433AF-320A-4C87-8FF8-FC9116A0C1F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617622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5659" cy="49371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371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1835CF-D5BA-4F62-A2FB-69E8B863DB73}" type="datetimeFigureOut">
              <a:rPr lang="tr-TR" smtClean="0"/>
              <a:pPr/>
              <a:t>25.08.2014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931863" y="739775"/>
            <a:ext cx="4933950" cy="37020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79768" y="4690270"/>
            <a:ext cx="5438140" cy="44434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3" y="9378825"/>
            <a:ext cx="2945659" cy="4937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50445" y="9378825"/>
            <a:ext cx="2945659" cy="4937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FB158D-2703-4F37-A0F8-85F325B4453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5443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10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11</a:t>
            </a:fld>
            <a:endParaRPr lang="tr-TR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12</a:t>
            </a:fld>
            <a:endParaRPr lang="tr-TR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13</a:t>
            </a:fld>
            <a:endParaRPr lang="tr-TR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14</a:t>
            </a:fld>
            <a:endParaRPr lang="tr-TR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15</a:t>
            </a:fld>
            <a:endParaRPr lang="tr-TR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16</a:t>
            </a:fld>
            <a:endParaRPr lang="tr-TR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17</a:t>
            </a:fld>
            <a:endParaRPr lang="tr-TR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19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2</a:t>
            </a:fld>
            <a:endParaRPr lang="tr-T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20</a:t>
            </a:fld>
            <a:endParaRPr lang="tr-T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22</a:t>
            </a:fld>
            <a:endParaRPr lang="tr-TR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24</a:t>
            </a:fld>
            <a:endParaRPr lang="tr-TR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25</a:t>
            </a:fld>
            <a:endParaRPr lang="tr-TR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26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3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4</a:t>
            </a:fld>
            <a:endParaRPr lang="tr-TR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6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7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8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endParaRPr lang="tr-TR" sz="15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9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13E2AA7-00AF-448D-AA28-F8AFE87BC4C3}" type="datetime1">
              <a:rPr lang="tr-TR" smtClean="0"/>
              <a:t>25.08.2014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7" name="6 Düz Bağlayıcı"/>
          <p:cNvCxnSpPr/>
          <p:nvPr userDrawn="1"/>
        </p:nvCxnSpPr>
        <p:spPr>
          <a:xfrm>
            <a:off x="0" y="404664"/>
            <a:ext cx="0" cy="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2A6C68C-39E9-4CFD-B7A6-2E5414E1D856}" type="datetime1">
              <a:rPr lang="tr-TR" smtClean="0"/>
              <a:t>25.08.2014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930C9225-3940-4F2F-BC32-4A062DB44E6C}" type="datetime1">
              <a:rPr lang="tr-TR" smtClean="0"/>
              <a:t>25.08.2014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>
            <a:lvl2pPr>
              <a:buClrTx/>
              <a:buSzPct val="70000"/>
              <a:buFont typeface="Calibri" pitchFamily="34" charset="0"/>
              <a:buChar char="→"/>
              <a:defRPr sz="2800">
                <a:solidFill>
                  <a:schemeClr val="tx1"/>
                </a:solidFill>
              </a:defRPr>
            </a:lvl2pPr>
          </a:lstStyle>
          <a:p>
            <a:pPr lvl="0"/>
            <a:r>
              <a:rPr lang="tr-TR" dirty="0" smtClean="0"/>
              <a:t>Asıl metin stillerini düzenlemek için tıklatın</a:t>
            </a:r>
          </a:p>
          <a:p>
            <a:pPr lvl="1"/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CB3F39B-3F53-40BB-BAED-6457FB24F2F4}" type="datetime1">
              <a:rPr lang="tr-TR" smtClean="0"/>
              <a:t>25.08.2014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B52D11A-26F7-4753-8D2A-8CEA7A185F24}" type="datetime1">
              <a:rPr lang="tr-TR" smtClean="0"/>
              <a:t>25.08.2014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0150F20-2430-4C42-A005-DC1468A35BBE}" type="datetime1">
              <a:rPr lang="tr-TR" smtClean="0"/>
              <a:t>25.08.2014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4529096E-7955-4881-B3B9-2DC5C9427054}" type="datetime1">
              <a:rPr lang="tr-TR" smtClean="0"/>
              <a:t>25.08.2014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22F78880-8055-4F65-A5F1-169E1FCFBE16}" type="datetime1">
              <a:rPr lang="tr-TR" smtClean="0"/>
              <a:t>25.08.2014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8F6AC0D-D67F-4A44-8BB0-F367BB04C850}" type="datetime1">
              <a:rPr lang="tr-TR" smtClean="0"/>
              <a:t>25.08.2014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DD32425-259F-4DE6-BAAF-6D9E48F5D4AD}" type="datetime1">
              <a:rPr lang="tr-TR" smtClean="0"/>
              <a:t>25.08.2014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E049B6F-2587-495A-BB6E-CAE51AB8D0C8}" type="datetime1">
              <a:rPr lang="tr-TR" smtClean="0"/>
              <a:t>25.08.2014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3AF967F-37FB-49E9-BACA-2CAFCE53F953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9409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67544" y="1772816"/>
            <a:ext cx="8229600" cy="481399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dirty="0" smtClean="0"/>
              <a:t>Asıl metin stillerini düzenlemek için tıklatın</a:t>
            </a:r>
          </a:p>
          <a:p>
            <a:pPr marL="742950" lvl="1" indent="-285750" algn="l" defTabSz="914400" rtl="0" eaLnBrk="1" latinLnBrk="0" hangingPunct="1">
              <a:spcBef>
                <a:spcPct val="20000"/>
              </a:spcBef>
              <a:buClrTx/>
              <a:buSzPct val="70000"/>
              <a:buFont typeface="Calibri" pitchFamily="34" charset="0"/>
              <a:buChar char="→"/>
            </a:pPr>
            <a:r>
              <a:rPr lang="tr-TR" dirty="0" smtClean="0"/>
              <a:t>İkinci düzey</a:t>
            </a:r>
          </a:p>
          <a:p>
            <a:pPr lvl="2"/>
            <a:r>
              <a:rPr lang="tr-TR" dirty="0" smtClean="0"/>
              <a:t>Üçüncü düzey</a:t>
            </a:r>
          </a:p>
          <a:p>
            <a:pPr lvl="3"/>
            <a:r>
              <a:rPr lang="tr-TR" dirty="0" smtClean="0"/>
              <a:t>Dördüncü düzey</a:t>
            </a:r>
          </a:p>
          <a:p>
            <a:pPr lvl="4"/>
            <a:r>
              <a:rPr lang="tr-TR" dirty="0" smtClean="0"/>
              <a:t>Beşinci düzey</a:t>
            </a:r>
            <a:endParaRPr lang="tr-TR" dirty="0"/>
          </a:p>
        </p:txBody>
      </p:sp>
      <p:cxnSp>
        <p:nvCxnSpPr>
          <p:cNvPr id="7" name="6 Düz Bağlayıcı"/>
          <p:cNvCxnSpPr/>
          <p:nvPr/>
        </p:nvCxnSpPr>
        <p:spPr>
          <a:xfrm>
            <a:off x="0" y="404664"/>
            <a:ext cx="8643938" cy="1587"/>
          </a:xfrm>
          <a:prstGeom prst="line">
            <a:avLst/>
          </a:prstGeom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6 Metin kutusu"/>
          <p:cNvSpPr txBox="1">
            <a:spLocks noChangeArrowheads="1"/>
          </p:cNvSpPr>
          <p:nvPr/>
        </p:nvSpPr>
        <p:spPr bwMode="auto">
          <a:xfrm>
            <a:off x="0" y="0"/>
            <a:ext cx="745232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tr-TR" sz="1600" b="1" noProof="0" dirty="0" smtClean="0">
                <a:solidFill>
                  <a:schemeClr val="tx2"/>
                </a:solidFill>
                <a:cs typeface="Arial" charset="0"/>
              </a:rPr>
              <a:t>Türkiye Odalar ve Borsalar Birliği</a:t>
            </a:r>
            <a:endParaRPr lang="en-US" sz="1600" b="1" noProof="0" dirty="0">
              <a:solidFill>
                <a:schemeClr val="tx2"/>
              </a:solidFill>
              <a:cs typeface="Arial" charset="0"/>
            </a:endParaRPr>
          </a:p>
        </p:txBody>
      </p:sp>
      <p:pic>
        <p:nvPicPr>
          <p:cNvPr id="9" name="İçerik Yer Tutucusu 5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316416" y="0"/>
            <a:ext cx="827584" cy="827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FF0000"/>
        </a:buClr>
        <a:buSzPct val="120000"/>
        <a:buFont typeface="Wingdings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Ø"/>
        <a:defRPr lang="tr-TR" sz="2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.tr/url?sa=i&amp;rct=j&amp;q=&amp;esrc=s&amp;frm=1&amp;source=images&amp;cd=&amp;cad=rja&amp;uact=8&amp;docid=nZFtJOo29cPuQM&amp;tbnid=HO2ClLbwR4xuBM:&amp;ved=0CAUQjRw&amp;url=http://www.denizhaber.com/HABER/16255/2/turk-loydu-.html&amp;ei=oK_oU4fJEcPMyAPh7YDoBQ&amp;bvm=bv.72676100,d.bGQ&amp;psig=AFQjCNEh4l3-rMEKZsHQJW3uO6PMR7V2pQ&amp;ust=1407844627412729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hyperlink" Target="mailto:akreditasyon@tobb.org.tr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hyperlink" Target="mailto:halil.guler@tobb.org.tr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.tr/url?sa=i&amp;rct=j&amp;q=&amp;esrc=s&amp;frm=1&amp;source=images&amp;cd=&amp;cad=rja&amp;uact=8&amp;docid=p3ElEjH9F8WlWM&amp;tbnid=N2v36dWsaqJ-jM:&amp;ved=0CAUQjRw&amp;url=http://www.30max.eu/&amp;ei=brToU-PNLYvXyQOBmoGwAw&amp;bvm=bv.72676100,d.bGQ&amp;psig=AFQjCNFSLnL79l6U6MUDXoRjHe3ZWj8lZA&amp;ust=1407845849906458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jpeg"/><Relationship Id="rId9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396652" y="1700808"/>
            <a:ext cx="8350696" cy="3026767"/>
          </a:xfrm>
        </p:spPr>
        <p:txBody>
          <a:bodyPr>
            <a:noAutofit/>
          </a:bodyPr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sz="3600" b="1" dirty="0" smtClean="0">
                <a:solidFill>
                  <a:srgbClr val="FF0000"/>
                </a:solidFill>
              </a:rPr>
              <a:t>TOBB</a:t>
            </a:r>
            <a:br>
              <a:rPr lang="tr-TR" sz="3600" b="1" dirty="0" smtClean="0">
                <a:solidFill>
                  <a:srgbClr val="FF0000"/>
                </a:solidFill>
              </a:rPr>
            </a:br>
            <a:r>
              <a:rPr lang="tr-TR" sz="3600" b="1" dirty="0" smtClean="0">
                <a:solidFill>
                  <a:srgbClr val="FF0000"/>
                </a:solidFill>
              </a:rPr>
              <a:t>ODA/BORSA AKREDİTASYON SİSTEMİ – </a:t>
            </a:r>
            <a:br>
              <a:rPr lang="tr-TR" sz="3600" b="1" dirty="0" smtClean="0">
                <a:solidFill>
                  <a:srgbClr val="FF0000"/>
                </a:solidFill>
              </a:rPr>
            </a:br>
            <a:r>
              <a:rPr lang="tr-TR" sz="3600" b="1" dirty="0" smtClean="0">
                <a:solidFill>
                  <a:srgbClr val="FF0000"/>
                </a:solidFill>
              </a:rPr>
              <a:t>«5 YILDIZLI HİZMET»</a:t>
            </a:r>
            <a:br>
              <a:rPr lang="tr-TR" sz="3600" b="1" dirty="0" smtClean="0">
                <a:solidFill>
                  <a:srgbClr val="FF0000"/>
                </a:solidFill>
              </a:rPr>
            </a:br>
            <a:r>
              <a:rPr lang="tr-TR" sz="3600" b="1" dirty="0">
                <a:solidFill>
                  <a:srgbClr val="FF0000"/>
                </a:solidFill>
              </a:rPr>
              <a:t/>
            </a:r>
            <a:br>
              <a:rPr lang="tr-TR" sz="3600" b="1" dirty="0">
                <a:solidFill>
                  <a:srgbClr val="FF0000"/>
                </a:solidFill>
              </a:rPr>
            </a:br>
            <a:r>
              <a:rPr lang="tr-TR" sz="3600" b="1" dirty="0" smtClean="0">
                <a:solidFill>
                  <a:srgbClr val="FF0000"/>
                </a:solidFill>
              </a:rPr>
              <a:t>2002 - ∞</a:t>
            </a:r>
            <a:br>
              <a:rPr lang="tr-TR" sz="3600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Halil Sait Güler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TOBB Eğitim, Kalite ve Akreditasyon Müdürü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Ağustos 2014, TEPAV</a:t>
            </a:r>
            <a:endParaRPr lang="tr-TR" b="1" dirty="0">
              <a:solidFill>
                <a:srgbClr val="241389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611560" y="2152775"/>
            <a:ext cx="8350696" cy="3026767"/>
          </a:xfrm>
        </p:spPr>
        <p:txBody>
          <a:bodyPr>
            <a:noAutofit/>
          </a:bodyPr>
          <a:lstStyle/>
          <a:p>
            <a:r>
              <a:rPr lang="tr-TR" sz="3000" b="1" dirty="0" smtClean="0">
                <a:solidFill>
                  <a:srgbClr val="241389"/>
                </a:solidFill>
              </a:rPr>
              <a:t>2005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>Yerlileştirmede İlk Adım: </a:t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Yerli </a:t>
            </a:r>
            <a:r>
              <a:rPr lang="tr-TR" sz="3000" b="1" dirty="0" smtClean="0">
                <a:solidFill>
                  <a:srgbClr val="241389"/>
                </a:solidFill>
              </a:rPr>
              <a:t>Denetleme Kuruluşu</a:t>
            </a:r>
            <a:endParaRPr lang="tr-TR" sz="3000" b="1" dirty="0">
              <a:solidFill>
                <a:srgbClr val="241389"/>
              </a:solidFill>
            </a:endParaRPr>
          </a:p>
        </p:txBody>
      </p:sp>
      <p:sp>
        <p:nvSpPr>
          <p:cNvPr id="2" name="AutoShape 2" descr="data:image/jpeg;base64,/9j/4AAQSkZJRgABAQAAAQABAAD/2wCEAAkGBxQSEhQUEhQWFRUXGBkYFxcVFxwcHBodGxwdIhwbHB8cHiggHyAlHx8gJDEjJSorLi4uHR8zODMsNygtLisBCgoKDg0OGxAQGywkICQsLCwsLC8sLCwvNCwtLCwsLCw0LCwsLCwsLC0sLCwsLCwsLCwsLCwsLCwsLCwsLCwsLP/AABEIAOAA4AMBEQACEQEDEQH/xAAbAAABBQEBAAAAAAAAAAAAAAAGAAEEBQcDAv/EAE4QAAIBAgQDBQQFCQQIAwkAAAECAwQRAAUSIQYxQQcTIlFhFDJxgSNCUpGhFSQzYnKCkrHBNUNTshclNGNzotHwdIOzCBZEVMLS0+Hi/8QAGgEAAgMBAQAAAAAAAAAAAAAAAAMBAgUEBv/EAEIRAAEDAgQCBwUGBgEDBAMAAAEAAgMEEQUSITFBURMiMmFxgZEUobHB0QYjQlJy8BUzNGKC4SQWovE1Q1OSRMLi/9oADAMBAAIRAxEAPwDccCEsCEsCEsCEsCEsCEsCEsCEsCEsCEsCE18CEr4EKPLmES+9Ii9N3UfzOLiN52B9FFwkuYRHlIh+Dr/1xBjePwn0UrtHKGF1II8wb4qQRuher4EJXwIT4EJYEJYEJYEJYEJYEJYEJYEJYEJYEJYEJYEJYEJYEJYEJYEJYEJYELyTgJshDWfce0NIdMs6l+RSPxsPiF5fO2O+lwqrqf5bDbmdAqGRoQPV9r8s5KZfRPI1ubguRfrojv1/Wxss+zscQz1Uob3D6n6JZmP4QuJpeI6w+JxTKbbaljt/DqkxYSYHTbAvPr9Aj7xycdkVZMPznMSSeY+kkv8AN2H8sT/1BTRn7qnHuHyKOiJ3KmQ9h8AA1VUpPUqigfcb/wA8UP2qqPwsbbz+qOgHNe/9CFN/8zN9yf8ATEf9U1P5G+/6qegaoU3YuVYmnrituQaPcH4q4/lhg+02YWmhB/feCo6DkVy/90c+pB+b1negcl70nb9mYaRy6HE/xHCKj+ZFl8voVGSQcUzdoOb0P+3UYZBa7lCn/Ol0v8sH8Iw6q/pprHkT9bFHSPG4RNkHa5QzkLKWp2/3tih+Drf/AJgMZ9T9nquHrNAcO76K7ZQd0eU1Skiho2V1PJlIIPwI2xiOaWmzhY8k1db4hCfAhLAhLAhLAhLAhLAhMcCE+BCWBCWBCWBCWBCWBCa+IuhCXGHaBS5f4XbvJd7RRkEj9s8kHx38gcadDhNRWHqCzeZ0HlzVHSBqz8VWc52fox7LSt1uUUj9r35Pl4fhjbyYZhfaPSSDhv7th70rrv8ABE/DvZBRwANOWqX297wxg+iDn+8TjPqvtDVS9WPqDu3/AH4K7YWjdcc244FOTTZZRg2nFKslgkHfEe6Am7EdeXI/OIcMMw6Wql/CXWvc2567XQX20aFpMKkKNRBNhcgWueptjDO+iaumBCWBCY4ELB87hNRXzVMckqSSZjHRoFfTdY1AkJ07kbLbfkd8exgIjpmwva0gRl5NtbnZcztXac1vAx45dKYriO9CFs/7PaCrvrgWNz/eQ2Rr+ew0n94HGjS4tV03ZebcjqFR0bSgCs4BzLK3M2WTtInMoLBiPVD4H5dN/IY3WYtRVwyVjLHn/vce8JRjc3VqtuFu1xGfucxj9nkGxkAbTfb3lI1J87gemOSs+zz2t6WmOdvv8uas2Xg5afDOrqGUhlO4Km4PwIx50gg2O6dvsuuBCWBCWBCWBCWBCY4EJ8CEsCEsCEsCEsCFyqahY1LuyqqglmYgAAcySdgMS0Fxs0XKFkPEnaBU5hMaLKFbe4Mw2YjqVP8Adr+ud+VrdfUUmEQ0kYqa424hv738PVIdIXGzVd8G9lUNORLWEVM58RDbxq3M2B3c36t9wxyV+PSz/dw9Rg5b/wCvJWZEBqVN7UcyqqeOA00qwRPIsU0mjU0YYjS49ANVwBflbHPg8MEr39K0ucASBte3BTISNlxynih4cqmMxLVNJqp3BJYvIDpiN9ydd1N+u+JmoWvrGNj7D7OHcOPpYozdU3UPhHKSKuCnO6UEPeTG/vVVQLnrY6VLW8r+uHVtQOhfKN5TYD+xv109FDRrbktMGMJNT4EJYEKNmFSIo3kPJEZzvbZQT/TFmNL3Bo4lB2WO8EU5lqMqDkFtNVXy7DcyMURvjdR8MepxFwjhnI26kY/xFyudguR6rahjyi6FV8SZ3HRwNNJc2sFRd2djsqKOpJ/qeQw+mp31Egjb68AOJ8lDnBous0zKtnqnEVWZ5ZyLnL6BtCRgglfaZSdjy2uLbeeN2GOOBueLK1v53i5P6WpO+64rDPRsv0dTlhdgsTNUiqpndrWWZTcpe2nWOW/QYuXRVFzdsoAubNyOtzbz52RqO5EiZRTZ3A/tUPdVcLGGZk2dHXyJHiQ8xe4sTbzxwipqMMlHQPuxwzC+xB7uB5q9mvGqC3hzLh19Sn2ijJ356Nz1G5ic+e4Nxz5Y2M1DjLbEZJeH74/FK60fgtY4S4rp8wi1wN4hbXG2zofUdR5EbHHmq2gmo35JR4HgU9rw4aK+xxqyWBCWBCWBCY4EJ8CEsCEsCEsCFDzXMo6aJ5pnCRoLsx/73J5ADcnF4onyvEbBcnYKCQBcrGquurOI5zFCDDRRt4mPIi+xf7T23CDYefXHrGRU+DR55OtKdhy+g70i5kNhsi6nq6bKrUWX0zVVTp1SKhAaw21zSHZfQdL8gCL5D2z15NRUvDW30v8AADj4q4IZoFaZFxmXmWmrKd6SocExqzB0kA56HGxI8sc9Rh4jjMsLw9o33BHiCpElzYhXHFWTrWUk1ObfSIQpPRuaN8mAPyxzUlQaeZso4EHy4hXcLiyyrI6QzvDWztpjp0b29L7GejusRbexZlZT5eE49HUSCNrqdguX/wAs/wBr9Tb4JIHE+a95fnEqOtS6/k2onAcFwfY6vULjvOfdSHnqv6nnistPGWmJp6VjdNO23w5hSHHc6fBaHkPFyTP3E6GmqrX7qQizj7UT+7IvqN/TGJUULo29JGczOY4eI3BTGuvoUSg44lZPgQhXtPr+4yyqbcFk7sWNt5CF/rfGhhMXS1kbTwN/TVUkNmlB+V1q5dW95UwziFKKngjmWMvGAqhnOpQbDV5dbnGnMx1ZT5Y3DMZHOLSbHXQaHuSx1TqjzKeL6Kpt3NTExNvCW0tvy8LWN8Ys1DUQ9thA5poc08UIcf5h+eM7WKUFKalVJ2NRI2iLULWOnYg+ZxqYbDenAG8r8v8AiNT6qjzr4Iq4GyAUdKqt4ppPpJ5DuXkbdiSdyATYX/mTjOr6o1ExI7I0aOQGiuxtguPacE/JdX3lrd3tf7Vxo+eq2GYTm9tjy89fDj7lEnZKqeCA4zCo7y3eNR0TT2/xdBBv68/lh1eGmlYG7Z3hvhcKGdr0VnxjxfTUUkENUt46jWGJAKoosPGtjdWJt8jhFFh89S18kW7LW5knkVZzw3QoE4s4Iko3GY5OxCjxlIzq0qdyyfbjI5rv6bctuhxRlSz2WuHmeff396S5mXrNRr2e8dxZjHpNkqEF3jvzH2081/EXsehOTieFyUT+bDsfl+901jw5GIOMtXT4EJYEJjgQnwISwISwIXOeUIpZiAqgkkmwAHMnAASbDdCxPMKqbiOt7mEtHRQm5ax3HLWR9tuSg8hc+ePXxMjwam6V+srth++HNc5vIbcEUZ1mQpWjyjLQIZShJkb+7SxLMo5yykAna+/4ZcEJqGurqo3F7W5nv5BXJt1Gqt4L4fSujJV2ShDtrj1nvquQe89UwNwOoj9fmX19U+mcAReSwsfwtHANG3moY26rM0ol/Po8uWWaCnenliWMM4iqBIBIITYkjRcmx2+FsdEMh+6dUENc8OBJ0u22hd5qCN8uy0rhnjGmriyRMyyoLvFKuhwPO3Ub9OW3mMYFVQTUwDnWLTsQbj1TWuDkEcXZIVrKmmBtFmcRePcgCph8QBttZuvnq9BjXoanNTsmIu6E2P6HfRLeNSOaM+HqiHM8viM0aMrrpkjZQQHTZhY8rMLg8+Rxk1LJKKqcGGxBuD3H/SY0hzUJZ12duid0tesVCrCRROoZ4CDf6KQ2KjbzG1733vpwYu1zsxhzSHTTQO/U3iUsstxVzFx/l1HGImrmqGQe/YyM3Xd0QIfLn8euOcYTW1Di9sWUHhsPfqrdI1ul1Cm7ZqAGypUP+yi/1cHD2/Zur4lo8So6Vqr857Tcrq4+6q6eoZL6grovMXFxaS4IB/HDocEr4H54Xtv3FQZGnQqpoKzKAfzPMayhPRbuYyTtdgwYH5n+WOmWnxED76Bkg52F/UWKi7OBVvRcKSVVRTTGqoqyOOVZGkjjSOZgt7ajHfVZrbE9Mcj69tPC+MRvYXC1iSW69x7lOUk7rv2jUANTIj2CV1KII3Jsqzwyd5GrnkA2wHw8sUwqW0Qe3eN2Yj+1wsbDuRINbc1e5Rx/S90BVyCmqEAWaKbwsGA30395TzBF8cU+FzB/3AztOxGunyKuHi2qH+JOKErCr2YZbAyvJIVINVKpvHBErAEjVYn+lhftpKJ1Pdv/ALzhYC/YHFx5aKjnX8ET8A5VLFHLUVIAqKqQzSLb3BayR/ur91yMZ2Izxve2OLsMFh3nifMq7BxPFAufV5qKjNKpVDiNBl1MCAQ0kraXIDbXBJPwYc98bcEXQxQRbZj0rvAbJZNyT5LU8ky9aWmhhB8MUapc/qjcn4m5x5qeUzSufxcSU4Cwssv7QuFWpZBmuWELpOuRY7EDzkUDYqfrDlzPnb0uFV7J2ew1ex0BPw+iTIwjrNR7wFxbHmNP3gGmRbLLH9lvMeanmD8R0xi4jh76KYsdqDsUxj8wRNjgV0sCExwIT4EJYEJjiChZH2nZ9NWVKZVRbliO/IPProJ6Ko8TfIeh9Pg9NFTRGuqNh2R8/p6pEjiTlCPuDckgo6ZYacqwUnvHFiXkGzlrdbi1ulrdMYddVS1Exkl8hyHBNY0NFgonHPCvtsQaI93VQ+OnlGxDDfST9kn7ufoW4fWmmfZ+rHaOHC31HBQ5l/FZ1DJrFTOZJaORAfypSQL4pSp2kiA9wPc6mBsLk3sbnceMpZGAHgn7p54X4HnbgEoenNX+QcItXU8UslQ9NAVvT01E4VI16F3teSTzJF7333sOOorxSyuY1ge/8TnjfwHAcldrMwVBneX16TpGYJZqyJl9kr4ttaX92oJBBsOeog8wSQST200tI6MvDwI3Drxngf7fkqHN580ccX09K1HD+WZUDIQ94iyanANxGLlyLHp5X26YtC6cTu9ibe+muunfwTXgW66Fcrz2rqFMGRUa01ML/nEq2BPLVc7E7W+u2wvbGrLSU8LulxCXO/8AKPh+7JeYnRgVrSdlXfHvMzq5qp730hiEHoL3P3afhhEmO9GMtJG1g52uf343Vuiv2iiug4JoIbd3SQ3BuGZA7A+ep7n8cZc2I1cp68h+XuVwxo4K6jpkXkqj4ADHI57juVNl6khVtioPxAOAOI2Kmyq8w4Wo5/01LC5ta5jXVb0YC4+/HRFWVEXYeR5qC1p3CEMy7IqYt3lHLNSSDkUYsAfmQ/3NjUix+cDLM1rx3hLMQ4KjzqLNKSJoa+Fcyoz7zi5kUfa1DxAjncg/tY64TQVEgkpndDJyOx7uVv3ZQc4GuoUjhQ+2JoosyDaR4Ya6mSWaIb+65YagL9LgfhhVa007rzw272OIafLh7kM12KMMo4KRJVnqpnrJ1A0NKAEjO1zFGPCnLGXPiBc0xwtDG8bcfE7lXay2pU3jLiBKGkklZgH0lYl6vIR4VA678/S+E0NK6pmDBsNXHkOKs92ULM2yp6Wny8PVU1M0bNVTe0WZzNJ7togNRKLccxufTHoRUMnmmLY3OBsxuXQZR/d3lJsQBqpcVC9ablK7Mr2u9Q/sdLy95EA1H4AHCjK2n0BZF3NGd/rw9UWv3ot4F4XqKMSrLJH3D3KU0YZkiJ56Xc6tJ3upFrm/nfMxCtjqC0tBzDd2gJ5aDS6ZG0jdZ/xNl8uQZgtXTC9LKSDGNhvu0R/mh6W9Df0FHJHi9IaaX+Y0aH5/IpLgY3XC2fKcxjqIUmibVHINSn/vqDsR53x5CWJ0Lyx4sQV0A3F1MxRSmOBCfAhLAhC3aLxSMvpGkW3eudEIP2iPePoo3+4dcaOF0JragR8BqfBUkdlCF+zjhSaGgmqlK+3VSFo3lv4FbdbkXN2PiJ/Z22x34tXxy1LYrfdMNiBxt9NlVjCG34qjh9qoJVjTu6KedtZMrM0D92NCxazcM8p1OzEgjwC4OOg+z1LMzryMbppYOF9b+DdgNQq6tKOMl48Qv7PXxmiqeQWQ/RyescnukH4/AnGVPhjg3pKc9IzjbceI3V2ycCufHXDbswr6IWq4huvSoj+tEw5G45efLyInD61rQaafsO/7TwIQ9v4huhjs8z4Cu7miWR6WZTJLCy29jkudQBNgUv0HmOoN9LFKU+zdJUEB7dA787eB8e9UjdrYIq4645WjIgp17+sk2SJd9JPIvbf4LzPoN8ZmHYWakdLIcsY1JPyTHvA0G6qOHOzl5pPa83c1E7AfRE+BB0DW2Nvsiyjf3sdlTjIjZ0FCMrOfE/v1VWx8XLSoogoCqAABYACwA8gBjANybndNXvAhLAhVnE9Q0dJUyIdLpDKysOhCEg7+uHUzA+ZjTsSLqDsqjs2zNqjLqeSWTvJCG1sSL31ta9vS2OrFYGw1b2MFm8PRVYbtCKAcZ11dPfBdCVsFkIF4v7NoKk99Tn2WpB1LJFsCf1gLb/rLY/HGxRYzLTt6OXrx8QdfT6JbowdQq3hfjqeCf2HN17ubYRz8kk8rnlv0YbdCARh9bhcUsftNEbt4t4hQ15Bs5QOJ0q/ypqkpmqHsBltt6eMk+KWW/wBdQA1vQeSkNpDT+x2Y/L/8n5jyA7iodfN8EacMcHRUw7yW09U51y1EigsWPPTceFfIDGVVV8k3Vb1WDZo2/wBlMawBEU0qopZyFUC5ZiAAPMk7AY4GtLjYa+StfS6CMx49aZ2hyuL2l19+djpgi9Wc21W52BFxyJxrxYWIwH1bsgP4d3Hy4XS899GrnkjHM6WqoMxINTE2mQrp3DeKKVLC1rEWNt7b88E4FFMyppewRcfAgoHWGUoa7Ks2loa2XKqk/Wbu99g9r2H6rr4h6+pxq41Ayqp218PIX/fdsqRnKcpWyjHlE9I4EJ8CEzHEHRCxOq/15nWnnR0t7n6pVT4j5fSPYeqi/THr4x/C8NzD+ZJtz1+g95XP239y0DKeNopJHSSN4ECd5FNJYRSRatKyBuShjawPO488efmw97GhzXBxJsQL3B3tZOD+CIMxy+KpjMcyLJG3NWAIPkfj5EY44pXxODmGxHqrEA7oC4g4VlpYHEYFbQqpZqScnvI1ANzTy+8CByB5W2vfG1TVzZpAXHJL+cbH9Q2SiwjvC69nVa0c5pFd5KV6dKqlMnvojGxiJ5HSdvS2K4nEHxiYgB4cWvA2uONu9EZINl1454gjy5TDQxp7bVPdURRfUxt3jgcyTsL8z6A4ph1G6sPSTk9Gwak7eAUvcG6DdS+AeCfYw09Q3fVku8khN9N9yqk/ievwxXEsSNSRHGMsbdgpYzLqd0aDGUrp8CEsCE18RdCqOMP9hq//AA83+RsdNH/UR/qHxUOvYrPeAOz2hqcvgnlR+9cMWZZXXcOwBABtyHljexXFqqKsfG0jKDtYHglMjaW3UOLhsvmclNl1VVQwwoDUyCZmAf6qKLi58735N5b3NY1lGJamNjnOPVFgNOJ0UZbus0q14gnzTLe60Vq1rTSCOOCWAByeexQ3NhzJIA2xy0raGszXjMYaLlwdp7/grOL28bq5PGFZTAmvy+QKNzNSsJUA6llvqUDzN+uOX+H08p/48wJ5O6v+lJeRuFfZBxTS1ovTzI5tcpezj4qfEPja2OOpoqinNpWkd/DyKsHA7LjxhwtDmMBil2YbxyAbo3mPMeY6/ccWoK6SjlEjNuI5hDmh2hQfwBxNNTTnK8xJEqbQSNykX6q3PO4HhPX3TuLHUxKijmiFZSjqntDkVRj7HK5EHFPGhp5lpKenkqKt11Ig8KAG/iZj02PLbaxIxxUeH9NGZ5HBsY0vufADmrOfY2G6BK53qpdFXI+Y1AJIoaJrU8R6d9INtiLHe4O1zjYZkgbmhAib+d/aP6QlnXfVFeX8DyToFzB1SEDwUVJeOFN7+JlIZz+F788ZkmJMidenbd3F79SfC+ysGaaodp9dJVxNqJejlSiqOV5aacg08h9VuAfUDfHc7JUQOaRo8F7e57e0PPdVHVKkdtuRMBDmEB0yQlVcjmPFeN/3X2/eHlg+zlU0udSSbOBt8/UKZm/iC0HhLPVraSGoXbWviH2WBsw+TA/K2MOspzTTuiPDbw4e5Ma7MLq4OOZWT4EIX7R8+FFQTSA2kYd3F+2+wI+Au37uNDC6Q1NU2Phe58AqvdlF0M9jXDCJl7ySrq9r5qeXdLdVB+N2PwYeWO/H64yVYYw26Pbx3+iXC2wunzzs+aGMCiUTRa9clNPI30iqDoiV73CqWZgrfWN77WNafFc771BLTawcANDxJHG+x7kOjsNFUZDms0D93QO4Zbhsrr20uOtqeQ8/QeW5Bx01EMcrc1QBrtKzb/IcFANj1fRXuY8cPVwvTUtNOlW4MbLLHZIL7M8jnYALcg23tyxxxYc2CQTSvaWDXQ3Lu4De6sXlwsBqoHDFZFSx1FcTelpKdKSnYWBmKG8jjbk8pAB+PlhtVE+Z7KYdt7i93dfb0GpQ0214Kf2Z8PPI75pWC9RUXMQP93GeVvIlbAeS28ziuLVbGtFFAeozfvd+/ehjSesVo2MJNVLnfFlJSX9oqI0YfUvd/wCFbt+GOmnoqioP3TCfh67KpcBuUKZn2rRrE00FJUyxKQO9Ze7i3NhZjc89uWNSHAnukEckjWnle59B9VTpeNlx4h4nzeCETNT0lPHrRGLOZCus2DHSQLA/zG2CmpMPkk6MPc42J2y7cNboLnjWytV4fzZvfzVV9I6SM/IFt8c3tdABZsF/F5VsruJVfxdw5VrRVLvmc7hYXZlEUahgFJKnTY2I254fQ1cBqGNbA3Ui2p5qrmmx1S4ezcUXDsc5NisLabfbZ2Ccx9oj4b4mrgNTizoxxdr4DdDTlZdXHZtkPsVCnefpZfppmO51NvYk/ZFh8bnrjjxWq9oqTk7I6rfAKzBlaq7gwHMKubMpL92jNBRr0CDZ5Pix2+8b2GOiutSwspGbnrP8TsPJQy7jdLjvMJKqojyulYq0o11Ui844eo+Lf1A5NiMPgjhidWSjbRg5u5+AQ8knKFWcWZDTvJT5dQwKlSqozVC3DU8Sn3mZbMztyAJ31X2uDjoo6qZrX1VQ67DplP4jytyHEqrgOyFP4C4kk9rny+aRpxEW7ioZbFxGQrqx+sVJtq62N+mE4jRMEDaqMBubtN5X1HqFLHa5VP7TuEvbqfXELVMPihYbE23KX9bbeTW9cLwjEPZZbP8A5btHDx4q0jcw03QtT5scwoo6wLeuy8kTR9ZIyLSqV/XQE2tsysBjvkpm0dSae/3cvZPAHh6fAql8wvxCu+zjMIKe9CCoBHfUrmwM8Ml2B9XQ3U9dvTHHikU0v/I3/C4cnD5HcK0ZA6qJuIeKaajW8sgLnZIks0shOwCINzc7X5euM+mo5ag2a3TiToB4lWLgFm3s00tSIpABV1tRFU1CLuKeng/Ro53sx28unnj0GeOOIvb2I2ua0/me7cjuSdSbc1rGbZelRBLDJ7kiMjfBha49Rzx5mKV0L2yN3abp5FxZZd2KVrwT1eXTXDRsZB5XUhH5+fgI+Zx6b7QxtljjrGbEWPxHzCTCbEtK17Hl09PgQsc7bKlqiqo6CM3LEMQN/FIdCk/Aaj88eq+zrBDDLVP4C3pr9EibUhqtON8/qKGTuqJ0jipKRHdXTWGLSLHHHsLqbDncbH544qCkhqW55wS57iNDa2l3HvVnuLdBwWi5aXMUZmt3hRdekELqsNVgSTa97XOMJ4aHkN2vp4Jo2VfxHwzTVqaZ4wSPdddnQ+asNx8OXmMdNNWS07rxny4HxCq5oO6oouASR3dRX1dRB/gu9gw8nYeJh8xjrdieueOJjXcwPgNgoEfeh7iGBcwzKnyuEBKWkAknVR4Ta1k26AEL8Xbyx3UjjSUbqx/8yS4b8yqO6xDRsFqyrbljzicqDj+ueDL6qWNtLrGdLDoSQLj13x24dC2arjY7YlVebNKAeCuE4SMxp3VZZjFGyTSIC1qiG9wTflJfceXPGziNfKTDKDlbciwOnVd9LJTGjW6v+DqYZhkaU8mx7t4G66WjYhT8rKccVe40uJGVvMO8jqrs6zLLnld8yyWamkH5xEjwSKdyJYfcPzIU/M4mU+x4g2VvYJzD9J3UDrMsr/s8zn2ugp5TfXp0SX5608LE/G1/mMceJU4gqXMG248DqFZhu0Lrx+bZbWW/wJf8pwYb/WRfqHxUv7JQDRQ+0Q5HQ+8pUVc3okYJUEeTFivrjZlPQy1VQN7ljfF2/uCWNQ1qLe0nMXWnSmhNp6xxTp+qG99/gF29NQOMrC4WmUzP7MYzHvtsPMq8h0tzU/MqqHKsvLAfRwRhUHViBZR8Wa1z6k4TFHJXVVju52vgpJDWoe4bj/JlBUZhW3aomHfTX2Nz+jiHluwFuhYjkMd1W72ypZTQdlvVb83Kreq3MV5og+XZdUVs/irKn6RtrnvH2hiFt7LcC3TxYmQNq6plPH/LZp5DVx8SgdVuYrnkFGtNmFBSXJeKhleQnq8rqWNz5sGP3YtUSGekln4GQAeAB+VlDRZwC0i2MJNWT8QwfkjN4qtP9mrGMcy22ViRc+XOz+e0mPS0zv4hQOgd24tW945fL0ST1H35qXnHAkyEpBFT1dIWZ1pqi6NCWN2EMi7hSb7chtseeEU+JRuF5C5j9szdc1uYPFSWG+my45bwdVR/oYqPLVIAaVS084B5hXk2X4g+VuWLy4hA89cvlPI2a3zA3UBh8FZ5NXZTlavarjeVj9NI0neyuwv72m559LY5poq+uI+7IaNgBZoHmrAtZxUqn7TaOSWGOJZnEsqxLJ3RWPU2w3a3XoBfFHYNUMa5zsoyi5Fxew7gjpAhXiyP2LiGkqVFlqNKtbqT9E3w2KHb1xqUNqrCJIjuzUfH6qjurICtfGPLp6c4ChYvkIat4lmlIOinaQfARjulHzbf78esqiKXBWM4v+eq529aRdczmjmNZLLVJSNNXBI2kQsrx0QWw2IsO8IJPmtsKiZJH0bWRl+WO5sbEF9/fZSdb35omo+JMwtdIaOuQfWo6kBj66XuL9bA9cZz6Ok/M6M/3N09R8VcPd3FTB2iU8Z01cVTRnVpvUQkKT6OupSPW/TCjhcrheJzX/pOvpupzjjoryTP4fZZKqORJIkR31Kbjwgkjbrta2OUU0nTCFwIcSBbxVswtdB3YvQkwT1sm8tXKzE78lJ5X/WLfh5Y1selAlZTN7MYA80uIaX5rR8YSahXtR/sur/4Y/zLjSwf+ui8VSTslCPCmZCNspqbkR1NN7DISfCJIW+jvfqSHA+ONCugL/aIeLHdIPA7/JUadirng8mjzGtomsEmb2un9Q+0gHwIG3oTjkrT7RSRVA3b1HeWxVmaOLV0zM/k7M0qOVPXERTb7LOB9G/kNQ2PzJxEX/LpDH+OPUfp4jyOqD1XX5qHlsv5MzeSnY2p68mWEk7LN9deW1/6xjDZR7bQtkHbi6rv08PRQOq63NEnaEf9W1nL9A/8scOF/wBZFf8AMFaTslA3YsGqHkqXWwhgio49+i+J+nnY+mq2Nr7QgQAQg9pxkPnoFSHXVEVFF7XnU0puY6KJYY/LvZLlyPUKdP3YzZD7Ph7WcZCXH9I0HvurDV/go/EX+sM1goxvDSfnFQDyLWHdpz35g28icXpgaSifOe0/qt8PxH5KHauA5KXxWntdfR0XOOP87qOfJDaJTt9Zr7X5DCqI+z00lRxPVb4nf0Cs/VwCbige1ZlQ0g3jhvWTb/Y8MQ2/X6HmMTSHoKSWf8Tuo3z7XuUO1cAqDJ64y8T1G9xHC0a+mkJf/mLY0JoujwRne6/xVQbyrVhjzachTtPyQVeXTr9aMGZP2owTb5rdfnjRwmq9nq2O4HQ+B0VHi7VUZLxmVyNKsgvKiCK3MtKDoW9vM6WPWxx01OGj+JGnBsCb3/t3Poqtd1LoTbKGlnMM8EuZ1wVZJ9c7R09OX3VNrbgdL2PTrbSE7Y488bhFHezerd7rcVS1zrqUQUfB1cf0cWW0IsBqih76UehLrpPxvjhkxClPaMkni7KPQK4Y7uVn/o/eVonrK+onMTrIqqEjQMp2IUAgeW2+53xz/wAVDA5sETW3BF9SbHvKno77lVHb5S3pKeYX1Rz2uOgdWN79N0X78dv2YcDUPiOzm/D/AMlRPtdaLk1b38EMu30kaPsbjxKDz+ePPzR9HI5nIkJoOilVEmlWbyBP3DFQ3MQEFY12Ns/d5lW6S7keFVBJLWZyotcm5K+uPV/aCwdBTXsANfh8iueLiV17M6IVNQiywvopKXQyVMfOeaUvI41X5jbffbphOLP6GM5HC733BadmtFgNFMYuUa5j2b5dKQ3s4jYbhoWaMg+YCnTcc+WMqPF6xgsX5hyNj8UwxtKhtwTVxC1Lmc1vsVSrMpvzBJA/lhwxGCQ3mgbfm27SoyEbFUvHNKcuyNaS+qWV1jJTbUzuZHIHkbEW9QMdeGvFViXTkdVov5AWHyVXizLLQuG8uFNSwQj+7jRT6kAaj8Sbn54w6mYzTvkPElNaLCys8JUoQ7WJgmVVV77qqi3mzqBjTwZpdXRgc/kqSHqoK4Ny8T0kuWsSveRR1tHISbgsFJtb/Dl223IJxqYhM5lQ2rtezix47v8A+gqNF25VayGXMqdJI7RZtl7+JG2u3Jgf1JALg8r7Xtvjlbko5Sx+sEo37vq1Tq7xCuaPMafOqOWnlXu5baZoWuHhcHZrbEgMAQevI23GOSSKXDp2yMN27tcNiOXysrAh4sqKOE10EmVVzd3X01mgm3+kC+5MhO5uNmtva52PLtLxTSNrIBeJ+jhyvu0/JUGoyndc6njDvcuraSuPcVsULqwaw72w2ZOhLbbDzuNjsyPDzHVxT0/WiLgQRw14+CC7qkHdEHZlTLS5RE5Fro8725m9yD8dAUfIY4cYkNRXvHflHw+KtGLMTdlMJFC1Q+zVU0tS3kNTW225WW/zxGNO/wCQIRswBvp/tEY0um7MYDIlVXMPFVzu6k/4SEiMfz/DFsXdlcymG0bQP8jqUR8XFeuz4mokra42InmMcRG/0UPhUg+pv92KYlaJsVMPwtufE6n3WUs1uU3BjiarzOsa9u99mS45JAPEVPkzG/yxauHRwQQDlmPi7/Shu5KFuAI1/KVNL/eVFNU1Dj0lnYofmo/DGliLj7G9n4WuY0eTNfeqM7QWwDHmAnrzIgIIIuCLH4HBqDccELBsmhaOhzakUEtSVKTqpuCwjezX9NMYOPZ1JD6mnnP/ALjC0+JFvmuZvZI5Ix4V4jp6WoqvaJAiVcntdPO+ySI6jwauhjPhsbfyxk1lHNNGzoxcsGRzRuCCdbcjzV2uAOvFXVT2lZeG0RyvO/2II3cnlyIGk8/PHIzB6oi7mho5uICv0gUWXjioZS0GWVFujVLRwD56icXGGwtdaWdvkC4+4WUF/coHFuY/lLh+SoVQpIDlb3AMctnAPX3Tv1x04fF7HirYib62vtuOXmoeczLq67J6nvMqpT5KyfwOyj8AMcmNRhlfIBzv6i6tGbtCvOKKnuqOpkF7pDK23PZDjjpWZ52N5kfFWdsgTsCgtQzMfrTkD4Kif1Jxt/ad16treTR8SlQ9ladbHnU5PgQlgQsw7YmDz5VCb/SVPTyDRqf82PQ4GLRVEnJhHrf6JMu4WnDHnk5PgQgztglK5TUkde7B+BkQHGrgYBr47959AUuXsoRyvLZ46Qdx46rKp30ixvNDKodktufErbDf3dueNCeeKScmTRk7RfucNL+RHvVADbTgr7OIDVxxZtlRHtCpuvSaP68Lj7QIt8vgRxQv6BzqGs7BPoeDh3K516zd17FBT5vElbSu1LVp4e8TZ0deccq7ah8enobYjpZcPcYJgHxngdiOYPDyUAB4uN1VSF6yRaOutS5pBd6Wpj92W29123Bt4l9CQBuB09WnZ08HXhdo5p3Hjy7ijU6O34Ko44zOKemkhzSDuMwhS8Mig6JrH+7Yc1PVTy9CCB2YXBLFO2SjdmjcesOI53+qrIbizt0YVcph4dvyIoUX+KML5+uMmMCXFbcOkPxurnSNec8k9iyDSAwYUscQC89cihf5sT9+CnHtOJ5jsXE+Qufgh3VYrHMB+T8nYA7w0ukHl4tAUH+I4TH/AMqvBOzn+66k9Vql5HTexZZGtrGGn1MD9oLqa9v1r4TUSe0VTnH8TlLRZqHMgf2Xh4y/WNPLLc9Wk1Ff5gY0alvTYp0Y2Dg3ybYfBUGkd1UcKIqZ3DCpv3GXxxH46VY/5r/PHXV3dhjpPzSk/FVZ2/Ja2MeZT0+BCyzhKQLxDmcWnZ49Rv6d3fbqDrOPR1zS7Cad99iR8fokt/mEKzqez+WIsKKpWOBmL+zVEKzRKxPNNXuj0t88crMUY8Dp2XcNMzXFrrd/NW6O2y7xcGVjArLmTom3gpIUgtblZhc2xQ4hTjVsIJ5uJd9AjIea7Q9mlDfVMstS/wBuomdz+BA6eWKnGKrZhDByaAEdGFJ4vyyOLKquKFFiRYJCFRbAWBY7DzPX1wugme6uje83OYfFWcBlICr+xf8AsqH9uX/OcdX2h/8AUH+XwCrF2Fe8d/2dW/8Ahpv8hxw4f/VR/qHxVn9koX7Cj/q08tp5OR9E5/8AfljT+0v9cf0hUh7KPMxro4I2llcIiC7M3IDGExjpHBjBclN21KCx2kagZIqCtkpxv3yxbEfaVSd19bj1tjV/hBHVdKwP/KT8TsEvpOQRPw9xBBXRd7TSB15EcmU+TA7g/wDYxn1NNJTvySixVwQdkDdqH9pZL0/OD/6kGNrBv6OqH9v1Spd2rThjzycnwIQP2zn/AFTP+1F/6i42MB/r2efwKXL2V4oplir6adSO5r6ZI7gbd7EuqMk/rRlgPhij2l9M+M9qNxPkdD6G3qgGzgea5Zmn5IqvaU2oalwtSvSGVtlmXyU8m/rsBMJ9vh6I/wAxg6vePy/RB6hvwXTibLmopjmdEt9h7ZCvKWIbmRRy7xRvfqL+t4o5RUM9kn0/IeR/L4FDhlOYKbxbk8eZ0SyQN9IoE9LKvMMBqWx5i/I+RseYwqiqHUdRkkGh6rh3bH0UuGZtwqHiLNFruHnqJEBfuxcWB0SK4ViPs73PwOO+kp3UuLNiadM3/adfNUcczLlSOLKfXkUEINjKtFELb7s0flhVE/LiDpPy5z7ipd2ArHtEAcUNNYkTVkQIHVI7s1/uGE4Z1TLL+VjvU6fNWfwHevfaSO8gp6YC5qKqGM72sobWx9RZDt64phZyvfL+RpPyHvKH8l37TMwEGV1Tciyd2u9jeQhNvgCT8jiMJi6Wsjaed/TVEhs0qq4hpWhyampX95/Y6Zrb7low9rjqARh9M8SVz5W8M7vcbKCLNshrhGp7ziasN72EyfwaFt8tNsalcwswWIHmD63PzVG/zCtjGPKJ6fAhZVkJvxRWkbgQ7/JIAfxx6SoFsFiv+b6pLf5hWqE482nLyHvyxH72QvQOJQqHj57ZdWG4H0EgufVSOmOzDheri/UPiqv7JVJ2L/2VD+3L/nOO77Q/+oP8vgFWLsIrz+nElNOhGoNFIpHndSLYyoHlkrXDgR8Vc7LO/wD2f5fzOoXyn1fxRp/9uN/7Ui1S139vzKVB2VZdoaCeuyukm/QSSSSODydo1GhD6Em372OTDLxU9ROztNAA7gTYn0VpNXAI+RAAABYDkBjG43KYs9yKkSnz+qjgGmOSlWWRVGwk1i3wuCTb9Y426h5lwyN8mrg8tHha/uSm6PIXLtoYRrQVB5RVaknyFtX/ANGL4B1zNH+ZhRLwK0hGvvjA1umpziUIH7ZZB+SZb3F2i+P6RT8OmNfAgfbmEcj8Cly9lVeXZbJJl8tGrXqsvl1QN1On6SnPlZo20fC+GyzNbVCcjqSjreejvQi6gC7e8IvyyrhzKiBZbpMhWRDzU8nQ+RVr/cDjMlY+knsDqDcH4FXBzNVN2f1TIJ8uqDqkpTpUt/eQN+jbyO3hPyx1YlG0ltXHs/fucNx9FVh/CVy4EkNLV1eWN7kR7+m/4MhuVHorG3xJwzEGieFlWNz1XfqH1CGaOLUK58O6ps+pd9CSxTpc2H07K1gCOQI6c8adL95PRz8SC0/46fBLdoHBFVevfSZPTWJ06ap/ILDFZbj1kdR8sZUf3bKiX/EeJOvuCYdcoUmsHf51Av1aSneU/tzHQB8lBPzxRn3WHu5yOA8m6n3lG7/BeK2X2jOqeIC60kEkzHaweXwqPjp3+eJjaIsPc47vcGjwGp99lJ1f4KPx04q62hy9dx3gqZ7fVjjvpB221G4+7zxfDh0NPLVO5ZW+J/0oebkBeuO5hLWZdS3NhKauQjokAJF/Qm4+WDDmlkE0x5ZB4uP0UvOoCD+zGlJzfvjznppakjy72bYcvKx+/Gxi0g/h/RfkeG+jfqlR9u62sY8iuhI4ELKey5e+zTNamy21lFI396RjsfggJ+WPS4yejoqaHuufT/aTHq4lWfEXfZnXvQRyvDSwIrVTRmzO0gusYNuWn4j3r32xx03R0dKKlzQ57iQ0HUADipd1nZQmreyemVNVE8tNULukqyMd99mHlv0t8+RGY7M42nAew7iwHopMQ4bq67Oc/kq6ZvaBaeCRoJvIslt9ttwd7db45sUpWU833Z6rgHDwKljiRqm7U6oR5XVE/WQIPi7Af1xfBoy+ujA539NUSHqlcOyOmMeVUwIsW1v8mkYg/wANsTjkmevkI529Bb4qIhZiMXW4seXXGXeyYsg7EX7mqzCk+w1x5/RuyH+Yx6n7RDpYIJ+Yt62P1SItCQj7jXhcV8KqHMU0TCSGUc0cefWx/oD0xhUFaaV5NrtIs4cwmubmCH48xz5QIjSUzty9o70BPRimoN9wHwx2uhwk9cSOA/LbXwuq3k5K74J4XajEsk8nfVU7a5pLWFxyVdr6Rf8A/Q5Dkrq0VBa1jcrG6AfPxVmttuo/avlpnyyoCi7IBKP/ACyC3/Jqw3BZhDWsJ2Jt66Ksgu1WPA2aCpoKaW4JMah7fbUaW/5gcc+IQGCqfHyOnnr8FZhu0K/xyKyBe2hCcqlKi+l4mO19tY/642MBcBXNB4gj3JcvZXOozFEalzWH/Z5Y1iqrHZUP6OQgdY3urdQG8hirYXESUb+00kt8eI8xqPBF9nBNXt+Sqpqpd6GqYGoC7iGU7CYW+q/1rdbHfYYI/wDnQ9Cf5jAcp5gfh8Rw9EHqm/BdON6V42hzSk8bwC0yrYiamO7W8yvvDf13sMRh8jXtdRzaBx07njb14of+cLxxDUp32W5nCS0bOIZGXrFOCFLeivbboTgpWP6OajfobZh4t39Qh24ch3tT8L5lb61JRk/H2kgfh1xpYLr0Hc99v/qCqS8fJEvB8qStPmTXEKxLBTs4se5iW8j2O/ie/r4R882ua6MNpB2rlzv1HYeQV269ZeeEaxYqerzSq8AqHMo1c1hQaYV5m5I3AHPUMTXML5Y6OLXILf5HV30Qw2BcV5yaoFDTVGYVakT1T953Y98g7QQKOZbTbboSfLBOz2mZlNCeqwWvw/ud6oByi5UnhXL2pkqMwzAhJ5hrludoY192Iddha/mbDe1yuslEzmUtOLtbt3ni7zUtFhmKFZJ5ZjJU6SKnMvzakQ+9FSj35SOm3i67kHrjSyRxgRX6kXWeeb+A9dPVL135q+4Ho0/KVc8IvDBHBSRte4+jUa1B9LLf1OOTEJHeyRNf2nFzz5nRWaOsVoWMZNVNxfmvstHUT9UjYrf7R2UfxEY6KOn6eoZHzIVXOsLoZ7F8pMGXK7CzTu0u/wBnZV+8C/72NL7QVAlrC0bMAaqxCzbqPWVn5KzSoqJ1b2SsWK8wUkRSRjSA1uQO5v6jyOJYz22jZFGevGTptcHXTwUE5XEq7zbtAoYY9SzpO59yKBg7ux5KAt7XPnbHFFhdU91nNLRxLtAFYyNGoXns2yeWnp5HqRpmqZnqHT7Be1l+4X9L26Ytik8csobFq1gDQeduKGAgaqg7e6srQRoDbvJ1uNt1VWP+bTy/rjR+zMYNWXng0/Ef7VZuzZHfDtF3FLTxWt3cUan4hQD+OMOof0kznniT8U0bKxOFIWM/7BxNubJU+v8AjL1/81eXwx6y/tWCabxn4f6KR2ZfFbMDjyQ0T018CFTcQ8V0lCt6mZUPRB4nPwVbt8+WOqmop6k2iaT8PVVLgN1TU3GIqKkQGn/NpPoxOzghy8XeINHvBXS+56i3O+Oh1AYoulz9cfhsdLGx7tCoD7m3BVHZdKaSprcrc/onMsG/ONrf0KH4s3ljtxce0RRVjfxCzvEKsZsS1aWMYKaomaUCVETwyrqSRSrD0I/A+R6HF45HRPEjNwbhQRcWWTwcM5rlTyR0iJW0chN43K8jYEFSQQxFxdbg2uR0x6aStoK8B85Mcg4j47Hbvskhr2nRd+GqjM6dHglyySWjIISFpEZo1P8Ad6mPjS19mFwLb2wqsZQyESRz2kG5sQD32A0KluYaEaJ+HK7MKKVo4suqWoTcpFIyl4ieYRuqc/Cfv53iqhpKhge6Zol4kXsR36b96GlzTtooCpVolVTLllT7HUXaOO41QSbElDuAocagOhA9cPPs7jHMZ29I3QnWzh399tCo62osqjjSszFoC9TRvEGgip55WPvlJQ6MLciTtbf3j6Y7MOiomS2jlBIcXNHIFtiPn5Kry62oRPmdVVzxU1MuV1UVImnvo0ZdTqo8MQJ+pe2q9iRtt1y4ooI3vmM7TIdib213PjyVyXEAWXqWtrZ51apyuc08NjBTRlNGocnkv7xAtpGwHkcAhpo4yIqhuZ3acb38Bpx4ou4nUJ4qyskqzVVWWVMjRkiljBTRED9Y35yH7XToBYYHQ0zIehhnaL9o63J+ncgZr3ISzWrrKya9XllS1NGQ0VOjLpdh9ae58XSyjYb3vghhpoIrRTtznd1joOTeXipJcTqFxy/L83qpZpGgSlkk+jE8jXaGH/DhjB2PUubXv0tcWllw+BjWNeZANco2LuZPLkFWzyVpHDWRR0VOkEIOleZPNmPvM3qT93LkMYVTUvqJTI/c/DknNaALK1whSsv7U6pqyopsqgJvIwknI+qg3F/gAW+S+ePQYPG2nikrpPw6N7z+9EmQ3OULSaOmWJEjQaURQqgcgFFgPuxgOcXuLnbnUp1rLpJGGBBAIOxB5H44i5GoQoVJktPE2qKnhjb7SRop+8C+GPmleLOcT5qLBTVXClKybtDPtmdUFEN1jIeQWuNzqYEfsIOf2seowv8A42HTVHF2g+HzSH6vAWtDHmE9esCFkvbtlrKtNWx3DxPoJHTfUh89mB/ix6X7NSgukpXbOH/lJmH4gjHNeLRFlor0iMoMaPoVre/YG5sbBSd9umMiGgL6z2YmxuRf9+5ML+rmQXV8RVFSxSSs03G1NlKGaUg/am91PjfrjVZSQwjM2O/90hyjybuUvMTx9FNyTg2ckmOCGgB5yyH2mqYdfE3gjuPK/PlthM+IRjQvMncOoweQ1PuUhn74ooyrgakhMLFDLJCiIjyMSRoLFTYWW41GxtsLAcsZ0uIzyZtbBxJIAtvv8FcMAVB2oUMlPJBmlMCZKchZgPrRHz9Bcj4Nf6uNDB5GzNdRS9l+re5ypILdYI7ynMY6mGOaI6kkUMp+PQ+o5EeeMeWJ0UhjeNQbJgN9VMwtSmIxFroVfWZxBDIkcsqI7glFdguoDna/x/7scMZA97S5jSQN7KCQFyyriKlqWdKeeOVk94IwJHr6j1Fxi81LNCA6RhAO1wgOB2VphClDvH2QPXUbQRMqsXRrve1la55A47sOqm0s4lcLix94sqvBcLIjxw2VksFkIVz7jFYJHiiQSPGAZXeVYYotXuq8j7amHJQCfhjugoDIwOecoOwAJJ52A4Dmql4BspfDvEgqD3bx91Lp1hdayJIl7a4pF2db7HkRcXAuMLqaQxC4OZvmCDyIOx/d0B11fgY5QrJ8ShVPE+eR0VNJUS8kGwvuzH3VHqT/AFPTD6WmfUyiJm5+ChxsLoA4MT2Wnqs5r/0s4Lqp2IQ+4q36udIA8gnrjaxB/TSx4fTnqtIHnxPl9UpmgzlE2R8bpIY46uJ6OaQXRZN45L7ju5R4W2I2Nj0xnTYa9oLoiHtG9tx4jfzVw/mi4NjOurqr4lzpKOnkncE6R4VHN2OyoPUnbDqenNRKIhx3PIc1BNhdV/CvFHtUcxlhenkgbTMrEMqm1zpcbGw5jYi+HVdGYXNDHZg7UeF7cUNdmCBuyqM12Y1uZONtRSK/TV/VYwo/exuY1alpIqMcrn9+KTH1nFy13HmE9PgQqnirKBWUk1O394hAPkw3U/JgDjopKg08zZRwP/n3KHC4ss47H69ZqepyuqXePWNBNiUYkSLsb+F77j7QxvY/CY5mVsJ7VjfkeHuSYjplK0/LMqhp00QRJEvkigX+Nufzx5yWWSV2aRxce9OygKZhYUrMM+40nkMzRTpSUscvcJN3RmlnlHvCJL2sPM+Y38t+nw2NgaHtL3kZi29g1vAkpLnnyXvKuK3sUq5Eq6Rz3MsphMMkLPsFqIjsEa9gw253xWagaetECyQagXuHAcWnmOSA/gdlGymqbIqw00zE5fUMWgka5ETHmrHoOh+TdWw+ZgxSDp4x96wWcOYHH9+HJAOQ24LVVa+POJy9HAhAHaHksTSRSoV9pkKx2ks8TRIdchlja66EW7XGk3tvcjGrhtRIGuaewLnTQ5joLEcSdOPFLkAXrJZooKebM2hWNDHpp441sVpwfo1AGwaViHP7SA+7itQ18sraUOub3cSfxW1P+I08kCwF1VSZ7mDd45lmAjJEns1LFJDCw5oWdxJKUt4ygsDcDljrFPSizco12zOIJ79BYX4XVczjqirg7iNqnXFMFE0YR9Ud+7ljkF45Y772YdCbgjGbWUrYbOZ2Tca7gjcHwV2OzKuzrieeSdoKRWGksutIxJI7IBr0K7LGqIWVTI7W1XAGxOHQ0sTWdJNyvYmwAO2wJJPIDbVBcdgvfC/EFUan2apilYFSRK1O0RRh9SSxaI3G4dGsTtYXGIqqWFsXSxuA12zXv3jY+RCGuN7Ljw7w5OKuWSphjEQkqXju2tpHlluspW2kWisgubgXG1zi1TVx9C1sTjms0HgLAbeZ1UBpzaqu4UgU5iDGpWMPWyoAbBYmMUQso2CvKkjr52JA3w+seRTdY62aD+rU+4EAqGjrLS1bGIE1c6qoWNWd2CqoLMzGwAHMnFmtc5wa0XJ2QsnaX8uVRnmPd5XRkm7nSsrDcs1+QtzvyXbYsbekI/hcPRs1nk9w+v74JPbOuyOMkzyizWGRI9MqKdLxyKNh9UlT0Nrg/wAiCBjVFNU0TwX6He/++aYHNcqHNOCJYFZaIpNTMbtQVXijP/Cc7xny6X3vjsixGOQg1Ayu4SN0PmNiqFhG2yqMjzqank7qmZ9Qtqy2te0g2/8Ahpzs422U+uOqop45GZ5ALf8AyMGn+TeBVQ4g/Jes/wA6lq5YpRBIhicRUtPOhBerfnKw38EK7388RT07YGOZnBuLuc3gwcPFx4KXEu4L32gTrleVR0MJLy1F0JO7MG3lc9SWJC/vemJwqP22tdUSaNZr3C2w8h8EPOVtgjLgDh72GiihPv7vIR9ttz92y/ujGXidX7XUul4bDwH1TGNyiyIzjhVk+BCY4ELGe0eifLMyhzOBfA7fSjzaxDj99OX6wJx6vCZG1tI6hkOo7Py9D7kiTquzBa5R1qSxLLG2qN1DqR1BFxjyz43MfkduDYp+4us74Ezismrdcj6oKuOWoWNr3gRH0RleY8QtsDvuem+5iNPTx0+Vos9hDSfzEi59EpjiXa8UO0H5rLT94LjLa6WKUHn3dVbu5z5D0F+mO+S0zHBv/uxtI8WbtVBodeCLOO6eIV1MGKotXBVQTkkC6LGGRzfmUPI89xvjKw5z/Z3kamNzXN7tbEDxTHgXCtMpyxMxyinjqxq7yCMlvrAhfC4P2uvz8jhE0xpK5z4Ts4/HZSBmbqhbIOIp8mlFFmV2pr2p6mxICjkp/VA6c09VsRp1FJFiMZqaWwf+JnzCW1xYbO2WqxTBlDKQykAgqbgg8iDjzbgWmx3T1mEc4zOvmj8dr93KrKyd1TRtcobj3qiS1wLHu1sd8brmex0rXi2uoPNx4+DB/wBxSu06yNuL8teakdIQC6mOSNTazNE6uE8hq06fnjKpJRHMHOOhuD5i10xzbhBNJxMYUljjnpoQzSP3deHjmgMjMzqVtaYaybWI59bY1n0OdzXOY51rC7LEG22vDTfklB1grng2gSOr0REslNQ08JcggszszkMDyIFjpO66/XHLWzOfBnfu57jbwsPTv42VmAXt3IbpaJ3aARSPqn72IwJIYlLQTztLJJIoLhQX2VLFiRfbHc54aHZmghuU5iM3aa2wA2vpx2Vd1OoZpsvqNLsVCmESxd9JNE8U0ndrNF3t3jdJLBluQR8sKkbHVR3A/NY2AILRcg20II2NlIOUou7QMxeny6pljvrEZAI5gsQur5Xv8sZ2GQiaqYw8SrvNmkrP8sMpkmhy+Tv4ysUYamBXRHGiqqyVL+GMXLsVjVnuWsR015g0Na+oGU6kh3EknUNGp2AudO5KbfgjDhjLRlFNO9XUroeRpTctpjLc1UuxdyT57k9Lk3zaqb26VohZra3DXvIFgExoyjVDTyz5/LYa4Mrjbc8mqCDy+H4Drc2tpWiwlmtnTnbiG/7VNZO4I6zPhannojRaNEOkKoTbSR7rDzIO+9773vfGLFWTRz+0A3dfW/FMLQRZAZpJ0qEidlhzKFfzacDTDXQr/duOWq2xHMcx542DJE6IuAzRO7Q3LHHiO79lKAN+9HnC/EaVisCpiniOmeB/ejb+qnow2I+7GRV0jqcjW7Xdl3Aj5HmE1rrqTn3D9PWR6KiJX+y3JkPmrc1PwxSnqpad2aM2+B8RxUloO6H8p4Y9ileqq6t6hIIisBn5wpzkJb6xNgNVgbbY7Jqw1DBDFGGlx1t+I8PAdyqG5dSUG8Gq2c5q9dMpFPT27pDe2q9418iRu7W66ehxsV+XDKIUrD139o93H6eF0tnXdmWzDHkwnpHEoT4EJYEKs4jyZKynlp5PdkUi/wBk81YeoNjh1NUPp5Wys3Hw4qHNzCyzXszzmSjnkyitNiGbuG6G++kHyYeJfUkeQx6DGKdlRE3EINj2h++WxSY3EHKV6yd2y+oQyB3NKjUk+kEsaZn109Sqjmgvpa1yN8LntUxGxtnOdv67We2/M7hSOqV1zyWmrKmrniYSUv5PdKiRdk7xW1RbnYyDmPKw9MVpulp4o43iz+kBaONrWPkg2JJCJKLhuKvyujirELEQxG5JDq2gXN+YPnfn1xwSVclNWSOgNusfDdXDbtF10489oioljokdRdEdoffihHvNGo3YgC1hvviMP6F9RmnIO5AOxdwBPBD7gaIdj4gD0/d5iI62ifwithQ2W3+PGPFE4+0ORt8cdppi2TPSkxyDXIf/ANTxHcVXNprsuNNlVdlY73LHFfQtd+4LXZR/uyOf7v8ACTvhrp6WtPR1Q6OX81tCe8fvxUWc3VuoRHwzx9Q1TWuKeoNlaOYBHJHIX5Nbewvf0GM+rwqqpxcjM3gW6hXbI0qRxpw2aru5I/FJFf6NpHRJkIN0YoRpPUNvY8wQcJoqsQktdseNgSDwOvDmFL231Q4curnCxGGpkRbaY6qSmEXhI0h5o7zSIpAa1gWtZrgnHf0tO0l4c0X4tDr9+h6oJ93BLynkjbhzKDTxkO/eSyMZJpCLa3byHRQLKo6ADGXUT9M7QWaBYDkP3qTzTQLIR4kyGogqTUUyu6d4ZlMQR5IpGTTKO7cqJIpAFuoYMCLi2NGmqYpI+ilIBtbW4BANxqL2I1sSLc0stIOiagyyprZQ08cqKTEZpJ0SNmWF9aQxRKzlUL+JnZiTy6Cw+aKnbaMgnWwBvbMLFxNhc20AAU2J3Rzm3cmFxU6O6KnX3hAW3W99rYyYekzjo734W3urm3FAtX2hU8dqbKqc1UgFlWFNMSfEgcvgLeoxsswiV331Y/IO/Vx8Al9INmpsv4EqKyRajOJu8IN0pYzaJPRrc+fTnbdmxaTFIadpioW25vPaP0QGE6uUjtMy6Xu4Suv2GM/nENN4X0j3XW3NUNjptta/qFYTKwPcDbpD2S7UX4g+O10SA202UnhXiUqyQVEqzRyAGkqwdpxy7t+izLyt9bfYEbqq6O4MkbSCO2zl3j+1S13A+SI8/wAjirIu7lB56kddnjYcnRujDzxxU9S+B+ZnmOBHLwV3NB3WdZl38ZmkZgMxy6NZDMuy1dMeYkG+9gbjezC49NuLo35WtH3UpIsfwu7v3slG48QtSoakSxpIvuuquPgwuP548+9hY8tPA29E4HRZR2mZ9LX1SZVRb3YCdhyuN9JP2U5t6i3THp8HpY6WE19R/iP3x5JEji45AtI4XyKOip46eIbIN2PNmPvMfUn+g6Y89VVL6mUyybn4ck5rcosFb4QpTHAhPgQlgQlgQgDtT4LNZGJ6cWq4RdCpsXUG+m/2gd1Pnt1uNrBsSFNJ0cusbt+7v+qVIy+oVZwpmMOcxKJmeDMKYC8sR0SWB94bWKk7MhBAPQXGG10EmHSExgOifwOo8PHkQoYc/iiGn4JLsprauerVCGWJtKR3BBBdU98gjrt6Y4HYjZtoY2svudSfK+yvk5lF4FsZ6uuVXULGjO7BUUFmYmwAAuSfgMS1pe4NaLk7BHeskpK2TvXqoYl9pzFu7pYCLJ3C86idRzuLm5ubHa4OPSPjYWNhkd1Ihd7uOb8rT3JOt78SvQlqKGeOOmienqJZAppAC9HNfdpIn2MVluSBysBa2K2iqYi+Vwc0DtbPB4Aj8X71Rq0/uy0HP+EKOtH5zArNb3x4XH7wsT8Dt6YxqbEKilP3TyO7ce9MLA7dDEXA1XTf2dmcixg7RTgSILdL8gOlguNE4pTzf1MAJ/M3QqmQjYpDMs/hID0lNUgc2ikCE7frOP8ALg6HCZBdsj2HvF/gpvIOC9HjLNRscmf5Tf8A84kYdQH/APJH/wBVGd/JOvFebv7mUEftzqP56cQ6hw5u9Tfwb/tGd/JczDn9Rsz0tGpuCVGt/lfWPxH8sGbCIdg6Q9+g+qPvDyVdnXCFLTBajOauoq2ZtKL4wpYi+lVS7Dl0ZRh8GIzykxUMbWcSeNhzJUFgGryukvFDU0YSlpoMuhNtLVe0j3NiVp47yMdwbnzxQUQlcXTPdK7+3Uebzp6Kc1thZc6HNq4y2irJnnIZ44KujEMVSq7sIWvqWwO17HlfbfFnwU2W74wGjQuY7MWk7XHFRc81o2Q5mtVTxTqCBIobSeYPIqfUG4+WMKeEwSuicdR7+9Nabi6A+KeHBQiaSOEzUE3iqaZfeib/AB4PskbXAta3QDw7NJV+05WOdlkGjXcCPyu7ktzbajZTsh4jqkhXTGcxhsO6qIHQOV6LMjkFXXkT8b2IOEVNHC55u7o3cWkG1+bSL3B/d1LXHxQ9m9RNVSzwqVNZWLHCYozrSkpgSWMrr4S5ubgHrt0v3wMZCxkjtI47uBOhe+2lhvYKh123Kue0Li32GGOhovFUuqxoF3Ma2sDbe7HkB8/K/NhWH+1PdUz6RjUnnxt9VZ78oyjdWHZnwQMvi7yUaqqQfSNe+kc9AP4k9T6AYTi+JGskyt0jbsPmrRsyjVG4xkK6fEoTHAhPgQlgQlgQmIxBCFlnaHwbLDN+UstusyHVLGg97zdQOZP1l+sN+d7+jwvEo3x+x1erToDy/fDkkvYb5mon4C42izKK4sk6gd5F5frL5qfw5H1zsSwySiksdWnYq8b8yLCcZyus945zJKmY0RcpTQKJ6+QdEG6QftObHne1rX3GNnD4XxM9otdzjljHfxd5Jbzc24Kx4Gyx3LV9QtpZ1URR2sIIBvHGPUizN6+W+OevnaAKeM6NNyfzO4nw4BSwfiKLyg8sZoFldDPHGdPEkdNTb1dSTHF+oLeKU+iDf4476Cna9xlk7DNT38m+JVHu0txQBl1PTxBmonmVqaspoJJRUPao1SKJGdL6bElgLbEb+mNqR80hAnDbPY5wGUdWwNgDvdLs0bLZgMeVT1n1dnGYy19bS00tPGIEjeMSR6i2tF8JbV4TqPUdRjaZTUjKaOaUOOYkGxta3xSyXXICJOD+IRWwaipjmQ6J4m2aNxzBB3seY9PUHHDW0hp5bA3adWnmP3urNNwhDM6moNbI/tUypFmFNAIVICFJBGTqsLnmeuNSKOIQBuQXdG43O9wTt6JZvfzRT2gZU1RRSCP9LHaaEjmHjOoW9TYj54zsOmEVQ0u7J6rvA6JjxcIRyfM1SqFdHSyVC18EbjuIw7RzxnTIhYkBRyJJYbqcaE0LjF7M54aYyRqbAtOoPeqAi9+a9V+f66tJaqSnpzTLKYaYSGWQyOunVOYkYRqAdwL2357HER0mSAsiDnZ7BzrZRa+zb7lSTc6qy7PM9WNIKGVdMhjLxSq4eKpFyztG1h4rkkoRcYTiNO55dUs1FwCLWLeABHLvQx2zSj474yExC1d2e5dK7O9Kupj4tDOgPxVGC/hjvjxWrjGVr9udj8QqmNp4IY4n4npsqX2LK4UNS5tpiXVoY7DXzLv5Kfn0B0aKglrz7RVu+7HE8fDkP2FRzgzRu6sOzngQ0xNXW/SVkl2JJ1d3q579XPVunIbXJViuKCcCCAWjHvUsZbU7rQAMYgTE+JQlgQmOBCfAhLAhLAhLAhMRiCLoWY8bdnb977blbdzUqdZRTYOepW+wY9VPhbrbe/ocPxdgZ7NV9Zh2PJJezW7VM4K7R0qD7NWj2arBCkONKu3kL+61/qHzFr9E4hg7oW9ND1oz5keP78VZklzY7pqbgCVahkecS0Lze0ujj6V5RbSrsPeS9m/dAt1xDsUY6IOay0gbkB4AcSBzKBH6LQlGMUJij5lXJBG8sjBURSzE9AMMjY6R4Y0XJ0CDoLrJZsw1yCeolFNUZiNETSMB7LRjyJ2DydPVr7WOPRCPK3o425mxakD8UnhyCRfW54qXnqRp7YlPoMKfktlWMgqLTMp3BtewXfyAwulzu6N0t8x6Ua/pUu42WsY86dk5ZVxuCKrNNNwxy+KQEc/BL73O+xA36Wx6Kh1hgzC4EhHqAlO3Kj09ZPDK1VoIraYKmYwKRaphA8NSmwBYDfa3IjYbG74opGCG/wB2/WN35XcWnu/8qovvxU/MqmKQVc8Lh0NTls6Mp6s0S77+Q5dL+eERMkaY436HLI34qx118FppxhJqx/MqBoY8woIy1oHWup41Zl1wsfpYvDYlQCwsOp53x6WKUSOhqXW6wMbjvZw7J18kgiwLUa0ud5ZRwRmEwxrKoZI4VBd7gckQamO4vt8cZLqesnkIfckGxJNh6nRMu0BCGTwM9RSx933chrpa1YbWanpip8Mg+oXYg6fM4053hsb3XuMgYTwc4cuduaWN1qtTVJEjPIyoii7MxAAHmSdhjzrA57g0C5PJPOm6y3PuP6ivkNJk8bMSdL1FrBQeZX7A/XbfbYXscekp8JipWdPXG3JvE/vl6lJMhcbNRJwHwBFQfSyHvqpvelb6t+YS+/Pmx3PpyxwYli0lXZgGVg2A+auyMN1RoBjJsrp8ShLAhLAhMcCE+BCWBCWBCWBCWBCa2BCFeNOBKbMVJddEwFlmX3h5Bhyceh+RGNGgxSejPUN28WnZUcwOQPFnma5KQtYhq6UbCUG5UX+3a42+q/yONj2XDsS61Oejk5Hj5fT0S8zmaFaFw1xjSVy3glGrrG/hcfu9fiLjGFWYfUUjrSt05jUeqa14chXtJqpmnhSSkqJaCNhJL3KhzK4F1Ure4RTzva5v5A478KEQje9kjRKdBc2sOJvz5Kkl77Kxg4crpodctVoklBZ6eSGOWBAeUQU7jSLAkNub4QaumjflZHcDZwJDiefL3K2UnVDOb0xpqbNImgpopVhp5S9KHVHBkbSCjbLYqeXnjQif00sEge5wJcLOIJGnPiqEWuteGPNlOWZ8doRWVp6Pk81rc7pIf6EY36BwNNGOUzfeEt3a8le8YZTJIsVdSC1XAuoL0mjO7wtbnfp6+V7jhoZ2MLqebsO08Dwd9e5S4bEINpKGFaGuqqUD2aoalkSO+8UiTDvIyBy0m1rdCLchjVlmkNTFDNq9ocL8wW6FUA6pIWxY8ynIN44yyo7+kq6OISyxs0ciFgoeKQG4YnoDv1sTexxo0E0QjkhmdYGxB3sQqPBuCFCyjgx4gSzw0UfVKJQHI8pKiUFz1Hh04ZPiLZNgZDzcdPJo09bqAy3cq6r40y7Li0WXx+01DmxMZLl23trlN2ffoNXM8sdcWF1lWA+odkYOenoNgql7W7bqDTcJZjm7rLmkhggvqWnTZvTw76fi926WF8PdiFHh7Syibmdxcf38LKA1z9XLTsjySCkjEdPGsa7XsNyfNjzY+px56eokndnkNynAAbKwthKlPgQlgQlgQlgQmOBCfAhLAhLAhLAhLAhLAhLAheXjBBBAIOxB5EHocG2oQs+4j7J6Sc95TXpZb3Bj9y45HRfw/ulcblJj1REMknXbyP1+qU6IHZU0Yz/Lfs18I9S7AC/wkvb9rHSf4RWm4vE73fT4KPvG96m5f2wwBu7rKeambrcagPiLK4/hOFS/ZyYjNA8PHcdfp71ImHEJs5kybNW7w1pikdO7NpTESqk2DLILHcnmN8RCzEqEZOiuBrte3gQg5Ha3WjU1ZG6gpIrg8irA3+Fj6YwXMeD1hb1TBZDfFvBYrpVk9olgPdNCRHbxI5uwN+h8vTHfQ4iaZhZkDtQ4XvoRsVVzL8US00QjjVL7IoW5PkALnHA4lzieatsgXO+HMo7yWSaoWLW+t0Wq0LqFjfQp94kX87742Kesr8ojjbewsDlubeJVC1nErvmfaxl0NwsjzEbWiQm/wZ9Kn78EX2frpdS0N8Tb4IMrQqZu0HMaz+zsvYKeUs3KxPMe6nL9Y46f4TRU/wDVTAnk39n5KM7j2QuadnVfXENmtcxX/CiN/wCgjBv5K3LnixxekptKOEX/ADO/d/go6Nx7RR1w1wjSUI/N4grdZG8Tn4sd/kLD0xjVVfUVRvM6/dw9ExrANlfWxyKyfAhLAhLAhLAhLAhLAhMcCE+BCa+BCV8CEr4EJXwISvgQlfAhK+BCWBCbAhcKyijlGmWNJB5OoYfiMWY9zDdpshDFd2a5bLuaVVP+7Zk/BSB+GNGLGq6MdWQ+dj8VQxtPBU1R2MUDNdHqI/RXUgfDUhP447G/aSrAs4Nd4j6KhhbwUf8A0K012IqanxCzbpc9Tfw7i9jb0xf/AKln0+7Z6H6o6Ec0h2I0XWep++P/APHif+pqn8jPQ/VHQjmrGk7IctQAMkslurykX/g0jHO/7RV7jo4NHcB87q3QsRJlfCdFTkGGmiRh9bQC38RucZs1dUzfzHk+asGgbK6tjmVk+BCWBCV8CEr4EJXwISvgQlfAhK+BCV8CEsCF/9k=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120650" y="-2422525"/>
            <a:ext cx="5048250" cy="504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3" name="AutoShape 4" descr="data:image/jpeg;base64,/9j/4AAQSkZJRgABAQAAAQABAAD/2wCEAAkGBxQSEhQUEhQWFRUXGBkYFxcVFxwcHBodGxwdIhwbHB8cHiggHyAlHx8gJDEjJSorLi4uHR8zODMsNygtLisBCgoKDg0OGxAQGywkICQsLCwsLC8sLCwvNCwtLCwsLCw0LCwsLCwsLC0sLCwsLCwsLCwsLCwsLCwsLCwsLCwsLP/AABEIAOAA4AMBEQACEQEDEQH/xAAbAAABBQEBAAAAAAAAAAAAAAAGAAEEBQcDAv/EAE4QAAIBAgQDBQQFCQQIAwkAAAECAwQRAAUSIQYxQQcTIlFhFDJxgSNCUpGhFSQzYnKCkrHBNUNTshclNGNzotHwdIOzCBZEVMLS0+Hi/8QAGgEAAgMBAQAAAAAAAAAAAAAAAAMBAgUEBv/EAEIRAAEDAgQCBwUGBgEDBAMAAAEAAgMEEQUSITFBURMiMmFxgZEUobHB0QYjQlJy8BUzNGKC4SQWovE1Q1OSRMLi/9oADAMBAAIRAxEAPwDccCEsCEsCEsCEsCEsCEsCEsCEsCEsCEsCE18CEr4EKPLmES+9Ii9N3UfzOLiN52B9FFwkuYRHlIh+Dr/1xBjePwn0UrtHKGF1II8wb4qQRuher4EJXwIT4EJYEJYEJYEJYEJYEJYEJYEJYEJYEJYEJYEJYEJYEJYEJYEJYEJYELyTgJshDWfce0NIdMs6l+RSPxsPiF5fO2O+lwqrqf5bDbmdAqGRoQPV9r8s5KZfRPI1ubguRfrojv1/Wxss+zscQz1Uob3D6n6JZmP4QuJpeI6w+JxTKbbaljt/DqkxYSYHTbAvPr9Aj7xycdkVZMPznMSSeY+kkv8AN2H8sT/1BTRn7qnHuHyKOiJ3KmQ9h8AA1VUpPUqigfcb/wA8UP2qqPwsbbz+qOgHNe/9CFN/8zN9yf8ATEf9U1P5G+/6qegaoU3YuVYmnrituQaPcH4q4/lhg+02YWmhB/feCo6DkVy/90c+pB+b1negcl70nb9mYaRy6HE/xHCKj+ZFl8voVGSQcUzdoOb0P+3UYZBa7lCn/Ol0v8sH8Iw6q/pprHkT9bFHSPG4RNkHa5QzkLKWp2/3tih+Drf/AJgMZ9T9nquHrNAcO76K7ZQd0eU1Skiho2V1PJlIIPwI2xiOaWmzhY8k1db4hCfAhLAhLAhLAhLAhLAhMcCE+BCWBCWBCWBCWBCWBCa+IuhCXGHaBS5f4XbvJd7RRkEj9s8kHx38gcadDhNRWHqCzeZ0HlzVHSBqz8VWc52fox7LSt1uUUj9r35Pl4fhjbyYZhfaPSSDhv7th70rrv8ABE/DvZBRwANOWqX297wxg+iDn+8TjPqvtDVS9WPqDu3/AH4K7YWjdcc244FOTTZZRg2nFKslgkHfEe6Am7EdeXI/OIcMMw6Wql/CXWvc2567XQX20aFpMKkKNRBNhcgWueptjDO+iaumBCWBCY4ELB87hNRXzVMckqSSZjHRoFfTdY1AkJ07kbLbfkd8exgIjpmwva0gRl5NtbnZcztXac1vAx45dKYriO9CFs/7PaCrvrgWNz/eQ2Rr+ew0n94HGjS4tV03ZebcjqFR0bSgCs4BzLK3M2WTtInMoLBiPVD4H5dN/IY3WYtRVwyVjLHn/vce8JRjc3VqtuFu1xGfucxj9nkGxkAbTfb3lI1J87gemOSs+zz2t6WmOdvv8uas2Xg5afDOrqGUhlO4Km4PwIx50gg2O6dvsuuBCWBCWBCWBCWBCY4EJ8CEsCEsCEsCEsCFyqahY1LuyqqglmYgAAcySdgMS0Fxs0XKFkPEnaBU5hMaLKFbe4Mw2YjqVP8Adr+ud+VrdfUUmEQ0kYqa424hv738PVIdIXGzVd8G9lUNORLWEVM58RDbxq3M2B3c36t9wxyV+PSz/dw9Rg5b/wCvJWZEBqVN7UcyqqeOA00qwRPIsU0mjU0YYjS49ANVwBflbHPg8MEr39K0ucASBte3BTISNlxynih4cqmMxLVNJqp3BJYvIDpiN9ydd1N+u+JmoWvrGNj7D7OHcOPpYozdU3UPhHKSKuCnO6UEPeTG/vVVQLnrY6VLW8r+uHVtQOhfKN5TYD+xv109FDRrbktMGMJNT4EJYEKNmFSIo3kPJEZzvbZQT/TFmNL3Bo4lB2WO8EU5lqMqDkFtNVXy7DcyMURvjdR8MepxFwjhnI26kY/xFyudguR6rahjyi6FV8SZ3HRwNNJc2sFRd2djsqKOpJ/qeQw+mp31Egjb68AOJ8lDnBous0zKtnqnEVWZ5ZyLnL6BtCRgglfaZSdjy2uLbeeN2GOOBueLK1v53i5P6WpO+64rDPRsv0dTlhdgsTNUiqpndrWWZTcpe2nWOW/QYuXRVFzdsoAubNyOtzbz52RqO5EiZRTZ3A/tUPdVcLGGZk2dHXyJHiQ8xe4sTbzxwipqMMlHQPuxwzC+xB7uB5q9mvGqC3hzLh19Sn2ijJ356Nz1G5ic+e4Nxz5Y2M1DjLbEZJeH74/FK60fgtY4S4rp8wi1wN4hbXG2zofUdR5EbHHmq2gmo35JR4HgU9rw4aK+xxqyWBCWBCWBCY4EJ8CEsCEsCEsCFDzXMo6aJ5pnCRoLsx/73J5ADcnF4onyvEbBcnYKCQBcrGquurOI5zFCDDRRt4mPIi+xf7T23CDYefXHrGRU+DR55OtKdhy+g70i5kNhsi6nq6bKrUWX0zVVTp1SKhAaw21zSHZfQdL8gCL5D2z15NRUvDW30v8AADj4q4IZoFaZFxmXmWmrKd6SocExqzB0kA56HGxI8sc9Rh4jjMsLw9o33BHiCpElzYhXHFWTrWUk1ObfSIQpPRuaN8mAPyxzUlQaeZso4EHy4hXcLiyyrI6QzvDWztpjp0b29L7GejusRbexZlZT5eE49HUSCNrqdguX/wAs/wBr9Tb4JIHE+a95fnEqOtS6/k2onAcFwfY6vULjvOfdSHnqv6nnistPGWmJp6VjdNO23w5hSHHc6fBaHkPFyTP3E6GmqrX7qQizj7UT+7IvqN/TGJUULo29JGczOY4eI3BTGuvoUSg44lZPgQhXtPr+4yyqbcFk7sWNt5CF/rfGhhMXS1kbTwN/TVUkNmlB+V1q5dW95UwziFKKngjmWMvGAqhnOpQbDV5dbnGnMx1ZT5Y3DMZHOLSbHXQaHuSx1TqjzKeL6Kpt3NTExNvCW0tvy8LWN8Ys1DUQ9thA5poc08UIcf5h+eM7WKUFKalVJ2NRI2iLULWOnYg+ZxqYbDenAG8r8v8AiNT6qjzr4Iq4GyAUdKqt4ppPpJ5DuXkbdiSdyATYX/mTjOr6o1ExI7I0aOQGiuxtguPacE/JdX3lrd3tf7Vxo+eq2GYTm9tjy89fDj7lEnZKqeCA4zCo7y3eNR0TT2/xdBBv68/lh1eGmlYG7Z3hvhcKGdr0VnxjxfTUUkENUt46jWGJAKoosPGtjdWJt8jhFFh89S18kW7LW5knkVZzw3QoE4s4Iko3GY5OxCjxlIzq0qdyyfbjI5rv6bctuhxRlSz2WuHmeff396S5mXrNRr2e8dxZjHpNkqEF3jvzH2081/EXsehOTieFyUT+bDsfl+901jw5GIOMtXT4EJYEJjgQnwISwISwIXOeUIpZiAqgkkmwAHMnAASbDdCxPMKqbiOt7mEtHRQm5ax3HLWR9tuSg8hc+ePXxMjwam6V+srth++HNc5vIbcEUZ1mQpWjyjLQIZShJkb+7SxLMo5yykAna+/4ZcEJqGurqo3F7W5nv5BXJt1Gqt4L4fSujJV2ShDtrj1nvquQe89UwNwOoj9fmX19U+mcAReSwsfwtHANG3moY26rM0ol/Po8uWWaCnenliWMM4iqBIBIITYkjRcmx2+FsdEMh+6dUENc8OBJ0u22hd5qCN8uy0rhnjGmriyRMyyoLvFKuhwPO3Ub9OW3mMYFVQTUwDnWLTsQbj1TWuDkEcXZIVrKmmBtFmcRePcgCph8QBttZuvnq9BjXoanNTsmIu6E2P6HfRLeNSOaM+HqiHM8viM0aMrrpkjZQQHTZhY8rMLg8+Rxk1LJKKqcGGxBuD3H/SY0hzUJZ12duid0tesVCrCRROoZ4CDf6KQ2KjbzG1733vpwYu1zsxhzSHTTQO/U3iUsstxVzFx/l1HGImrmqGQe/YyM3Xd0QIfLn8euOcYTW1Di9sWUHhsPfqrdI1ul1Cm7ZqAGypUP+yi/1cHD2/Zur4lo8So6Vqr857Tcrq4+6q6eoZL6grovMXFxaS4IB/HDocEr4H54Xtv3FQZGnQqpoKzKAfzPMayhPRbuYyTtdgwYH5n+WOmWnxED76Bkg52F/UWKi7OBVvRcKSVVRTTGqoqyOOVZGkjjSOZgt7ajHfVZrbE9Mcj69tPC+MRvYXC1iSW69x7lOUk7rv2jUANTIj2CV1KII3Jsqzwyd5GrnkA2wHw8sUwqW0Qe3eN2Yj+1wsbDuRINbc1e5Rx/S90BVyCmqEAWaKbwsGA30395TzBF8cU+FzB/3AztOxGunyKuHi2qH+JOKErCr2YZbAyvJIVINVKpvHBErAEjVYn+lhftpKJ1Pdv/ALzhYC/YHFx5aKjnX8ET8A5VLFHLUVIAqKqQzSLb3BayR/ur91yMZ2Izxve2OLsMFh3nifMq7BxPFAufV5qKjNKpVDiNBl1MCAQ0kraXIDbXBJPwYc98bcEXQxQRbZj0rvAbJZNyT5LU8ky9aWmhhB8MUapc/qjcn4m5x5qeUzSufxcSU4Cwssv7QuFWpZBmuWELpOuRY7EDzkUDYqfrDlzPnb0uFV7J2ew1ex0BPw+iTIwjrNR7wFxbHmNP3gGmRbLLH9lvMeanmD8R0xi4jh76KYsdqDsUxj8wRNjgV0sCExwIT4EJYEJjiChZH2nZ9NWVKZVRbliO/IPProJ6Ko8TfIeh9Pg9NFTRGuqNh2R8/p6pEjiTlCPuDckgo6ZYacqwUnvHFiXkGzlrdbi1ulrdMYddVS1Exkl8hyHBNY0NFgonHPCvtsQaI93VQ+OnlGxDDfST9kn7ufoW4fWmmfZ+rHaOHC31HBQ5l/FZ1DJrFTOZJaORAfypSQL4pSp2kiA9wPc6mBsLk3sbnceMpZGAHgn7p54X4HnbgEoenNX+QcItXU8UslQ9NAVvT01E4VI16F3teSTzJF7333sOOorxSyuY1ge/8TnjfwHAcldrMwVBneX16TpGYJZqyJl9kr4ttaX92oJBBsOeog8wSQST200tI6MvDwI3Drxngf7fkqHN580ccX09K1HD+WZUDIQ94iyanANxGLlyLHp5X26YtC6cTu9ibe+muunfwTXgW66Fcrz2rqFMGRUa01ML/nEq2BPLVc7E7W+u2wvbGrLSU8LulxCXO/8AKPh+7JeYnRgVrSdlXfHvMzq5qp730hiEHoL3P3afhhEmO9GMtJG1g52uf343Vuiv2iiug4JoIbd3SQ3BuGZA7A+ep7n8cZc2I1cp68h+XuVwxo4K6jpkXkqj4ADHI57juVNl6khVtioPxAOAOI2Kmyq8w4Wo5/01LC5ta5jXVb0YC4+/HRFWVEXYeR5qC1p3CEMy7IqYt3lHLNSSDkUYsAfmQ/3NjUix+cDLM1rx3hLMQ4KjzqLNKSJoa+Fcyoz7zi5kUfa1DxAjncg/tY64TQVEgkpndDJyOx7uVv3ZQc4GuoUjhQ+2JoosyDaR4Ya6mSWaIb+65YagL9LgfhhVa007rzw272OIafLh7kM12KMMo4KRJVnqpnrJ1A0NKAEjO1zFGPCnLGXPiBc0xwtDG8bcfE7lXay2pU3jLiBKGkklZgH0lYl6vIR4VA678/S+E0NK6pmDBsNXHkOKs92ULM2yp6Wny8PVU1M0bNVTe0WZzNJ7togNRKLccxufTHoRUMnmmLY3OBsxuXQZR/d3lJsQBqpcVC9ablK7Mr2u9Q/sdLy95EA1H4AHCjK2n0BZF3NGd/rw9UWv3ot4F4XqKMSrLJH3D3KU0YZkiJ56Xc6tJ3upFrm/nfMxCtjqC0tBzDd2gJ5aDS6ZG0jdZ/xNl8uQZgtXTC9LKSDGNhvu0R/mh6W9Df0FHJHi9IaaX+Y0aH5/IpLgY3XC2fKcxjqIUmibVHINSn/vqDsR53x5CWJ0Lyx4sQV0A3F1MxRSmOBCfAhLAhC3aLxSMvpGkW3eudEIP2iPePoo3+4dcaOF0JragR8BqfBUkdlCF+zjhSaGgmqlK+3VSFo3lv4FbdbkXN2PiJ/Z22x34tXxy1LYrfdMNiBxt9NlVjCG34qjh9qoJVjTu6KedtZMrM0D92NCxazcM8p1OzEgjwC4OOg+z1LMzryMbppYOF9b+DdgNQq6tKOMl48Qv7PXxmiqeQWQ/RyescnukH4/AnGVPhjg3pKc9IzjbceI3V2ycCufHXDbswr6IWq4huvSoj+tEw5G45efLyInD61rQaafsO/7TwIQ9v4huhjs8z4Cu7miWR6WZTJLCy29jkudQBNgUv0HmOoN9LFKU+zdJUEB7dA787eB8e9UjdrYIq4645WjIgp17+sk2SJd9JPIvbf4LzPoN8ZmHYWakdLIcsY1JPyTHvA0G6qOHOzl5pPa83c1E7AfRE+BB0DW2Nvsiyjf3sdlTjIjZ0FCMrOfE/v1VWx8XLSoogoCqAABYACwA8gBjANybndNXvAhLAhVnE9Q0dJUyIdLpDKysOhCEg7+uHUzA+ZjTsSLqDsqjs2zNqjLqeSWTvJCG1sSL31ta9vS2OrFYGw1b2MFm8PRVYbtCKAcZ11dPfBdCVsFkIF4v7NoKk99Tn2WpB1LJFsCf1gLb/rLY/HGxRYzLTt6OXrx8QdfT6JbowdQq3hfjqeCf2HN17ubYRz8kk8rnlv0YbdCARh9bhcUsftNEbt4t4hQ15Bs5QOJ0q/ypqkpmqHsBltt6eMk+KWW/wBdQA1vQeSkNpDT+x2Y/L/8n5jyA7iodfN8EacMcHRUw7yW09U51y1EigsWPPTceFfIDGVVV8k3Vb1WDZo2/wBlMawBEU0qopZyFUC5ZiAAPMk7AY4GtLjYa+StfS6CMx49aZ2hyuL2l19+djpgi9Wc21W52BFxyJxrxYWIwH1bsgP4d3Hy4XS899GrnkjHM6WqoMxINTE2mQrp3DeKKVLC1rEWNt7b88E4FFMyppewRcfAgoHWGUoa7Ks2loa2XKqk/Wbu99g9r2H6rr4h6+pxq41Ayqp218PIX/fdsqRnKcpWyjHlE9I4EJ8CEzHEHRCxOq/15nWnnR0t7n6pVT4j5fSPYeqi/THr4x/C8NzD+ZJtz1+g95XP239y0DKeNopJHSSN4ECd5FNJYRSRatKyBuShjawPO488efmw97GhzXBxJsQL3B3tZOD+CIMxy+KpjMcyLJG3NWAIPkfj5EY44pXxODmGxHqrEA7oC4g4VlpYHEYFbQqpZqScnvI1ANzTy+8CByB5W2vfG1TVzZpAXHJL+cbH9Q2SiwjvC69nVa0c5pFd5KV6dKqlMnvojGxiJ5HSdvS2K4nEHxiYgB4cWvA2uONu9EZINl1454gjy5TDQxp7bVPdURRfUxt3jgcyTsL8z6A4ph1G6sPSTk9Gwak7eAUvcG6DdS+AeCfYw09Q3fVku8khN9N9yqk/ievwxXEsSNSRHGMsbdgpYzLqd0aDGUrp8CEsCE18RdCqOMP9hq//AA83+RsdNH/UR/qHxUOvYrPeAOz2hqcvgnlR+9cMWZZXXcOwBABtyHljexXFqqKsfG0jKDtYHglMjaW3UOLhsvmclNl1VVQwwoDUyCZmAf6qKLi58735N5b3NY1lGJamNjnOPVFgNOJ0UZbus0q14gnzTLe60Vq1rTSCOOCWAByeexQ3NhzJIA2xy0raGszXjMYaLlwdp7/grOL28bq5PGFZTAmvy+QKNzNSsJUA6llvqUDzN+uOX+H08p/48wJ5O6v+lJeRuFfZBxTS1ovTzI5tcpezj4qfEPja2OOpoqinNpWkd/DyKsHA7LjxhwtDmMBil2YbxyAbo3mPMeY6/ccWoK6SjlEjNuI5hDmh2hQfwBxNNTTnK8xJEqbQSNykX6q3PO4HhPX3TuLHUxKijmiFZSjqntDkVRj7HK5EHFPGhp5lpKenkqKt11Ig8KAG/iZj02PLbaxIxxUeH9NGZ5HBsY0vufADmrOfY2G6BK53qpdFXI+Y1AJIoaJrU8R6d9INtiLHe4O1zjYZkgbmhAib+d/aP6QlnXfVFeX8DyToFzB1SEDwUVJeOFN7+JlIZz+F788ZkmJMidenbd3F79SfC+ysGaaodp9dJVxNqJejlSiqOV5aacg08h9VuAfUDfHc7JUQOaRo8F7e57e0PPdVHVKkdtuRMBDmEB0yQlVcjmPFeN/3X2/eHlg+zlU0udSSbOBt8/UKZm/iC0HhLPVraSGoXbWviH2WBsw+TA/K2MOspzTTuiPDbw4e5Ma7MLq4OOZWT4EIX7R8+FFQTSA2kYd3F+2+wI+Au37uNDC6Q1NU2Phe58AqvdlF0M9jXDCJl7ySrq9r5qeXdLdVB+N2PwYeWO/H64yVYYw26Pbx3+iXC2wunzzs+aGMCiUTRa9clNPI30iqDoiV73CqWZgrfWN77WNafFc771BLTawcANDxJHG+x7kOjsNFUZDms0D93QO4Zbhsrr20uOtqeQ8/QeW5Bx01EMcrc1QBrtKzb/IcFANj1fRXuY8cPVwvTUtNOlW4MbLLHZIL7M8jnYALcg23tyxxxYc2CQTSvaWDXQ3Lu4De6sXlwsBqoHDFZFSx1FcTelpKdKSnYWBmKG8jjbk8pAB+PlhtVE+Z7KYdt7i93dfb0GpQ0214Kf2Z8PPI75pWC9RUXMQP93GeVvIlbAeS28ziuLVbGtFFAeozfvd+/ehjSesVo2MJNVLnfFlJSX9oqI0YfUvd/wCFbt+GOmnoqioP3TCfh67KpcBuUKZn2rRrE00FJUyxKQO9Ze7i3NhZjc89uWNSHAnukEckjWnle59B9VTpeNlx4h4nzeCETNT0lPHrRGLOZCus2DHSQLA/zG2CmpMPkk6MPc42J2y7cNboLnjWytV4fzZvfzVV9I6SM/IFt8c3tdABZsF/F5VsruJVfxdw5VrRVLvmc7hYXZlEUahgFJKnTY2I254fQ1cBqGNbA3Ui2p5qrmmx1S4ezcUXDsc5NisLabfbZ2Ccx9oj4b4mrgNTizoxxdr4DdDTlZdXHZtkPsVCnefpZfppmO51NvYk/ZFh8bnrjjxWq9oqTk7I6rfAKzBlaq7gwHMKubMpL92jNBRr0CDZ5Pix2+8b2GOiutSwspGbnrP8TsPJQy7jdLjvMJKqojyulYq0o11Ui844eo+Lf1A5NiMPgjhidWSjbRg5u5+AQ8knKFWcWZDTvJT5dQwKlSqozVC3DU8Sn3mZbMztyAJ31X2uDjoo6qZrX1VQ67DplP4jytyHEqrgOyFP4C4kk9rny+aRpxEW7ioZbFxGQrqx+sVJtq62N+mE4jRMEDaqMBubtN5X1HqFLHa5VP7TuEvbqfXELVMPihYbE23KX9bbeTW9cLwjEPZZbP8A5btHDx4q0jcw03QtT5scwoo6wLeuy8kTR9ZIyLSqV/XQE2tsysBjvkpm0dSae/3cvZPAHh6fAql8wvxCu+zjMIKe9CCoBHfUrmwM8Ml2B9XQ3U9dvTHHikU0v/I3/C4cnD5HcK0ZA6qJuIeKaajW8sgLnZIks0shOwCINzc7X5euM+mo5ag2a3TiToB4lWLgFm3s00tSIpABV1tRFU1CLuKeng/Ro53sx28unnj0GeOOIvb2I2ua0/me7cjuSdSbc1rGbZelRBLDJ7kiMjfBha49Rzx5mKV0L2yN3abp5FxZZd2KVrwT1eXTXDRsZB5XUhH5+fgI+Zx6b7QxtljjrGbEWPxHzCTCbEtK17Hl09PgQsc7bKlqiqo6CM3LEMQN/FIdCk/Aaj88eq+zrBDDLVP4C3pr9EibUhqtON8/qKGTuqJ0jipKRHdXTWGLSLHHHsLqbDncbH544qCkhqW55wS57iNDa2l3HvVnuLdBwWi5aXMUZmt3hRdekELqsNVgSTa97XOMJ4aHkN2vp4Jo2VfxHwzTVqaZ4wSPdddnQ+asNx8OXmMdNNWS07rxny4HxCq5oO6oouASR3dRX1dRB/gu9gw8nYeJh8xjrdieueOJjXcwPgNgoEfeh7iGBcwzKnyuEBKWkAknVR4Ta1k26AEL8Xbyx3UjjSUbqx/8yS4b8yqO6xDRsFqyrbljzicqDj+ueDL6qWNtLrGdLDoSQLj13x24dC2arjY7YlVebNKAeCuE4SMxp3VZZjFGyTSIC1qiG9wTflJfceXPGziNfKTDKDlbciwOnVd9LJTGjW6v+DqYZhkaU8mx7t4G66WjYhT8rKccVe40uJGVvMO8jqrs6zLLnld8yyWamkH5xEjwSKdyJYfcPzIU/M4mU+x4g2VvYJzD9J3UDrMsr/s8zn2ugp5TfXp0SX5608LE/G1/mMceJU4gqXMG248DqFZhu0Lrx+bZbWW/wJf8pwYb/WRfqHxUv7JQDRQ+0Q5HQ+8pUVc3okYJUEeTFivrjZlPQy1VQN7ljfF2/uCWNQ1qLe0nMXWnSmhNp6xxTp+qG99/gF29NQOMrC4WmUzP7MYzHvtsPMq8h0tzU/MqqHKsvLAfRwRhUHViBZR8Wa1z6k4TFHJXVVju52vgpJDWoe4bj/JlBUZhW3aomHfTX2Nz+jiHluwFuhYjkMd1W72ypZTQdlvVb83Kreq3MV5og+XZdUVs/irKn6RtrnvH2hiFt7LcC3TxYmQNq6plPH/LZp5DVx8SgdVuYrnkFGtNmFBSXJeKhleQnq8rqWNz5sGP3YtUSGekln4GQAeAB+VlDRZwC0i2MJNWT8QwfkjN4qtP9mrGMcy22ViRc+XOz+e0mPS0zv4hQOgd24tW945fL0ST1H35qXnHAkyEpBFT1dIWZ1pqi6NCWN2EMi7hSb7chtseeEU+JRuF5C5j9szdc1uYPFSWG+my45bwdVR/oYqPLVIAaVS084B5hXk2X4g+VuWLy4hA89cvlPI2a3zA3UBh8FZ5NXZTlavarjeVj9NI0neyuwv72m559LY5poq+uI+7IaNgBZoHmrAtZxUqn7TaOSWGOJZnEsqxLJ3RWPU2w3a3XoBfFHYNUMa5zsoyi5Fxew7gjpAhXiyP2LiGkqVFlqNKtbqT9E3w2KHb1xqUNqrCJIjuzUfH6qjurICtfGPLp6c4ChYvkIat4lmlIOinaQfARjulHzbf78esqiKXBWM4v+eq529aRdczmjmNZLLVJSNNXBI2kQsrx0QWw2IsO8IJPmtsKiZJH0bWRl+WO5sbEF9/fZSdb35omo+JMwtdIaOuQfWo6kBj66XuL9bA9cZz6Ok/M6M/3N09R8VcPd3FTB2iU8Z01cVTRnVpvUQkKT6OupSPW/TCjhcrheJzX/pOvpupzjjoryTP4fZZKqORJIkR31Kbjwgkjbrta2OUU0nTCFwIcSBbxVswtdB3YvQkwT1sm8tXKzE78lJ5X/WLfh5Y1selAlZTN7MYA80uIaX5rR8YSahXtR/sur/4Y/zLjSwf+ui8VSTslCPCmZCNspqbkR1NN7DISfCJIW+jvfqSHA+ONCugL/aIeLHdIPA7/JUadirng8mjzGtomsEmb2un9Q+0gHwIG3oTjkrT7RSRVA3b1HeWxVmaOLV0zM/k7M0qOVPXERTb7LOB9G/kNQ2PzJxEX/LpDH+OPUfp4jyOqD1XX5qHlsv5MzeSnY2p68mWEk7LN9deW1/6xjDZR7bQtkHbi6rv08PRQOq63NEnaEf9W1nL9A/8scOF/wBZFf8AMFaTslA3YsGqHkqXWwhgio49+i+J+nnY+mq2Nr7QgQAQg9pxkPnoFSHXVEVFF7XnU0puY6KJYY/LvZLlyPUKdP3YzZD7Ph7WcZCXH9I0HvurDV/go/EX+sM1goxvDSfnFQDyLWHdpz35g28icXpgaSifOe0/qt8PxH5KHauA5KXxWntdfR0XOOP87qOfJDaJTt9Zr7X5DCqI+z00lRxPVb4nf0Cs/VwCbige1ZlQ0g3jhvWTb/Y8MQ2/X6HmMTSHoKSWf8Tuo3z7XuUO1cAqDJ64y8T1G9xHC0a+mkJf/mLY0JoujwRne6/xVQbyrVhjzachTtPyQVeXTr9aMGZP2owTb5rdfnjRwmq9nq2O4HQ+B0VHi7VUZLxmVyNKsgvKiCK3MtKDoW9vM6WPWxx01OGj+JGnBsCb3/t3Poqtd1LoTbKGlnMM8EuZ1wVZJ9c7R09OX3VNrbgdL2PTrbSE7Y488bhFHezerd7rcVS1zrqUQUfB1cf0cWW0IsBqih76UehLrpPxvjhkxClPaMkni7KPQK4Y7uVn/o/eVonrK+onMTrIqqEjQMp2IUAgeW2+53xz/wAVDA5sETW3BF9SbHvKno77lVHb5S3pKeYX1Rz2uOgdWN79N0X78dv2YcDUPiOzm/D/AMlRPtdaLk1b38EMu30kaPsbjxKDz+ePPzR9HI5nIkJoOilVEmlWbyBP3DFQ3MQEFY12Ns/d5lW6S7keFVBJLWZyotcm5K+uPV/aCwdBTXsANfh8iueLiV17M6IVNQiywvopKXQyVMfOeaUvI41X5jbffbphOLP6GM5HC733BadmtFgNFMYuUa5j2b5dKQ3s4jYbhoWaMg+YCnTcc+WMqPF6xgsX5hyNj8UwxtKhtwTVxC1Lmc1vsVSrMpvzBJA/lhwxGCQ3mgbfm27SoyEbFUvHNKcuyNaS+qWV1jJTbUzuZHIHkbEW9QMdeGvFViXTkdVov5AWHyVXizLLQuG8uFNSwQj+7jRT6kAaj8Sbn54w6mYzTvkPElNaLCys8JUoQ7WJgmVVV77qqi3mzqBjTwZpdXRgc/kqSHqoK4Ny8T0kuWsSveRR1tHISbgsFJtb/Dl223IJxqYhM5lQ2rtezix47v8A+gqNF25VayGXMqdJI7RZtl7+JG2u3Jgf1JALg8r7Xtvjlbko5Sx+sEo37vq1Tq7xCuaPMafOqOWnlXu5baZoWuHhcHZrbEgMAQevI23GOSSKXDp2yMN27tcNiOXysrAh4sqKOE10EmVVzd3X01mgm3+kC+5MhO5uNmtva52PLtLxTSNrIBeJ+jhyvu0/JUGoyndc6njDvcuraSuPcVsULqwaw72w2ZOhLbbDzuNjsyPDzHVxT0/WiLgQRw14+CC7qkHdEHZlTLS5RE5Fro8725m9yD8dAUfIY4cYkNRXvHflHw+KtGLMTdlMJFC1Q+zVU0tS3kNTW225WW/zxGNO/wCQIRswBvp/tEY0um7MYDIlVXMPFVzu6k/4SEiMfz/DFsXdlcymG0bQP8jqUR8XFeuz4mokra42InmMcRG/0UPhUg+pv92KYlaJsVMPwtufE6n3WUs1uU3BjiarzOsa9u99mS45JAPEVPkzG/yxauHRwQQDlmPi7/Shu5KFuAI1/KVNL/eVFNU1Dj0lnYofmo/DGliLj7G9n4WuY0eTNfeqM7QWwDHmAnrzIgIIIuCLH4HBqDccELBsmhaOhzakUEtSVKTqpuCwjezX9NMYOPZ1JD6mnnP/ALjC0+JFvmuZvZI5Ix4V4jp6WoqvaJAiVcntdPO+ySI6jwauhjPhsbfyxk1lHNNGzoxcsGRzRuCCdbcjzV2uAOvFXVT2lZeG0RyvO/2II3cnlyIGk8/PHIzB6oi7mho5uICv0gUWXjioZS0GWVFujVLRwD56icXGGwtdaWdvkC4+4WUF/coHFuY/lLh+SoVQpIDlb3AMctnAPX3Tv1x04fF7HirYib62vtuOXmoeczLq67J6nvMqpT5KyfwOyj8AMcmNRhlfIBzv6i6tGbtCvOKKnuqOpkF7pDK23PZDjjpWZ52N5kfFWdsgTsCgtQzMfrTkD4Kif1Jxt/ad16treTR8SlQ9ladbHnU5PgQlgQsw7YmDz5VCb/SVPTyDRqf82PQ4GLRVEnJhHrf6JMu4WnDHnk5PgQgztglK5TUkde7B+BkQHGrgYBr47959AUuXsoRyvLZ46Qdx46rKp30ixvNDKodktufErbDf3dueNCeeKScmTRk7RfucNL+RHvVADbTgr7OIDVxxZtlRHtCpuvSaP68Lj7QIt8vgRxQv6BzqGs7BPoeDh3K516zd17FBT5vElbSu1LVp4e8TZ0deccq7ah8enobYjpZcPcYJgHxngdiOYPDyUAB4uN1VSF6yRaOutS5pBd6Wpj92W29123Bt4l9CQBuB09WnZ08HXhdo5p3Hjy7ijU6O34Ko44zOKemkhzSDuMwhS8Mig6JrH+7Yc1PVTy9CCB2YXBLFO2SjdmjcesOI53+qrIbizt0YVcph4dvyIoUX+KML5+uMmMCXFbcOkPxurnSNec8k9iyDSAwYUscQC89cihf5sT9+CnHtOJ5jsXE+Qufgh3VYrHMB+T8nYA7w0ukHl4tAUH+I4TH/AMqvBOzn+66k9Vql5HTexZZGtrGGn1MD9oLqa9v1r4TUSe0VTnH8TlLRZqHMgf2Xh4y/WNPLLc9Wk1Ff5gY0alvTYp0Y2Dg3ybYfBUGkd1UcKIqZ3DCpv3GXxxH46VY/5r/PHXV3dhjpPzSk/FVZ2/Ja2MeZT0+BCyzhKQLxDmcWnZ49Rv6d3fbqDrOPR1zS7Cad99iR8fokt/mEKzqez+WIsKKpWOBmL+zVEKzRKxPNNXuj0t88crMUY8Dp2XcNMzXFrrd/NW6O2y7xcGVjArLmTom3gpIUgtblZhc2xQ4hTjVsIJ5uJd9AjIea7Q9mlDfVMstS/wBuomdz+BA6eWKnGKrZhDByaAEdGFJ4vyyOLKquKFFiRYJCFRbAWBY7DzPX1wugme6uje83OYfFWcBlICr+xf8AsqH9uX/OcdX2h/8AUH+XwCrF2Fe8d/2dW/8Ahpv8hxw4f/VR/qHxVn9koX7Cj/q08tp5OR9E5/8AfljT+0v9cf0hUh7KPMxro4I2llcIiC7M3IDGExjpHBjBclN21KCx2kagZIqCtkpxv3yxbEfaVSd19bj1tjV/hBHVdKwP/KT8TsEvpOQRPw9xBBXRd7TSB15EcmU+TA7g/wDYxn1NNJTvySixVwQdkDdqH9pZL0/OD/6kGNrBv6OqH9v1Spd2rThjzycnwIQP2zn/AFTP+1F/6i42MB/r2efwKXL2V4oplir6adSO5r6ZI7gbd7EuqMk/rRlgPhij2l9M+M9qNxPkdD6G3qgGzgea5Zmn5IqvaU2oalwtSvSGVtlmXyU8m/rsBMJ9vh6I/wAxg6vePy/RB6hvwXTibLmopjmdEt9h7ZCvKWIbmRRy7xRvfqL+t4o5RUM9kn0/IeR/L4FDhlOYKbxbk8eZ0SyQN9IoE9LKvMMBqWx5i/I+RseYwqiqHUdRkkGh6rh3bH0UuGZtwqHiLNFruHnqJEBfuxcWB0SK4ViPs73PwOO+kp3UuLNiadM3/adfNUcczLlSOLKfXkUEINjKtFELb7s0flhVE/LiDpPy5z7ipd2ArHtEAcUNNYkTVkQIHVI7s1/uGE4Z1TLL+VjvU6fNWfwHevfaSO8gp6YC5qKqGM72sobWx9RZDt64phZyvfL+RpPyHvKH8l37TMwEGV1Tciyd2u9jeQhNvgCT8jiMJi6Wsjaed/TVEhs0qq4hpWhyampX95/Y6Zrb7low9rjqARh9M8SVz5W8M7vcbKCLNshrhGp7ziasN72EyfwaFt8tNsalcwswWIHmD63PzVG/zCtjGPKJ6fAhZVkJvxRWkbgQ7/JIAfxx6SoFsFiv+b6pLf5hWqE482nLyHvyxH72QvQOJQqHj57ZdWG4H0EgufVSOmOzDheri/UPiqv7JVJ2L/2VD+3L/nOO77Q/+oP8vgFWLsIrz+nElNOhGoNFIpHndSLYyoHlkrXDgR8Vc7LO/wD2f5fzOoXyn1fxRp/9uN/7Ui1S139vzKVB2VZdoaCeuyukm/QSSSSODydo1GhD6Em372OTDLxU9ROztNAA7gTYn0VpNXAI+RAAABYDkBjG43KYs9yKkSnz+qjgGmOSlWWRVGwk1i3wuCTb9Y426h5lwyN8mrg8tHha/uSm6PIXLtoYRrQVB5RVaknyFtX/ANGL4B1zNH+ZhRLwK0hGvvjA1umpziUIH7ZZB+SZb3F2i+P6RT8OmNfAgfbmEcj8Cly9lVeXZbJJl8tGrXqsvl1QN1On6SnPlZo20fC+GyzNbVCcjqSjreejvQi6gC7e8IvyyrhzKiBZbpMhWRDzU8nQ+RVr/cDjMlY+knsDqDcH4FXBzNVN2f1TIJ8uqDqkpTpUt/eQN+jbyO3hPyx1YlG0ltXHs/fucNx9FVh/CVy4EkNLV1eWN7kR7+m/4MhuVHorG3xJwzEGieFlWNz1XfqH1CGaOLUK58O6ps+pd9CSxTpc2H07K1gCOQI6c8adL95PRz8SC0/46fBLdoHBFVevfSZPTWJ06ap/ILDFZbj1kdR8sZUf3bKiX/EeJOvuCYdcoUmsHf51Av1aSneU/tzHQB8lBPzxRn3WHu5yOA8m6n3lG7/BeK2X2jOqeIC60kEkzHaweXwqPjp3+eJjaIsPc47vcGjwGp99lJ1f4KPx04q62hy9dx3gqZ7fVjjvpB221G4+7zxfDh0NPLVO5ZW+J/0oebkBeuO5hLWZdS3NhKauQjokAJF/Qm4+WDDmlkE0x5ZB4uP0UvOoCD+zGlJzfvjznppakjy72bYcvKx+/Gxi0g/h/RfkeG+jfqlR9u62sY8iuhI4ELKey5e+zTNamy21lFI396RjsfggJ+WPS4yejoqaHuufT/aTHq4lWfEXfZnXvQRyvDSwIrVTRmzO0gusYNuWn4j3r32xx03R0dKKlzQ57iQ0HUADipd1nZQmreyemVNVE8tNULukqyMd99mHlv0t8+RGY7M42nAew7iwHopMQ4bq67Oc/kq6ZvaBaeCRoJvIslt9ttwd7db45sUpWU833Z6rgHDwKljiRqm7U6oR5XVE/WQIPi7Af1xfBoy+ujA539NUSHqlcOyOmMeVUwIsW1v8mkYg/wANsTjkmevkI529Bb4qIhZiMXW4seXXGXeyYsg7EX7mqzCk+w1x5/RuyH+Yx6n7RDpYIJ+Yt62P1SItCQj7jXhcV8KqHMU0TCSGUc0cefWx/oD0xhUFaaV5NrtIs4cwmubmCH48xz5QIjSUzty9o70BPRimoN9wHwx2uhwk9cSOA/LbXwuq3k5K74J4XajEsk8nfVU7a5pLWFxyVdr6Rf8A/Q5Dkrq0VBa1jcrG6AfPxVmttuo/avlpnyyoCi7IBKP/ACyC3/Jqw3BZhDWsJ2Jt66Ksgu1WPA2aCpoKaW4JMah7fbUaW/5gcc+IQGCqfHyOnnr8FZhu0K/xyKyBe2hCcqlKi+l4mO19tY/642MBcBXNB4gj3JcvZXOozFEalzWH/Z5Y1iqrHZUP6OQgdY3urdQG8hirYXESUb+00kt8eI8xqPBF9nBNXt+Sqpqpd6GqYGoC7iGU7CYW+q/1rdbHfYYI/wDnQ9Cf5jAcp5gfh8Rw9EHqm/BdON6V42hzSk8bwC0yrYiamO7W8yvvDf13sMRh8jXtdRzaBx07njb14of+cLxxDUp32W5nCS0bOIZGXrFOCFLeivbboTgpWP6OajfobZh4t39Qh24ch3tT8L5lb61JRk/H2kgfh1xpYLr0Hc99v/qCqS8fJEvB8qStPmTXEKxLBTs4se5iW8j2O/ie/r4R882ua6MNpB2rlzv1HYeQV269ZeeEaxYqerzSq8AqHMo1c1hQaYV5m5I3AHPUMTXML5Y6OLXILf5HV30Qw2BcV5yaoFDTVGYVakT1T953Y98g7QQKOZbTbboSfLBOz2mZlNCeqwWvw/ud6oByi5UnhXL2pkqMwzAhJ5hrludoY192Iddha/mbDe1yuslEzmUtOLtbt3ni7zUtFhmKFZJ5ZjJU6SKnMvzakQ+9FSj35SOm3i67kHrjSyRxgRX6kXWeeb+A9dPVL135q+4Ho0/KVc8IvDBHBSRte4+jUa1B9LLf1OOTEJHeyRNf2nFzz5nRWaOsVoWMZNVNxfmvstHUT9UjYrf7R2UfxEY6KOn6eoZHzIVXOsLoZ7F8pMGXK7CzTu0u/wBnZV+8C/72NL7QVAlrC0bMAaqxCzbqPWVn5KzSoqJ1b2SsWK8wUkRSRjSA1uQO5v6jyOJYz22jZFGevGTptcHXTwUE5XEq7zbtAoYY9SzpO59yKBg7ux5KAt7XPnbHFFhdU91nNLRxLtAFYyNGoXns2yeWnp5HqRpmqZnqHT7Be1l+4X9L26Ytik8csobFq1gDQeduKGAgaqg7e6srQRoDbvJ1uNt1VWP+bTy/rjR+zMYNWXng0/Ef7VZuzZHfDtF3FLTxWt3cUan4hQD+OMOof0kznniT8U0bKxOFIWM/7BxNubJU+v8AjL1/81eXwx6y/tWCabxn4f6KR2ZfFbMDjyQ0T018CFTcQ8V0lCt6mZUPRB4nPwVbt8+WOqmop6k2iaT8PVVLgN1TU3GIqKkQGn/NpPoxOzghy8XeINHvBXS+56i3O+Oh1AYoulz9cfhsdLGx7tCoD7m3BVHZdKaSprcrc/onMsG/ONrf0KH4s3ljtxce0RRVjfxCzvEKsZsS1aWMYKaomaUCVETwyrqSRSrD0I/A+R6HF45HRPEjNwbhQRcWWTwcM5rlTyR0iJW0chN43K8jYEFSQQxFxdbg2uR0x6aStoK8B85Mcg4j47Hbvskhr2nRd+GqjM6dHglyySWjIISFpEZo1P8Ad6mPjS19mFwLb2wqsZQyESRz2kG5sQD32A0KluYaEaJ+HK7MKKVo4suqWoTcpFIyl4ieYRuqc/Cfv53iqhpKhge6Zol4kXsR36b96GlzTtooCpVolVTLllT7HUXaOO41QSbElDuAocagOhA9cPPs7jHMZ29I3QnWzh399tCo62osqjjSszFoC9TRvEGgip55WPvlJQ6MLciTtbf3j6Y7MOiomS2jlBIcXNHIFtiPn5Kry62oRPmdVVzxU1MuV1UVImnvo0ZdTqo8MQJ+pe2q9iRtt1y4ooI3vmM7TIdib213PjyVyXEAWXqWtrZ51apyuc08NjBTRlNGocnkv7xAtpGwHkcAhpo4yIqhuZ3acb38Bpx4ou4nUJ4qyskqzVVWWVMjRkiljBTRED9Y35yH7XToBYYHQ0zIehhnaL9o63J+ncgZr3ISzWrrKya9XllS1NGQ0VOjLpdh9ae58XSyjYb3vghhpoIrRTtznd1joOTeXipJcTqFxy/L83qpZpGgSlkk+jE8jXaGH/DhjB2PUubXv0tcWllw+BjWNeZANco2LuZPLkFWzyVpHDWRR0VOkEIOleZPNmPvM3qT93LkMYVTUvqJTI/c/DknNaALK1whSsv7U6pqyopsqgJvIwknI+qg3F/gAW+S+ePQYPG2nikrpPw6N7z+9EmQ3OULSaOmWJEjQaURQqgcgFFgPuxgOcXuLnbnUp1rLpJGGBBAIOxB5H44i5GoQoVJktPE2qKnhjb7SRop+8C+GPmleLOcT5qLBTVXClKybtDPtmdUFEN1jIeQWuNzqYEfsIOf2seowv8A42HTVHF2g+HzSH6vAWtDHmE9esCFkvbtlrKtNWx3DxPoJHTfUh89mB/ix6X7NSgukpXbOH/lJmH4gjHNeLRFlor0iMoMaPoVre/YG5sbBSd9umMiGgL6z2YmxuRf9+5ML+rmQXV8RVFSxSSs03G1NlKGaUg/am91PjfrjVZSQwjM2O/90hyjybuUvMTx9FNyTg2ckmOCGgB5yyH2mqYdfE3gjuPK/PlthM+IRjQvMncOoweQ1PuUhn74ooyrgakhMLFDLJCiIjyMSRoLFTYWW41GxtsLAcsZ0uIzyZtbBxJIAtvv8FcMAVB2oUMlPJBmlMCZKchZgPrRHz9Bcj4Nf6uNDB5GzNdRS9l+re5ypILdYI7ynMY6mGOaI6kkUMp+PQ+o5EeeMeWJ0UhjeNQbJgN9VMwtSmIxFroVfWZxBDIkcsqI7glFdguoDna/x/7scMZA97S5jSQN7KCQFyyriKlqWdKeeOVk94IwJHr6j1Fxi81LNCA6RhAO1wgOB2VphClDvH2QPXUbQRMqsXRrve1la55A47sOqm0s4lcLix94sqvBcLIjxw2VksFkIVz7jFYJHiiQSPGAZXeVYYotXuq8j7amHJQCfhjugoDIwOecoOwAJJ52A4Dmql4BspfDvEgqD3bx91Lp1hdayJIl7a4pF2db7HkRcXAuMLqaQxC4OZvmCDyIOx/d0B11fgY5QrJ8ShVPE+eR0VNJUS8kGwvuzH3VHqT/AFPTD6WmfUyiJm5+ChxsLoA4MT2Wnqs5r/0s4Lqp2IQ+4q36udIA8gnrjaxB/TSx4fTnqtIHnxPl9UpmgzlE2R8bpIY46uJ6OaQXRZN45L7ju5R4W2I2Nj0xnTYa9oLoiHtG9tx4jfzVw/mi4NjOurqr4lzpKOnkncE6R4VHN2OyoPUnbDqenNRKIhx3PIc1BNhdV/CvFHtUcxlhenkgbTMrEMqm1zpcbGw5jYi+HVdGYXNDHZg7UeF7cUNdmCBuyqM12Y1uZONtRSK/TV/VYwo/exuY1alpIqMcrn9+KTH1nFy13HmE9PgQqnirKBWUk1O394hAPkw3U/JgDjopKg08zZRwP/n3KHC4ss47H69ZqepyuqXePWNBNiUYkSLsb+F77j7QxvY/CY5mVsJ7VjfkeHuSYjplK0/LMqhp00QRJEvkigX+Nufzx5yWWSV2aRxce9OygKZhYUrMM+40nkMzRTpSUscvcJN3RmlnlHvCJL2sPM+Y38t+nw2NgaHtL3kZi29g1vAkpLnnyXvKuK3sUq5Eq6Rz3MsphMMkLPsFqIjsEa9gw253xWagaetECyQagXuHAcWnmOSA/gdlGymqbIqw00zE5fUMWgka5ETHmrHoOh+TdWw+ZgxSDp4x96wWcOYHH9+HJAOQ24LVVa+POJy9HAhAHaHksTSRSoV9pkKx2ks8TRIdchlja66EW7XGk3tvcjGrhtRIGuaewLnTQ5joLEcSdOPFLkAXrJZooKebM2hWNDHpp441sVpwfo1AGwaViHP7SA+7itQ18sraUOub3cSfxW1P+I08kCwF1VSZ7mDd45lmAjJEns1LFJDCw5oWdxJKUt4ygsDcDljrFPSizco12zOIJ79BYX4XVczjqirg7iNqnXFMFE0YR9Ud+7ljkF45Y772YdCbgjGbWUrYbOZ2Tca7gjcHwV2OzKuzrieeSdoKRWGksutIxJI7IBr0K7LGqIWVTI7W1XAGxOHQ0sTWdJNyvYmwAO2wJJPIDbVBcdgvfC/EFUan2apilYFSRK1O0RRh9SSxaI3G4dGsTtYXGIqqWFsXSxuA12zXv3jY+RCGuN7Ljw7w5OKuWSphjEQkqXju2tpHlluspW2kWisgubgXG1zi1TVx9C1sTjms0HgLAbeZ1UBpzaqu4UgU5iDGpWMPWyoAbBYmMUQso2CvKkjr52JA3w+seRTdY62aD+rU+4EAqGjrLS1bGIE1c6qoWNWd2CqoLMzGwAHMnFmtc5wa0XJ2QsnaX8uVRnmPd5XRkm7nSsrDcs1+QtzvyXbYsbekI/hcPRs1nk9w+v74JPbOuyOMkzyizWGRI9MqKdLxyKNh9UlT0Nrg/wAiCBjVFNU0TwX6He/++aYHNcqHNOCJYFZaIpNTMbtQVXijP/Cc7xny6X3vjsixGOQg1Ayu4SN0PmNiqFhG2yqMjzqank7qmZ9Qtqy2te0g2/8Ahpzs422U+uOqop45GZ5ALf8AyMGn+TeBVQ4g/Jes/wA6lq5YpRBIhicRUtPOhBerfnKw38EK7388RT07YGOZnBuLuc3gwcPFx4KXEu4L32gTrleVR0MJLy1F0JO7MG3lc9SWJC/vemJwqP22tdUSaNZr3C2w8h8EPOVtgjLgDh72GiihPv7vIR9ttz92y/ujGXidX7XUul4bDwH1TGNyiyIzjhVk+BCY4ELGe0eifLMyhzOBfA7fSjzaxDj99OX6wJx6vCZG1tI6hkOo7Py9D7kiTquzBa5R1qSxLLG2qN1DqR1BFxjyz43MfkduDYp+4us74Ezismrdcj6oKuOWoWNr3gRH0RleY8QtsDvuem+5iNPTx0+Vos9hDSfzEi59EpjiXa8UO0H5rLT94LjLa6WKUHn3dVbu5z5D0F+mO+S0zHBv/uxtI8WbtVBodeCLOO6eIV1MGKotXBVQTkkC6LGGRzfmUPI89xvjKw5z/Z3kamNzXN7tbEDxTHgXCtMpyxMxyinjqxq7yCMlvrAhfC4P2uvz8jhE0xpK5z4Ts4/HZSBmbqhbIOIp8mlFFmV2pr2p6mxICjkp/VA6c09VsRp1FJFiMZqaWwf+JnzCW1xYbO2WqxTBlDKQykAgqbgg8iDjzbgWmx3T1mEc4zOvmj8dr93KrKyd1TRtcobj3qiS1wLHu1sd8brmex0rXi2uoPNx4+DB/wBxSu06yNuL8teakdIQC6mOSNTazNE6uE8hq06fnjKpJRHMHOOhuD5i10xzbhBNJxMYUljjnpoQzSP3deHjmgMjMzqVtaYaybWI59bY1n0OdzXOY51rC7LEG22vDTfklB1grng2gSOr0REslNQ08JcggszszkMDyIFjpO66/XHLWzOfBnfu57jbwsPTv42VmAXt3IbpaJ3aARSPqn72IwJIYlLQTztLJJIoLhQX2VLFiRfbHc54aHZmghuU5iM3aa2wA2vpx2Vd1OoZpsvqNLsVCmESxd9JNE8U0ndrNF3t3jdJLBluQR8sKkbHVR3A/NY2AILRcg20II2NlIOUou7QMxeny6pljvrEZAI5gsQur5Xv8sZ2GQiaqYw8SrvNmkrP8sMpkmhy+Tv4ysUYamBXRHGiqqyVL+GMXLsVjVnuWsR015g0Na+oGU6kh3EknUNGp2AudO5KbfgjDhjLRlFNO9XUroeRpTctpjLc1UuxdyT57k9Lk3zaqb26VohZra3DXvIFgExoyjVDTyz5/LYa4Mrjbc8mqCDy+H4Drc2tpWiwlmtnTnbiG/7VNZO4I6zPhannojRaNEOkKoTbSR7rDzIO+9773vfGLFWTRz+0A3dfW/FMLQRZAZpJ0qEidlhzKFfzacDTDXQr/duOWq2xHMcx542DJE6IuAzRO7Q3LHHiO79lKAN+9HnC/EaVisCpiniOmeB/ejb+qnow2I+7GRV0jqcjW7Xdl3Aj5HmE1rrqTn3D9PWR6KiJX+y3JkPmrc1PwxSnqpad2aM2+B8RxUloO6H8p4Y9ileqq6t6hIIisBn5wpzkJb6xNgNVgbbY7Jqw1DBDFGGlx1t+I8PAdyqG5dSUG8Gq2c5q9dMpFPT27pDe2q9418iRu7W66ehxsV+XDKIUrD139o93H6eF0tnXdmWzDHkwnpHEoT4EJYEKs4jyZKynlp5PdkUi/wBk81YeoNjh1NUPp5Wys3Hw4qHNzCyzXszzmSjnkyitNiGbuG6G++kHyYeJfUkeQx6DGKdlRE3EINj2h++WxSY3EHKV6yd2y+oQyB3NKjUk+kEsaZn109Sqjmgvpa1yN8LntUxGxtnOdv67We2/M7hSOqV1zyWmrKmrniYSUv5PdKiRdk7xW1RbnYyDmPKw9MVpulp4o43iz+kBaONrWPkg2JJCJKLhuKvyujirELEQxG5JDq2gXN+YPnfn1xwSVclNWSOgNusfDdXDbtF10489oioljokdRdEdoffihHvNGo3YgC1hvviMP6F9RmnIO5AOxdwBPBD7gaIdj4gD0/d5iI62ifwithQ2W3+PGPFE4+0ORt8cdppi2TPSkxyDXIf/ANTxHcVXNprsuNNlVdlY73LHFfQtd+4LXZR/uyOf7v8ACTvhrp6WtPR1Q6OX81tCe8fvxUWc3VuoRHwzx9Q1TWuKeoNlaOYBHJHIX5Nbewvf0GM+rwqqpxcjM3gW6hXbI0qRxpw2aru5I/FJFf6NpHRJkIN0YoRpPUNvY8wQcJoqsQktdseNgSDwOvDmFL231Q4curnCxGGpkRbaY6qSmEXhI0h5o7zSIpAa1gWtZrgnHf0tO0l4c0X4tDr9+h6oJ93BLynkjbhzKDTxkO/eSyMZJpCLa3byHRQLKo6ADGXUT9M7QWaBYDkP3qTzTQLIR4kyGogqTUUyu6d4ZlMQR5IpGTTKO7cqJIpAFuoYMCLi2NGmqYpI+ilIBtbW4BANxqL2I1sSLc0stIOiagyyprZQ08cqKTEZpJ0SNmWF9aQxRKzlUL+JnZiTy6Cw+aKnbaMgnWwBvbMLFxNhc20AAU2J3Rzm3cmFxU6O6KnX3hAW3W99rYyYekzjo734W3urm3FAtX2hU8dqbKqc1UgFlWFNMSfEgcvgLeoxsswiV331Y/IO/Vx8Al9INmpsv4EqKyRajOJu8IN0pYzaJPRrc+fTnbdmxaTFIadpioW25vPaP0QGE6uUjtMy6Xu4Suv2GM/nENN4X0j3XW3NUNjptta/qFYTKwPcDbpD2S7UX4g+O10SA202UnhXiUqyQVEqzRyAGkqwdpxy7t+izLyt9bfYEbqq6O4MkbSCO2zl3j+1S13A+SI8/wAjirIu7lB56kddnjYcnRujDzxxU9S+B+ZnmOBHLwV3NB3WdZl38ZmkZgMxy6NZDMuy1dMeYkG+9gbjezC49NuLo35WtH3UpIsfwu7v3slG48QtSoakSxpIvuuquPgwuP548+9hY8tPA29E4HRZR2mZ9LX1SZVRb3YCdhyuN9JP2U5t6i3THp8HpY6WE19R/iP3x5JEji45AtI4XyKOip46eIbIN2PNmPvMfUn+g6Y89VVL6mUyybn4ck5rcosFb4QpTHAhPgQlgQlgQgDtT4LNZGJ6cWq4RdCpsXUG+m/2gd1Pnt1uNrBsSFNJ0cusbt+7v+qVIy+oVZwpmMOcxKJmeDMKYC8sR0SWB94bWKk7MhBAPQXGG10EmHSExgOifwOo8PHkQoYc/iiGn4JLsprauerVCGWJtKR3BBBdU98gjrt6Y4HYjZtoY2svudSfK+yvk5lF4FsZ6uuVXULGjO7BUUFmYmwAAuSfgMS1pe4NaLk7BHeskpK2TvXqoYl9pzFu7pYCLJ3C86idRzuLm5ubHa4OPSPjYWNhkd1Ihd7uOb8rT3JOt78SvQlqKGeOOmienqJZAppAC9HNfdpIn2MVluSBysBa2K2iqYi+Vwc0DtbPB4Aj8X71Rq0/uy0HP+EKOtH5zArNb3x4XH7wsT8Dt6YxqbEKilP3TyO7ce9MLA7dDEXA1XTf2dmcixg7RTgSILdL8gOlguNE4pTzf1MAJ/M3QqmQjYpDMs/hID0lNUgc2ikCE7frOP8ALg6HCZBdsj2HvF/gpvIOC9HjLNRscmf5Tf8A84kYdQH/APJH/wBVGd/JOvFebv7mUEftzqP56cQ6hw5u9Tfwb/tGd/JczDn9Rsz0tGpuCVGt/lfWPxH8sGbCIdg6Q9+g+qPvDyVdnXCFLTBajOauoq2ZtKL4wpYi+lVS7Dl0ZRh8GIzykxUMbWcSeNhzJUFgGryukvFDU0YSlpoMuhNtLVe0j3NiVp47yMdwbnzxQUQlcXTPdK7+3Uebzp6Kc1thZc6HNq4y2irJnnIZ44KujEMVSq7sIWvqWwO17HlfbfFnwU2W74wGjQuY7MWk7XHFRc81o2Q5mtVTxTqCBIobSeYPIqfUG4+WMKeEwSuicdR7+9Nabi6A+KeHBQiaSOEzUE3iqaZfeib/AB4PskbXAta3QDw7NJV+05WOdlkGjXcCPyu7ktzbajZTsh4jqkhXTGcxhsO6qIHQOV6LMjkFXXkT8b2IOEVNHC55u7o3cWkG1+bSL3B/d1LXHxQ9m9RNVSzwqVNZWLHCYozrSkpgSWMrr4S5ubgHrt0v3wMZCxkjtI47uBOhe+2lhvYKh123Kue0Li32GGOhovFUuqxoF3Ma2sDbe7HkB8/K/NhWH+1PdUz6RjUnnxt9VZ78oyjdWHZnwQMvi7yUaqqQfSNe+kc9AP4k9T6AYTi+JGskyt0jbsPmrRsyjVG4xkK6fEoTHAhPgQlgQlgQmIxBCFlnaHwbLDN+UstusyHVLGg97zdQOZP1l+sN+d7+jwvEo3x+x1erToDy/fDkkvYb5mon4C42izKK4sk6gd5F5frL5qfw5H1zsSwySiksdWnYq8b8yLCcZyus945zJKmY0RcpTQKJ6+QdEG6QftObHne1rX3GNnD4XxM9otdzjljHfxd5Jbzc24Kx4Gyx3LV9QtpZ1URR2sIIBvHGPUizN6+W+OevnaAKeM6NNyfzO4nw4BSwfiKLyg8sZoFldDPHGdPEkdNTb1dSTHF+oLeKU+iDf4476Cna9xlk7DNT38m+JVHu0txQBl1PTxBmonmVqaspoJJRUPao1SKJGdL6bElgLbEb+mNqR80hAnDbPY5wGUdWwNgDvdLs0bLZgMeVT1n1dnGYy19bS00tPGIEjeMSR6i2tF8JbV4TqPUdRjaZTUjKaOaUOOYkGxta3xSyXXICJOD+IRWwaipjmQ6J4m2aNxzBB3seY9PUHHDW0hp5bA3adWnmP3urNNwhDM6moNbI/tUypFmFNAIVICFJBGTqsLnmeuNSKOIQBuQXdG43O9wTt6JZvfzRT2gZU1RRSCP9LHaaEjmHjOoW9TYj54zsOmEVQ0u7J6rvA6JjxcIRyfM1SqFdHSyVC18EbjuIw7RzxnTIhYkBRyJJYbqcaE0LjF7M54aYyRqbAtOoPeqAi9+a9V+f66tJaqSnpzTLKYaYSGWQyOunVOYkYRqAdwL2357HER0mSAsiDnZ7BzrZRa+zb7lSTc6qy7PM9WNIKGVdMhjLxSq4eKpFyztG1h4rkkoRcYTiNO55dUs1FwCLWLeABHLvQx2zSj474yExC1d2e5dK7O9Kupj4tDOgPxVGC/hjvjxWrjGVr9udj8QqmNp4IY4n4npsqX2LK4UNS5tpiXVoY7DXzLv5Kfn0B0aKglrz7RVu+7HE8fDkP2FRzgzRu6sOzngQ0xNXW/SVkl2JJ1d3q579XPVunIbXJViuKCcCCAWjHvUsZbU7rQAMYgTE+JQlgQmOBCfAhLAhLAhLAhMRiCLoWY8bdnb977blbdzUqdZRTYOepW+wY9VPhbrbe/ocPxdgZ7NV9Zh2PJJezW7VM4K7R0qD7NWj2arBCkONKu3kL+61/qHzFr9E4hg7oW9ND1oz5keP78VZklzY7pqbgCVahkecS0Lze0ujj6V5RbSrsPeS9m/dAt1xDsUY6IOay0gbkB4AcSBzKBH6LQlGMUJij5lXJBG8sjBURSzE9AMMjY6R4Y0XJ0CDoLrJZsw1yCeolFNUZiNETSMB7LRjyJ2DydPVr7WOPRCPK3o425mxakD8UnhyCRfW54qXnqRp7YlPoMKfktlWMgqLTMp3BtewXfyAwulzu6N0t8x6Ua/pUu42WsY86dk5ZVxuCKrNNNwxy+KQEc/BL73O+xA36Wx6Kh1hgzC4EhHqAlO3Kj09ZPDK1VoIraYKmYwKRaphA8NSmwBYDfa3IjYbG74opGCG/wB2/WN35XcWnu/8qovvxU/MqmKQVc8Lh0NTls6Mp6s0S77+Q5dL+eERMkaY436HLI34qx118FppxhJqx/MqBoY8woIy1oHWup41Zl1wsfpYvDYlQCwsOp53x6WKUSOhqXW6wMbjvZw7J18kgiwLUa0ud5ZRwRmEwxrKoZI4VBd7gckQamO4vt8cZLqesnkIfckGxJNh6nRMu0BCGTwM9RSx933chrpa1YbWanpip8Mg+oXYg6fM4053hsb3XuMgYTwc4cuduaWN1qtTVJEjPIyoii7MxAAHmSdhjzrA57g0C5PJPOm6y3PuP6ivkNJk8bMSdL1FrBQeZX7A/XbfbYXscekp8JipWdPXG3JvE/vl6lJMhcbNRJwHwBFQfSyHvqpvelb6t+YS+/Pmx3PpyxwYli0lXZgGVg2A+auyMN1RoBjJsrp8ShLAhLAhMcCE+BCWBCWBCWBCWBCa2BCFeNOBKbMVJddEwFlmX3h5Bhyceh+RGNGgxSejPUN28WnZUcwOQPFnma5KQtYhq6UbCUG5UX+3a42+q/yONj2XDsS61Oejk5Hj5fT0S8zmaFaFw1xjSVy3glGrrG/hcfu9fiLjGFWYfUUjrSt05jUeqa14chXtJqpmnhSSkqJaCNhJL3KhzK4F1Ure4RTzva5v5A478KEQje9kjRKdBc2sOJvz5Kkl77Kxg4crpodctVoklBZ6eSGOWBAeUQU7jSLAkNub4QaumjflZHcDZwJDiefL3K2UnVDOb0xpqbNImgpopVhp5S9KHVHBkbSCjbLYqeXnjQif00sEge5wJcLOIJGnPiqEWuteGPNlOWZ8doRWVp6Pk81rc7pIf6EY36BwNNGOUzfeEt3a8le8YZTJIsVdSC1XAuoL0mjO7wtbnfp6+V7jhoZ2MLqebsO08Dwd9e5S4bEINpKGFaGuqqUD2aoalkSO+8UiTDvIyBy0m1rdCLchjVlmkNTFDNq9ocL8wW6FUA6pIWxY8ynIN44yyo7+kq6OISyxs0ciFgoeKQG4YnoDv1sTexxo0E0QjkhmdYGxB3sQqPBuCFCyjgx4gSzw0UfVKJQHI8pKiUFz1Hh04ZPiLZNgZDzcdPJo09bqAy3cq6r40y7Li0WXx+01DmxMZLl23trlN2ffoNXM8sdcWF1lWA+odkYOenoNgql7W7bqDTcJZjm7rLmkhggvqWnTZvTw76fi926WF8PdiFHh7Syibmdxcf38LKA1z9XLTsjySCkjEdPGsa7XsNyfNjzY+px56eokndnkNynAAbKwthKlPgQlgQlgQlgQmOBCfAhLAhLAhLAhLAhLAhLAheXjBBBAIOxB5EHocG2oQs+4j7J6Sc95TXpZb3Bj9y45HRfw/ulcblJj1REMknXbyP1+qU6IHZU0Yz/Lfs18I9S7AC/wkvb9rHSf4RWm4vE73fT4KPvG96m5f2wwBu7rKeambrcagPiLK4/hOFS/ZyYjNA8PHcdfp71ImHEJs5kybNW7w1pikdO7NpTESqk2DLILHcnmN8RCzEqEZOiuBrte3gQg5Ha3WjU1ZG6gpIrg8irA3+Fj6YwXMeD1hb1TBZDfFvBYrpVk9olgPdNCRHbxI5uwN+h8vTHfQ4iaZhZkDtQ4XvoRsVVzL8US00QjjVL7IoW5PkALnHA4lzieatsgXO+HMo7yWSaoWLW+t0Wq0LqFjfQp94kX87742Kesr8ojjbewsDlubeJVC1nErvmfaxl0NwsjzEbWiQm/wZ9Kn78EX2frpdS0N8Tb4IMrQqZu0HMaz+zsvYKeUs3KxPMe6nL9Y46f4TRU/wDVTAnk39n5KM7j2QuadnVfXENmtcxX/CiN/wCgjBv5K3LnixxekptKOEX/ADO/d/go6Nx7RR1w1wjSUI/N4grdZG8Tn4sd/kLD0xjVVfUVRvM6/dw9ExrANlfWxyKyfAhLAhLAhLAhLAhLAhMcCE+BCa+BCV8CEr4EJXwISvgQlfAhK+BCWBCbAhcKyijlGmWNJB5OoYfiMWY9zDdpshDFd2a5bLuaVVP+7Zk/BSB+GNGLGq6MdWQ+dj8VQxtPBU1R2MUDNdHqI/RXUgfDUhP447G/aSrAs4Nd4j6KhhbwUf8A0K012IqanxCzbpc9Tfw7i9jb0xf/AKln0+7Z6H6o6Ec0h2I0XWep++P/APHif+pqn8jPQ/VHQjmrGk7IctQAMkslurykX/g0jHO/7RV7jo4NHcB87q3QsRJlfCdFTkGGmiRh9bQC38RucZs1dUzfzHk+asGgbK6tjmVk+BCWBCV8CEr4EJXwISvgQlfAhK+BCV8CEsCF/9k=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273050" y="-2270125"/>
            <a:ext cx="5048250" cy="5048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61873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648680" y="1628801"/>
            <a:ext cx="8350696" cy="1584176"/>
          </a:xfrm>
        </p:spPr>
        <p:txBody>
          <a:bodyPr>
            <a:noAutofit/>
          </a:bodyPr>
          <a:lstStyle/>
          <a:p>
            <a:r>
              <a:rPr lang="tr-TR" sz="3000" b="1" dirty="0">
                <a:solidFill>
                  <a:srgbClr val="241389"/>
                </a:solidFill>
              </a:rPr>
              <a:t>2</a:t>
            </a:r>
            <a:r>
              <a:rPr lang="tr-TR" sz="3000" b="1" dirty="0" smtClean="0">
                <a:solidFill>
                  <a:srgbClr val="241389"/>
                </a:solidFill>
              </a:rPr>
              <a:t>008</a:t>
            </a:r>
            <a:r>
              <a:rPr lang="tr-TR" sz="3000" b="1" dirty="0" smtClean="0">
                <a:solidFill>
                  <a:srgbClr val="FF0000"/>
                </a:solidFill>
              </a:rPr>
              <a:t/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>Borsaların </a:t>
            </a:r>
            <a:r>
              <a:rPr lang="tr-TR" sz="3000" b="1" dirty="0" err="1" smtClean="0">
                <a:solidFill>
                  <a:srgbClr val="FF0000"/>
                </a:solidFill>
              </a:rPr>
              <a:t>Başvularının</a:t>
            </a:r>
            <a:r>
              <a:rPr lang="tr-TR" sz="3000" b="1" dirty="0" smtClean="0">
                <a:solidFill>
                  <a:srgbClr val="FF0000"/>
                </a:solidFill>
              </a:rPr>
              <a:t> Kabulü</a:t>
            </a:r>
            <a:endParaRPr lang="tr-TR" sz="3000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http://tobb.org.tr/EgitimveKaliteMudurlugu/SiteAssets/Sayfalar/OdaBorsaAkreditasyonSistemi/k_akredite_borsa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8105" y="3068960"/>
            <a:ext cx="3960440" cy="28851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9401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763026" y="732652"/>
            <a:ext cx="8350696" cy="3026767"/>
          </a:xfrm>
        </p:spPr>
        <p:txBody>
          <a:bodyPr>
            <a:noAutofit/>
          </a:bodyPr>
          <a:lstStyle/>
          <a:p>
            <a:r>
              <a:rPr lang="tr-TR" sz="3000" b="1" dirty="0" smtClean="0">
                <a:solidFill>
                  <a:srgbClr val="241389"/>
                </a:solidFill>
              </a:rPr>
              <a:t>2009 – 2010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>Akreditasyon Kılavuzunun Yerlileştirilmesi</a:t>
            </a:r>
            <a:endParaRPr lang="tr-TR" sz="3000" b="1" dirty="0">
              <a:solidFill>
                <a:srgbClr val="FF0000"/>
              </a:solidFill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996952"/>
            <a:ext cx="2668885" cy="3542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1068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350696" cy="3026767"/>
          </a:xfrm>
        </p:spPr>
        <p:txBody>
          <a:bodyPr>
            <a:noAutofit/>
          </a:bodyPr>
          <a:lstStyle/>
          <a:p>
            <a:r>
              <a:rPr lang="tr-TR" sz="3000" b="1" dirty="0" smtClean="0">
                <a:solidFill>
                  <a:srgbClr val="241389"/>
                </a:solidFill>
              </a:rPr>
              <a:t/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>
                <a:solidFill>
                  <a:srgbClr val="241389"/>
                </a:solidFill>
              </a:rPr>
              <a:t/>
            </a:r>
            <a:br>
              <a:rPr lang="tr-TR" sz="3000" b="1" dirty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Hatırlayalım: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>
                <a:solidFill>
                  <a:srgbClr val="241389"/>
                </a:solidFill>
              </a:rPr>
              <a:t/>
            </a:r>
            <a:br>
              <a:rPr lang="tr-TR" sz="3000" b="1" dirty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2013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>V. İzmir İktisat Kongresi – «2023 Hedefleri»</a:t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/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152 Oda/Borsa Akredite ( % 42 )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69 Oda/Borsa Süreçte ( % 19 )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144 Oda/Borsa Sırada ( % 39 )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endParaRPr lang="tr-TR" sz="3000" b="1" dirty="0">
              <a:solidFill>
                <a:srgbClr val="2413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8713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467544" y="2418457"/>
            <a:ext cx="8568952" cy="3818855"/>
          </a:xfrm>
        </p:spPr>
        <p:txBody>
          <a:bodyPr>
            <a:noAutofit/>
          </a:bodyPr>
          <a:lstStyle/>
          <a:p>
            <a:r>
              <a:rPr lang="tr-TR" sz="3000" b="1" dirty="0" smtClean="0">
                <a:solidFill>
                  <a:srgbClr val="241389"/>
                </a:solidFill>
              </a:rPr>
              <a:t>Hatırlayalım:</a:t>
            </a:r>
            <a:r>
              <a:rPr lang="tr-TR" sz="3000" b="1" dirty="0" smtClean="0">
                <a:solidFill>
                  <a:srgbClr val="FF0000"/>
                </a:solidFill>
              </a:rPr>
              <a:t/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/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>Ekonomik Model </a:t>
            </a:r>
            <a:r>
              <a:rPr lang="tr-TR" sz="3000" b="1" dirty="0" smtClean="0">
                <a:solidFill>
                  <a:srgbClr val="241389"/>
                </a:solidFill>
              </a:rPr>
              <a:t/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Serbest Piyasa Ekonomisi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- «Özel Sektör Eliyle Kalkınma»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>
                <a:solidFill>
                  <a:srgbClr val="241389"/>
                </a:solidFill>
              </a:rPr>
              <a:t>	</a:t>
            </a:r>
            <a:r>
              <a:rPr lang="tr-TR" sz="3000" b="1" dirty="0" smtClean="0">
                <a:solidFill>
                  <a:srgbClr val="241389"/>
                </a:solidFill>
              </a:rPr>
              <a:t>* </a:t>
            </a:r>
            <a:r>
              <a:rPr lang="tr-TR" sz="3000" b="1" dirty="0" err="1" smtClean="0">
                <a:solidFill>
                  <a:srgbClr val="241389"/>
                </a:solidFill>
              </a:rPr>
              <a:t>Arge</a:t>
            </a:r>
            <a:r>
              <a:rPr lang="tr-TR" sz="3000" b="1" dirty="0" smtClean="0">
                <a:solidFill>
                  <a:srgbClr val="241389"/>
                </a:solidFill>
              </a:rPr>
              <a:t>, </a:t>
            </a:r>
            <a:r>
              <a:rPr lang="tr-TR" sz="3000" b="1" dirty="0" err="1" smtClean="0">
                <a:solidFill>
                  <a:srgbClr val="241389"/>
                </a:solidFill>
              </a:rPr>
              <a:t>inovasyon</a:t>
            </a:r>
            <a:r>
              <a:rPr lang="tr-TR" sz="3000" b="1" dirty="0" smtClean="0">
                <a:solidFill>
                  <a:srgbClr val="241389"/>
                </a:solidFill>
              </a:rPr>
              <a:t>, yatırım, imalat, istihdam, 	ihracat, vergi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/>
            </a:r>
            <a:br>
              <a:rPr lang="tr-TR" sz="3000" b="1" dirty="0" smtClean="0">
                <a:solidFill>
                  <a:srgbClr val="241389"/>
                </a:solidFill>
              </a:rPr>
            </a:br>
            <a:endParaRPr lang="tr-TR" sz="3000" b="1" dirty="0">
              <a:solidFill>
                <a:srgbClr val="2413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56001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467544" y="2132856"/>
            <a:ext cx="8568952" cy="3818855"/>
          </a:xfrm>
        </p:spPr>
        <p:txBody>
          <a:bodyPr>
            <a:noAutofit/>
          </a:bodyPr>
          <a:lstStyle/>
          <a:p>
            <a:r>
              <a:rPr lang="tr-TR" sz="3000" b="1" dirty="0" smtClean="0">
                <a:solidFill>
                  <a:srgbClr val="FF0000"/>
                </a:solidFill>
              </a:rPr>
              <a:t>Yöntem</a:t>
            </a:r>
            <a:r>
              <a:rPr lang="tr-TR" sz="3000" b="1" dirty="0">
                <a:solidFill>
                  <a:srgbClr val="241389"/>
                </a:solidFill>
              </a:rPr>
              <a:t/>
            </a:r>
            <a:br>
              <a:rPr lang="tr-TR" sz="3000" b="1" dirty="0">
                <a:solidFill>
                  <a:srgbClr val="241389"/>
                </a:solidFill>
              </a:rPr>
            </a:br>
            <a:r>
              <a:rPr lang="tr-TR" sz="3000" b="1" dirty="0">
                <a:solidFill>
                  <a:srgbClr val="241389"/>
                </a:solidFill>
              </a:rPr>
              <a:t>Benchmarking (Mukayese)  </a:t>
            </a:r>
            <a:br>
              <a:rPr lang="tr-TR" sz="3000" b="1" dirty="0">
                <a:solidFill>
                  <a:srgbClr val="241389"/>
                </a:solidFill>
              </a:rPr>
            </a:br>
            <a:r>
              <a:rPr lang="tr-TR" sz="3000" b="1" dirty="0">
                <a:solidFill>
                  <a:srgbClr val="241389"/>
                </a:solidFill>
              </a:rPr>
              <a:t>- Türdeşlerle Rekabet </a:t>
            </a:r>
            <a:r>
              <a:rPr lang="tr-TR" sz="3000" b="1" dirty="0" smtClean="0">
                <a:solidFill>
                  <a:srgbClr val="241389"/>
                </a:solidFill>
              </a:rPr>
              <a:t/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>
                <a:solidFill>
                  <a:srgbClr val="241389"/>
                </a:solidFill>
              </a:rPr>
              <a:t/>
            </a:r>
            <a:br>
              <a:rPr lang="tr-TR" sz="3000" b="1" dirty="0">
                <a:solidFill>
                  <a:srgbClr val="241389"/>
                </a:solidFill>
              </a:rPr>
            </a:br>
            <a:r>
              <a:rPr lang="tr-TR" sz="3000" b="1" dirty="0">
                <a:solidFill>
                  <a:srgbClr val="241389"/>
                </a:solidFill>
              </a:rPr>
              <a:t>Networking (İlişki kurma)  </a:t>
            </a:r>
            <a:br>
              <a:rPr lang="tr-TR" sz="3000" b="1" dirty="0">
                <a:solidFill>
                  <a:srgbClr val="241389"/>
                </a:solidFill>
              </a:rPr>
            </a:br>
            <a:r>
              <a:rPr lang="tr-TR" sz="3000" b="1" dirty="0">
                <a:solidFill>
                  <a:srgbClr val="241389"/>
                </a:solidFill>
              </a:rPr>
              <a:t>- Hizmet Alanlar, Paydaşlar ve Türdeşlerle İşbirliği </a:t>
            </a:r>
          </a:p>
        </p:txBody>
      </p:sp>
    </p:spTree>
    <p:extLst>
      <p:ext uri="{BB962C8B-B14F-4D97-AF65-F5344CB8AC3E}">
        <p14:creationId xmlns:p14="http://schemas.microsoft.com/office/powerpoint/2010/main" val="397771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467544" y="1842393"/>
            <a:ext cx="8568952" cy="3818855"/>
          </a:xfrm>
        </p:spPr>
        <p:txBody>
          <a:bodyPr>
            <a:no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Paydaşlar </a:t>
            </a:r>
            <a:br>
              <a:rPr lang="tr-TR" sz="2400" b="1" dirty="0" smtClean="0">
                <a:solidFill>
                  <a:srgbClr val="FF0000"/>
                </a:solidFill>
              </a:rPr>
            </a:br>
            <a:r>
              <a:rPr lang="tr-TR" sz="2400" b="1" dirty="0" smtClean="0">
                <a:solidFill>
                  <a:srgbClr val="FF0000"/>
                </a:solidFill>
              </a:rPr>
              <a:t>- </a:t>
            </a:r>
            <a:r>
              <a:rPr lang="tr-TR" sz="2400" b="1" dirty="0" smtClean="0">
                <a:solidFill>
                  <a:srgbClr val="241389"/>
                </a:solidFill>
              </a:rPr>
              <a:t>TOBB ( TEPAV, TOBB ETÜ, TOBB ETÜ SEM, DEİK, İKV </a:t>
            </a:r>
            <a:r>
              <a:rPr lang="tr-TR" sz="2400" b="1" dirty="0" err="1" smtClean="0">
                <a:solidFill>
                  <a:srgbClr val="241389"/>
                </a:solidFill>
              </a:rPr>
              <a:t>vb</a:t>
            </a:r>
            <a:r>
              <a:rPr lang="tr-TR" sz="2400" b="1" dirty="0" smtClean="0">
                <a:solidFill>
                  <a:srgbClr val="241389"/>
                </a:solidFill>
              </a:rPr>
              <a:t> )</a:t>
            </a:r>
            <a:r>
              <a:rPr lang="tr-TR" sz="2400" b="1" dirty="0" smtClean="0">
                <a:solidFill>
                  <a:srgbClr val="FF0000"/>
                </a:solidFill>
              </a:rPr>
              <a:t/>
            </a:r>
            <a:br>
              <a:rPr lang="tr-TR" sz="2400" b="1" dirty="0" smtClean="0">
                <a:solidFill>
                  <a:srgbClr val="FF0000"/>
                </a:solidFill>
              </a:rPr>
            </a:br>
            <a:r>
              <a:rPr lang="tr-TR" sz="2400" b="1" dirty="0" smtClean="0">
                <a:solidFill>
                  <a:srgbClr val="FF0000"/>
                </a:solidFill>
              </a:rPr>
              <a:t>- </a:t>
            </a:r>
            <a:r>
              <a:rPr lang="tr-TR" sz="2400" b="1" dirty="0" smtClean="0">
                <a:solidFill>
                  <a:srgbClr val="241389"/>
                </a:solidFill>
              </a:rPr>
              <a:t>Kamu Kurum ve Kuruluşları ( Merkez teşkilatı, taşra teşkilatı )</a:t>
            </a:r>
            <a:br>
              <a:rPr lang="tr-TR" sz="2400" b="1" dirty="0" smtClean="0">
                <a:solidFill>
                  <a:srgbClr val="241389"/>
                </a:solidFill>
              </a:rPr>
            </a:br>
            <a:r>
              <a:rPr lang="tr-TR" sz="2400" b="1" dirty="0" smtClean="0">
                <a:solidFill>
                  <a:srgbClr val="241389"/>
                </a:solidFill>
              </a:rPr>
              <a:t/>
            </a:r>
            <a:br>
              <a:rPr lang="tr-TR" sz="2400" b="1" dirty="0" smtClean="0">
                <a:solidFill>
                  <a:srgbClr val="241389"/>
                </a:solidFill>
              </a:rPr>
            </a:br>
            <a:r>
              <a:rPr lang="tr-TR" sz="2400" b="1" dirty="0" smtClean="0">
                <a:solidFill>
                  <a:srgbClr val="FF0000"/>
                </a:solidFill>
              </a:rPr>
              <a:t>Meslek Komitelerinin Etkin Çalıştırılması </a:t>
            </a:r>
            <a:r>
              <a:rPr lang="tr-TR" sz="2400" b="1" dirty="0" smtClean="0">
                <a:solidFill>
                  <a:srgbClr val="241389"/>
                </a:solidFill>
              </a:rPr>
              <a:t/>
            </a:r>
            <a:br>
              <a:rPr lang="tr-TR" sz="2400" b="1" dirty="0" smtClean="0">
                <a:solidFill>
                  <a:srgbClr val="241389"/>
                </a:solidFill>
              </a:rPr>
            </a:br>
            <a:r>
              <a:rPr lang="tr-TR" sz="2400" b="1" dirty="0" smtClean="0">
                <a:solidFill>
                  <a:srgbClr val="241389"/>
                </a:solidFill>
              </a:rPr>
              <a:t>TÜRKİYE SEKTÖR MECLİSLERİ MODELİ</a:t>
            </a:r>
            <a:br>
              <a:rPr lang="tr-TR" sz="2400" b="1" dirty="0" smtClean="0">
                <a:solidFill>
                  <a:srgbClr val="241389"/>
                </a:solidFill>
              </a:rPr>
            </a:br>
            <a:r>
              <a:rPr lang="tr-TR" sz="2400" b="1" dirty="0">
                <a:solidFill>
                  <a:srgbClr val="241389"/>
                </a:solidFill>
              </a:rPr>
              <a:t/>
            </a:r>
            <a:br>
              <a:rPr lang="tr-TR" sz="2400" b="1" dirty="0">
                <a:solidFill>
                  <a:srgbClr val="241389"/>
                </a:solidFill>
              </a:rPr>
            </a:br>
            <a:r>
              <a:rPr lang="tr-TR" sz="2400" b="1" dirty="0" smtClean="0">
                <a:solidFill>
                  <a:srgbClr val="241389"/>
                </a:solidFill>
              </a:rPr>
              <a:t>Beklenti: Üyenin Taleplerini  Kamunun Çözümleri ile Buluşturmak</a:t>
            </a:r>
            <a:br>
              <a:rPr lang="tr-TR" sz="2400" b="1" dirty="0" smtClean="0">
                <a:solidFill>
                  <a:srgbClr val="241389"/>
                </a:solidFill>
              </a:rPr>
            </a:br>
            <a:endParaRPr lang="tr-TR" sz="2400" b="1" dirty="0">
              <a:solidFill>
                <a:srgbClr val="2413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568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685800" y="2276872"/>
            <a:ext cx="8278688" cy="3746847"/>
          </a:xfrm>
        </p:spPr>
        <p:txBody>
          <a:bodyPr>
            <a:no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Kurumsallaşma</a:t>
            </a:r>
            <a:r>
              <a:rPr lang="tr-TR" sz="2800" b="1" dirty="0" smtClean="0">
                <a:solidFill>
                  <a:srgbClr val="241389"/>
                </a:solidFill>
              </a:rPr>
              <a:t/>
            </a:r>
            <a:br>
              <a:rPr lang="tr-TR" sz="2800" b="1" dirty="0" smtClean="0">
                <a:solidFill>
                  <a:srgbClr val="241389"/>
                </a:solidFill>
              </a:rPr>
            </a:br>
            <a:r>
              <a:rPr lang="tr-TR" sz="2800" b="1" dirty="0" smtClean="0">
                <a:solidFill>
                  <a:srgbClr val="241389"/>
                </a:solidFill>
              </a:rPr>
              <a:t>- 5N1K</a:t>
            </a:r>
            <a:br>
              <a:rPr lang="tr-TR" sz="2800" b="1" dirty="0" smtClean="0">
                <a:solidFill>
                  <a:srgbClr val="241389"/>
                </a:solidFill>
              </a:rPr>
            </a:br>
            <a:r>
              <a:rPr lang="tr-TR" sz="2800" b="1" dirty="0" smtClean="0">
                <a:solidFill>
                  <a:srgbClr val="241389"/>
                </a:solidFill>
              </a:rPr>
              <a:t>- Üyenin beklediği hizmeti üretmek</a:t>
            </a:r>
            <a:br>
              <a:rPr lang="tr-TR" sz="2800" b="1" dirty="0" smtClean="0">
                <a:solidFill>
                  <a:srgbClr val="241389"/>
                </a:solidFill>
              </a:rPr>
            </a:br>
            <a:r>
              <a:rPr lang="tr-TR" sz="2800" b="1" dirty="0" smtClean="0">
                <a:solidFill>
                  <a:srgbClr val="241389"/>
                </a:solidFill>
              </a:rPr>
              <a:t>- «Üye memnuniyeti»</a:t>
            </a:r>
            <a:br>
              <a:rPr lang="tr-TR" sz="2800" b="1" dirty="0" smtClean="0">
                <a:solidFill>
                  <a:srgbClr val="241389"/>
                </a:solidFill>
              </a:rPr>
            </a:br>
            <a:r>
              <a:rPr lang="tr-TR" sz="2800" b="1" dirty="0">
                <a:solidFill>
                  <a:srgbClr val="241389"/>
                </a:solidFill>
              </a:rPr>
              <a:t/>
            </a:r>
            <a:br>
              <a:rPr lang="tr-TR" sz="2800" b="1" dirty="0">
                <a:solidFill>
                  <a:srgbClr val="241389"/>
                </a:solidFill>
              </a:rPr>
            </a:br>
            <a:r>
              <a:rPr lang="tr-TR" sz="2800" b="1" dirty="0" smtClean="0">
                <a:solidFill>
                  <a:srgbClr val="FF0000"/>
                </a:solidFill>
              </a:rPr>
              <a:t>Değişim</a:t>
            </a:r>
            <a:r>
              <a:rPr lang="tr-TR" sz="2800" b="1" dirty="0" smtClean="0">
                <a:solidFill>
                  <a:srgbClr val="241389"/>
                </a:solidFill>
              </a:rPr>
              <a:t/>
            </a:r>
            <a:br>
              <a:rPr lang="tr-TR" sz="2800" b="1" dirty="0" smtClean="0">
                <a:solidFill>
                  <a:srgbClr val="241389"/>
                </a:solidFill>
              </a:rPr>
            </a:br>
            <a:r>
              <a:rPr lang="tr-TR" sz="2800" b="1" dirty="0" smtClean="0">
                <a:solidFill>
                  <a:srgbClr val="241389"/>
                </a:solidFill>
              </a:rPr>
              <a:t>- Yerel Kalkınma</a:t>
            </a:r>
            <a:br>
              <a:rPr lang="tr-TR" sz="2800" b="1" dirty="0" smtClean="0">
                <a:solidFill>
                  <a:srgbClr val="241389"/>
                </a:solidFill>
              </a:rPr>
            </a:br>
            <a:r>
              <a:rPr lang="tr-TR" sz="2800" b="1" dirty="0" smtClean="0">
                <a:solidFill>
                  <a:srgbClr val="241389"/>
                </a:solidFill>
              </a:rPr>
              <a:t>- Her Oda/Borsa ilinde/ilçesinde bir TOBB; Başkanlar «Kanaat Önderi»</a:t>
            </a:r>
            <a:br>
              <a:rPr lang="tr-TR" sz="2800" b="1" dirty="0" smtClean="0">
                <a:solidFill>
                  <a:srgbClr val="241389"/>
                </a:solidFill>
              </a:rPr>
            </a:br>
            <a:r>
              <a:rPr lang="tr-TR" sz="2800" b="1" dirty="0" smtClean="0">
                <a:solidFill>
                  <a:srgbClr val="241389"/>
                </a:solidFill>
              </a:rPr>
              <a:t>- Üye beklentisinin önüne geçmek, üyeye ve STK’lara önderlik etmek</a:t>
            </a:r>
            <a:br>
              <a:rPr lang="tr-TR" sz="2800" b="1" dirty="0" smtClean="0">
                <a:solidFill>
                  <a:srgbClr val="241389"/>
                </a:solidFill>
              </a:rPr>
            </a:br>
            <a:r>
              <a:rPr lang="tr-TR" sz="2800" b="1" dirty="0" smtClean="0">
                <a:solidFill>
                  <a:srgbClr val="241389"/>
                </a:solidFill>
              </a:rPr>
              <a:t>- «Vatandaş memnuniyeti» </a:t>
            </a:r>
            <a:endParaRPr lang="tr-TR" sz="2800" b="1" dirty="0">
              <a:solidFill>
                <a:srgbClr val="2413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717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611560" y="1700809"/>
            <a:ext cx="8352928" cy="4464496"/>
          </a:xfrm>
        </p:spPr>
        <p:txBody>
          <a:bodyPr>
            <a:noAutofit/>
          </a:bodyPr>
          <a:lstStyle/>
          <a:p>
            <a:r>
              <a:rPr lang="tr-TR" sz="3000" b="1" dirty="0" smtClean="0">
                <a:solidFill>
                  <a:srgbClr val="FF0000"/>
                </a:solidFill>
              </a:rPr>
              <a:t>Akreditasyon Standardı</a:t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/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Temel Yeterlilikler ( Altyapı )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>
                <a:solidFill>
                  <a:srgbClr val="241389"/>
                </a:solidFill>
              </a:rPr>
              <a:t/>
            </a:r>
            <a:br>
              <a:rPr lang="tr-TR" sz="3000" b="1" dirty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Temel Hizmetler ( Müşteri Hizmetleri ) 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endParaRPr lang="tr-TR" sz="3000" b="1" dirty="0">
              <a:solidFill>
                <a:srgbClr val="2413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68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611560" y="1988840"/>
            <a:ext cx="8352928" cy="4464496"/>
          </a:xfrm>
        </p:spPr>
        <p:txBody>
          <a:bodyPr>
            <a:noAutofit/>
          </a:bodyPr>
          <a:lstStyle/>
          <a:p>
            <a:pPr marL="342900" lvl="0" indent="-342900">
              <a:spcAft>
                <a:spcPts val="0"/>
              </a:spcAft>
              <a:buFont typeface="Symbol"/>
              <a:buChar char=""/>
              <a:tabLst>
                <a:tab pos="488950" algn="l"/>
                <a:tab pos="1117600" algn="l"/>
                <a:tab pos="1358900" algn="l"/>
                <a:tab pos="4330700" algn="l"/>
              </a:tabLst>
            </a:pPr>
            <a:r>
              <a:rPr lang="tr-TR" sz="2800" b="1" dirty="0" smtClean="0">
                <a:solidFill>
                  <a:srgbClr val="FF0000"/>
                </a:solidFill>
              </a:rPr>
              <a:t>Temel Yeterlilikler</a:t>
            </a:r>
            <a:r>
              <a:rPr lang="tr-TR" sz="2800" b="1" dirty="0" smtClean="0">
                <a:solidFill>
                  <a:srgbClr val="241389"/>
                </a:solidFill>
              </a:rPr>
              <a:t/>
            </a:r>
            <a:br>
              <a:rPr lang="tr-TR" sz="2800" b="1" dirty="0" smtClean="0">
                <a:solidFill>
                  <a:srgbClr val="241389"/>
                </a:solidFill>
              </a:rPr>
            </a:br>
            <a:r>
              <a:rPr lang="tr-TR" sz="2800" b="1" dirty="0" smtClean="0">
                <a:solidFill>
                  <a:srgbClr val="241389"/>
                </a:solidFill>
              </a:rPr>
              <a:t/>
            </a:r>
            <a:br>
              <a:rPr lang="tr-TR" sz="2800" b="1" dirty="0" smtClean="0">
                <a:solidFill>
                  <a:srgbClr val="241389"/>
                </a:solidFill>
              </a:rPr>
            </a:br>
            <a:r>
              <a:rPr lang="tr-TR" sz="2800" b="1" dirty="0" smtClean="0">
                <a:solidFill>
                  <a:srgbClr val="241389"/>
                </a:solidFill>
              </a:rPr>
              <a:t>- </a:t>
            </a:r>
            <a:r>
              <a:rPr lang="tr-TR" sz="2800" b="1" dirty="0" smtClean="0">
                <a:solidFill>
                  <a:srgbClr val="241389"/>
                </a:solidFill>
                <a:ea typeface="Calibri"/>
                <a:cs typeface="Arial"/>
              </a:rPr>
              <a:t>Yönetim 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Arial"/>
              </a:rPr>
              <a:t>ve Oda/Borsa Mevzuatı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  <a:t/>
            </a:r>
            <a:b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</a:br>
            <a:r>
              <a:rPr lang="tr-TR" sz="2800" b="1" dirty="0" smtClean="0">
                <a:solidFill>
                  <a:srgbClr val="241389"/>
                </a:solidFill>
                <a:ea typeface="Calibri"/>
                <a:cs typeface="Times New Roman"/>
              </a:rPr>
              <a:t>- </a:t>
            </a:r>
            <a:r>
              <a:rPr lang="tr-TR" sz="2800" b="1" dirty="0" smtClean="0">
                <a:solidFill>
                  <a:srgbClr val="241389"/>
                </a:solidFill>
                <a:ea typeface="Calibri"/>
                <a:cs typeface="Arial"/>
              </a:rPr>
              <a:t>Mali 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Arial"/>
              </a:rPr>
              <a:t>Yönetim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  <a:t/>
            </a:r>
            <a:b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</a:br>
            <a:r>
              <a:rPr lang="tr-TR" sz="2800" b="1" dirty="0" smtClean="0">
                <a:solidFill>
                  <a:srgbClr val="241389"/>
                </a:solidFill>
                <a:ea typeface="Calibri"/>
                <a:cs typeface="Times New Roman"/>
              </a:rPr>
              <a:t>- </a:t>
            </a:r>
            <a:r>
              <a:rPr lang="tr-TR" sz="2800" b="1" dirty="0" smtClean="0">
                <a:solidFill>
                  <a:srgbClr val="241389"/>
                </a:solidFill>
                <a:ea typeface="Calibri"/>
                <a:cs typeface="Arial"/>
              </a:rPr>
              <a:t>İnsan 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Arial"/>
              </a:rPr>
              <a:t>Kaynakları Yönetimi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  <a:t/>
            </a:r>
            <a:b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</a:br>
            <a:r>
              <a:rPr lang="tr-TR" sz="2800" b="1" dirty="0" smtClean="0">
                <a:solidFill>
                  <a:srgbClr val="241389"/>
                </a:solidFill>
                <a:ea typeface="Calibri"/>
                <a:cs typeface="Times New Roman"/>
              </a:rPr>
              <a:t>- </a:t>
            </a:r>
            <a:r>
              <a:rPr lang="tr-TR" sz="2800" b="1" dirty="0" smtClean="0">
                <a:solidFill>
                  <a:srgbClr val="241389"/>
                </a:solidFill>
                <a:ea typeface="Calibri"/>
                <a:cs typeface="Arial"/>
              </a:rPr>
              <a:t>İş 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Arial"/>
              </a:rPr>
              <a:t>Planlaması ve Yönetimi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  <a:t/>
            </a:r>
            <a:b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</a:br>
            <a:r>
              <a:rPr lang="tr-TR" sz="2800" b="1" dirty="0" smtClean="0">
                <a:solidFill>
                  <a:srgbClr val="241389"/>
                </a:solidFill>
                <a:ea typeface="Calibri"/>
                <a:cs typeface="Times New Roman"/>
              </a:rPr>
              <a:t>- </a:t>
            </a:r>
            <a:r>
              <a:rPr lang="tr-TR" sz="2800" b="1" dirty="0" smtClean="0">
                <a:solidFill>
                  <a:srgbClr val="241389"/>
                </a:solidFill>
                <a:ea typeface="Calibri"/>
                <a:cs typeface="Arial"/>
              </a:rPr>
              <a:t>Haberleşme 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Arial"/>
              </a:rPr>
              <a:t>ve Yayınlar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  <a:t/>
            </a:r>
            <a:b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</a:br>
            <a:r>
              <a:rPr lang="tr-TR" sz="2800" b="1" dirty="0" smtClean="0">
                <a:solidFill>
                  <a:srgbClr val="241389"/>
                </a:solidFill>
                <a:ea typeface="Calibri"/>
                <a:cs typeface="Times New Roman"/>
              </a:rPr>
              <a:t>- </a:t>
            </a:r>
            <a:r>
              <a:rPr lang="tr-TR" sz="2800" b="1" dirty="0" smtClean="0">
                <a:solidFill>
                  <a:srgbClr val="241389"/>
                </a:solidFill>
                <a:ea typeface="Calibri"/>
                <a:cs typeface="Arial"/>
              </a:rPr>
              <a:t>Bilgi 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Arial"/>
              </a:rPr>
              <a:t>ve İletişim Teknolojileri Kullanımı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  <a:t/>
            </a:r>
            <a:b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</a:br>
            <a:r>
              <a:rPr lang="tr-TR" sz="2800" b="1" dirty="0" smtClean="0">
                <a:solidFill>
                  <a:srgbClr val="241389"/>
                </a:solidFill>
                <a:ea typeface="Calibri"/>
                <a:cs typeface="Times New Roman"/>
              </a:rPr>
              <a:t>- </a:t>
            </a:r>
            <a:r>
              <a:rPr lang="tr-TR" sz="2800" b="1" dirty="0" smtClean="0">
                <a:solidFill>
                  <a:srgbClr val="241389"/>
                </a:solidFill>
                <a:ea typeface="Calibri"/>
                <a:cs typeface="Arial"/>
              </a:rPr>
              <a:t>Üye 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Arial"/>
              </a:rPr>
              <a:t>İlişkileri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  <a:t/>
            </a:r>
            <a:b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</a:br>
            <a:r>
              <a:rPr lang="tr-TR" sz="2800" b="1" dirty="0" smtClean="0">
                <a:solidFill>
                  <a:srgbClr val="241389"/>
                </a:solidFill>
                <a:ea typeface="Calibri"/>
                <a:cs typeface="Times New Roman"/>
              </a:rPr>
              <a:t>- </a:t>
            </a:r>
            <a:r>
              <a:rPr lang="tr-TR" sz="2800" b="1" dirty="0" smtClean="0">
                <a:solidFill>
                  <a:srgbClr val="241389"/>
                </a:solidFill>
                <a:ea typeface="Calibri"/>
                <a:cs typeface="Arial"/>
              </a:rPr>
              <a:t>Kalite 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Arial"/>
              </a:rPr>
              <a:t>Yönetimi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  <a:t/>
            </a:r>
            <a:b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</a:br>
            <a:endParaRPr lang="tr-TR" sz="2800" b="1" dirty="0">
              <a:solidFill>
                <a:srgbClr val="241389"/>
              </a:solidFill>
            </a:endParaRPr>
          </a:p>
        </p:txBody>
      </p:sp>
      <p:grpSp>
        <p:nvGrpSpPr>
          <p:cNvPr id="11" name="Group 10"/>
          <p:cNvGrpSpPr>
            <a:grpSpLocks/>
          </p:cNvGrpSpPr>
          <p:nvPr/>
        </p:nvGrpSpPr>
        <p:grpSpPr bwMode="auto">
          <a:xfrm rot="-5400000">
            <a:off x="5786662" y="3644948"/>
            <a:ext cx="4032250" cy="1008063"/>
            <a:chOff x="1430" y="1057"/>
            <a:chExt cx="2540" cy="635"/>
          </a:xfrm>
          <a:scene3d>
            <a:camera prst="orthographicFront">
              <a:rot lat="21599991" lon="0" rev="0"/>
            </a:camera>
            <a:lightRig rig="threePt" dir="t"/>
          </a:scene3d>
        </p:grpSpPr>
        <p:sp>
          <p:nvSpPr>
            <p:cNvPr id="12" name="Oval 8"/>
            <p:cNvSpPr>
              <a:spLocks noChangeArrowheads="1"/>
            </p:cNvSpPr>
            <p:nvPr/>
          </p:nvSpPr>
          <p:spPr bwMode="auto">
            <a:xfrm>
              <a:off x="1430" y="1057"/>
              <a:ext cx="2540" cy="635"/>
            </a:xfrm>
            <a:prstGeom prst="ellipse">
              <a:avLst/>
            </a:prstGeom>
            <a:gradFill rotWithShape="1">
              <a:gsLst>
                <a:gs pos="0">
                  <a:srgbClr val="007676"/>
                </a:gs>
                <a:gs pos="50000">
                  <a:srgbClr val="00FFFF"/>
                </a:gs>
                <a:gs pos="100000">
                  <a:srgbClr val="00767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tr-TR">
                <a:latin typeface="Constantia" pitchFamily="18" charset="0"/>
                <a:cs typeface="+mn-cs"/>
              </a:endParaRPr>
            </a:p>
          </p:txBody>
        </p:sp>
        <p:sp>
          <p:nvSpPr>
            <p:cNvPr id="13" name="Text Box 9"/>
            <p:cNvSpPr txBox="1">
              <a:spLocks noChangeArrowheads="1"/>
            </p:cNvSpPr>
            <p:nvPr/>
          </p:nvSpPr>
          <p:spPr bwMode="auto">
            <a:xfrm>
              <a:off x="1701" y="1165"/>
              <a:ext cx="1996" cy="4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fontAlgn="auto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tr-TR" b="1" dirty="0" smtClean="0">
                  <a:latin typeface="Constantia" pitchFamily="18" charset="0"/>
                  <a:cs typeface="+mn-cs"/>
                </a:rPr>
                <a:t>AKREDİTASYON STANDARDI</a:t>
              </a:r>
              <a:endParaRPr lang="tr-TR" b="1" dirty="0">
                <a:latin typeface="Constantia" pitchFamily="18" charset="0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1528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350696" cy="3962871"/>
          </a:xfrm>
        </p:spPr>
        <p:txBody>
          <a:bodyPr>
            <a:no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« Ya, bu TOBB/odalar/borsalar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u="sng" dirty="0" smtClean="0">
                <a:solidFill>
                  <a:srgbClr val="FF0000"/>
                </a:solidFill>
              </a:rPr>
              <a:t>para toplamaktan başka</a:t>
            </a:r>
            <a:br>
              <a:rPr lang="tr-TR" b="1" u="sng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ne iş yapar ! »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002060"/>
                </a:solidFill>
              </a:rPr>
              <a:t>- Dikkat: «Zorunlu üyelik sistemi» sorgulanıyor!!</a:t>
            </a:r>
            <a:r>
              <a:rPr lang="tr-TR" b="1" dirty="0">
                <a:solidFill>
                  <a:srgbClr val="002060"/>
                </a:solidFill>
              </a:rPr>
              <a:t/>
            </a:r>
            <a:br>
              <a:rPr lang="tr-TR" b="1" dirty="0">
                <a:solidFill>
                  <a:srgbClr val="002060"/>
                </a:solidFill>
              </a:rPr>
            </a:br>
            <a:r>
              <a:rPr lang="tr-TR" b="1" dirty="0" smtClean="0">
                <a:solidFill>
                  <a:srgbClr val="002060"/>
                </a:solidFill>
              </a:rPr>
              <a:t/>
            </a:r>
            <a:br>
              <a:rPr lang="tr-TR" b="1" dirty="0" smtClean="0">
                <a:solidFill>
                  <a:srgbClr val="002060"/>
                </a:solidFill>
              </a:rPr>
            </a:br>
            <a:endParaRPr lang="tr-TR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133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611560" y="1700809"/>
            <a:ext cx="8352928" cy="4464496"/>
          </a:xfrm>
        </p:spPr>
        <p:txBody>
          <a:bodyPr>
            <a:noAutofit/>
          </a:bodyPr>
          <a:lstStyle/>
          <a:p>
            <a:pPr marL="342900" lvl="0" indent="-342900">
              <a:spcAft>
                <a:spcPts val="0"/>
              </a:spcAft>
              <a:buFont typeface="Symbol"/>
              <a:buChar char=""/>
              <a:tabLst>
                <a:tab pos="488950" algn="l"/>
                <a:tab pos="1117600" algn="l"/>
                <a:tab pos="1371600" algn="l"/>
                <a:tab pos="4330700" algn="l"/>
              </a:tabLst>
            </a:pPr>
            <a:r>
              <a:rPr lang="tr-TR" sz="2800" b="1" dirty="0" smtClean="0">
                <a:solidFill>
                  <a:srgbClr val="FF0000"/>
                </a:solidFill>
              </a:rPr>
              <a:t>Temel Hizmetler</a:t>
            </a:r>
            <a:r>
              <a:rPr lang="tr-TR" sz="2800" b="1" dirty="0" smtClean="0">
                <a:solidFill>
                  <a:srgbClr val="241389"/>
                </a:solidFill>
              </a:rPr>
              <a:t/>
            </a:r>
            <a:br>
              <a:rPr lang="tr-TR" sz="2800" b="1" dirty="0" smtClean="0">
                <a:solidFill>
                  <a:srgbClr val="241389"/>
                </a:solidFill>
              </a:rPr>
            </a:br>
            <a:r>
              <a:rPr lang="tr-TR" sz="2800" b="1" dirty="0" smtClean="0">
                <a:solidFill>
                  <a:srgbClr val="241389"/>
                </a:solidFill>
              </a:rPr>
              <a:t/>
            </a:r>
            <a:br>
              <a:rPr lang="tr-TR" sz="2800" b="1" dirty="0" smtClean="0">
                <a:solidFill>
                  <a:srgbClr val="241389"/>
                </a:solidFill>
              </a:rPr>
            </a:br>
            <a:r>
              <a:rPr lang="tr-TR" sz="2800" b="1" dirty="0" smtClean="0">
                <a:solidFill>
                  <a:srgbClr val="241389"/>
                </a:solidFill>
              </a:rPr>
              <a:t>- </a:t>
            </a:r>
            <a:r>
              <a:rPr lang="tr-TR" sz="2800" b="1" dirty="0" smtClean="0">
                <a:solidFill>
                  <a:srgbClr val="241389"/>
                </a:solidFill>
                <a:ea typeface="Calibri"/>
                <a:cs typeface="Arial"/>
              </a:rPr>
              <a:t>İletişim 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Arial"/>
              </a:rPr>
              <a:t>Ağı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  <a:t/>
            </a:r>
            <a:b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</a:br>
            <a:r>
              <a:rPr lang="tr-TR" sz="2800" b="1" dirty="0" smtClean="0">
                <a:solidFill>
                  <a:srgbClr val="241389"/>
                </a:solidFill>
                <a:ea typeface="Calibri"/>
                <a:cs typeface="Times New Roman"/>
              </a:rPr>
              <a:t>- </a:t>
            </a:r>
            <a:r>
              <a:rPr lang="tr-TR" sz="2800" b="1" dirty="0" smtClean="0">
                <a:solidFill>
                  <a:srgbClr val="241389"/>
                </a:solidFill>
                <a:ea typeface="Calibri"/>
                <a:cs typeface="Arial"/>
              </a:rPr>
              <a:t>Politika 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Arial"/>
              </a:rPr>
              <a:t>ve Temsil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  <a:t/>
            </a:r>
            <a:b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</a:br>
            <a:r>
              <a:rPr lang="tr-TR" sz="2800" b="1" dirty="0" smtClean="0">
                <a:solidFill>
                  <a:srgbClr val="241389"/>
                </a:solidFill>
                <a:ea typeface="Calibri"/>
                <a:cs typeface="Times New Roman"/>
              </a:rPr>
              <a:t>- </a:t>
            </a:r>
            <a:r>
              <a:rPr lang="tr-TR" sz="2800" b="1" dirty="0" smtClean="0">
                <a:solidFill>
                  <a:srgbClr val="241389"/>
                </a:solidFill>
                <a:ea typeface="Calibri"/>
                <a:cs typeface="Arial"/>
              </a:rPr>
              <a:t>Bilgi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Arial"/>
              </a:rPr>
              <a:t>, Danışmanlık ve Destek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  <a:t/>
            </a:r>
            <a:b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</a:br>
            <a:r>
              <a:rPr lang="tr-TR" sz="2800" b="1" dirty="0" smtClean="0">
                <a:solidFill>
                  <a:srgbClr val="241389"/>
                </a:solidFill>
                <a:ea typeface="Calibri"/>
                <a:cs typeface="Times New Roman"/>
              </a:rPr>
              <a:t>- </a:t>
            </a:r>
            <a:r>
              <a:rPr lang="tr-TR" sz="2800" b="1" dirty="0" smtClean="0">
                <a:solidFill>
                  <a:srgbClr val="241389"/>
                </a:solidFill>
                <a:ea typeface="Calibri"/>
                <a:cs typeface="Arial"/>
              </a:rPr>
              <a:t>İş 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Arial"/>
              </a:rPr>
              <a:t>Geliştirme ve Eğitim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  <a:t/>
            </a:r>
            <a:b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</a:br>
            <a:r>
              <a:rPr lang="tr-TR" sz="2800" b="1" dirty="0" smtClean="0">
                <a:solidFill>
                  <a:srgbClr val="241389"/>
                </a:solidFill>
                <a:ea typeface="Calibri"/>
                <a:cs typeface="Times New Roman"/>
              </a:rPr>
              <a:t>- </a:t>
            </a:r>
            <a:r>
              <a:rPr lang="tr-TR" sz="2800" b="1" dirty="0" smtClean="0">
                <a:solidFill>
                  <a:srgbClr val="241389"/>
                </a:solidFill>
                <a:ea typeface="Calibri"/>
                <a:cs typeface="Arial"/>
              </a:rPr>
              <a:t>Uluslararası 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Arial"/>
              </a:rPr>
              <a:t>Ticaret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  <a:t/>
            </a:r>
            <a:br>
              <a:rPr lang="tr-TR" sz="2800" b="1" dirty="0">
                <a:solidFill>
                  <a:srgbClr val="241389"/>
                </a:solidFill>
                <a:ea typeface="Calibri"/>
                <a:cs typeface="Times New Roman"/>
              </a:rPr>
            </a:br>
            <a:r>
              <a:rPr lang="tr-TR" sz="2800" b="1" dirty="0" smtClean="0">
                <a:solidFill>
                  <a:srgbClr val="241389"/>
                </a:solidFill>
                <a:ea typeface="Calibri"/>
                <a:cs typeface="Times New Roman"/>
              </a:rPr>
              <a:t>- </a:t>
            </a:r>
            <a:r>
              <a:rPr lang="tr-TR" sz="2800" b="1" dirty="0" smtClean="0">
                <a:solidFill>
                  <a:srgbClr val="241389"/>
                </a:solidFill>
                <a:ea typeface="Calibri"/>
                <a:cs typeface="Arial"/>
              </a:rPr>
              <a:t>Satış </a:t>
            </a:r>
            <a:r>
              <a:rPr lang="tr-TR" sz="2800" b="1" dirty="0">
                <a:solidFill>
                  <a:srgbClr val="241389"/>
                </a:solidFill>
                <a:ea typeface="Calibri"/>
                <a:cs typeface="Arial"/>
              </a:rPr>
              <a:t>Salonları ve </a:t>
            </a:r>
            <a:r>
              <a:rPr lang="tr-TR" sz="2800" b="1" dirty="0" smtClean="0">
                <a:solidFill>
                  <a:srgbClr val="241389"/>
                </a:solidFill>
                <a:ea typeface="Calibri"/>
                <a:cs typeface="Arial"/>
              </a:rPr>
              <a:t>Laboratuvarlar</a:t>
            </a:r>
            <a:r>
              <a:rPr lang="tr-TR" sz="2800" dirty="0">
                <a:ea typeface="Calibri"/>
                <a:cs typeface="Times New Roman"/>
              </a:rPr>
              <a:t/>
            </a:r>
            <a:br>
              <a:rPr lang="tr-TR" sz="2800" dirty="0">
                <a:ea typeface="Calibri"/>
                <a:cs typeface="Times New Roman"/>
              </a:rPr>
            </a:br>
            <a:endParaRPr lang="tr-TR" sz="2800" b="1" dirty="0">
              <a:solidFill>
                <a:srgbClr val="241389"/>
              </a:solidFill>
            </a:endParaRPr>
          </a:p>
        </p:txBody>
      </p:sp>
      <p:sp>
        <p:nvSpPr>
          <p:cNvPr id="8" name="Oval 11"/>
          <p:cNvSpPr>
            <a:spLocks noChangeArrowheads="1"/>
          </p:cNvSpPr>
          <p:nvPr/>
        </p:nvSpPr>
        <p:spPr bwMode="auto">
          <a:xfrm rot="16200000">
            <a:off x="5400091" y="3681028"/>
            <a:ext cx="4320480" cy="1224136"/>
          </a:xfrm>
          <a:prstGeom prst="ellipse">
            <a:avLst/>
          </a:prstGeom>
          <a:gradFill rotWithShape="1">
            <a:gsLst>
              <a:gs pos="0">
                <a:srgbClr val="A9A900"/>
              </a:gs>
              <a:gs pos="50000">
                <a:srgbClr val="FFFF00"/>
              </a:gs>
              <a:gs pos="100000">
                <a:srgbClr val="A9A900"/>
              </a:gs>
            </a:gsLst>
            <a:lin ang="5400000" scaled="1"/>
          </a:gradFill>
          <a:ln w="9525">
            <a:noFill/>
            <a:round/>
            <a:headEnd/>
            <a:tailEnd/>
          </a:ln>
          <a:scene3d>
            <a:camera prst="orthographicFront">
              <a:rot lat="21594000" lon="0" rev="0"/>
            </a:camera>
            <a:lightRig rig="threePt" dir="t"/>
          </a:scene3d>
        </p:spPr>
        <p:txBody>
          <a:bodyPr wrap="none" anchor="ctr"/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tr-TR" b="1" dirty="0" smtClean="0">
                <a:latin typeface="Constantia" pitchFamily="18" charset="0"/>
              </a:rPr>
              <a:t>AKREDİTASYON </a:t>
            </a:r>
          </a:p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tr-TR" b="1" dirty="0" smtClean="0">
                <a:latin typeface="Constantia" pitchFamily="18" charset="0"/>
              </a:rPr>
              <a:t>STANDARDI</a:t>
            </a:r>
            <a:endParaRPr lang="tr-TR" b="1" dirty="0">
              <a:latin typeface="Constant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269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685800" y="1772816"/>
            <a:ext cx="8278688" cy="3746847"/>
          </a:xfrm>
        </p:spPr>
        <p:txBody>
          <a:bodyPr>
            <a:noAutofit/>
          </a:bodyPr>
          <a:lstStyle/>
          <a:p>
            <a:r>
              <a:rPr lang="tr-TR" sz="3000" b="1" dirty="0" smtClean="0">
                <a:solidFill>
                  <a:srgbClr val="FF0000"/>
                </a:solidFill>
              </a:rPr>
              <a:t/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>5 YILDIZLI HİZMET HER ÜYEMİZİN HAKKI !</a:t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/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>
                <a:solidFill>
                  <a:srgbClr val="FF0000"/>
                </a:solidFill>
              </a:rPr>
              <a:t/>
            </a:r>
            <a:br>
              <a:rPr lang="tr-TR" sz="3000" b="1" dirty="0">
                <a:solidFill>
                  <a:srgbClr val="FF0000"/>
                </a:solidFill>
              </a:rPr>
            </a:br>
            <a:r>
              <a:rPr lang="tr-TR" sz="3000" b="1" dirty="0" err="1" smtClean="0">
                <a:solidFill>
                  <a:srgbClr val="FF0000"/>
                </a:solidFill>
              </a:rPr>
              <a:t>Akreditasyon’da</a:t>
            </a:r>
            <a:r>
              <a:rPr lang="tr-TR" sz="3000" b="1" dirty="0" smtClean="0">
                <a:solidFill>
                  <a:srgbClr val="FF0000"/>
                </a:solidFill>
              </a:rPr>
              <a:t> Nihai Hedef</a:t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/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- 365 Oda ve Borsanın Akredite Olması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- 365 Oda ve Borsasın «Zorunlu Üyelik» Sistemi Olmaksızın Faaliyetlerine Hizmet Gelirleriyle Devam Edebilmesi</a:t>
            </a:r>
            <a:endParaRPr lang="tr-TR" sz="3000" b="1" dirty="0">
              <a:solidFill>
                <a:srgbClr val="2413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5010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685800" y="1772816"/>
            <a:ext cx="8278688" cy="3746847"/>
          </a:xfrm>
        </p:spPr>
        <p:txBody>
          <a:bodyPr>
            <a:noAutofit/>
          </a:bodyPr>
          <a:lstStyle/>
          <a:p>
            <a:r>
              <a:rPr lang="tr-TR" sz="3000" b="1" dirty="0" smtClean="0">
                <a:solidFill>
                  <a:srgbClr val="FF0000"/>
                </a:solidFill>
              </a:rPr>
              <a:t/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>AKREDİTASYON: SÜREKLİ İYİLEŞTİRME</a:t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>
                <a:solidFill>
                  <a:srgbClr val="FF0000"/>
                </a:solidFill>
              </a:rPr>
              <a:t/>
            </a:r>
            <a:br>
              <a:rPr lang="tr-TR" sz="3000" b="1" dirty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Akredite Oda/Borsalarımız İçin Yeni Hedefler</a:t>
            </a:r>
            <a:r>
              <a:rPr lang="tr-TR" sz="3000" b="1" dirty="0" smtClean="0">
                <a:solidFill>
                  <a:srgbClr val="FF0000"/>
                </a:solidFill>
              </a:rPr>
              <a:t/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>
                <a:solidFill>
                  <a:srgbClr val="FF0000"/>
                </a:solidFill>
              </a:rPr>
              <a:t/>
            </a:r>
            <a:br>
              <a:rPr lang="tr-TR" sz="3000" b="1" dirty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A seviye 25 Oda/Borsa – A+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B seviye 61 Oda/Borsa – A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C seviye 66 Oda/Borsa - B </a:t>
            </a:r>
            <a:endParaRPr lang="tr-TR" sz="3000" b="1" dirty="0">
              <a:solidFill>
                <a:srgbClr val="241389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31811" y="3999829"/>
            <a:ext cx="3960440" cy="2778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055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1907704" y="1510696"/>
            <a:ext cx="7560840" cy="1716008"/>
          </a:xfrm>
        </p:spPr>
        <p:txBody>
          <a:bodyPr>
            <a:noAutofit/>
          </a:bodyPr>
          <a:lstStyle/>
          <a:p>
            <a:r>
              <a:rPr lang="tr-TR" sz="3000" b="1" dirty="0" smtClean="0">
                <a:solidFill>
                  <a:srgbClr val="FF0000"/>
                </a:solidFill>
              </a:rPr>
              <a:t>AKREDİTASYON: KAZAN – KAZAN </a:t>
            </a:r>
            <a:r>
              <a:rPr lang="tr-TR" sz="3000" b="1" dirty="0" smtClean="0">
                <a:solidFill>
                  <a:srgbClr val="241389"/>
                </a:solidFill>
              </a:rPr>
              <a:t/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>
                <a:solidFill>
                  <a:srgbClr val="241389"/>
                </a:solidFill>
              </a:rPr>
              <a:t/>
            </a:r>
            <a:br>
              <a:rPr lang="tr-TR" sz="3000" b="1" dirty="0">
                <a:solidFill>
                  <a:srgbClr val="241389"/>
                </a:solidFill>
              </a:rPr>
            </a:br>
            <a:endParaRPr lang="tr-TR" sz="3000" b="1" dirty="0">
              <a:solidFill>
                <a:srgbClr val="241389"/>
              </a:solidFill>
            </a:endParaRPr>
          </a:p>
        </p:txBody>
      </p:sp>
      <p:sp>
        <p:nvSpPr>
          <p:cNvPr id="3" name="5-Nokta Yıldız 2"/>
          <p:cNvSpPr/>
          <p:nvPr/>
        </p:nvSpPr>
        <p:spPr>
          <a:xfrm>
            <a:off x="2700928" y="2875264"/>
            <a:ext cx="3742144" cy="2887556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600" b="1" dirty="0" smtClean="0">
                <a:solidFill>
                  <a:schemeClr val="tx1"/>
                </a:solidFill>
              </a:rPr>
              <a:t>YÖNETİM</a:t>
            </a:r>
            <a:endParaRPr lang="tr-TR" sz="1600" b="1" dirty="0">
              <a:solidFill>
                <a:schemeClr val="tx1"/>
              </a:solidFill>
            </a:endParaRPr>
          </a:p>
        </p:txBody>
      </p:sp>
      <p:sp>
        <p:nvSpPr>
          <p:cNvPr id="29" name="5-Nokta Yıldız 28"/>
          <p:cNvSpPr/>
          <p:nvPr/>
        </p:nvSpPr>
        <p:spPr>
          <a:xfrm>
            <a:off x="218102" y="2158802"/>
            <a:ext cx="2739189" cy="2160240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</a:rPr>
              <a:t>PERSONEL</a:t>
            </a:r>
            <a:endParaRPr lang="tr-TR" sz="1400" b="1" dirty="0">
              <a:solidFill>
                <a:schemeClr val="tx1"/>
              </a:solidFill>
            </a:endParaRPr>
          </a:p>
        </p:txBody>
      </p:sp>
      <p:sp>
        <p:nvSpPr>
          <p:cNvPr id="30" name="5-Nokta Yıldız 29"/>
          <p:cNvSpPr/>
          <p:nvPr/>
        </p:nvSpPr>
        <p:spPr>
          <a:xfrm>
            <a:off x="0" y="4352097"/>
            <a:ext cx="2957291" cy="2101239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</a:rPr>
              <a:t>PAYDAŞLAR</a:t>
            </a:r>
            <a:endParaRPr lang="tr-TR" sz="1400" b="1" dirty="0">
              <a:solidFill>
                <a:schemeClr val="tx1"/>
              </a:solidFill>
            </a:endParaRPr>
          </a:p>
        </p:txBody>
      </p:sp>
      <p:sp>
        <p:nvSpPr>
          <p:cNvPr id="31" name="5-Nokta Yıldız 30"/>
          <p:cNvSpPr/>
          <p:nvPr/>
        </p:nvSpPr>
        <p:spPr>
          <a:xfrm>
            <a:off x="6084168" y="2122798"/>
            <a:ext cx="2952328" cy="2196244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200" b="1" dirty="0" smtClean="0">
                <a:solidFill>
                  <a:schemeClr val="tx1"/>
                </a:solidFill>
              </a:rPr>
              <a:t>TEDARİKÇİLER</a:t>
            </a:r>
            <a:endParaRPr lang="tr-TR" sz="1200" b="1" dirty="0">
              <a:solidFill>
                <a:schemeClr val="tx1"/>
              </a:solidFill>
            </a:endParaRPr>
          </a:p>
        </p:txBody>
      </p:sp>
      <p:sp>
        <p:nvSpPr>
          <p:cNvPr id="32" name="5-Nokta Yıldız 31"/>
          <p:cNvSpPr/>
          <p:nvPr/>
        </p:nvSpPr>
        <p:spPr>
          <a:xfrm>
            <a:off x="6225912" y="4437112"/>
            <a:ext cx="2810584" cy="2232248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1400" b="1" dirty="0" smtClean="0">
                <a:solidFill>
                  <a:schemeClr val="tx1"/>
                </a:solidFill>
              </a:rPr>
              <a:t>ÜYELER</a:t>
            </a:r>
            <a:endParaRPr lang="tr-TR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261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1259632" y="2793112"/>
            <a:ext cx="7560840" cy="1716008"/>
          </a:xfrm>
        </p:spPr>
        <p:txBody>
          <a:bodyPr>
            <a:noAutofit/>
          </a:bodyPr>
          <a:lstStyle/>
          <a:p>
            <a:r>
              <a:rPr lang="tr-TR" sz="3000" b="1" dirty="0" smtClean="0">
                <a:solidFill>
                  <a:srgbClr val="FF0000"/>
                </a:solidFill>
              </a:rPr>
              <a:t>AKREDİTASYON: YAZILI KÜLTÜR</a:t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>
                <a:solidFill>
                  <a:srgbClr val="FF0000"/>
                </a:solidFill>
              </a:rPr>
              <a:t/>
            </a:r>
            <a:br>
              <a:rPr lang="tr-TR" sz="3000" b="1" dirty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/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>KIRTASİYECİLİK DEĞİL…</a:t>
            </a:r>
            <a:r>
              <a:rPr lang="tr-TR" sz="3000" b="1" dirty="0" smtClean="0">
                <a:solidFill>
                  <a:srgbClr val="241389"/>
                </a:solidFill>
              </a:rPr>
              <a:t/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>
                <a:solidFill>
                  <a:srgbClr val="241389"/>
                </a:solidFill>
              </a:rPr>
              <a:t/>
            </a:r>
            <a:br>
              <a:rPr lang="tr-TR" sz="3000" b="1" dirty="0">
                <a:solidFill>
                  <a:srgbClr val="241389"/>
                </a:solidFill>
              </a:rPr>
            </a:br>
            <a:endParaRPr lang="tr-TR" sz="3000" b="1" dirty="0">
              <a:solidFill>
                <a:srgbClr val="2413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055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1259632" y="2793112"/>
            <a:ext cx="7560840" cy="1716008"/>
          </a:xfrm>
        </p:spPr>
        <p:txBody>
          <a:bodyPr>
            <a:noAutofit/>
          </a:bodyPr>
          <a:lstStyle/>
          <a:p>
            <a:r>
              <a:rPr lang="tr-TR" sz="3000" b="1" dirty="0" smtClean="0">
                <a:solidFill>
                  <a:srgbClr val="FF0000"/>
                </a:solidFill>
              </a:rPr>
              <a:t>TOBB AKREDİTASYON EKİBİ</a:t>
            </a:r>
            <a:r>
              <a:rPr lang="tr-TR" sz="3000" b="1" dirty="0">
                <a:solidFill>
                  <a:srgbClr val="241389"/>
                </a:solidFill>
              </a:rPr>
              <a:t/>
            </a:r>
            <a:br>
              <a:rPr lang="tr-TR" sz="3000" b="1" dirty="0">
                <a:solidFill>
                  <a:srgbClr val="241389"/>
                </a:solidFill>
              </a:rPr>
            </a:br>
            <a:endParaRPr lang="tr-TR" sz="3000" b="1" dirty="0">
              <a:solidFill>
                <a:srgbClr val="2413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35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1259632" y="2793112"/>
            <a:ext cx="7560840" cy="1716008"/>
          </a:xfrm>
        </p:spPr>
        <p:txBody>
          <a:bodyPr>
            <a:noAutofit/>
          </a:bodyPr>
          <a:lstStyle/>
          <a:p>
            <a:r>
              <a:rPr lang="tr-TR" sz="3000" b="1" dirty="0" smtClean="0">
                <a:solidFill>
                  <a:srgbClr val="FF0000"/>
                </a:solidFill>
              </a:rPr>
              <a:t/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>
                <a:solidFill>
                  <a:srgbClr val="FF0000"/>
                </a:solidFill>
              </a:rPr>
              <a:t/>
            </a:r>
            <a:br>
              <a:rPr lang="tr-TR" sz="3000" b="1" dirty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/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/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5000" b="1" dirty="0" smtClean="0">
                <a:solidFill>
                  <a:srgbClr val="FF0000"/>
                </a:solidFill>
              </a:rPr>
              <a:t>Teşekkürler…</a:t>
            </a:r>
            <a:br>
              <a:rPr lang="tr-TR" sz="5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/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>Halil Sait Güler</a:t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>TOBB Eğitim, Kalite ve Akreditasyon Müdürü</a:t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/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>0532 746 16 02</a:t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  <a:hlinkClick r:id="rId6"/>
              </a:rPr>
              <a:t>halil.guler@tobb.org.tr</a:t>
            </a:r>
            <a:r>
              <a:rPr lang="tr-TR" sz="3000" b="1" dirty="0" smtClean="0">
                <a:solidFill>
                  <a:srgbClr val="FF0000"/>
                </a:solidFill>
              </a:rPr>
              <a:t> </a:t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  <a:hlinkClick r:id="rId7"/>
              </a:rPr>
              <a:t>akreditasyon@tobb.org.tr</a:t>
            </a:r>
            <a:r>
              <a:rPr lang="tr-TR" sz="3000" b="1" dirty="0" smtClean="0">
                <a:solidFill>
                  <a:srgbClr val="FF0000"/>
                </a:solidFill>
              </a:rPr>
              <a:t> </a:t>
            </a:r>
            <a:r>
              <a:rPr lang="tr-TR" sz="3000" b="1" dirty="0">
                <a:solidFill>
                  <a:srgbClr val="241389"/>
                </a:solidFill>
              </a:rPr>
              <a:t/>
            </a:r>
            <a:br>
              <a:rPr lang="tr-TR" sz="3000" b="1" dirty="0">
                <a:solidFill>
                  <a:srgbClr val="241389"/>
                </a:solidFill>
              </a:rPr>
            </a:br>
            <a:endParaRPr lang="tr-TR" sz="3000" b="1" dirty="0">
              <a:solidFill>
                <a:srgbClr val="2413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945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539552" y="2564904"/>
            <a:ext cx="8496944" cy="4104455"/>
          </a:xfrm>
        </p:spPr>
        <p:txBody>
          <a:bodyPr>
            <a:noAutofit/>
          </a:bodyPr>
          <a:lstStyle/>
          <a:p>
            <a:r>
              <a:rPr lang="tr-TR" sz="3000" b="1" dirty="0" smtClean="0">
                <a:solidFill>
                  <a:srgbClr val="002060"/>
                </a:solidFill>
              </a:rPr>
              <a:t>Odalar/borsalar; </a:t>
            </a:r>
            <a:br>
              <a:rPr lang="tr-TR" sz="3000" b="1" dirty="0" smtClean="0">
                <a:solidFill>
                  <a:srgbClr val="002060"/>
                </a:solidFill>
              </a:rPr>
            </a:br>
            <a:r>
              <a:rPr lang="tr-TR" sz="3000" b="1" dirty="0">
                <a:solidFill>
                  <a:srgbClr val="002060"/>
                </a:solidFill>
              </a:rPr>
              <a:t/>
            </a:r>
            <a:br>
              <a:rPr lang="tr-TR" sz="3000" b="1" dirty="0">
                <a:solidFill>
                  <a:srgbClr val="002060"/>
                </a:solidFill>
              </a:rPr>
            </a:br>
            <a:r>
              <a:rPr lang="tr-TR" sz="3000" b="1" dirty="0" smtClean="0">
                <a:solidFill>
                  <a:srgbClr val="002060"/>
                </a:solidFill>
              </a:rPr>
              <a:t>( 1) Topladığı paranın karşılığı olan hizmeti sunmuyor mu ?</a:t>
            </a:r>
            <a:br>
              <a:rPr lang="tr-TR" sz="3000" b="1" dirty="0" smtClean="0">
                <a:solidFill>
                  <a:srgbClr val="002060"/>
                </a:solidFill>
              </a:rPr>
            </a:br>
            <a:r>
              <a:rPr lang="tr-TR" sz="3000" b="1" dirty="0">
                <a:solidFill>
                  <a:srgbClr val="002060"/>
                </a:solidFill>
              </a:rPr>
              <a:t/>
            </a:r>
            <a:br>
              <a:rPr lang="tr-TR" sz="3000" b="1" dirty="0">
                <a:solidFill>
                  <a:srgbClr val="002060"/>
                </a:solidFill>
              </a:rPr>
            </a:br>
            <a:r>
              <a:rPr lang="tr-TR" sz="3000" b="1" dirty="0" smtClean="0">
                <a:solidFill>
                  <a:srgbClr val="002060"/>
                </a:solidFill>
              </a:rPr>
              <a:t>(2) Yoksa sunduğu hizmeti mi anlatamıyor ?</a:t>
            </a:r>
            <a:br>
              <a:rPr lang="tr-TR" sz="3000" b="1" dirty="0" smtClean="0">
                <a:solidFill>
                  <a:srgbClr val="002060"/>
                </a:solidFill>
              </a:rPr>
            </a:br>
            <a:r>
              <a:rPr lang="tr-TR" sz="3000" b="1" dirty="0">
                <a:solidFill>
                  <a:srgbClr val="002060"/>
                </a:solidFill>
              </a:rPr>
              <a:t/>
            </a:r>
            <a:br>
              <a:rPr lang="tr-TR" sz="3000" b="1" dirty="0">
                <a:solidFill>
                  <a:srgbClr val="00206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/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2400" b="1" dirty="0">
                <a:solidFill>
                  <a:srgbClr val="FF0000"/>
                </a:solidFill>
              </a:rPr>
              <a:t/>
            </a:r>
            <a:br>
              <a:rPr lang="tr-TR" sz="2400" b="1" dirty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> </a:t>
            </a:r>
            <a:br>
              <a:rPr lang="tr-TR" sz="3000" b="1" dirty="0" smtClean="0">
                <a:solidFill>
                  <a:srgbClr val="FF0000"/>
                </a:solidFill>
              </a:rPr>
            </a:br>
            <a:endParaRPr lang="tr-TR" sz="3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878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539552" y="2060848"/>
            <a:ext cx="8496944" cy="4608512"/>
          </a:xfrm>
        </p:spPr>
        <p:txBody>
          <a:bodyPr>
            <a:noAutofit/>
          </a:bodyPr>
          <a:lstStyle/>
          <a:p>
            <a:r>
              <a:rPr lang="tr-TR" sz="3000" b="1" dirty="0" smtClean="0">
                <a:solidFill>
                  <a:srgbClr val="FF0000"/>
                </a:solidFill>
              </a:rPr>
              <a:t>SORUN NEREDE ?</a:t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002060"/>
                </a:solidFill>
              </a:rPr>
              <a:t/>
            </a:r>
            <a:br>
              <a:rPr lang="tr-TR" sz="3000" b="1" dirty="0" smtClean="0">
                <a:solidFill>
                  <a:srgbClr val="002060"/>
                </a:solidFill>
              </a:rPr>
            </a:br>
            <a:r>
              <a:rPr lang="tr-TR" sz="3000" b="1" dirty="0" smtClean="0">
                <a:solidFill>
                  <a:srgbClr val="002060"/>
                </a:solidFill>
              </a:rPr>
              <a:t>- Hizmet verenler</a:t>
            </a:r>
            <a:r>
              <a:rPr lang="tr-TR" sz="3000" b="1" dirty="0">
                <a:solidFill>
                  <a:srgbClr val="002060"/>
                </a:solidFill>
              </a:rPr>
              <a:t>	</a:t>
            </a:r>
            <a:br>
              <a:rPr lang="tr-TR" sz="3000" b="1" dirty="0">
                <a:solidFill>
                  <a:srgbClr val="002060"/>
                </a:solidFill>
              </a:rPr>
            </a:br>
            <a:r>
              <a:rPr lang="tr-TR" sz="3000" b="1" dirty="0">
                <a:solidFill>
                  <a:srgbClr val="002060"/>
                </a:solidFill>
              </a:rPr>
              <a:t>	- </a:t>
            </a:r>
            <a:r>
              <a:rPr lang="tr-TR" sz="3000" b="1" dirty="0" smtClean="0">
                <a:solidFill>
                  <a:srgbClr val="002060"/>
                </a:solidFill>
              </a:rPr>
              <a:t>Yönetim </a:t>
            </a:r>
            <a:r>
              <a:rPr lang="tr-TR" sz="3000" b="1" dirty="0">
                <a:solidFill>
                  <a:srgbClr val="002060"/>
                </a:solidFill>
              </a:rPr>
              <a:t/>
            </a:r>
            <a:br>
              <a:rPr lang="tr-TR" sz="3000" b="1" dirty="0">
                <a:solidFill>
                  <a:srgbClr val="002060"/>
                </a:solidFill>
              </a:rPr>
            </a:br>
            <a:r>
              <a:rPr lang="tr-TR" sz="3000" b="1" dirty="0">
                <a:solidFill>
                  <a:srgbClr val="002060"/>
                </a:solidFill>
              </a:rPr>
              <a:t>	- </a:t>
            </a:r>
            <a:r>
              <a:rPr lang="tr-TR" sz="3000" b="1" dirty="0" smtClean="0">
                <a:solidFill>
                  <a:srgbClr val="002060"/>
                </a:solidFill>
              </a:rPr>
              <a:t>Personel (insan kaynağı)</a:t>
            </a:r>
            <a:r>
              <a:rPr lang="tr-TR" sz="3000" b="1" dirty="0">
                <a:solidFill>
                  <a:srgbClr val="002060"/>
                </a:solidFill>
              </a:rPr>
              <a:t/>
            </a:r>
            <a:br>
              <a:rPr lang="tr-TR" sz="3000" b="1" dirty="0">
                <a:solidFill>
                  <a:srgbClr val="002060"/>
                </a:solidFill>
              </a:rPr>
            </a:br>
            <a:r>
              <a:rPr lang="tr-TR" sz="3000" b="1" dirty="0">
                <a:solidFill>
                  <a:srgbClr val="002060"/>
                </a:solidFill>
              </a:rPr>
              <a:t>	</a:t>
            </a:r>
            <a:r>
              <a:rPr lang="tr-TR" sz="3000" b="1" dirty="0" smtClean="0">
                <a:solidFill>
                  <a:srgbClr val="002060"/>
                </a:solidFill>
              </a:rPr>
              <a:t>- Tedarikçiler </a:t>
            </a:r>
            <a:br>
              <a:rPr lang="tr-TR" sz="3000" b="1" dirty="0" smtClean="0">
                <a:solidFill>
                  <a:srgbClr val="002060"/>
                </a:solidFill>
              </a:rPr>
            </a:br>
            <a:r>
              <a:rPr lang="tr-TR" sz="3000" b="1" dirty="0">
                <a:solidFill>
                  <a:srgbClr val="002060"/>
                </a:solidFill>
              </a:rPr>
              <a:t>	</a:t>
            </a:r>
            <a:r>
              <a:rPr lang="tr-TR" sz="3000" b="1" dirty="0" smtClean="0">
                <a:solidFill>
                  <a:srgbClr val="002060"/>
                </a:solidFill>
              </a:rPr>
              <a:t>- </a:t>
            </a:r>
            <a:r>
              <a:rPr lang="tr-TR" sz="3000" b="1" dirty="0" smtClean="0">
                <a:solidFill>
                  <a:srgbClr val="FF0000"/>
                </a:solidFill>
              </a:rPr>
              <a:t>Paydaşlar*** </a:t>
            </a:r>
            <a:r>
              <a:rPr lang="tr-TR" sz="3000" b="1" dirty="0">
                <a:solidFill>
                  <a:srgbClr val="002060"/>
                </a:solidFill>
              </a:rPr>
              <a:t/>
            </a:r>
            <a:br>
              <a:rPr lang="tr-TR" sz="3000" b="1" dirty="0">
                <a:solidFill>
                  <a:srgbClr val="002060"/>
                </a:solidFill>
              </a:rPr>
            </a:br>
            <a:r>
              <a:rPr lang="tr-TR" sz="3000" b="1" dirty="0" smtClean="0">
                <a:solidFill>
                  <a:srgbClr val="002060"/>
                </a:solidFill>
              </a:rPr>
              <a:t>		- Mali kaynak</a:t>
            </a:r>
            <a:br>
              <a:rPr lang="tr-TR" sz="3000" b="1" dirty="0" smtClean="0">
                <a:solidFill>
                  <a:srgbClr val="002060"/>
                </a:solidFill>
              </a:rPr>
            </a:br>
            <a:r>
              <a:rPr lang="tr-TR" sz="3000" b="1" dirty="0">
                <a:solidFill>
                  <a:srgbClr val="002060"/>
                </a:solidFill>
              </a:rPr>
              <a:t>	</a:t>
            </a:r>
            <a:r>
              <a:rPr lang="tr-TR" sz="3000" b="1" dirty="0" smtClean="0">
                <a:solidFill>
                  <a:srgbClr val="002060"/>
                </a:solidFill>
              </a:rPr>
              <a:t>	- Fiziki </a:t>
            </a:r>
            <a:r>
              <a:rPr lang="tr-TR" sz="3000" b="1" dirty="0">
                <a:solidFill>
                  <a:srgbClr val="002060"/>
                </a:solidFill>
              </a:rPr>
              <a:t>ve teknik </a:t>
            </a:r>
            <a:r>
              <a:rPr lang="tr-TR" sz="3000" b="1" dirty="0" smtClean="0">
                <a:solidFill>
                  <a:srgbClr val="002060"/>
                </a:solidFill>
              </a:rPr>
              <a:t>altyapı</a:t>
            </a:r>
            <a:br>
              <a:rPr lang="tr-TR" sz="3000" b="1" dirty="0" smtClean="0">
                <a:solidFill>
                  <a:srgbClr val="002060"/>
                </a:solidFill>
              </a:rPr>
            </a:br>
            <a:r>
              <a:rPr lang="tr-TR" sz="3000" b="1" dirty="0" smtClean="0">
                <a:solidFill>
                  <a:srgbClr val="002060"/>
                </a:solidFill>
              </a:rPr>
              <a:t> </a:t>
            </a:r>
            <a:r>
              <a:rPr lang="tr-TR" sz="3000" b="1" dirty="0">
                <a:solidFill>
                  <a:srgbClr val="002060"/>
                </a:solidFill>
              </a:rPr>
              <a:t/>
            </a:r>
            <a:br>
              <a:rPr lang="tr-TR" sz="3000" b="1" dirty="0">
                <a:solidFill>
                  <a:srgbClr val="002060"/>
                </a:solidFill>
              </a:rPr>
            </a:br>
            <a:r>
              <a:rPr lang="tr-TR" sz="3000" b="1" dirty="0" smtClean="0">
                <a:solidFill>
                  <a:srgbClr val="002060"/>
                </a:solidFill>
              </a:rPr>
              <a:t>- </a:t>
            </a:r>
            <a:r>
              <a:rPr lang="tr-TR" sz="3000" b="1" dirty="0" smtClean="0">
                <a:solidFill>
                  <a:srgbClr val="FF0000"/>
                </a:solidFill>
              </a:rPr>
              <a:t>Hizmet alanlar (Üyeler )***</a:t>
            </a:r>
            <a:r>
              <a:rPr lang="tr-TR" sz="3000" b="1" dirty="0">
                <a:solidFill>
                  <a:srgbClr val="002060"/>
                </a:solidFill>
              </a:rPr>
              <a:t/>
            </a:r>
            <a:br>
              <a:rPr lang="tr-TR" sz="3000" b="1" dirty="0">
                <a:solidFill>
                  <a:srgbClr val="002060"/>
                </a:solidFill>
              </a:rPr>
            </a:br>
            <a:r>
              <a:rPr lang="tr-TR" sz="3000" b="1" dirty="0">
                <a:solidFill>
                  <a:srgbClr val="002060"/>
                </a:solidFill>
              </a:rPr>
              <a:t/>
            </a:r>
            <a:br>
              <a:rPr lang="tr-TR" sz="3000" b="1" dirty="0">
                <a:solidFill>
                  <a:srgbClr val="002060"/>
                </a:solidFill>
              </a:rPr>
            </a:br>
            <a:endParaRPr lang="tr-TR" sz="3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209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683568" y="2130425"/>
            <a:ext cx="8352928" cy="3890863"/>
          </a:xfrm>
        </p:spPr>
        <p:txBody>
          <a:bodyPr>
            <a:no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Benchmarking (Mukayese) 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241389"/>
                </a:solidFill>
              </a:rPr>
              <a:t>- Ben nerede duruyorum ?</a:t>
            </a:r>
            <a:r>
              <a:rPr lang="tr-TR" b="1" dirty="0" smtClean="0">
                <a:solidFill>
                  <a:srgbClr val="FF0000"/>
                </a:solidFill>
              </a:rPr>
              <a:t/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>
                <a:solidFill>
                  <a:srgbClr val="FF0000"/>
                </a:solidFill>
              </a:rPr>
              <a:t/>
            </a:r>
            <a:br>
              <a:rPr lang="tr-TR" b="1" dirty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FF0000"/>
                </a:solidFill>
              </a:rPr>
              <a:t>Networking (İlişki kurma)</a:t>
            </a:r>
            <a:br>
              <a:rPr lang="tr-TR" b="1" dirty="0" smtClean="0">
                <a:solidFill>
                  <a:srgbClr val="FF0000"/>
                </a:solidFill>
              </a:rPr>
            </a:br>
            <a:r>
              <a:rPr lang="tr-TR" b="1" dirty="0" smtClean="0">
                <a:solidFill>
                  <a:srgbClr val="241389"/>
                </a:solidFill>
              </a:rPr>
              <a:t>- Kimlerle, nasıl işbirliği yapabilirim ? </a:t>
            </a:r>
            <a:endParaRPr lang="tr-TR" b="1" dirty="0">
              <a:solidFill>
                <a:srgbClr val="2413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7136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114857" y="2668872"/>
            <a:ext cx="8424936" cy="4034879"/>
          </a:xfrm>
        </p:spPr>
        <p:txBody>
          <a:bodyPr>
            <a:no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tr-TR" sz="3000" b="1" dirty="0" smtClean="0">
                <a:solidFill>
                  <a:srgbClr val="241389"/>
                </a:solidFill>
              </a:rPr>
              <a:t>2001 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err="1" smtClean="0">
                <a:solidFill>
                  <a:srgbClr val="FF0000"/>
                </a:solidFill>
              </a:rPr>
              <a:t>Uluslararasılaşma</a:t>
            </a:r>
            <a:r>
              <a:rPr lang="tr-TR" sz="3000" b="1" dirty="0" smtClean="0">
                <a:solidFill>
                  <a:srgbClr val="FF0000"/>
                </a:solidFill>
              </a:rPr>
              <a:t> ( </a:t>
            </a:r>
            <a:r>
              <a:rPr lang="tr-TR" sz="3000" b="1" dirty="0" err="1" smtClean="0">
                <a:solidFill>
                  <a:srgbClr val="FF0000"/>
                </a:solidFill>
              </a:rPr>
              <a:t>Internationalism</a:t>
            </a:r>
            <a:r>
              <a:rPr lang="tr-TR" sz="3000" b="1" dirty="0" smtClean="0">
                <a:solidFill>
                  <a:srgbClr val="FF0000"/>
                </a:solidFill>
              </a:rPr>
              <a:t> )</a:t>
            </a:r>
            <a:r>
              <a:rPr lang="tr-TR" sz="3000" b="1" dirty="0" smtClean="0">
                <a:solidFill>
                  <a:srgbClr val="241389"/>
                </a:solidFill>
              </a:rPr>
              <a:t/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err="1" smtClean="0">
                <a:solidFill>
                  <a:srgbClr val="241389"/>
                </a:solidFill>
              </a:rPr>
              <a:t>Eurochambres</a:t>
            </a:r>
            <a:r>
              <a:rPr lang="tr-TR" sz="3000" b="1" dirty="0" smtClean="0">
                <a:solidFill>
                  <a:srgbClr val="241389"/>
                </a:solidFill>
              </a:rPr>
              <a:t> ile İşbirliği Kapsamında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>«</a:t>
            </a:r>
            <a:r>
              <a:rPr lang="tr-TR" sz="3000" b="1" dirty="0" err="1" smtClean="0">
                <a:solidFill>
                  <a:srgbClr val="FF0000"/>
                </a:solidFill>
              </a:rPr>
              <a:t>Archimedes</a:t>
            </a:r>
            <a:r>
              <a:rPr lang="tr-TR" sz="3000" b="1" dirty="0" smtClean="0">
                <a:solidFill>
                  <a:srgbClr val="FF0000"/>
                </a:solidFill>
              </a:rPr>
              <a:t> Oda Geliştirme Programı»</a:t>
            </a:r>
            <a:r>
              <a:rPr lang="tr-TR" sz="3000" b="1" dirty="0" smtClean="0">
                <a:solidFill>
                  <a:srgbClr val="241389"/>
                </a:solidFill>
              </a:rPr>
              <a:t/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Türk Oda/Borsa Sistemini Nasıl Geliştirebiliriz ?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/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- Kıta Avrupası Üyelik Sisteminde </a:t>
            </a:r>
            <a:r>
              <a:rPr lang="tr-TR" sz="3000" b="1" dirty="0" smtClean="0">
                <a:solidFill>
                  <a:srgbClr val="FF0000"/>
                </a:solidFill>
              </a:rPr>
              <a:t>Almanya</a:t>
            </a:r>
            <a:r>
              <a:rPr lang="tr-TR" sz="3000" b="1" dirty="0">
                <a:solidFill>
                  <a:srgbClr val="FF0000"/>
                </a:solidFill>
              </a:rPr>
              <a:t/>
            </a:r>
            <a:br>
              <a:rPr lang="tr-TR" sz="3000" b="1" dirty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/>
            </a:r>
            <a:br>
              <a:rPr lang="tr-TR" sz="3000" b="1" dirty="0" smtClean="0">
                <a:solidFill>
                  <a:srgbClr val="FF0000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- </a:t>
            </a:r>
            <a:r>
              <a:rPr lang="tr-TR" sz="3000" b="1" dirty="0" err="1" smtClean="0">
                <a:solidFill>
                  <a:srgbClr val="241389"/>
                </a:solidFill>
              </a:rPr>
              <a:t>Anglo-Saxon</a:t>
            </a:r>
            <a:r>
              <a:rPr lang="tr-TR" sz="3000" b="1" dirty="0" smtClean="0">
                <a:solidFill>
                  <a:srgbClr val="241389"/>
                </a:solidFill>
              </a:rPr>
              <a:t> Üyelik Sisteminde </a:t>
            </a:r>
            <a:r>
              <a:rPr lang="tr-TR" sz="3000" b="1" dirty="0" smtClean="0">
                <a:solidFill>
                  <a:srgbClr val="FF0000"/>
                </a:solidFill>
              </a:rPr>
              <a:t>İngiltere </a:t>
            </a:r>
            <a:r>
              <a:rPr lang="tr-TR" sz="3000" b="1" dirty="0" smtClean="0">
                <a:solidFill>
                  <a:srgbClr val="241389"/>
                </a:solidFill>
              </a:rPr>
              <a:t/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/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/>
            </a:r>
            <a:br>
              <a:rPr lang="tr-TR" sz="3000" b="1" dirty="0" smtClean="0">
                <a:solidFill>
                  <a:srgbClr val="241389"/>
                </a:solidFill>
              </a:rPr>
            </a:br>
            <a:endParaRPr lang="tr-TR" sz="3000" b="1" dirty="0">
              <a:solidFill>
                <a:srgbClr val="241389"/>
              </a:solidFill>
            </a:endParaRPr>
          </a:p>
        </p:txBody>
      </p:sp>
      <p:sp>
        <p:nvSpPr>
          <p:cNvPr id="2" name="AutoShape 2" descr="data:image/jpeg;base64,/9j/4AAQSkZJRgABAQAAAQABAAD/2wCEAAkGBxQSEBUUEhQUFhUVFRYWFhYXFRgWFxgdFxUXGBYfFxkYHCghGholHBoWITElJSkrOi4uGB80ODMsNygtLisBCgoKDg0OGxAQGyskICQwLCwvLzQsLCwyLCwvNCwsLCwvLCwsLywsLCwsLCwsLCwsLCwsLCwsLCwsLCwsLCwsLP/AABEIAKoBKAMBEQACEQEDEQH/xAAbAAEAAgMBAQAAAAAAAAAAAAAAAwQBAgUGB//EAEEQAAIBAwIDBgQDBgMHBQEAAAECAwAEERIhBRMxBhQiQVFhMnGBkWKh8AcVI0JSsTNykiRTc7LBwtE1Q2Ph8Rb/xAAaAQEBAQEBAQEAAAAAAAAAAAAAAQIDBAUG/8QAOBEAAgIBAgUBBgUDAwQDAAAAAAECEQMSIQQTMUFRYSJxgZGhsQUUMsHwFeHxI0LRBjM00lJykv/aAAwDAQACEQMRAD8A+40AoDDVURkbLVTMtFWWOuiZxlErsldEzi0Rla1ZmjUiqQ1xQgxVBjFCCgFAYoBQCgFCA0BihBVAoBQGRQAVCmwoU3FZNEi1DSJVrDOiJVrLNolWss6IlFZNI2FQ0bCoBQooBQCgFAKAGgNStWyUaNFV1GXEia3rSmYeMia1960pmHhfkjNqfUVrmE5D8mvdD6irzETkPyY7qfUU5iJyH5Md1PqKvMQ5D8jup9RTmDkPyY7qfUU5hOQ/I7qfUU5iHIfkx3U+opzEOQ/I7qfUVeYhyH5HdT6inMQ/LvyY7qfUU5iJ+Xfkd1PqKcxD8u/I7qfUU5iH5d+R3U+opzEPy78jup9RTmIfl35HdT6inMQ/LvyZ7qfUU5iH5d+TItj6ipzEXkPybi3PqKmsvJfk3W3NTWaWF+SRYay5GljZIsdZs2oEirWbNaTcCoWihLxdOS8sQeYI5QrEuptQYKwA88Hr8jWtLunsTUqtbnSrBsUAoBQCgFAKAUBihDBNUWaMxqpGW2RO5rSSMOTImkP6Fa0ow5yIzK36Fa0ozzJGOa36FNKJzJDmn9CrpQ5kjHNb9CmlDmyMGVv0KulE5sjUzN+hTShzZGDM36FXQic6Rjnt+hTQic6Zjnt+hV0InOmY7w36FNCHPmO8N+hTQhz5jvDfoU0InPmO8N+hV0Ic+Y7w36FTQhz5jvDfoU0IvPmZ57foU0Ic6Z5nj0glvoIbhsQGJ3VNRRJJAwGGIIzhckCtRikm0Zlkk3TIJoImvYrZz/sy27PDHrYRu/Nw+Tq8RUdBnbJ9KV7NrqNbbp9Dmx5ljhiEkjQjibRROHbUY+UxKh85KhtS9eg9qtJW/Qam6V7WScdXu0XFIoSyxrDBKq6mIRmbxFcnIzgVIq3Fs05Nal7jqyWvc761FvrzPbXXMDOz8xo0jZGbUTl8k7+9c/1Rd+h1XsyVFDstazyraXCGESaw00veXaWXIPOSSMrjOc+HPhKjFXI4q0/sZgpOmvudXsXawXMXPuTruzLKsmqRtUbB2UIF1eEBNOBj3rGVuLpdDphqSuXU87NZxRcHvmi8MgumjJDtkKt2ukddtvPzrqm3lin4/Y4z2wya8/uein4RHc3fETNrYRrFoUSMqqTCTqAUjxbDeuKm4xjR30KUpNlHh863L2CX0hMTWIkUO5RZZcgNrORqYIAd/wComtyWnVp8mIvVp1Psdv8AZyV5d1y3LoLyYIxYvlRgLhidxjGD6VzzdVfg6YOjryeuridxQCgFAKAUBqRQhE6mqKIJI29DVszRWkhf0atWZcStJbyej/nV1GdPoV3t5fST861aJpIWgm9JPzq2SjQwzekn50JsY5U3pJ+dB7Jjly+kn51dyeyY0S+j/nTcXH0GiX8f503Fw9DGiT8f503JcPQaJPx/nTcXD0GiT8f51akLh6DRJ+P86e0Lh6DRJ+P86e0Lh6GdEn4/zpUhcPQaJPx/nSpEuHobBJPx/nTcXD0Irvh4mXTLHzF66XUMPsaqbQ9n0MPwaNo1jaBDGvwoUBVfkpGB1NLl1JUS5HYgBBy9oyCg07IRsCo8juenrUtmkkTtw9X1a4w2sBX1KDqA6Bs9QPes20WkyxMqK8bOviDaI2K5Kl8AhT5A4GflWd96N7EkHBIFl5wt4hLknmCNQ+TsTqxnNRzlVWaUFd0T/uW3M3OMEPOBzzeWvMzjHx4z0rOuVVexvSrujY8FtyZGMEJMuOYeWuX0nK6zjxYO+9TXLyVxi+qJohEZJAoTWdPNwBqO2F1+u3rR3SG1nN43wh3SOOCO0MaZHKmh1IOmgpp2XGDtjzHTFajOnbszKFqklRN2a4P3WEqzB3eR5ZGC6VLOcnSudlGwA9BUnPUy44aUdasGxQCgFAKAUAoBQCgFAKA1K1bMtEbR1pMy4kLx1tM5uJCyVpM5tETLWjDRGRWjLRqRVMmpqkMUIYoQxVAoBQGagMiho3FQputZZpEq1lnREy1lm0c3tDqxDpxq58eM9M52zVh3s0+xKs0sU6JJJzFlD4OlVKsoz/L1G/nWaTVrsa3TohPE5P3fztX8T1wP94V6Yx0ppXMoup6LJeIXrrc6GlMKYXQdCsrk/ECzDb0xtUjFabqytu66Gl3fOrXmkgGONWU6VznTnfbf61VFPSHJ7my3M6PAzyBlmIVkCABSy5Gk9T9alRaaS6C5Kr7lafi0jcxkkZdDMqRiEuH0f1NpOCT6EYrSglSf3I5MmvOJScxNUht0aNWVigYFj1Viw8OPpUUVXSw5O/BJe3ri50NKYUwug6FZZCfiyxGx8sbVIxWm6srb1VdHdrkdBQCgFAKAUAoBQCgFAKA0ZaqZloheOtpnNxK7rXRM5NELCtI5tEZFaMM0NUhqapDBoQUIYqghF2nM5eoawAcexJA+ux2oUlWQEkAgkdQCMj50BIKhTYVGUkWss2iVayzaJlrDOiIOI2HOVRqK6XDAjrt0opUaqxbcObmiSWTmMqlUGkKBnqcDqTUctqRtR3tlV+zzGMxc5hFklV0jIydWCfMZzV5m91uTRtVlviXDHm1K0uImxlNAztjOG98ViM1HetzUot9xPwcMZzqI56Benw4XH1op1XoHDr6k0/DtQhGrHKZW6ddIx9KilV+pXHoQfuyRGYwzaFdixUoGAJ6lc9M+la1p9UTS10ZtxHh0koK83EbABl0Anbrg+WakZJb0JRb7mt9wp5QUMuIjp8GgZwuNg3vjr71YzS3rcOLe3Y6tczYoBQCgFAKAUAoBQCgFAKA1YVURoryJW0zlJFZ1romcWiFhW0c2RmtGTU1TJihDFCCgOHew4uXIXxPABG2jPjBkz4gPCcFdzitdjXYhsIlL24ijZGjB5xKFcDQQQxI8RLfP1owdLjnFO7oMLqkdgkaepPr7V0wYeY99kupxzZeWtt2+hzru+vbdRLKIXjyNaoCCoPofP867Rx4Mr0RtPt6nKWTPjWqVNdy5xnjLRm15WkrPIqkkE+ElOmDsdzXLDgUlPV/tR1y5nFw092dHj960FtJKmNSgEZGR1A3wa44MayZFF9zvnyPHjcl2KXEuOyRcPjuAE1ty9QIOnxdcDP8A1rpj4eM87xvpuc8nEyhw6yd9izwbiVy+qedUjteWXQfz4G4ZvmMmsZsWKNY4Nud16HXBlyyvJNJQq/X3lWy4pf3gMtsIYockJzASz49fQfretzw8NgenJbl3rsYx5uJzrXjpR7X3Ol2Y4+07yQzoI7iH41Hwkeq/l9x61x4rhljSnB3FnfheJeRvHNVJHI4b2ivbppIoEiDJIwaVgQiqDhQBkkucGvRk4Xh8KUpt01073/wefFxXEZnKEErT69q/5LfCuP3Ed2LW9VNTjMcifC3Xr9iPLf51zy8Nili5uFul1TOmHissc3JzpW+jRY4jxieS5a2sxHmMAyyyZKpnoAB1NYx4MccfNzXv0S7m8mfJPK8WGturfY14Xxi4S7FreCMs6lopIwQGxnIIPnsftTLgxyxc3Fe3VPsMWfLHLys1b9Gu56evCe8UAoBQCgFAKAUAoBQCgFAKAUAoDRxWkzLRVlWuiZwkis4rojk0RNWkc2aGqQ1qmTFAKEFAZoU8r21j/iWrszKgdlZ1OCmopgg+R2P2r38E/Zmlu6+fU8PGL2oN9L+Rbfs2jp4ru6ZGG+ZgVI+owa5ripRe0I37jq+GUlvOVe8q9q4RAlludEMqgk7nC6TvjzwprfCyeR5PLRjiUsax+E0dTtpeILGQahlwoXBBzlgdvbGTXDg4SeZbdD0cbOKwPfqc3tD/AOixfKL+xrtw/wD5kviceI/8KPwPT8YgZ+HyIg8Rg2A88KDgfPpXgwyUc6b8n0c0XLh2l4Iuwd4j2MQUjMYKuM7ggk7/AD6/WtcfCUc7b79Cfh+SMsEUu3U5vAnE3GbmaPeNIwhcdGbCD/tb/TXfOuXwcIS6t39zz8P/AKnGznHolV/Ix+zm6QPdRlgHMzMB5kZI29d/70/EYS0wl2ov4bOOrJG97s37SSibilnFGdTRFnfG+kbHf0OFP3HrU4ZOHC5JS6PZF4mSnxeOMeqtv+fA51jw4PxG7jkuLiB2k1pypeXrUljvsdWARj612yZWuHxyjFSVU7V0cMWJPickJTlFt2qdWj0Nr2TjS4jla5uZHjyVEsofqMHqucb+VeKXGyljcFCKT8Kj3Q4KEcim5ybXl2elrxHuFAKAUBgmo3XUFaTiEQODImfTIP8AavK+P4dOlNP3b/azfLl4N0vEPRh/b+9T+ocMus0vft96Lyp+CYGvWmmrRzM1QKAUAoBQCgFAKA0aIGrqZlxTIzar71rWzPKiamyX3+9XmSJyYjuKe/3pzZE5EDHcE9/vTmyH5eA/d6e/3q82RPy8DH7vT3+9ObIfl4D93p7/AHpzZD8vAz+709/vTmyH5eBFdcHikQo66lPUH9daseInF3FklwuOSpo5C9hbQfyyY/p5jY+2a9H9Rz+V8kcP6bgqqfzZ1bzgsMsZjkXUpxsSfLpg9c1whxGSEtUXud58LjnHTJbHOg7FWiBgEY6lK5ZySAeunPSu0uPzvv8AQ4x/DsC7enUu3PZ6CS3WBgeWunA1HPh6b1yjxWSM+Yup1lwmKWPltbHRjhCgAdAAB9K4uTbs7qCSo4d52OtZHZ9DKW+LQ7IG9cgbV6ocdmjFRu68qzyy4DDKTlVX4dHV4bw6K3jCQoEUb4HmfUnqTXnyZZ5Japu2ejFihijpgqR4bshwOG6FzzV3W4bSykqw67Ajyr6vGcRkxaNL6xPkcFw2PLr1LdSZ7Dg3Z+C1yYkwzdWJLMfbJ8q+bm4nJm/Wz6eHhcWG9CHGOz8F1gypll6MCVYe2R5Uw8Tkw/oYzcLizbzW5Hwrs1BbycyMOXxjUzs2x69TWsvF5MsdMunuJi4THilqjd+9s7FeY9IoDzfZTtct+rPFBKqK+jUxj64B3AbPQjyrtlwvHs2ccWZZFaRxu0/7RI4tS25UhDpeY+JQ39ES5/iP67gLncnpWHCSahFXJ9F4XmT7L6voiSzLd9l3/ZeX9jy0VrxfiQ1Jriib+eRtBYE9dhnHnhVA9K2uE4eO+d8yXj/avdHp8Xb9TlrzZP0eyvr8/wDikYf9kF0xy9xCT6nWx/MV648ZjiqjGkcnwc27cijcdjeJ2I1RO2kf7tyB9VPhH1pklw3Ex0ZYpp9miLHnxO4s6fZj9okkcnKvAY2BwXI0gH/5EPw/MflX5njPwHPwn+t+Gydd4PdP3efv6nvwfiEZvRxC38/8n1ixvVkG3X0/6j2q/hv4nj4yLVVJdUenLhcPcWq+ocRQCgFAKAUAoBQCgFAKAUAoBQCgFAKAUAoBQCgFAKAUBqkYHQAZ64GKrbfUiSRtUKKAUAoBQHw3t6knDLyZLSXRHdx6nReq6mORuPDkhsEeRIr6mCssE5LdHzM94pPS+p3P2T9kIniW6nKysGIijzqWIjqXXpr88HpsevTlxWVqTjHa+r8nXhcKa1S38H1avAe4UAoDx3bPsPFdxnSAkgHhcA5U+XTqh8x5dR5g+jDxEoP0PPmwRmjz37P+MSqXtpwRNbHTv1KjbB9cevmMV+R/6g4T+n8VDjuH/TJ7r17/AD+57fw/M8sHhydV9j6hG+QCPMZr9FhyrLjjOPRqznJU6Nq6EFAKAUAoBQCgFAKAUAoBQCgFAKAUAoBQCgFAKAUAoBQCgFAKAUAoD5Bxew77dxq5P+2XkwyOohs1MYx9dbfUV9GEtEW12S+bPBOOuVPu/ojECT8JvBG7hQ2FhnbaGZR0juMfCw6Bxuud8r0PTmha+K8eqCUsUq+vn0Z9P4PxdLgEYKSJjmRN8aE9OmzKfJhsa8M4OPuPZCakdGsGxQAigPMcS7MJ3tr0EhuSIynkSD8RPrp2r5n47eT8OnDw1L5dTfDQSzqfwO1wh8xD2JFeb/p7NzODSf8AtbX7/udeKjWQu19w84oBQCgFAKAUAoBQCgFAKAUAoBQCgFAKAUAoBQCgFAKAUAoBQCgFAfNUHKveDkjAHe4z/mcEf3zXs6wyfA8vSUPie94xwqK6haGdAyN9wfIqfIj1rywm4O0eiUVJUz53Naz8LdROZJLRNobtBma2BPwyD+eLGMqRjbbGwr2JxzLbZ915/ueTTLE9+nZ+D6Hwi950StlGBGQ8Zyjj1X0+R6e9eOcadHri7RerJoUBX4gcRN8q+d+LyUeCyN+K+eyOuBXkRX4IP4Z92P8AYV87/pmLXCt+ZP7I68W/b+Bz77tjaxTvAzSmSPTrVIJpNOpQy5KIRuCK/TrBNxUuz9UeF5Ip0WpO0UCxwOzMq3EixRao3DFmzgFSuV6H4gKixSbaXYryRSTfcvX94kMTyyHCRqWY4JwBudhuaxGLk6RqUlFWzm8Q7U20McMjs2mfHK0xyOzZGoeFVJBwfStxxSk2l2MvJFJPyb8F7SW12zJDIS6fGjI8bj5q6g4pPFKG7EckZOkacY7U21tIInZmlIyIo0aV8epCA6R88VYYZSVroSWWMXT6m3Bu01vdMyRORIoy0UiNHIB66XAJHuM1J4pQVvoWOSMnSLPGeMwWia7iQIpOB1LMfRVUEsfkKkISm6iiynGKtnLte2tq8ixnnRs7BU5sEkasT0AZlxn54rbwTSvZ/Ews0bo6llxeKWaaFGJkgKiQaWGNYyuCRg7elYcGkpPubUk214E/GIkuI7dmIllVmRdLEEL18QGB9TRQbi5dkHNJ6THG+NQ2kXNuH0IWCg4LZLdAAoJ9ftSGOU3UROcYK5Fm5uljjaRj4FUuSN9gMkjHXaspNuitpKyHg/FYrqFZoG1xtnBwR0ODkEAg5qzg4OpEjJSVo045xqGzi5tw+hNQXOCxJPQAKCasMcpuoknOMFcivxntLb2rRrMz6pQxRUikkLBcatkU+oqwxSmm12EskY0mb8D7RW93rEEmpozh0ZWR1z0yrgGk8UodRHJGXQ5snb6yUtqkkARyjPyJtAZTgguEx1962uHyP/KMvNBdTpcW7Q29tEksr+CRlVCitJqLAlcBAScgViGOUnSNSyRik2OEdoIblisXNyoydcEsQ642MigH6Unjcev3RYzTOfcdurNHZdbkI2h5FikaJGzghnVcVtcPNr+5h5oI9IrZGR0O9cDqZoBQCgFAKAUAoDwHbjhrNCRFtNbzieLGc4kYlfpqLj3K4869MMmnftX26/Q82WNql1TPb2k5aNGcaWZVJX+kkAkZ+e1eOeSEa32fR/b5npim0TOoIIIBB2IO4PzrYPLv2Ye2cy8OcR6jl7Z8m3f/ACgbxN7jb2rvzVNVk39e/wDc48tx3h8ux1uG8X5h0SxtBN5xvuD/AMNx4ZB8t/UCucoVunaNxnez2Z1KwbOJxu8yyxLuT4m+QO33b/lPpX5f8f4rVh5Ue7r3v+33PXw0PatnUsotMaj23+tfZ/DOH/L8LDG+tb+9nDNPVNs+f2V7NFxviXItjcEi11ASJHpxCMfGd879PSvuOMXhhqddTwapLLKlfQu9tpndeGNJGYnPEIdSFg2n49tS7H6VjAktaTvZlzNtRtVujvduP/Tbr/gSf8prlg/7kfedc/8A25e48dxqflxcEfS7aWjOlF1Mf4S7KB1NeiCt5EcZOlBl3s3Obzik96qGNYIjbFHwJWfOol1G64xjf/oazkWjEoedy43ryOfjYsfsqiDwTXLbzTXEnMY7t4Wwq58gPT3qcU6ko9kjXDrZy7sj/agOUbK6j2nS7jjBHV1cMWU+oOkD6n1q8L7WqL6UTiNtMl1szwhBccdu2m8RtY40gQ7hdYyzAH+bPn+L5Un7OCKXfqIe1mlfboe6ZQeoB8/t0ryHpPnXCrq5Ti3Eu7W6TZeDVqn5On+FtjwNnO/p0r2SUXihqdde1nmi2skqXg2e4nfjlmbiBIWEM2kLNzsjB3J0Lj5UqKwy0u912ojbeWNox2uuLe8vntp5oo4re3f/ABHVQZplwmNRGSi7+2femFShDVFbt/REzOEpaZNJJfUn7O8XNxwGXUQZIYZoX3zuiEKc+eV0n71MkNOZV33NY56sXuK/YR+5XCWx2hvIEuIT5CQIBKnzIAb7etXP/qR1d06f7GcPsS09nujn/tHk73DdTA/wbRo4IvRpWlj57e+kYQH3aunDLRKK7vf4djnxPtRk+y+52O188kfE+GNFEZXEdziMMqFsxoD4m2GBk/SuWFJ45puuh1zNrJBpX1Mdj7ktxS5e6QwXckahYMZURp5iQbSMcDJHp9mZVjSjuvPr+wxO8jctn4PP23aAQcPvITBI5mu7mNXK4gBkbSNUjbAjrXXlapxd9EveYeTTBqu7Ot2qsHtOH8NixzHiurcYBxqYBjgE9BnbJrGKSnkm/KZcycYRXho9nwjiFxKzCe0aBQNmM0cmo+mEORXmnGK/TK/geiEpS/VGjyfDZ5ODMYLlddlJKxjuFH+GXbOmYemfP/8AB6JJZ1qj+rx/wcU3idS6eT6CpyMjpXjPUZoBQCgFAKAUAoDj9obNmUSxrrdAQ0ecc2M/GoPk+wZT/Uo6AmumOSumc8idWijwbj6Mqq7hkckJIRpDEdUkH8kw6FTjoSPML4uIxLDakrg+q/8Aj6+se9/7e+xvHk1V58+f7/c74JX8S+o6j/zXKMsmJbe3Hyv1L/29/X0bOtKXo/58jPek8zj2Ox/Or/UeGX6pafR+y/k6HKn2Rg3KHzB+Xi/tU/qPDv8ATLV7va+kbY5Uu6ObxbjIjwoBMjDwxg+M+7f7tPVj8hviuPEcQ1jeTK9EPL/VL0S7X8/d1CSvTHd/zqRcE4a2TJLuzHJOMA+gUHogGwH/AJNfL4LhJ8bnXE5Y6YR/RH9/519yO85LFHQnbfVner9QeQ8X+6L2DiN3c2627pc8kASOykcuML/Kp88/lXp145Y4xle1nncZqblGty1xvgdxfWiiUxQ3MUyzQshZ0DJ8OSQDvk/l1rMMkcctt01RqUJTjvsytxSy4leQm2lW3gRxpllSRpGK/wAwRCo056bk1qMsUHqVszJZJrS6Rd432eZ5bAw6RHaShiCTnSqhRjbc7ViGRJSvublB3GuxiTgMsfFFurcoI5kKXSEkZK/Ay4G7f+PfarInj0y6roRwayao9+pVTgN1ZTyyWHKkhnbW1vKxTQ56mNwDsfQj0rXMhOKU+q7kWOUG3DozaLgFzdXUVxfmJUgOqK3jJca/J3cgZIwMAD/7nMjCLjDv3HLlKSlPt2JePdmpTdre2UiR3AXRIrgmOZdsBsbg7Df2HpUhlWnRPp9hPE9WuPX7lizn4k8iiSK1iQEayJHkYjzCjSME+5qNYktm2aTyN7pDgXBZIb69ncrouGiKYO/gTSdW229JzThGK7CMGpyfk14pwWV+JW90unRDFKhBOGJbOnG3SkciWNxfcSg3kUvBp2Y7LrHEzXccMtxLK8sjFQ4yzbBSwzgDFXJlt+y6SJjxUvaW5QTspNFPfCHli3u4SFT4dEunT0AxpOW+49K1zouMb6r7GVikpSroyzxzsxJNw+CONwl1biMxSZICsoCtvjOCM/lUx5VGbb6Ms8TcEl1Q472TLcJ7lbldQ5fibYMVkV3ZsZ3JBP1pjzVl1yJkw3i0RNu0nBrl7uzuLYRMbdZQVkZlB5iqoxgH0NMc4KEoy70XJCTlGUexnhXAbh77vt40QdYzHFFFkqoJ3LM25PXy86kskVDREsYSctcjThfZL/Ybm2uNJE880gK76Q7ZQ7/zA4P0qyze2pR7JBYri4y72ULrs9fSWFpHIYWntrhJMl20userTk6c6twD8s1tZcanJro0c3jyOCT6pnoLCa/L4mjtkTS3iSR3IOPD4SoyM9d64yWOtmzrF5L3SOJxjhvEruBrWZbVUfSHnVnJIDAkrGRsTj1rrCWKEtSv3GJxyTWl0eytYBHGqDOEVVGevhGN68zduzulSolqFFAKAUAoBQCgFAeX7R9kRMzS27CKZvjBXVDNjylT1/EN/nis5MWLMksquujW0o+5rde7oYcWncHX2fvR52PjF5YeGe3nCD+ZB3mEDzIbIdB065rzf03NF3w+Ve6S038rX/5UfUfmK2nF/Df+fGyy/wC0qDH+Io9jDM3/AGit/leOqpY4y900vvF/cfmMPaVfB/2Ki9rLm5JW2S5dSfigtxGvuGlnYhfoAav5fior2Y44f/aTl8kkl9Sc2Mn1k/cq+rZ6Ds12clSTmz6VO/8ADVjKzZHWWV/iPyHkNyNhw/p8JPVnk8kvLSSXuiv8el7nWM5L9K0r5/N/z3nrK9xBQCgFAKAUAoBQCgFAKAUAoBQCgFAKAUAoBQCgFAKAUAoBQCgFAKAUAoBQCgFAalBnOBn5UBtQCgFAYJoDjQ9rLJ3VFuoSzMEVQ4yWJwAB6k7V0eKaV0c1lg3SZ1LW6SVS0bBgGZSQcjKnDD5g7VhprqbTT6E1QpWvr+OEKZXVAzBFLHGWPQD3qqLfQjkl1LNQooBQCgIbO7SVNcbB1JI1KcjKkg/Ygiq01syJpq0Ze5QMVLKGC6yuRkLnGcemx3pTFoWtwsiK8bBkcBlYHIIIyCD6UaadMqdktQCgNJpQilmICqCSScAAdSTRKw3RDFfxtFzldTFpLawfDgdTn0q6XdE1KrKfD+0lpPJy4biKRyCdKuCcDrtWpY5xVtGY5Iy6M6tYNigFAKAUAoBQCgFAKAUAoBQCgFAKAUAoBQCgFAeVsuHgcYnblAJ3WDS2jw6hJITg4xq6flXZy/01v3ZyUVzOnY4fA7CWJ7eReepfiF0sq6n5fKPOYEx/CAWCHVjz6710nJNNbdF+xzxxad79WbdixdG5jM0k3MxL3lGSfR56cM7coYONPLG46+dMunTtXp0/z8yYtWre/X+dPkbdvbGe8uhDHbtLHDA5yXEY5swKqwZtmKKM7ebe1MMowjbfX7DMpTlSV19yrxu9uJbe0du8I3JcSxhbhAZFwpOu3yytsSupSpzVgoptbfT9yScnFPf6/sacXnueZCx75q5NsRFmVXDfz4khUwu5PxCVANtsb0io0+nf+b7/ACE3K117ef8AHzLd28/eH3uu998j5Sjm935Gpc5x/C06Nec+LPSotOntVfG/uV3q73frVfYt2bMb5ucb3ni7OgJzORyNHh1ahytGOuPFmsutG1VXxv7mlere7v4V9jiyGfutujC6Unvh1DngahMeUGWEByxByuWVcdc7V09nU3t28fuclq0pO+/nz6F3g0EhuYJZln5j8NC6iJMcxeZqD48KnTvhsb+5rM2tLSrqbgnqTd3XqVVMogtxc98VRw+Pk8nnBufjx8zlj4/gxr265rW1uq6+nT+eCO6V302q+v8APJ0b+1upSomadWXhbO3Kd0XvAK+aHds528/cViLiuldfoakpPrfT6nbu5Lk8ILRau9G2BGR49egZ2P8AN1+tc1p5m/Szp7XL9aPMXEDSwXqW/e3tjZqQJufzDOCxITmeMgqF1AeE9PWuyaTi3V36dDjJNxkldV69T109qV4W0ahie6lQCWZs8vpvkk5rgn/qX6nZqsdeh57sJcMEhiaS5LC3VOU9oY0RljXI5ugZxggEneuuZbt7dfJzxPot/kadn72dpLKNu86o1vFuNayBdWRy9TMMPt0IJ60mo1J7dqEHK4p33s0tra4ThEDl7pnkeBrvLO0yx9JBGPiXA05074yeu9VuLyPp6CpKC6+vuK9/dSJayFHultzfW6wsxlE5jJXmhdf8QrnVjO9WKTl2un/PBmTaj3q15/yZna47vLyTc9175HpZxOZhFoHMx/7xj5mOm/XG1FptXV16dfsHqra6v1v/AJI7gz8mFGe6ZGe4KOFuUAAC8pXVMzNuW0l2Xb4s0Wm29u3j/BHqpW338/5N4oLqaBeY10GXhbN4WkjJmVjp1acZfYbefnmlxUtq6/QtScd76fU9/wAEdzbQmTOsxIWyMHOkZz75rzTrU6PTC9Ksu1k0KAUAoBQCgFAKAUAoBQCgFAKA8y/bOLmMFhnaFZOU1wseYg+dJ89RAOxIGK7cl11V+DjzlfR15L9r2jgeeSEuqSRycsK7KC50K3gGckYYVh45JWaWSLdFw8Th5vJ5sfNxnl611/6c5qaXV1sa1K6vchfj9qM5uIBpGpsypsM6cnfYZ2q8uXgnMj5RBddpLeOZY5JFUPFzVkZlEZBbSAGJ6k0WOTVojyRTpl264nDFo5ksaczZNTqurP8ATk7/AEqKLfRGnKK6s3F9FzOXzE5n9GoavhDdOvQg/I1NLqy6ldGtnxKGYsIpY5ChwwR1Yr88Haq4tdURST6MxccThjdY3ljV3+FGdQzfIE5NFFtWkHJJ02VIOPxPePapkvGgdzldIz0HXJP0286rxtR1EWROWlEHGO0qwzclIZp5QnMdYlB0JnALEkDffAG5xVjjtW3RJZKdJWWouP25hjmaVY0l+DmkRknoRhsbg7YqcuV1RdcatssXnFIYQDLLGgIyNbquRkDIyemSPvUUW+iLKcY9WYTi0DByJoiI/wDEIdSE/wA2+31ppl4GuPkjTjlsxAFxCSXKACRSSw6qN+vtTRLwTmRfcmPEoebyebHzcZ5etdePXTnOKaXV1sXUrq9zEfE4WVmWWMqgy5DqQoOfiOduh+1NL8DUvJoOMW/K53Pi5XTmcxdH+rOKaJXVbjXGrvY2uIIbiNS2mRAyyKQcrlTlWBB8jRNxYaUkawcZt3V2SeJlTZyJFIX/ADEHajhJdUFOL6M2h4rA6u6zRMsZIdg6kJjrqIO31o4yW1BTi97IOE8ciuZJUhOoQlAXBBRtaahpIO4xVlBxSb7kjkUm0uxiDj0TSzxk6ORIkbM5CqWkRXXSc/iAo4Ok/IU1bXgnXjEBi5wmi5Q2MmtdH+rOKmiV1W5dcau9ivwvj8M6uysAEnMAJIw7AKRoOdwQRirLG4/ckcilfvotT8ThRWd5Y1VG0szOoCt6Ek7HcbVFFvZIrlFbtlWbtDbrNBFzFLXAZoyCCpC6fPPnnA9cH0qrHKm66EeSNpX1LK8VgOcTRHTgN4121MVXO+2WBA9wammXguuPksRzqzMqsCVIDAEErkZGR5bb1KLZJUKKAUAoBQCgFAKA8bw7ht/bareFYOUZ2kFwzksqO+tlMOnxNuQDqArvKUJe07vwcIxnHZeTS+7LSublgseqW9tp0YncJE0RbJxkHCvge/vVWVKvc0Xlvf3kM3Zu6a8EhWPQt6LjUrqoKaCvwBMmT1LMfaiyR016UZ5cnK/Wxw7shKhtS6RHlNemTcH/AB9fLxtv1GfSrLKnfrX0JHDJafS/qQW/Zm6hFuRDBNy7J7dlaTThmcnKkoQVxsemxo8kXe7W9kWKSrZPajS47F3CrEoxMO5JauObygpGc7lGJjOcYGD4R9Ks0W323sPDJdN9qO7wbs0Yp7uRljJlWFInOWbSlskTBm+IAsp6HcVzlktJfzqdVjptlLsX2fuLecNIiLGsBiALrKwOtSBG4jVxFgE4ctvitZckZLYxihKLt/z6GvaDs5PJJeKkcUi3ixgTO+Gg0jGy6STp+NcEb+nWkMkUlfb6lljdva7O5wzhTx3txM2CkkcCqc+ImMOHztt1Fc5STil7zai1Jv3FHiNhdQ3slzaRxSieJI3SSQxlDGW0MDpbUPEcjbpWoyi46ZdiNSUrRWvOD3fNjmaOC6c2rwSKx5aKzNqygKt4SPCfMgfSqpxqt1vZlwlaez2oiXsjKFgQlJOVw6e2LMesj8vSQCPh8Lb05q3flpl5ey9xWvex05hlRFiBfhsNsPFgc1HctnA+HDLvWllVpvzZOU6r0otcU7JyO9y0aRDmS2TR9AQIHBk6DbYbetZjlSSv1+oeLdv3fQgTslMLpywDRtdtdLJzdOnJ1AaNGosPg+LBX7VrmrT8KM8p6vjZPH2TdeFLbqkQmEiSuOiylJ+ZpdgNwV8OSDU5qeTV2KsVY62s04l2fuJQkqwxROtyZjDHJpLjlcvU0hUrzR1+Hpt70jkitr7CWOTp13Ozwjg7w2DwhUWRxKQrMZEVpCxwSQMjJ3wANztWJTTnZuMGoUeU/wD467eKdWVFMllFbqDIpGpJdR2SNVRMdAB/eu3OimvfZx5M3Fr0o6vGOykrvctEsQV1syiZ0q5t3ZnV8DYEEDO9YhlSSv1+pueJu69PodPstwyWOe7mljjiFw8bKiNqxpj0tqOkDJO+3rWMkk0kuxvHFptvucziHZaaSW4OIyk17ZzgE9Y4RGJQwx18LbedbjlSS9E0R422/ea3XZmcSPIiRuBfi5WItpV15PLOTjCuD4hselFkjVPxRl4pW362R2/Zu5S3b+HEJP3j3xYlkwunCjSH07N18vL3qvJFv4USOOST99mkvZq6aN2aNOY189yojn0sgeMICjshUsN8hlwfanMjfwonKnTfrfUs8M7PXMb2DskJMHeVlCkJgTMhVhpTSzAKScBck+VSWSLUl5o3GElp6dzaPs6kPC7mOflRs5nd5Bjzld4SzYySuV+XlU5jc016DlpQd+p0uwtu4tBNMMTXLGeXbGCwAUfRAox65rOZrVS6I1hT02+rPRVyOooBQCgFAKAUAoBQCgFAKAUAoBQCgFAKAUAoBQCgFAKAUAoBQCgFAKAUAoBQCgFAYIz1oDNAKAUAoBQCgFAKAUAoBQCgFAKAUAoBQCgFAKAUAoBQCgFAKAUAoBQCgFAKAUAoBQCgFAKA/9k=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120650" y="-1050925"/>
            <a:ext cx="3810000" cy="2190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1536025"/>
            <a:ext cx="2448099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585" y="5820516"/>
            <a:ext cx="2061644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6122" y="4332486"/>
            <a:ext cx="1669107" cy="1112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51700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611560" y="2490465"/>
            <a:ext cx="8424936" cy="4034879"/>
          </a:xfrm>
        </p:spPr>
        <p:txBody>
          <a:bodyPr>
            <a:noAutofit/>
          </a:bodyPr>
          <a:lstStyle/>
          <a:p>
            <a:r>
              <a:rPr lang="tr-TR" sz="3000" b="1" dirty="0" smtClean="0">
                <a:solidFill>
                  <a:srgbClr val="241389"/>
                </a:solidFill>
              </a:rPr>
              <a:t>Hatırlayalım: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/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2001 - halen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err="1" smtClean="0">
                <a:solidFill>
                  <a:srgbClr val="FF0000"/>
                </a:solidFill>
              </a:rPr>
              <a:t>Hisarcıklıoğlu</a:t>
            </a:r>
            <a:r>
              <a:rPr lang="tr-TR" sz="3000" b="1" dirty="0" smtClean="0">
                <a:solidFill>
                  <a:srgbClr val="FF0000"/>
                </a:solidFill>
              </a:rPr>
              <a:t> Dönemi</a:t>
            </a:r>
            <a:r>
              <a:rPr lang="tr-TR" sz="3000" b="1" dirty="0" smtClean="0">
                <a:solidFill>
                  <a:srgbClr val="241389"/>
                </a:solidFill>
              </a:rPr>
              <a:t/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/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>
                <a:solidFill>
                  <a:srgbClr val="241389"/>
                </a:solidFill>
              </a:rPr>
              <a:t/>
            </a:r>
            <a:br>
              <a:rPr lang="tr-TR" sz="3000" b="1" dirty="0">
                <a:solidFill>
                  <a:srgbClr val="241389"/>
                </a:solidFill>
              </a:rPr>
            </a:br>
            <a:endParaRPr lang="tr-TR" sz="3000" b="1" dirty="0">
              <a:solidFill>
                <a:srgbClr val="241389"/>
              </a:solidFill>
            </a:endParaRPr>
          </a:p>
        </p:txBody>
      </p:sp>
      <p:pic>
        <p:nvPicPr>
          <p:cNvPr id="3079" name="Picture 7" descr="TOBB BAŞKANI HİSARCIKLIOĞLU, GENEL SEKRETERLERE HİTAP ETTİ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2708920"/>
            <a:ext cx="2986997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454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611560" y="1628800"/>
            <a:ext cx="8424936" cy="4034879"/>
          </a:xfrm>
        </p:spPr>
        <p:txBody>
          <a:bodyPr>
            <a:noAutofit/>
          </a:bodyPr>
          <a:lstStyle/>
          <a:p>
            <a:r>
              <a:rPr lang="tr-TR" sz="3000" b="1" dirty="0" smtClean="0">
                <a:solidFill>
                  <a:srgbClr val="241389"/>
                </a:solidFill>
              </a:rPr>
              <a:t>Hatırlayalım: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/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2004 </a:t>
            </a:r>
            <a:r>
              <a:rPr lang="tr-TR" sz="3000" b="1" dirty="0">
                <a:solidFill>
                  <a:srgbClr val="FF0000"/>
                </a:solidFill>
              </a:rPr>
              <a:t/>
            </a:r>
            <a:br>
              <a:rPr lang="tr-TR" sz="3000" b="1" dirty="0">
                <a:solidFill>
                  <a:srgbClr val="FF0000"/>
                </a:solidFill>
              </a:rPr>
            </a:br>
            <a:r>
              <a:rPr lang="tr-TR" sz="3000" b="1" dirty="0">
                <a:solidFill>
                  <a:srgbClr val="FF0000"/>
                </a:solidFill>
              </a:rPr>
              <a:t>IV. İzmir İktisat Kongresi – «AB’ye Uyum»</a:t>
            </a:r>
            <a:br>
              <a:rPr lang="tr-TR" sz="3000" b="1" dirty="0">
                <a:solidFill>
                  <a:srgbClr val="FF0000"/>
                </a:solidFill>
              </a:rPr>
            </a:br>
            <a:r>
              <a:rPr lang="tr-TR" sz="3000" b="1" dirty="0">
                <a:solidFill>
                  <a:srgbClr val="FF0000"/>
                </a:solidFill>
              </a:rPr>
              <a:t>Yeni TOBB Kanunu</a:t>
            </a:r>
            <a:endParaRPr lang="tr-TR" sz="3000" b="1" dirty="0">
              <a:solidFill>
                <a:srgbClr val="2413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083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Dikdörtgen"/>
          <p:cNvSpPr/>
          <p:nvPr/>
        </p:nvSpPr>
        <p:spPr>
          <a:xfrm>
            <a:off x="0" y="0"/>
            <a:ext cx="9144000" cy="1152128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pic>
        <p:nvPicPr>
          <p:cNvPr id="10" name="4 Resim" descr="tobb_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1412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LOGO ODABORSALI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123527"/>
            <a:ext cx="1223963" cy="1008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 descr="http://www.playa-blanca-villa.com/Five%20stars%20for%20luxury%20villas%20in%20Playa%20Blanca.g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260648"/>
            <a:ext cx="3600400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Başlık 4"/>
          <p:cNvSpPr>
            <a:spLocks noGrp="1"/>
          </p:cNvSpPr>
          <p:nvPr>
            <p:ph type="ctrTitle"/>
          </p:nvPr>
        </p:nvSpPr>
        <p:spPr>
          <a:xfrm>
            <a:off x="611560" y="2130425"/>
            <a:ext cx="8424936" cy="4034879"/>
          </a:xfrm>
        </p:spPr>
        <p:txBody>
          <a:bodyPr>
            <a:noAutofit/>
          </a:bodyPr>
          <a:lstStyle/>
          <a:p>
            <a:r>
              <a:rPr lang="tr-TR" sz="3000" b="1" dirty="0" smtClean="0">
                <a:solidFill>
                  <a:srgbClr val="241389"/>
                </a:solidFill>
              </a:rPr>
              <a:t>2002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FF0000"/>
                </a:solidFill>
              </a:rPr>
              <a:t>İngiltere Odalar Birliği (BCC) ile İşbirliği</a:t>
            </a:r>
            <a:r>
              <a:rPr lang="tr-TR" sz="3000" b="1" dirty="0" smtClean="0">
                <a:solidFill>
                  <a:srgbClr val="241389"/>
                </a:solidFill>
              </a:rPr>
              <a:t/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>
                <a:solidFill>
                  <a:srgbClr val="241389"/>
                </a:solidFill>
              </a:rPr>
              <a:t/>
            </a:r>
            <a:br>
              <a:rPr lang="tr-TR" sz="3000" b="1" dirty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Akreditasyon Kılavuzu’nun </a:t>
            </a:r>
            <a:r>
              <a:rPr lang="tr-TR" sz="3000" b="1" dirty="0" err="1" smtClean="0">
                <a:solidFill>
                  <a:srgbClr val="241389"/>
                </a:solidFill>
              </a:rPr>
              <a:t>Türkçe’ye</a:t>
            </a:r>
            <a:r>
              <a:rPr lang="tr-TR" sz="3000" b="1" dirty="0" smtClean="0">
                <a:solidFill>
                  <a:srgbClr val="241389"/>
                </a:solidFill>
              </a:rPr>
              <a:t> Çevirisi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Akreditasyon Kurulu’nun Teşekkülü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10 Oda’da Pilot Uygulama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r>
              <a:rPr lang="tr-TR" sz="3000" b="1" dirty="0" smtClean="0">
                <a:solidFill>
                  <a:srgbClr val="241389"/>
                </a:solidFill>
              </a:rPr>
              <a:t>BCC Akreditasyon Birimi: Proje Danışmanı ve Denetleme Kuruluşu </a:t>
            </a:r>
            <a:br>
              <a:rPr lang="tr-TR" sz="3000" b="1" dirty="0" smtClean="0">
                <a:solidFill>
                  <a:srgbClr val="241389"/>
                </a:solidFill>
              </a:rPr>
            </a:br>
            <a:endParaRPr lang="tr-TR" sz="3000" b="1" dirty="0">
              <a:solidFill>
                <a:srgbClr val="2413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89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6029</TotalTime>
  <Words>78</Words>
  <Application>Microsoft Office PowerPoint</Application>
  <PresentationFormat>Ekran Gösterisi (4:3)</PresentationFormat>
  <Paragraphs>60</Paragraphs>
  <Slides>26</Slides>
  <Notes>26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   TOBB ODA/BORSA AKREDİTASYON SİSTEMİ –  «5 YILDIZLI HİZMET»  2002 - ∞  Halil Sait Güler TOBB Eğitim, Kalite ve Akreditasyon Müdürü Ağustos 2014, TEPAV</vt:lpstr>
      <vt:lpstr>  « Ya, bu TOBB/odalar/borsalar para toplamaktan başka ne iş yapar ! »  - Dikkat: «Zorunlu üyelik sistemi» sorgulanıyor!!  </vt:lpstr>
      <vt:lpstr>Odalar/borsalar;   ( 1) Topladığı paranın karşılığı olan hizmeti sunmuyor mu ?  (2) Yoksa sunduğu hizmeti mi anlatamıyor ?      </vt:lpstr>
      <vt:lpstr>SORUN NEREDE ?  - Hizmet verenler   - Yönetim   - Personel (insan kaynağı)  - Tedarikçiler   - Paydaşlar***    - Mali kaynak   - Fiziki ve teknik altyapı   - Hizmet alanlar (Üyeler )***  </vt:lpstr>
      <vt:lpstr>Benchmarking (Mukayese)  - Ben nerede duruyorum ?  Networking (İlişki kurma) - Kimlerle, nasıl işbirliği yapabilirim ? </vt:lpstr>
      <vt:lpstr>2001  Uluslararasılaşma ( Internationalism ) Eurochambres ile İşbirliği Kapsamında «Archimedes Oda Geliştirme Programı» Türk Oda/Borsa Sistemini Nasıl Geliştirebiliriz ?  - Kıta Avrupası Üyelik Sisteminde Almanya  - Anglo-Saxon Üyelik Sisteminde İngiltere    </vt:lpstr>
      <vt:lpstr>Hatırlayalım:  2001 - halen Hisarcıklıoğlu Dönemi   </vt:lpstr>
      <vt:lpstr>Hatırlayalım:  2004  IV. İzmir İktisat Kongresi – «AB’ye Uyum» Yeni TOBB Kanunu</vt:lpstr>
      <vt:lpstr>2002 İngiltere Odalar Birliği (BCC) ile İşbirliği  Akreditasyon Kılavuzu’nun Türkçe’ye Çevirisi Akreditasyon Kurulu’nun Teşekkülü 10 Oda’da Pilot Uygulama BCC Akreditasyon Birimi: Proje Danışmanı ve Denetleme Kuruluşu  </vt:lpstr>
      <vt:lpstr>2005 Yerlileştirmede İlk Adım:  Yerli Denetleme Kuruluşu</vt:lpstr>
      <vt:lpstr>2008 Borsaların Başvularının Kabulü</vt:lpstr>
      <vt:lpstr>2009 – 2010 Akreditasyon Kılavuzunun Yerlileştirilmesi</vt:lpstr>
      <vt:lpstr>  Hatırlayalım:  2013 V. İzmir İktisat Kongresi – «2023 Hedefleri»  152 Oda/Borsa Akredite ( % 42 ) 69 Oda/Borsa Süreçte ( % 19 ) 144 Oda/Borsa Sırada ( % 39 ) </vt:lpstr>
      <vt:lpstr>Hatırlayalım:  Ekonomik Model  Serbest Piyasa Ekonomisi - «Özel Sektör Eliyle Kalkınma»  * Arge, inovasyon, yatırım, imalat, istihdam,  ihracat, vergi  </vt:lpstr>
      <vt:lpstr>Yöntem Benchmarking (Mukayese)   - Türdeşlerle Rekabet   Networking (İlişki kurma)   - Hizmet Alanlar, Paydaşlar ve Türdeşlerle İşbirliği </vt:lpstr>
      <vt:lpstr>Paydaşlar  - TOBB ( TEPAV, TOBB ETÜ, TOBB ETÜ SEM, DEİK, İKV vb ) - Kamu Kurum ve Kuruluşları ( Merkez teşkilatı, taşra teşkilatı )  Meslek Komitelerinin Etkin Çalıştırılması  TÜRKİYE SEKTÖR MECLİSLERİ MODELİ  Beklenti: Üyenin Taleplerini  Kamunun Çözümleri ile Buluşturmak </vt:lpstr>
      <vt:lpstr>Kurumsallaşma - 5N1K - Üyenin beklediği hizmeti üretmek - «Üye memnuniyeti»  Değişim - Yerel Kalkınma - Her Oda/Borsa ilinde/ilçesinde bir TOBB; Başkanlar «Kanaat Önderi» - Üye beklentisinin önüne geçmek, üyeye ve STK’lara önderlik etmek - «Vatandaş memnuniyeti» </vt:lpstr>
      <vt:lpstr>Akreditasyon Standardı  Temel Yeterlilikler ( Altyapı )  Temel Hizmetler ( Müşteri Hizmetleri )  </vt:lpstr>
      <vt:lpstr>Temel Yeterlilikler  - Yönetim ve Oda/Borsa Mevzuatı - Mali Yönetim - İnsan Kaynakları Yönetimi - İş Planlaması ve Yönetimi - Haberleşme ve Yayınlar - Bilgi ve İletişim Teknolojileri Kullanımı - Üye İlişkileri - Kalite Yönetimi </vt:lpstr>
      <vt:lpstr>Temel Hizmetler  - İletişim Ağı - Politika ve Temsil - Bilgi, Danışmanlık ve Destek - İş Geliştirme ve Eğitim - Uluslararası Ticaret - Satış Salonları ve Laboratuvarlar </vt:lpstr>
      <vt:lpstr> 5 YILDIZLI HİZMET HER ÜYEMİZİN HAKKI !   Akreditasyon’da Nihai Hedef  - 365 Oda ve Borsanın Akredite Olması - 365 Oda ve Borsasın «Zorunlu Üyelik» Sistemi Olmaksızın Faaliyetlerine Hizmet Gelirleriyle Devam Edebilmesi</vt:lpstr>
      <vt:lpstr> AKREDİTASYON: SÜREKLİ İYİLEŞTİRME  Akredite Oda/Borsalarımız İçin Yeni Hedefler  A seviye 25 Oda/Borsa – A+ B seviye 61 Oda/Borsa – A C seviye 66 Oda/Borsa - B </vt:lpstr>
      <vt:lpstr>AKREDİTASYON: KAZAN – KAZAN   </vt:lpstr>
      <vt:lpstr>AKREDİTASYON: YAZILI KÜLTÜR   KIRTASİYECİLİK DEĞİL…  </vt:lpstr>
      <vt:lpstr>TOBB AKREDİTASYON EKİBİ </vt:lpstr>
      <vt:lpstr>    Teşekkürler…  Halil Sait Güler TOBB Eğitim, Kalite ve Akreditasyon Müdürü  0532 746 16 02 halil.guler@tobb.org.tr  akreditasyon@tobb.org.tr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TEPAV R5</dc:creator>
  <cp:lastModifiedBy>tobb</cp:lastModifiedBy>
  <cp:revision>516</cp:revision>
  <cp:lastPrinted>2012-06-01T16:45:09Z</cp:lastPrinted>
  <dcterms:created xsi:type="dcterms:W3CDTF">2011-03-31T14:58:37Z</dcterms:created>
  <dcterms:modified xsi:type="dcterms:W3CDTF">2014-08-25T05:17:47Z</dcterms:modified>
</cp:coreProperties>
</file>