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tags/tag1.xml" ContentType="application/vnd.openxmlformats-officedocument.presentationml.tags+xml"/>
  <Override PartName="/ppt/charts/chart1.xml" ContentType="application/vnd.openxmlformats-officedocument.drawingml.chart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charts/chart2.xml" ContentType="application/vnd.openxmlformats-officedocument.drawingml.chart+xml"/>
  <Override PartName="/ppt/charts/chart3.xml" ContentType="application/vnd.openxmlformats-officedocument.drawingml.chart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4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15.xml" ContentType="application/vnd.openxmlformats-officedocument.presentationml.notesSlide+xml"/>
  <Override PartName="/ppt/charts/chart4.xml" ContentType="application/vnd.openxmlformats-officedocument.drawingml.chart+xml"/>
  <Override PartName="/ppt/tags/tag6.xml" ContentType="application/vnd.openxmlformats-officedocument.presentationml.tags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11.xml" ContentType="application/vnd.openxmlformats-officedocument.presentationml.tags+xml"/>
  <Override PartName="/ppt/tags/tag12.xml" ContentType="application/vnd.openxmlformats-officedocument.presentationml.tags+xml"/>
  <Override PartName="/ppt/tags/tag13.xml" ContentType="application/vnd.openxmlformats-officedocument.presentationml.tags+xml"/>
  <Override PartName="/ppt/notesSlides/notesSlide16.xml" ContentType="application/vnd.openxmlformats-officedocument.presentationml.notesSlide+xml"/>
  <Override PartName="/ppt/tags/tag14.xml" ContentType="application/vnd.openxmlformats-officedocument.presentationml.tags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tags/tag15.xml" ContentType="application/vnd.openxmlformats-officedocument.presentationml.tags+xml"/>
  <Override PartName="/ppt/tags/tag16.xml" ContentType="application/vnd.openxmlformats-officedocument.presentationml.tags+xml"/>
  <Override PartName="/ppt/tags/tag17.xml" ContentType="application/vnd.openxmlformats-officedocument.presentationml.tags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tags/tag20.xml" ContentType="application/vnd.openxmlformats-officedocument.presentationml.tags+xml"/>
  <Override PartName="/ppt/tags/tag21.xml" ContentType="application/vnd.openxmlformats-officedocument.presentationml.tags+xml"/>
  <Override PartName="/ppt/tags/tag22.xml" ContentType="application/vnd.openxmlformats-officedocument.presentationml.tags+xml"/>
  <Override PartName="/ppt/tags/tag23.xml" ContentType="application/vnd.openxmlformats-officedocument.presentationml.tags+xml"/>
  <Override PartName="/ppt/tags/tag24.xml" ContentType="application/vnd.openxmlformats-officedocument.presentationml.tags+xml"/>
  <Override PartName="/ppt/tags/tag25.xml" ContentType="application/vnd.openxmlformats-officedocument.presentationml.tags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tags/tag34.xml" ContentType="application/vnd.openxmlformats-officedocument.presentationml.tags+xml"/>
  <Override PartName="/ppt/notesSlides/notesSlide30.xml" ContentType="application/vnd.openxmlformats-officedocument.presentationml.notesSlide+xml"/>
  <Override PartName="/ppt/tags/tag35.xml" ContentType="application/vnd.openxmlformats-officedocument.presentationml.tag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94"/>
  </p:notesMasterIdLst>
  <p:handoutMasterIdLst>
    <p:handoutMasterId r:id="rId95"/>
  </p:handoutMasterIdLst>
  <p:sldIdLst>
    <p:sldId id="363" r:id="rId2"/>
    <p:sldId id="390" r:id="rId3"/>
    <p:sldId id="391" r:id="rId4"/>
    <p:sldId id="422" r:id="rId5"/>
    <p:sldId id="567" r:id="rId6"/>
    <p:sldId id="568" r:id="rId7"/>
    <p:sldId id="569" r:id="rId8"/>
    <p:sldId id="570" r:id="rId9"/>
    <p:sldId id="571" r:id="rId10"/>
    <p:sldId id="425" r:id="rId11"/>
    <p:sldId id="619" r:id="rId12"/>
    <p:sldId id="620" r:id="rId13"/>
    <p:sldId id="641" r:id="rId14"/>
    <p:sldId id="621" r:id="rId15"/>
    <p:sldId id="622" r:id="rId16"/>
    <p:sldId id="623" r:id="rId17"/>
    <p:sldId id="624" r:id="rId18"/>
    <p:sldId id="625" r:id="rId19"/>
    <p:sldId id="626" r:id="rId20"/>
    <p:sldId id="627" r:id="rId21"/>
    <p:sldId id="628" r:id="rId22"/>
    <p:sldId id="629" r:id="rId23"/>
    <p:sldId id="630" r:id="rId24"/>
    <p:sldId id="631" r:id="rId25"/>
    <p:sldId id="632" r:id="rId26"/>
    <p:sldId id="633" r:id="rId27"/>
    <p:sldId id="634" r:id="rId28"/>
    <p:sldId id="635" r:id="rId29"/>
    <p:sldId id="636" r:id="rId30"/>
    <p:sldId id="637" r:id="rId31"/>
    <p:sldId id="638" r:id="rId32"/>
    <p:sldId id="649" r:id="rId33"/>
    <p:sldId id="639" r:id="rId34"/>
    <p:sldId id="650" r:id="rId35"/>
    <p:sldId id="404" r:id="rId36"/>
    <p:sldId id="405" r:id="rId37"/>
    <p:sldId id="648" r:id="rId38"/>
    <p:sldId id="513" r:id="rId39"/>
    <p:sldId id="643" r:id="rId40"/>
    <p:sldId id="644" r:id="rId41"/>
    <p:sldId id="645" r:id="rId42"/>
    <p:sldId id="647" r:id="rId43"/>
    <p:sldId id="512" r:id="rId44"/>
    <p:sldId id="535" r:id="rId45"/>
    <p:sldId id="536" r:id="rId46"/>
    <p:sldId id="559" r:id="rId47"/>
    <p:sldId id="565" r:id="rId48"/>
    <p:sldId id="537" r:id="rId49"/>
    <p:sldId id="538" r:id="rId50"/>
    <p:sldId id="539" r:id="rId51"/>
    <p:sldId id="540" r:id="rId52"/>
    <p:sldId id="541" r:id="rId53"/>
    <p:sldId id="652" r:id="rId54"/>
    <p:sldId id="651" r:id="rId55"/>
    <p:sldId id="654" r:id="rId56"/>
    <p:sldId id="655" r:id="rId57"/>
    <p:sldId id="656" r:id="rId58"/>
    <p:sldId id="657" r:id="rId59"/>
    <p:sldId id="658" r:id="rId60"/>
    <p:sldId id="662" r:id="rId61"/>
    <p:sldId id="542" r:id="rId62"/>
    <p:sldId id="544" r:id="rId63"/>
    <p:sldId id="543" r:id="rId64"/>
    <p:sldId id="545" r:id="rId65"/>
    <p:sldId id="546" r:id="rId66"/>
    <p:sldId id="547" r:id="rId67"/>
    <p:sldId id="614" r:id="rId68"/>
    <p:sldId id="615" r:id="rId69"/>
    <p:sldId id="616" r:id="rId70"/>
    <p:sldId id="617" r:id="rId71"/>
    <p:sldId id="618" r:id="rId72"/>
    <p:sldId id="548" r:id="rId73"/>
    <p:sldId id="550" r:id="rId74"/>
    <p:sldId id="551" r:id="rId75"/>
    <p:sldId id="564" r:id="rId76"/>
    <p:sldId id="552" r:id="rId77"/>
    <p:sldId id="553" r:id="rId78"/>
    <p:sldId id="554" r:id="rId79"/>
    <p:sldId id="611" r:id="rId80"/>
    <p:sldId id="612" r:id="rId81"/>
    <p:sldId id="555" r:id="rId82"/>
    <p:sldId id="613" r:id="rId83"/>
    <p:sldId id="563" r:id="rId84"/>
    <p:sldId id="556" r:id="rId85"/>
    <p:sldId id="557" r:id="rId86"/>
    <p:sldId id="558" r:id="rId87"/>
    <p:sldId id="561" r:id="rId88"/>
    <p:sldId id="562" r:id="rId89"/>
    <p:sldId id="659" r:id="rId90"/>
    <p:sldId id="660" r:id="rId91"/>
    <p:sldId id="560" r:id="rId92"/>
    <p:sldId id="369" r:id="rId93"/>
  </p:sldIdLst>
  <p:sldSz cx="9144000" cy="6858000" type="screen4x3"/>
  <p:notesSz cx="6669088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CCECFF"/>
    <a:srgbClr val="213399"/>
    <a:srgbClr val="E60000"/>
    <a:srgbClr val="1F318D"/>
    <a:srgbClr val="FF0000"/>
    <a:srgbClr val="374AAB"/>
    <a:srgbClr val="CBDDEB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00A15C55-8517-42AA-B614-E9B94910E393}" styleName="Orta Stil 2 - Vurgu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14" autoAdjust="0"/>
    <p:restoredTop sz="85899" autoAdjust="0"/>
  </p:normalViewPr>
  <p:slideViewPr>
    <p:cSldViewPr>
      <p:cViewPr>
        <p:scale>
          <a:sx n="80" d="100"/>
          <a:sy n="80" d="100"/>
        </p:scale>
        <p:origin x="-1620" y="-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slide" Target="slides/slide75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97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87" Type="http://schemas.openxmlformats.org/officeDocument/2006/relationships/slide" Target="slides/slide86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handoutMaster" Target="handoutMasters/handoutMaster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theme" Target="theme/theme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notesMaster" Target="notesMasters/notesMaster1.xml"/><Relationship Id="rId9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ZEN%204\Downloads\116f1e84-8cab-49f6-851c-b3ab88baec1c_With_Metadata.xlsx" TargetMode="External"/></Relationships>
</file>

<file path=ppt/charts/_rels/chart2.xml.rels><?xml version="1.0" encoding="UTF-8" standalone="yes"?>
<Relationships xmlns="http://schemas.openxmlformats.org/package/2006/relationships"><Relationship Id="rId1" Type="http://schemas.openxmlformats.org/officeDocument/2006/relationships/oleObject" Target="file:///C:\Users\ASUSZEN%204\Downloads\116f1e84-8cab-49f6-851c-b3ab88baec1c_With_Metadata.xlsx" TargetMode="External"/></Relationships>
</file>

<file path=ppt/charts/_rels/chart3.xml.rels><?xml version="1.0" encoding="UTF-8" standalone="yes"?>
<Relationships xmlns="http://schemas.openxmlformats.org/package/2006/relationships"><Relationship Id="rId1" Type="http://schemas.openxmlformats.org/officeDocument/2006/relationships/oleObject" Target="Kitap1" TargetMode="External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oleObject" Target="Kitap1" TargetMode="Externa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lineChart>
        <c:grouping val="standard"/>
        <c:varyColors val="0"/>
        <c:ser>
          <c:idx val="1"/>
          <c:order val="0"/>
          <c:tx>
            <c:strRef>
              <c:f>'[116f1e84-8cab-49f6-851c-b3ab88baec1c_With_Metadata.xlsx]Data'!$D$9</c:f>
              <c:strCache>
                <c:ptCount val="1"/>
                <c:pt idx="0">
                  <c:v>Turkey</c:v>
                </c:pt>
              </c:strCache>
            </c:strRef>
          </c:tx>
          <c:spPr>
            <a:ln w="66675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'[116f1e84-8cab-49f6-851c-b3ab88baec1c_With_Metadata.xlsx]Data'!$E$7:$BE$7</c:f>
              <c:numCache>
                <c:formatCode>General</c:formatCode>
                <c:ptCount val="53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</c:numCache>
            </c:numRef>
          </c:cat>
          <c:val>
            <c:numRef>
              <c:f>'[116f1e84-8cab-49f6-851c-b3ab88baec1c_With_Metadata.xlsx]Data'!$E$9:$BE$9</c:f>
              <c:numCache>
                <c:formatCode>General</c:formatCode>
                <c:ptCount val="53"/>
                <c:pt idx="0">
                  <c:v>31.515000000000001</c:v>
                </c:pt>
                <c:pt idx="1">
                  <c:v>32.057400000000001</c:v>
                </c:pt>
                <c:pt idx="2">
                  <c:v>32.599800000000002</c:v>
                </c:pt>
                <c:pt idx="3">
                  <c:v>33.142200000000003</c:v>
                </c:pt>
                <c:pt idx="4">
                  <c:v>33.684600000000003</c:v>
                </c:pt>
                <c:pt idx="5">
                  <c:v>34.226999999999997</c:v>
                </c:pt>
                <c:pt idx="6">
                  <c:v>35.028399999999998</c:v>
                </c:pt>
                <c:pt idx="7">
                  <c:v>35.829799999999999</c:v>
                </c:pt>
                <c:pt idx="8">
                  <c:v>36.6312</c:v>
                </c:pt>
                <c:pt idx="9">
                  <c:v>37.432600000000001</c:v>
                </c:pt>
                <c:pt idx="10">
                  <c:v>38.234000000000002</c:v>
                </c:pt>
                <c:pt idx="11">
                  <c:v>38.904400000000003</c:v>
                </c:pt>
                <c:pt idx="12">
                  <c:v>39.574800000000003</c:v>
                </c:pt>
                <c:pt idx="13">
                  <c:v>40.245199999999997</c:v>
                </c:pt>
                <c:pt idx="14">
                  <c:v>40.915599999999998</c:v>
                </c:pt>
                <c:pt idx="15">
                  <c:v>41.585999999999999</c:v>
                </c:pt>
                <c:pt idx="16">
                  <c:v>42.024799999999999</c:v>
                </c:pt>
                <c:pt idx="17">
                  <c:v>42.4636</c:v>
                </c:pt>
                <c:pt idx="18">
                  <c:v>42.9024</c:v>
                </c:pt>
                <c:pt idx="19">
                  <c:v>43.341200000000001</c:v>
                </c:pt>
                <c:pt idx="20">
                  <c:v>43.78</c:v>
                </c:pt>
                <c:pt idx="21">
                  <c:v>45.513599999999997</c:v>
                </c:pt>
                <c:pt idx="22">
                  <c:v>47.247199999999999</c:v>
                </c:pt>
                <c:pt idx="23">
                  <c:v>48.980800000000002</c:v>
                </c:pt>
                <c:pt idx="24">
                  <c:v>50.714399999999998</c:v>
                </c:pt>
                <c:pt idx="25">
                  <c:v>52.448</c:v>
                </c:pt>
                <c:pt idx="26">
                  <c:v>53.798999999999999</c:v>
                </c:pt>
                <c:pt idx="27">
                  <c:v>55.15</c:v>
                </c:pt>
                <c:pt idx="28">
                  <c:v>56.500999999999998</c:v>
                </c:pt>
                <c:pt idx="29">
                  <c:v>57.851999999999997</c:v>
                </c:pt>
                <c:pt idx="30">
                  <c:v>59.203000000000003</c:v>
                </c:pt>
                <c:pt idx="31">
                  <c:v>59.786999999999999</c:v>
                </c:pt>
                <c:pt idx="32">
                  <c:v>60.371000000000002</c:v>
                </c:pt>
                <c:pt idx="33">
                  <c:v>60.954999999999998</c:v>
                </c:pt>
                <c:pt idx="34">
                  <c:v>61.539000000000001</c:v>
                </c:pt>
                <c:pt idx="35">
                  <c:v>62.122999999999998</c:v>
                </c:pt>
                <c:pt idx="36">
                  <c:v>62.646599999999999</c:v>
                </c:pt>
                <c:pt idx="37">
                  <c:v>63.170200000000001</c:v>
                </c:pt>
                <c:pt idx="38">
                  <c:v>63.693800000000003</c:v>
                </c:pt>
                <c:pt idx="39">
                  <c:v>64.217399999999998</c:v>
                </c:pt>
                <c:pt idx="40">
                  <c:v>64.741</c:v>
                </c:pt>
                <c:pt idx="41">
                  <c:v>65.161000000000001</c:v>
                </c:pt>
                <c:pt idx="42">
                  <c:v>65.581000000000003</c:v>
                </c:pt>
                <c:pt idx="43">
                  <c:v>66.001000000000005</c:v>
                </c:pt>
                <c:pt idx="44">
                  <c:v>66.421000000000006</c:v>
                </c:pt>
                <c:pt idx="45">
                  <c:v>66.840999999999994</c:v>
                </c:pt>
                <c:pt idx="46">
                  <c:v>67.5702</c:v>
                </c:pt>
                <c:pt idx="47">
                  <c:v>68.299400000000006</c:v>
                </c:pt>
                <c:pt idx="48">
                  <c:v>69.028599999999997</c:v>
                </c:pt>
                <c:pt idx="49">
                  <c:v>69.757800000000003</c:v>
                </c:pt>
                <c:pt idx="50">
                  <c:v>70.486999999999995</c:v>
                </c:pt>
                <c:pt idx="51">
                  <c:v>71.409400000000005</c:v>
                </c:pt>
                <c:pt idx="52">
                  <c:v>72.331800000000001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950592"/>
        <c:axId val="57952128"/>
      </c:lineChart>
      <c:catAx>
        <c:axId val="5795059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57952128"/>
        <c:crosses val="autoZero"/>
        <c:auto val="1"/>
        <c:lblAlgn val="ctr"/>
        <c:lblOffset val="100"/>
        <c:tickLblSkip val="5"/>
        <c:tickMarkSkip val="5"/>
        <c:noMultiLvlLbl val="0"/>
      </c:catAx>
      <c:valAx>
        <c:axId val="57952128"/>
        <c:scaling>
          <c:orientation val="minMax"/>
          <c:max val="90"/>
          <c:min val="2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5795059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lineChart>
        <c:grouping val="standard"/>
        <c:varyColors val="0"/>
        <c:ser>
          <c:idx val="1"/>
          <c:order val="0"/>
          <c:tx>
            <c:strRef>
              <c:f>'[116f1e84-8cab-49f6-851c-b3ab88baec1c_With_Metadata.xlsx]Data'!$D$9</c:f>
              <c:strCache>
                <c:ptCount val="1"/>
                <c:pt idx="0">
                  <c:v>Turkey</c:v>
                </c:pt>
              </c:strCache>
            </c:strRef>
          </c:tx>
          <c:spPr>
            <a:ln w="66675">
              <a:solidFill>
                <a:srgbClr val="FF0000"/>
              </a:solidFill>
            </a:ln>
          </c:spPr>
          <c:marker>
            <c:symbol val="none"/>
          </c:marker>
          <c:cat>
            <c:numRef>
              <c:f>'[116f1e84-8cab-49f6-851c-b3ab88baec1c_With_Metadata.xlsx]Data'!$E$7:$BE$7</c:f>
              <c:numCache>
                <c:formatCode>General</c:formatCode>
                <c:ptCount val="53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</c:numCache>
            </c:numRef>
          </c:cat>
          <c:val>
            <c:numRef>
              <c:f>'[116f1e84-8cab-49f6-851c-b3ab88baec1c_With_Metadata.xlsx]Data'!$E$9:$BE$9</c:f>
              <c:numCache>
                <c:formatCode>General</c:formatCode>
                <c:ptCount val="53"/>
                <c:pt idx="0">
                  <c:v>31.515000000000001</c:v>
                </c:pt>
                <c:pt idx="1">
                  <c:v>32.057400000000001</c:v>
                </c:pt>
                <c:pt idx="2">
                  <c:v>32.599800000000002</c:v>
                </c:pt>
                <c:pt idx="3">
                  <c:v>33.142200000000003</c:v>
                </c:pt>
                <c:pt idx="4">
                  <c:v>33.684600000000003</c:v>
                </c:pt>
                <c:pt idx="5">
                  <c:v>34.226999999999997</c:v>
                </c:pt>
                <c:pt idx="6">
                  <c:v>35.028399999999998</c:v>
                </c:pt>
                <c:pt idx="7">
                  <c:v>35.829799999999999</c:v>
                </c:pt>
                <c:pt idx="8">
                  <c:v>36.6312</c:v>
                </c:pt>
                <c:pt idx="9">
                  <c:v>37.432600000000001</c:v>
                </c:pt>
                <c:pt idx="10">
                  <c:v>38.234000000000002</c:v>
                </c:pt>
                <c:pt idx="11">
                  <c:v>38.904400000000003</c:v>
                </c:pt>
                <c:pt idx="12">
                  <c:v>39.574800000000003</c:v>
                </c:pt>
                <c:pt idx="13">
                  <c:v>40.245199999999997</c:v>
                </c:pt>
                <c:pt idx="14">
                  <c:v>40.915599999999998</c:v>
                </c:pt>
                <c:pt idx="15">
                  <c:v>41.585999999999999</c:v>
                </c:pt>
                <c:pt idx="16">
                  <c:v>42.024799999999999</c:v>
                </c:pt>
                <c:pt idx="17">
                  <c:v>42.4636</c:v>
                </c:pt>
                <c:pt idx="18">
                  <c:v>42.9024</c:v>
                </c:pt>
                <c:pt idx="19">
                  <c:v>43.341200000000001</c:v>
                </c:pt>
                <c:pt idx="20">
                  <c:v>43.78</c:v>
                </c:pt>
                <c:pt idx="21">
                  <c:v>45.513599999999997</c:v>
                </c:pt>
                <c:pt idx="22">
                  <c:v>47.247199999999999</c:v>
                </c:pt>
                <c:pt idx="23">
                  <c:v>48.980800000000002</c:v>
                </c:pt>
                <c:pt idx="24">
                  <c:v>50.714399999999998</c:v>
                </c:pt>
                <c:pt idx="25">
                  <c:v>52.448</c:v>
                </c:pt>
                <c:pt idx="26">
                  <c:v>53.798999999999999</c:v>
                </c:pt>
                <c:pt idx="27">
                  <c:v>55.15</c:v>
                </c:pt>
                <c:pt idx="28">
                  <c:v>56.500999999999998</c:v>
                </c:pt>
                <c:pt idx="29">
                  <c:v>57.851999999999997</c:v>
                </c:pt>
                <c:pt idx="30">
                  <c:v>59.203000000000003</c:v>
                </c:pt>
                <c:pt idx="31">
                  <c:v>59.786999999999999</c:v>
                </c:pt>
                <c:pt idx="32">
                  <c:v>60.371000000000002</c:v>
                </c:pt>
                <c:pt idx="33">
                  <c:v>60.954999999999998</c:v>
                </c:pt>
                <c:pt idx="34">
                  <c:v>61.539000000000001</c:v>
                </c:pt>
                <c:pt idx="35">
                  <c:v>62.122999999999998</c:v>
                </c:pt>
                <c:pt idx="36">
                  <c:v>62.646599999999999</c:v>
                </c:pt>
                <c:pt idx="37">
                  <c:v>63.170200000000001</c:v>
                </c:pt>
                <c:pt idx="38">
                  <c:v>63.693800000000003</c:v>
                </c:pt>
                <c:pt idx="39">
                  <c:v>64.217399999999998</c:v>
                </c:pt>
                <c:pt idx="40">
                  <c:v>64.741</c:v>
                </c:pt>
                <c:pt idx="41">
                  <c:v>65.161000000000001</c:v>
                </c:pt>
                <c:pt idx="42">
                  <c:v>65.581000000000003</c:v>
                </c:pt>
                <c:pt idx="43">
                  <c:v>66.001000000000005</c:v>
                </c:pt>
                <c:pt idx="44">
                  <c:v>66.421000000000006</c:v>
                </c:pt>
                <c:pt idx="45">
                  <c:v>66.840999999999994</c:v>
                </c:pt>
                <c:pt idx="46">
                  <c:v>67.5702</c:v>
                </c:pt>
                <c:pt idx="47">
                  <c:v>68.299400000000006</c:v>
                </c:pt>
                <c:pt idx="48">
                  <c:v>69.028599999999997</c:v>
                </c:pt>
                <c:pt idx="49">
                  <c:v>69.757800000000003</c:v>
                </c:pt>
                <c:pt idx="50">
                  <c:v>70.486999999999995</c:v>
                </c:pt>
                <c:pt idx="51">
                  <c:v>71.409400000000005</c:v>
                </c:pt>
                <c:pt idx="52">
                  <c:v>72.331800000000001</c:v>
                </c:pt>
              </c:numCache>
            </c:numRef>
          </c:val>
          <c:smooth val="0"/>
        </c:ser>
        <c:ser>
          <c:idx val="2"/>
          <c:order val="1"/>
          <c:tx>
            <c:strRef>
              <c:f>'[116f1e84-8cab-49f6-851c-b3ab88baec1c_With_Metadata.xlsx]Data'!$D$10</c:f>
              <c:strCache>
                <c:ptCount val="1"/>
                <c:pt idx="0">
                  <c:v>Egypt, Arab Rep.</c:v>
                </c:pt>
              </c:strCache>
            </c:strRef>
          </c:tx>
          <c:spPr>
            <a:ln w="66675">
              <a:solidFill>
                <a:srgbClr val="00B050"/>
              </a:solidFill>
            </a:ln>
          </c:spPr>
          <c:marker>
            <c:symbol val="none"/>
          </c:marker>
          <c:cat>
            <c:numRef>
              <c:f>'[116f1e84-8cab-49f6-851c-b3ab88baec1c_With_Metadata.xlsx]Data'!$E$7:$BE$7</c:f>
              <c:numCache>
                <c:formatCode>General</c:formatCode>
                <c:ptCount val="53"/>
                <c:pt idx="0">
                  <c:v>1960</c:v>
                </c:pt>
                <c:pt idx="1">
                  <c:v>1961</c:v>
                </c:pt>
                <c:pt idx="2">
                  <c:v>1962</c:v>
                </c:pt>
                <c:pt idx="3">
                  <c:v>1963</c:v>
                </c:pt>
                <c:pt idx="4">
                  <c:v>1964</c:v>
                </c:pt>
                <c:pt idx="5">
                  <c:v>1965</c:v>
                </c:pt>
                <c:pt idx="6">
                  <c:v>1966</c:v>
                </c:pt>
                <c:pt idx="7">
                  <c:v>1967</c:v>
                </c:pt>
                <c:pt idx="8">
                  <c:v>1968</c:v>
                </c:pt>
                <c:pt idx="9">
                  <c:v>1969</c:v>
                </c:pt>
                <c:pt idx="10">
                  <c:v>1970</c:v>
                </c:pt>
                <c:pt idx="11">
                  <c:v>1971</c:v>
                </c:pt>
                <c:pt idx="12">
                  <c:v>1972</c:v>
                </c:pt>
                <c:pt idx="13">
                  <c:v>1973</c:v>
                </c:pt>
                <c:pt idx="14">
                  <c:v>1974</c:v>
                </c:pt>
                <c:pt idx="15">
                  <c:v>1975</c:v>
                </c:pt>
                <c:pt idx="16">
                  <c:v>1976</c:v>
                </c:pt>
                <c:pt idx="17">
                  <c:v>1977</c:v>
                </c:pt>
                <c:pt idx="18">
                  <c:v>1978</c:v>
                </c:pt>
                <c:pt idx="19">
                  <c:v>1979</c:v>
                </c:pt>
                <c:pt idx="20">
                  <c:v>1980</c:v>
                </c:pt>
                <c:pt idx="21">
                  <c:v>1981</c:v>
                </c:pt>
                <c:pt idx="22">
                  <c:v>1982</c:v>
                </c:pt>
                <c:pt idx="23">
                  <c:v>1983</c:v>
                </c:pt>
                <c:pt idx="24">
                  <c:v>1984</c:v>
                </c:pt>
                <c:pt idx="25">
                  <c:v>1985</c:v>
                </c:pt>
                <c:pt idx="26">
                  <c:v>1986</c:v>
                </c:pt>
                <c:pt idx="27">
                  <c:v>1987</c:v>
                </c:pt>
                <c:pt idx="28">
                  <c:v>1988</c:v>
                </c:pt>
                <c:pt idx="29">
                  <c:v>1989</c:v>
                </c:pt>
                <c:pt idx="30">
                  <c:v>1990</c:v>
                </c:pt>
                <c:pt idx="31">
                  <c:v>1991</c:v>
                </c:pt>
                <c:pt idx="32">
                  <c:v>1992</c:v>
                </c:pt>
                <c:pt idx="33">
                  <c:v>1993</c:v>
                </c:pt>
                <c:pt idx="34">
                  <c:v>1994</c:v>
                </c:pt>
                <c:pt idx="35">
                  <c:v>1995</c:v>
                </c:pt>
                <c:pt idx="36">
                  <c:v>1996</c:v>
                </c:pt>
                <c:pt idx="37">
                  <c:v>1997</c:v>
                </c:pt>
                <c:pt idx="38">
                  <c:v>1998</c:v>
                </c:pt>
                <c:pt idx="39">
                  <c:v>1999</c:v>
                </c:pt>
                <c:pt idx="40">
                  <c:v>2000</c:v>
                </c:pt>
                <c:pt idx="41">
                  <c:v>2001</c:v>
                </c:pt>
                <c:pt idx="42">
                  <c:v>2002</c:v>
                </c:pt>
                <c:pt idx="43">
                  <c:v>2003</c:v>
                </c:pt>
                <c:pt idx="44">
                  <c:v>2004</c:v>
                </c:pt>
                <c:pt idx="45">
                  <c:v>2005</c:v>
                </c:pt>
                <c:pt idx="46">
                  <c:v>2006</c:v>
                </c:pt>
                <c:pt idx="47">
                  <c:v>2007</c:v>
                </c:pt>
                <c:pt idx="48">
                  <c:v>2008</c:v>
                </c:pt>
                <c:pt idx="49">
                  <c:v>2009</c:v>
                </c:pt>
                <c:pt idx="50">
                  <c:v>2010</c:v>
                </c:pt>
                <c:pt idx="51">
                  <c:v>2011</c:v>
                </c:pt>
                <c:pt idx="52">
                  <c:v>2012</c:v>
                </c:pt>
              </c:numCache>
            </c:numRef>
          </c:cat>
          <c:val>
            <c:numRef>
              <c:f>'[116f1e84-8cab-49f6-851c-b3ab88baec1c_With_Metadata.xlsx]Data'!$E$10:$BE$10</c:f>
              <c:numCache>
                <c:formatCode>General</c:formatCode>
                <c:ptCount val="53"/>
                <c:pt idx="0">
                  <c:v>37.863999999999997</c:v>
                </c:pt>
                <c:pt idx="1">
                  <c:v>38.427399999999999</c:v>
                </c:pt>
                <c:pt idx="2">
                  <c:v>38.9908</c:v>
                </c:pt>
                <c:pt idx="3">
                  <c:v>39.554200000000002</c:v>
                </c:pt>
                <c:pt idx="4">
                  <c:v>40.117600000000003</c:v>
                </c:pt>
                <c:pt idx="5">
                  <c:v>40.680999999999997</c:v>
                </c:pt>
                <c:pt idx="6">
                  <c:v>40.986600000000003</c:v>
                </c:pt>
                <c:pt idx="7">
                  <c:v>41.292200000000001</c:v>
                </c:pt>
                <c:pt idx="8">
                  <c:v>41.597799999999999</c:v>
                </c:pt>
                <c:pt idx="9">
                  <c:v>41.903399999999998</c:v>
                </c:pt>
                <c:pt idx="10">
                  <c:v>42.209000000000003</c:v>
                </c:pt>
                <c:pt idx="11">
                  <c:v>42.457599999999999</c:v>
                </c:pt>
                <c:pt idx="12">
                  <c:v>42.706200000000003</c:v>
                </c:pt>
                <c:pt idx="13">
                  <c:v>42.954799999999999</c:v>
                </c:pt>
                <c:pt idx="14">
                  <c:v>43.203400000000002</c:v>
                </c:pt>
                <c:pt idx="15">
                  <c:v>43.451999999999998</c:v>
                </c:pt>
                <c:pt idx="16">
                  <c:v>43.533200000000001</c:v>
                </c:pt>
                <c:pt idx="17">
                  <c:v>43.614400000000003</c:v>
                </c:pt>
                <c:pt idx="18">
                  <c:v>43.695599999999999</c:v>
                </c:pt>
                <c:pt idx="19">
                  <c:v>43.776800000000001</c:v>
                </c:pt>
                <c:pt idx="20">
                  <c:v>43.857999999999997</c:v>
                </c:pt>
                <c:pt idx="21">
                  <c:v>43.874000000000002</c:v>
                </c:pt>
                <c:pt idx="22">
                  <c:v>43.89</c:v>
                </c:pt>
                <c:pt idx="23">
                  <c:v>43.905999999999999</c:v>
                </c:pt>
                <c:pt idx="24">
                  <c:v>43.921999999999997</c:v>
                </c:pt>
                <c:pt idx="25">
                  <c:v>43.938000000000002</c:v>
                </c:pt>
                <c:pt idx="26">
                  <c:v>43.845999999999997</c:v>
                </c:pt>
                <c:pt idx="27">
                  <c:v>43.753999999999998</c:v>
                </c:pt>
                <c:pt idx="28">
                  <c:v>43.661999999999999</c:v>
                </c:pt>
                <c:pt idx="29">
                  <c:v>43.57</c:v>
                </c:pt>
                <c:pt idx="30">
                  <c:v>43.478000000000002</c:v>
                </c:pt>
                <c:pt idx="31">
                  <c:v>43.345199999999998</c:v>
                </c:pt>
                <c:pt idx="32">
                  <c:v>43.212400000000002</c:v>
                </c:pt>
                <c:pt idx="33">
                  <c:v>43.079599999999999</c:v>
                </c:pt>
                <c:pt idx="34">
                  <c:v>42.946800000000003</c:v>
                </c:pt>
                <c:pt idx="35">
                  <c:v>42.814</c:v>
                </c:pt>
                <c:pt idx="36">
                  <c:v>42.810600000000001</c:v>
                </c:pt>
                <c:pt idx="37">
                  <c:v>42.807200000000002</c:v>
                </c:pt>
                <c:pt idx="38">
                  <c:v>42.803800000000003</c:v>
                </c:pt>
                <c:pt idx="39">
                  <c:v>42.800400000000003</c:v>
                </c:pt>
                <c:pt idx="40">
                  <c:v>42.796999999999997</c:v>
                </c:pt>
                <c:pt idx="41">
                  <c:v>42.843000000000004</c:v>
                </c:pt>
                <c:pt idx="42">
                  <c:v>42.889000000000003</c:v>
                </c:pt>
                <c:pt idx="43">
                  <c:v>42.935000000000002</c:v>
                </c:pt>
                <c:pt idx="44">
                  <c:v>42.981000000000002</c:v>
                </c:pt>
                <c:pt idx="45">
                  <c:v>43.027000000000001</c:v>
                </c:pt>
                <c:pt idx="46">
                  <c:v>43.096600000000002</c:v>
                </c:pt>
                <c:pt idx="47">
                  <c:v>43.166200000000003</c:v>
                </c:pt>
                <c:pt idx="48">
                  <c:v>43.235799999999998</c:v>
                </c:pt>
                <c:pt idx="49">
                  <c:v>43.305399999999999</c:v>
                </c:pt>
                <c:pt idx="50">
                  <c:v>43.375</c:v>
                </c:pt>
                <c:pt idx="51">
                  <c:v>43.538600000000002</c:v>
                </c:pt>
                <c:pt idx="52">
                  <c:v>43.702199999999998</c:v>
                </c:pt>
              </c:numCache>
            </c:numRef>
          </c:val>
          <c:smooth val="0"/>
        </c:ser>
        <c:dLbls>
          <c:showLegendKey val="0"/>
          <c:showVal val="0"/>
          <c:showCatName val="0"/>
          <c:showSerName val="0"/>
          <c:showPercent val="0"/>
          <c:showBubbleSize val="0"/>
        </c:dLbls>
        <c:marker val="1"/>
        <c:smooth val="0"/>
        <c:axId val="57812480"/>
        <c:axId val="57814016"/>
      </c:lineChart>
      <c:catAx>
        <c:axId val="5781248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57814016"/>
        <c:crosses val="autoZero"/>
        <c:auto val="1"/>
        <c:lblAlgn val="ctr"/>
        <c:lblOffset val="100"/>
        <c:tickLblSkip val="5"/>
        <c:tickMarkSkip val="5"/>
        <c:noMultiLvlLbl val="0"/>
      </c:catAx>
      <c:valAx>
        <c:axId val="57814016"/>
        <c:scaling>
          <c:orientation val="minMax"/>
          <c:min val="20"/>
        </c:scaling>
        <c:delete val="0"/>
        <c:axPos val="l"/>
        <c:majorGridlines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1600" b="1"/>
            </a:pPr>
            <a:endParaRPr lang="tr-TR"/>
          </a:p>
        </c:txPr>
        <c:crossAx val="5781248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Sayfa1!$K$4</c:f>
              <c:strCache>
                <c:ptCount val="1"/>
                <c:pt idx="0">
                  <c:v>pay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tr-TR" smtClean="0"/>
                      <a:t>51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tr-TR" smtClean="0"/>
                      <a:t>23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tr-TR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Sayfa1!$J$5:$J$7</c:f>
              <c:numCache>
                <c:formatCode>General</c:formatCode>
                <c:ptCount val="3"/>
                <c:pt idx="0">
                  <c:v>1831</c:v>
                </c:pt>
                <c:pt idx="1">
                  <c:v>1965</c:v>
                </c:pt>
                <c:pt idx="2">
                  <c:v>2012</c:v>
                </c:pt>
              </c:numCache>
            </c:numRef>
          </c:cat>
          <c:val>
            <c:numRef>
              <c:f>Sayfa1!$K$5:$K$7</c:f>
              <c:numCache>
                <c:formatCode>General</c:formatCode>
                <c:ptCount val="3"/>
                <c:pt idx="0">
                  <c:v>5.1000000000000005</c:v>
                </c:pt>
                <c:pt idx="1">
                  <c:v>2.2999999999999998</c:v>
                </c:pt>
                <c:pt idx="2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7857152"/>
        <c:axId val="57858688"/>
      </c:barChart>
      <c:catAx>
        <c:axId val="57857152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tr-TR"/>
          </a:p>
        </c:txPr>
        <c:crossAx val="57858688"/>
        <c:crosses val="autoZero"/>
        <c:auto val="1"/>
        <c:lblAlgn val="ctr"/>
        <c:lblOffset val="100"/>
        <c:noMultiLvlLbl val="0"/>
      </c:catAx>
      <c:valAx>
        <c:axId val="57858688"/>
        <c:scaling>
          <c:orientation val="minMax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out"/>
        <c:minorTickMark val="none"/>
        <c:tickLblPos val="none"/>
        <c:crossAx val="57857152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tr-TR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Sayfa1!$K$4</c:f>
              <c:strCache>
                <c:ptCount val="1"/>
                <c:pt idx="0">
                  <c:v>pay</c:v>
                </c:pt>
              </c:strCache>
            </c:strRef>
          </c:tx>
          <c:spPr>
            <a:solidFill>
              <a:srgbClr val="002060"/>
            </a:solidFill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tr-TR" smtClean="0"/>
                      <a:t>51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1"/>
              <c:layout/>
              <c:tx>
                <c:rich>
                  <a:bodyPr/>
                  <a:lstStyle/>
                  <a:p>
                    <a:r>
                      <a:rPr lang="tr-TR" smtClean="0"/>
                      <a:t>23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dLbl>
              <c:idx val="2"/>
              <c:layout/>
              <c:tx>
                <c:rich>
                  <a:bodyPr/>
                  <a:lstStyle/>
                  <a:p>
                    <a:r>
                      <a:rPr lang="tr-TR" smtClean="0"/>
                      <a:t>9</a:t>
                    </a:r>
                    <a:endParaRPr lang="en-US" dirty="0"/>
                  </a:p>
                </c:rich>
              </c:tx>
              <c:showLegendKey val="0"/>
              <c:showVal val="1"/>
              <c:showCatName val="0"/>
              <c:showSerName val="0"/>
              <c:showPercent val="0"/>
              <c:showBubbleSize val="0"/>
            </c:dLbl>
            <c:txPr>
              <a:bodyPr/>
              <a:lstStyle/>
              <a:p>
                <a:pPr>
                  <a:defRPr sz="1800" b="1"/>
                </a:pPr>
                <a:endParaRPr lang="tr-TR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numRef>
              <c:f>Sayfa1!$J$5:$J$7</c:f>
              <c:numCache>
                <c:formatCode>General</c:formatCode>
                <c:ptCount val="3"/>
                <c:pt idx="0">
                  <c:v>1831</c:v>
                </c:pt>
                <c:pt idx="1">
                  <c:v>1965</c:v>
                </c:pt>
                <c:pt idx="2">
                  <c:v>2012</c:v>
                </c:pt>
              </c:numCache>
            </c:numRef>
          </c:cat>
          <c:val>
            <c:numRef>
              <c:f>Sayfa1!$K$5:$K$7</c:f>
              <c:numCache>
                <c:formatCode>General</c:formatCode>
                <c:ptCount val="3"/>
                <c:pt idx="0">
                  <c:v>5.1000000000000005</c:v>
                </c:pt>
                <c:pt idx="1">
                  <c:v>2.2999999999999998</c:v>
                </c:pt>
                <c:pt idx="2">
                  <c:v>0.9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58274560"/>
        <c:axId val="58276096"/>
      </c:barChart>
      <c:catAx>
        <c:axId val="58274560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txPr>
          <a:bodyPr/>
          <a:lstStyle/>
          <a:p>
            <a:pPr>
              <a:defRPr sz="2000" b="1"/>
            </a:pPr>
            <a:endParaRPr lang="tr-TR"/>
          </a:p>
        </c:txPr>
        <c:crossAx val="58276096"/>
        <c:crosses val="autoZero"/>
        <c:auto val="1"/>
        <c:lblAlgn val="ctr"/>
        <c:lblOffset val="100"/>
        <c:noMultiLvlLbl val="0"/>
      </c:catAx>
      <c:valAx>
        <c:axId val="58276096"/>
        <c:scaling>
          <c:orientation val="minMax"/>
        </c:scaling>
        <c:delete val="1"/>
        <c:axPos val="l"/>
        <c:majorGridlines>
          <c:spPr>
            <a:ln>
              <a:solidFill>
                <a:schemeClr val="bg1"/>
              </a:solidFill>
            </a:ln>
          </c:spPr>
        </c:majorGridlines>
        <c:numFmt formatCode="General" sourceLinked="1"/>
        <c:majorTickMark val="out"/>
        <c:minorTickMark val="none"/>
        <c:tickLblPos val="none"/>
        <c:crossAx val="58274560"/>
        <c:crosses val="autoZero"/>
        <c:crossBetween val="between"/>
      </c:valAx>
    </c:plotArea>
    <c:plotVisOnly val="1"/>
    <c:dispBlanksAs val="gap"/>
    <c:showDLblsOverMax val="0"/>
  </c:chart>
  <c:externalData r:id="rId1">
    <c:autoUpdate val="0"/>
  </c:externalData>
</c:chartSpace>
</file>

<file path=ppt/diagrams/_rels/data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ata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rawing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_rels/drawing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image" Target="../media/image27.png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2_2">
  <dgm:title val=""/>
  <dgm:desc val=""/>
  <dgm:catLst>
    <dgm:cat type="accent2" pri="11200"/>
  </dgm:catLst>
  <dgm:styleLbl name="node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2"/>
    </dgm:fillClrLst>
    <dgm:linClrLst meth="repeat">
      <a:schemeClr val="accent2"/>
    </dgm:linClrLst>
    <dgm:effectClrLst/>
    <dgm:txLinClrLst/>
    <dgm:txFillClrLst/>
    <dgm:txEffectClrLst/>
  </dgm:styleLbl>
  <dgm:styleLbl name="lnNode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2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2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2"/>
    </dgm:fillClrLst>
    <dgm:linClrLst meth="repeat">
      <a:schemeClr val="accent2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2">
        <a:tint val="60000"/>
      </a:schemeClr>
    </dgm:fillClrLst>
    <dgm:linClrLst meth="repeat">
      <a:schemeClr val="accent2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2"/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2"/>
    </dgm:fillClrLst>
    <dgm:linClrLst meth="repeat">
      <a:schemeClr val="accent2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2"/>
    </dgm:fillClrLst>
    <dgm:linClrLst meth="repeat">
      <a:schemeClr val="accent2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2">
        <a:alpha val="90000"/>
        <a:tint val="40000"/>
      </a:schemeClr>
    </dgm:fillClrLst>
    <dgm:linClrLst meth="repeat">
      <a:schemeClr val="accent2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2">
        <a:tint val="40000"/>
      </a:schemeClr>
    </dgm:fillClrLst>
    <dgm:linClrLst meth="repeat">
      <a:schemeClr val="accent2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2">
        <a:shade val="8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2">
        <a:tint val="50000"/>
        <a:alpha val="40000"/>
      </a:schemeClr>
    </dgm:fillClrLst>
    <dgm:linClrLst meth="repeat">
      <a:schemeClr val="accent2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2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FFC706C7-99BA-4DD5-A824-766995F5B178}" type="doc">
      <dgm:prSet loTypeId="urn:microsoft.com/office/officeart/2005/8/layout/hList7#1" loCatId="list" qsTypeId="urn:microsoft.com/office/officeart/2005/8/quickstyle/simple1" qsCatId="simple" csTypeId="urn:microsoft.com/office/officeart/2005/8/colors/accent2_2" csCatId="accent2" phldr="1"/>
      <dgm:spPr/>
    </dgm:pt>
    <dgm:pt modelId="{722583A0-30A3-4E7A-93D2-03AE55E504A8}">
      <dgm:prSet phldrT="[Metin]" custT="1"/>
      <dgm:spPr>
        <a:solidFill>
          <a:srgbClr val="213399"/>
        </a:solidFill>
      </dgm:spPr>
      <dgm:t>
        <a:bodyPr/>
        <a:lstStyle/>
        <a:p>
          <a:pPr algn="ctr"/>
          <a:r>
            <a:rPr lang="tr-TR" sz="1300" b="1" dirty="0" smtClean="0"/>
            <a:t>Zaman serisi analizleri (TUIK elverdiği ölçüde!)</a:t>
          </a:r>
        </a:p>
        <a:p>
          <a:pPr algn="ctr"/>
          <a:r>
            <a:rPr lang="tr-TR" sz="1300" b="1" dirty="0" smtClean="0"/>
            <a:t>Arşiv taramaları</a:t>
          </a:r>
        </a:p>
        <a:p>
          <a:pPr algn="ctr"/>
          <a:r>
            <a:rPr lang="tr-TR" sz="1300" b="1" dirty="0" smtClean="0"/>
            <a:t>Kronoloji çalışmaları</a:t>
          </a:r>
        </a:p>
        <a:p>
          <a:pPr algn="ctr"/>
          <a:r>
            <a:rPr lang="tr-TR" sz="1300" b="1" dirty="0" smtClean="0"/>
            <a:t>Etki </a:t>
          </a:r>
          <a:r>
            <a:rPr lang="tr-TR" sz="1100" b="1" dirty="0" smtClean="0"/>
            <a:t>Değerlendirmeleri </a:t>
          </a:r>
          <a:endParaRPr lang="en-US" sz="1100" b="1" dirty="0"/>
        </a:p>
      </dgm:t>
    </dgm:pt>
    <dgm:pt modelId="{1B64DCC0-2A6C-4E1D-91FA-AF500203DE96}" type="parTrans" cxnId="{CDFC919F-992A-44FA-94DA-EED37E9E10F5}">
      <dgm:prSet/>
      <dgm:spPr/>
      <dgm:t>
        <a:bodyPr/>
        <a:lstStyle/>
        <a:p>
          <a:endParaRPr lang="en-US"/>
        </a:p>
      </dgm:t>
    </dgm:pt>
    <dgm:pt modelId="{6E65B349-3581-45F2-99D9-C267141EAF44}" type="sibTrans" cxnId="{CDFC919F-992A-44FA-94DA-EED37E9E10F5}">
      <dgm:prSet/>
      <dgm:spPr/>
      <dgm:t>
        <a:bodyPr/>
        <a:lstStyle/>
        <a:p>
          <a:endParaRPr lang="en-US"/>
        </a:p>
      </dgm:t>
    </dgm:pt>
    <dgm:pt modelId="{206254BA-ED08-488E-891E-F6296C3BD547}">
      <dgm:prSet phldrT="[Metin]" custT="1"/>
      <dgm:spPr>
        <a:solidFill>
          <a:srgbClr val="213399"/>
        </a:solidFill>
      </dgm:spPr>
      <dgm:t>
        <a:bodyPr/>
        <a:lstStyle/>
        <a:p>
          <a:r>
            <a:rPr lang="tr-TR" sz="1400" b="1" dirty="0" smtClean="0"/>
            <a:t>Karşılaştırmalı analizler </a:t>
          </a:r>
        </a:p>
        <a:p>
          <a:r>
            <a:rPr lang="tr-TR" sz="1400" b="1" dirty="0" smtClean="0"/>
            <a:t>Performans analizleri </a:t>
          </a:r>
        </a:p>
        <a:p>
          <a:r>
            <a:rPr lang="tr-TR" sz="1400" b="1" dirty="0" smtClean="0"/>
            <a:t>Nedensellik analizleri </a:t>
          </a:r>
          <a:endParaRPr lang="en-US" sz="1400" b="1" dirty="0"/>
        </a:p>
      </dgm:t>
    </dgm:pt>
    <dgm:pt modelId="{A72EF549-45CD-40E8-BC79-27CA7F664191}" type="parTrans" cxnId="{B16D24AA-059C-4785-B664-81EA17FC9640}">
      <dgm:prSet/>
      <dgm:spPr/>
      <dgm:t>
        <a:bodyPr/>
        <a:lstStyle/>
        <a:p>
          <a:endParaRPr lang="en-US"/>
        </a:p>
      </dgm:t>
    </dgm:pt>
    <dgm:pt modelId="{0DFED5A4-F937-4B97-86C0-0913E0A77BBB}" type="sibTrans" cxnId="{B16D24AA-059C-4785-B664-81EA17FC9640}">
      <dgm:prSet/>
      <dgm:spPr/>
      <dgm:t>
        <a:bodyPr/>
        <a:lstStyle/>
        <a:p>
          <a:endParaRPr lang="en-US"/>
        </a:p>
      </dgm:t>
    </dgm:pt>
    <dgm:pt modelId="{CE72413A-15E1-4E98-9B08-F5D25AFC9651}">
      <dgm:prSet phldrT="[Metin]" custT="1"/>
      <dgm:spPr>
        <a:solidFill>
          <a:srgbClr val="213399"/>
        </a:solidFill>
      </dgm:spPr>
      <dgm:t>
        <a:bodyPr/>
        <a:lstStyle/>
        <a:p>
          <a:r>
            <a:rPr lang="tr-TR" sz="1400" b="1" dirty="0" smtClean="0"/>
            <a:t>Paydaşların paylaştığı bir vizyon</a:t>
          </a:r>
        </a:p>
        <a:p>
          <a:r>
            <a:rPr lang="tr-TR" sz="1400" b="1" dirty="0" smtClean="0"/>
            <a:t>Senaryo çalışmaları </a:t>
          </a:r>
        </a:p>
        <a:p>
          <a:r>
            <a:rPr lang="tr-TR" sz="1400" b="1" dirty="0" err="1" smtClean="0"/>
            <a:t>Uzgörü</a:t>
          </a:r>
          <a:r>
            <a:rPr lang="tr-TR" sz="1400" b="1" dirty="0" smtClean="0"/>
            <a:t> çalışmaları </a:t>
          </a:r>
        </a:p>
        <a:p>
          <a:endParaRPr lang="en-US" sz="1200" dirty="0"/>
        </a:p>
      </dgm:t>
    </dgm:pt>
    <dgm:pt modelId="{2C8AEDBE-7C99-4B28-B831-C8A557A4ECE9}" type="parTrans" cxnId="{26C26299-51A6-40DC-97A2-99667B58B001}">
      <dgm:prSet/>
      <dgm:spPr/>
      <dgm:t>
        <a:bodyPr/>
        <a:lstStyle/>
        <a:p>
          <a:endParaRPr lang="en-US"/>
        </a:p>
      </dgm:t>
    </dgm:pt>
    <dgm:pt modelId="{5AE1B639-D363-4E31-AD6A-0E4B8082DD4B}" type="sibTrans" cxnId="{26C26299-51A6-40DC-97A2-99667B58B001}">
      <dgm:prSet/>
      <dgm:spPr/>
      <dgm:t>
        <a:bodyPr/>
        <a:lstStyle/>
        <a:p>
          <a:endParaRPr lang="en-US"/>
        </a:p>
      </dgm:t>
    </dgm:pt>
    <dgm:pt modelId="{0AD37195-10AE-4402-B14C-426501C8009E}" type="pres">
      <dgm:prSet presAssocID="{FFC706C7-99BA-4DD5-A824-766995F5B178}" presName="Name0" presStyleCnt="0">
        <dgm:presLayoutVars>
          <dgm:dir/>
          <dgm:resizeHandles val="exact"/>
        </dgm:presLayoutVars>
      </dgm:prSet>
      <dgm:spPr/>
    </dgm:pt>
    <dgm:pt modelId="{363B5579-CA71-4C9C-BE02-CEF855F4E6B6}" type="pres">
      <dgm:prSet presAssocID="{FFC706C7-99BA-4DD5-A824-766995F5B178}" presName="fgShape" presStyleLbl="fgShp" presStyleIdx="0" presStyleCnt="1" custLinFactNeighborY="22581"/>
      <dgm:spPr>
        <a:prstGeom prst="rightArrow">
          <a:avLst/>
        </a:prstGeom>
        <a:solidFill>
          <a:srgbClr val="FF0000"/>
        </a:solidFill>
      </dgm:spPr>
    </dgm:pt>
    <dgm:pt modelId="{06728C83-A8B0-49B4-AD39-791EF8884A87}" type="pres">
      <dgm:prSet presAssocID="{FFC706C7-99BA-4DD5-A824-766995F5B178}" presName="linComp" presStyleCnt="0"/>
      <dgm:spPr/>
    </dgm:pt>
    <dgm:pt modelId="{2AC68F89-EEAF-4FD5-AB90-AB10F0DF35B9}" type="pres">
      <dgm:prSet presAssocID="{722583A0-30A3-4E7A-93D2-03AE55E504A8}" presName="compNode" presStyleCnt="0"/>
      <dgm:spPr/>
    </dgm:pt>
    <dgm:pt modelId="{AE06C61D-AEA9-433F-BCDD-601E8B4F0D2B}" type="pres">
      <dgm:prSet presAssocID="{722583A0-30A3-4E7A-93D2-03AE55E504A8}" presName="bkgdShape" presStyleLbl="node1" presStyleIdx="0" presStyleCnt="3"/>
      <dgm:spPr/>
      <dgm:t>
        <a:bodyPr/>
        <a:lstStyle/>
        <a:p>
          <a:endParaRPr lang="en-US"/>
        </a:p>
      </dgm:t>
    </dgm:pt>
    <dgm:pt modelId="{F4CA141E-BC76-4E5D-8442-F1E0DC097FE3}" type="pres">
      <dgm:prSet presAssocID="{722583A0-30A3-4E7A-93D2-03AE55E504A8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74431B-60F3-4190-A1D5-C0D44FC146B9}" type="pres">
      <dgm:prSet presAssocID="{722583A0-30A3-4E7A-93D2-03AE55E504A8}" presName="invisiNode" presStyleLbl="node1" presStyleIdx="0" presStyleCnt="3"/>
      <dgm:spPr/>
    </dgm:pt>
    <dgm:pt modelId="{9846E046-EB7E-4C8A-B6DC-2C07132DD8D7}" type="pres">
      <dgm:prSet presAssocID="{722583A0-30A3-4E7A-93D2-03AE55E504A8}" presName="imagNode" presStyleLbl="fgImgPlace1" presStyleIdx="0" presStyleCnt="3" custLinFactNeighborY="-1317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580C87F-AB25-4BFA-BAFE-73B994B0DDF3}" type="pres">
      <dgm:prSet presAssocID="{6E65B349-3581-45F2-99D9-C267141EAF44}" presName="sibTrans" presStyleLbl="sibTrans2D1" presStyleIdx="0" presStyleCnt="0"/>
      <dgm:spPr/>
      <dgm:t>
        <a:bodyPr/>
        <a:lstStyle/>
        <a:p>
          <a:endParaRPr lang="en-US"/>
        </a:p>
      </dgm:t>
    </dgm:pt>
    <dgm:pt modelId="{1D8112C7-C2DF-42E9-843F-DE579F5D9773}" type="pres">
      <dgm:prSet presAssocID="{206254BA-ED08-488E-891E-F6296C3BD547}" presName="compNode" presStyleCnt="0"/>
      <dgm:spPr/>
    </dgm:pt>
    <dgm:pt modelId="{342FFD8F-6A41-43D8-B32D-F50F17139C98}" type="pres">
      <dgm:prSet presAssocID="{206254BA-ED08-488E-891E-F6296C3BD547}" presName="bkgdShape" presStyleLbl="node1" presStyleIdx="1" presStyleCnt="3"/>
      <dgm:spPr/>
      <dgm:t>
        <a:bodyPr/>
        <a:lstStyle/>
        <a:p>
          <a:endParaRPr lang="en-US"/>
        </a:p>
      </dgm:t>
    </dgm:pt>
    <dgm:pt modelId="{03741A09-9773-4C20-BEA4-623284BF5AC9}" type="pres">
      <dgm:prSet presAssocID="{206254BA-ED08-488E-891E-F6296C3BD547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752535-096F-4F46-B2E8-44357CFFE395}" type="pres">
      <dgm:prSet presAssocID="{206254BA-ED08-488E-891E-F6296C3BD547}" presName="invisiNode" presStyleLbl="node1" presStyleIdx="1" presStyleCnt="3"/>
      <dgm:spPr/>
    </dgm:pt>
    <dgm:pt modelId="{FCA0B472-24B3-40E0-8557-80754BF6FD42}" type="pres">
      <dgm:prSet presAssocID="{206254BA-ED08-488E-891E-F6296C3BD547}" presName="imagNode" presStyleLbl="fgImgPlace1" presStyleIdx="1" presStyleCnt="3" custLinFactNeighborX="-654" custLinFactNeighborY="-1146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27DAD64-ABFB-4458-A027-54D448B47E4B}" type="pres">
      <dgm:prSet presAssocID="{0DFED5A4-F937-4B97-86C0-0913E0A77BB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E965C4D-8E43-4110-B19C-BFA48C1256C1}" type="pres">
      <dgm:prSet presAssocID="{CE72413A-15E1-4E98-9B08-F5D25AFC9651}" presName="compNode" presStyleCnt="0"/>
      <dgm:spPr/>
    </dgm:pt>
    <dgm:pt modelId="{6432E2CD-9AB0-489E-BCB5-AE012E537206}" type="pres">
      <dgm:prSet presAssocID="{CE72413A-15E1-4E98-9B08-F5D25AFC9651}" presName="bkgdShape" presStyleLbl="node1" presStyleIdx="2" presStyleCnt="3"/>
      <dgm:spPr/>
      <dgm:t>
        <a:bodyPr/>
        <a:lstStyle/>
        <a:p>
          <a:endParaRPr lang="en-US"/>
        </a:p>
      </dgm:t>
    </dgm:pt>
    <dgm:pt modelId="{13297D3A-6D37-45A2-8FDF-9561838D368D}" type="pres">
      <dgm:prSet presAssocID="{CE72413A-15E1-4E98-9B08-F5D25AFC9651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4D36B7-1540-455E-BEB5-F268BAE04841}" type="pres">
      <dgm:prSet presAssocID="{CE72413A-15E1-4E98-9B08-F5D25AFC9651}" presName="invisiNode" presStyleLbl="node1" presStyleIdx="2" presStyleCnt="3"/>
      <dgm:spPr/>
    </dgm:pt>
    <dgm:pt modelId="{BD5D7CC9-3143-4113-8A83-4CAC944C62D4}" type="pres">
      <dgm:prSet presAssocID="{CE72413A-15E1-4E98-9B08-F5D25AFC9651}" presName="imagNode" presStyleLbl="fgImgPlace1" presStyleIdx="2" presStyleCnt="3" custLinFactNeighborY="-1146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C3DEE869-9153-43FD-BB21-AF448745DE5E}" type="presOf" srcId="{722583A0-30A3-4E7A-93D2-03AE55E504A8}" destId="{F4CA141E-BC76-4E5D-8442-F1E0DC097FE3}" srcOrd="1" destOrd="0" presId="urn:microsoft.com/office/officeart/2005/8/layout/hList7#1"/>
    <dgm:cxn modelId="{27F3EC75-2088-4E1E-A4B6-C256BBEA71AA}" type="presOf" srcId="{206254BA-ED08-488E-891E-F6296C3BD547}" destId="{03741A09-9773-4C20-BEA4-623284BF5AC9}" srcOrd="1" destOrd="0" presId="urn:microsoft.com/office/officeart/2005/8/layout/hList7#1"/>
    <dgm:cxn modelId="{CDFC919F-992A-44FA-94DA-EED37E9E10F5}" srcId="{FFC706C7-99BA-4DD5-A824-766995F5B178}" destId="{722583A0-30A3-4E7A-93D2-03AE55E504A8}" srcOrd="0" destOrd="0" parTransId="{1B64DCC0-2A6C-4E1D-91FA-AF500203DE96}" sibTransId="{6E65B349-3581-45F2-99D9-C267141EAF44}"/>
    <dgm:cxn modelId="{4FAFBE1B-B72A-461B-98EE-9793F5A90995}" type="presOf" srcId="{CE72413A-15E1-4E98-9B08-F5D25AFC9651}" destId="{6432E2CD-9AB0-489E-BCB5-AE012E537206}" srcOrd="0" destOrd="0" presId="urn:microsoft.com/office/officeart/2005/8/layout/hList7#1"/>
    <dgm:cxn modelId="{7EE4E48D-2235-4DFC-8DB9-0E59F7F05695}" type="presOf" srcId="{722583A0-30A3-4E7A-93D2-03AE55E504A8}" destId="{AE06C61D-AEA9-433F-BCDD-601E8B4F0D2B}" srcOrd="0" destOrd="0" presId="urn:microsoft.com/office/officeart/2005/8/layout/hList7#1"/>
    <dgm:cxn modelId="{B16D24AA-059C-4785-B664-81EA17FC9640}" srcId="{FFC706C7-99BA-4DD5-A824-766995F5B178}" destId="{206254BA-ED08-488E-891E-F6296C3BD547}" srcOrd="1" destOrd="0" parTransId="{A72EF549-45CD-40E8-BC79-27CA7F664191}" sibTransId="{0DFED5A4-F937-4B97-86C0-0913E0A77BBB}"/>
    <dgm:cxn modelId="{5E0F02CB-46C5-4786-AECF-24971A25A6FE}" type="presOf" srcId="{0DFED5A4-F937-4B97-86C0-0913E0A77BBB}" destId="{C27DAD64-ABFB-4458-A027-54D448B47E4B}" srcOrd="0" destOrd="0" presId="urn:microsoft.com/office/officeart/2005/8/layout/hList7#1"/>
    <dgm:cxn modelId="{1B9023AF-FE0B-408F-BD8F-DB4F1DC7E241}" type="presOf" srcId="{CE72413A-15E1-4E98-9B08-F5D25AFC9651}" destId="{13297D3A-6D37-45A2-8FDF-9561838D368D}" srcOrd="1" destOrd="0" presId="urn:microsoft.com/office/officeart/2005/8/layout/hList7#1"/>
    <dgm:cxn modelId="{9A5ACFA1-F9D0-4F8E-9F95-7948259C4AE0}" type="presOf" srcId="{6E65B349-3581-45F2-99D9-C267141EAF44}" destId="{4580C87F-AB25-4BFA-BAFE-73B994B0DDF3}" srcOrd="0" destOrd="0" presId="urn:microsoft.com/office/officeart/2005/8/layout/hList7#1"/>
    <dgm:cxn modelId="{CD0F56F3-BA22-4DEE-A2B7-765691133631}" type="presOf" srcId="{FFC706C7-99BA-4DD5-A824-766995F5B178}" destId="{0AD37195-10AE-4402-B14C-426501C8009E}" srcOrd="0" destOrd="0" presId="urn:microsoft.com/office/officeart/2005/8/layout/hList7#1"/>
    <dgm:cxn modelId="{F8AA9DEF-7859-403C-974F-6D78788612CD}" type="presOf" srcId="{206254BA-ED08-488E-891E-F6296C3BD547}" destId="{342FFD8F-6A41-43D8-B32D-F50F17139C98}" srcOrd="0" destOrd="0" presId="urn:microsoft.com/office/officeart/2005/8/layout/hList7#1"/>
    <dgm:cxn modelId="{26C26299-51A6-40DC-97A2-99667B58B001}" srcId="{FFC706C7-99BA-4DD5-A824-766995F5B178}" destId="{CE72413A-15E1-4E98-9B08-F5D25AFC9651}" srcOrd="2" destOrd="0" parTransId="{2C8AEDBE-7C99-4B28-B831-C8A557A4ECE9}" sibTransId="{5AE1B639-D363-4E31-AD6A-0E4B8082DD4B}"/>
    <dgm:cxn modelId="{9CD01276-BF1E-40E8-BE71-B506EB6DC6F5}" type="presParOf" srcId="{0AD37195-10AE-4402-B14C-426501C8009E}" destId="{363B5579-CA71-4C9C-BE02-CEF855F4E6B6}" srcOrd="0" destOrd="0" presId="urn:microsoft.com/office/officeart/2005/8/layout/hList7#1"/>
    <dgm:cxn modelId="{B45AFF6D-B6B9-4DD1-96A2-62352AA5FA26}" type="presParOf" srcId="{0AD37195-10AE-4402-B14C-426501C8009E}" destId="{06728C83-A8B0-49B4-AD39-791EF8884A87}" srcOrd="1" destOrd="0" presId="urn:microsoft.com/office/officeart/2005/8/layout/hList7#1"/>
    <dgm:cxn modelId="{2B617886-D7FC-45E3-9A4C-1AE79316CC21}" type="presParOf" srcId="{06728C83-A8B0-49B4-AD39-791EF8884A87}" destId="{2AC68F89-EEAF-4FD5-AB90-AB10F0DF35B9}" srcOrd="0" destOrd="0" presId="urn:microsoft.com/office/officeart/2005/8/layout/hList7#1"/>
    <dgm:cxn modelId="{52267ABC-94EC-4A6B-AD0D-3EAD7581DD64}" type="presParOf" srcId="{2AC68F89-EEAF-4FD5-AB90-AB10F0DF35B9}" destId="{AE06C61D-AEA9-433F-BCDD-601E8B4F0D2B}" srcOrd="0" destOrd="0" presId="urn:microsoft.com/office/officeart/2005/8/layout/hList7#1"/>
    <dgm:cxn modelId="{063C4EA7-F895-4097-85A0-604CA4E70801}" type="presParOf" srcId="{2AC68F89-EEAF-4FD5-AB90-AB10F0DF35B9}" destId="{F4CA141E-BC76-4E5D-8442-F1E0DC097FE3}" srcOrd="1" destOrd="0" presId="urn:microsoft.com/office/officeart/2005/8/layout/hList7#1"/>
    <dgm:cxn modelId="{8BB38B55-F78B-41E9-B30C-71879FB85128}" type="presParOf" srcId="{2AC68F89-EEAF-4FD5-AB90-AB10F0DF35B9}" destId="{0A74431B-60F3-4190-A1D5-C0D44FC146B9}" srcOrd="2" destOrd="0" presId="urn:microsoft.com/office/officeart/2005/8/layout/hList7#1"/>
    <dgm:cxn modelId="{5511220A-8403-466B-AB63-FBEF3D7D0B53}" type="presParOf" srcId="{2AC68F89-EEAF-4FD5-AB90-AB10F0DF35B9}" destId="{9846E046-EB7E-4C8A-B6DC-2C07132DD8D7}" srcOrd="3" destOrd="0" presId="urn:microsoft.com/office/officeart/2005/8/layout/hList7#1"/>
    <dgm:cxn modelId="{B74BEFB6-9B6E-451D-AEDE-81F436E2070F}" type="presParOf" srcId="{06728C83-A8B0-49B4-AD39-791EF8884A87}" destId="{4580C87F-AB25-4BFA-BAFE-73B994B0DDF3}" srcOrd="1" destOrd="0" presId="urn:microsoft.com/office/officeart/2005/8/layout/hList7#1"/>
    <dgm:cxn modelId="{829A998D-7A51-4F03-884F-35E03C29B0D6}" type="presParOf" srcId="{06728C83-A8B0-49B4-AD39-791EF8884A87}" destId="{1D8112C7-C2DF-42E9-843F-DE579F5D9773}" srcOrd="2" destOrd="0" presId="urn:microsoft.com/office/officeart/2005/8/layout/hList7#1"/>
    <dgm:cxn modelId="{92CD3D05-0D2D-459C-96F6-CA7579B10FED}" type="presParOf" srcId="{1D8112C7-C2DF-42E9-843F-DE579F5D9773}" destId="{342FFD8F-6A41-43D8-B32D-F50F17139C98}" srcOrd="0" destOrd="0" presId="urn:microsoft.com/office/officeart/2005/8/layout/hList7#1"/>
    <dgm:cxn modelId="{802A3F7A-4812-4422-9484-EA616E402438}" type="presParOf" srcId="{1D8112C7-C2DF-42E9-843F-DE579F5D9773}" destId="{03741A09-9773-4C20-BEA4-623284BF5AC9}" srcOrd="1" destOrd="0" presId="urn:microsoft.com/office/officeart/2005/8/layout/hList7#1"/>
    <dgm:cxn modelId="{2DEC1C46-8445-44AA-BDF9-ADAB910A9591}" type="presParOf" srcId="{1D8112C7-C2DF-42E9-843F-DE579F5D9773}" destId="{E7752535-096F-4F46-B2E8-44357CFFE395}" srcOrd="2" destOrd="0" presId="urn:microsoft.com/office/officeart/2005/8/layout/hList7#1"/>
    <dgm:cxn modelId="{B08AE323-B849-48CA-9A05-7279254686F7}" type="presParOf" srcId="{1D8112C7-C2DF-42E9-843F-DE579F5D9773}" destId="{FCA0B472-24B3-40E0-8557-80754BF6FD42}" srcOrd="3" destOrd="0" presId="urn:microsoft.com/office/officeart/2005/8/layout/hList7#1"/>
    <dgm:cxn modelId="{2325A2A4-0DC7-4A93-AE3D-E6362EB73BD5}" type="presParOf" srcId="{06728C83-A8B0-49B4-AD39-791EF8884A87}" destId="{C27DAD64-ABFB-4458-A027-54D448B47E4B}" srcOrd="3" destOrd="0" presId="urn:microsoft.com/office/officeart/2005/8/layout/hList7#1"/>
    <dgm:cxn modelId="{B016470F-6F03-43E0-8748-08AB43ABFDE7}" type="presParOf" srcId="{06728C83-A8B0-49B4-AD39-791EF8884A87}" destId="{4E965C4D-8E43-4110-B19C-BFA48C1256C1}" srcOrd="4" destOrd="0" presId="urn:microsoft.com/office/officeart/2005/8/layout/hList7#1"/>
    <dgm:cxn modelId="{1859D699-1AB3-4B36-82F5-2576F407458B}" type="presParOf" srcId="{4E965C4D-8E43-4110-B19C-BFA48C1256C1}" destId="{6432E2CD-9AB0-489E-BCB5-AE012E537206}" srcOrd="0" destOrd="0" presId="urn:microsoft.com/office/officeart/2005/8/layout/hList7#1"/>
    <dgm:cxn modelId="{6E338193-6285-428A-B18A-9865F5CB5220}" type="presParOf" srcId="{4E965C4D-8E43-4110-B19C-BFA48C1256C1}" destId="{13297D3A-6D37-45A2-8FDF-9561838D368D}" srcOrd="1" destOrd="0" presId="urn:microsoft.com/office/officeart/2005/8/layout/hList7#1"/>
    <dgm:cxn modelId="{A65B7580-2FE5-4F02-BC4C-77D94D6B75D2}" type="presParOf" srcId="{4E965C4D-8E43-4110-B19C-BFA48C1256C1}" destId="{B04D36B7-1540-455E-BEB5-F268BAE04841}" srcOrd="2" destOrd="0" presId="urn:microsoft.com/office/officeart/2005/8/layout/hList7#1"/>
    <dgm:cxn modelId="{1EE1A5A0-1FD3-45F2-9397-CC50188C4406}" type="presParOf" srcId="{4E965C4D-8E43-4110-B19C-BFA48C1256C1}" destId="{BD5D7CC9-3143-4113-8A83-4CAC944C62D4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FFC706C7-99BA-4DD5-A824-766995F5B178}" type="doc">
      <dgm:prSet loTypeId="urn:microsoft.com/office/officeart/2005/8/layout/hList7#1" loCatId="list" qsTypeId="urn:microsoft.com/office/officeart/2005/8/quickstyle/simple1" qsCatId="simple" csTypeId="urn:microsoft.com/office/officeart/2005/8/colors/accent2_2" csCatId="accent2" phldr="1"/>
      <dgm:spPr/>
    </dgm:pt>
    <dgm:pt modelId="{722583A0-30A3-4E7A-93D2-03AE55E504A8}">
      <dgm:prSet phldrT="[Metin]" custT="1"/>
      <dgm:spPr>
        <a:solidFill>
          <a:srgbClr val="213399"/>
        </a:solidFill>
      </dgm:spPr>
      <dgm:t>
        <a:bodyPr/>
        <a:lstStyle/>
        <a:p>
          <a:pPr algn="ctr"/>
          <a:r>
            <a:rPr lang="tr-TR" sz="1300" b="1" dirty="0" smtClean="0"/>
            <a:t>Zaman serisi analizleri (TUIK elverdiği ölçüde!)</a:t>
          </a:r>
        </a:p>
        <a:p>
          <a:pPr algn="ctr"/>
          <a:r>
            <a:rPr lang="tr-TR" sz="1300" b="1" dirty="0" smtClean="0"/>
            <a:t>Arşiv taramaları</a:t>
          </a:r>
        </a:p>
        <a:p>
          <a:pPr algn="ctr"/>
          <a:r>
            <a:rPr lang="tr-TR" sz="1300" b="1" dirty="0" smtClean="0"/>
            <a:t>Kronoloji çalışmaları</a:t>
          </a:r>
        </a:p>
        <a:p>
          <a:pPr algn="ctr"/>
          <a:r>
            <a:rPr lang="tr-TR" sz="1300" b="1" dirty="0" smtClean="0"/>
            <a:t>Etki </a:t>
          </a:r>
          <a:r>
            <a:rPr lang="tr-TR" sz="1100" b="1" dirty="0" smtClean="0"/>
            <a:t>Değerlendirmeleri </a:t>
          </a:r>
          <a:endParaRPr lang="en-US" sz="1100" b="1" dirty="0"/>
        </a:p>
      </dgm:t>
    </dgm:pt>
    <dgm:pt modelId="{1B64DCC0-2A6C-4E1D-91FA-AF500203DE96}" type="parTrans" cxnId="{CDFC919F-992A-44FA-94DA-EED37E9E10F5}">
      <dgm:prSet/>
      <dgm:spPr/>
      <dgm:t>
        <a:bodyPr/>
        <a:lstStyle/>
        <a:p>
          <a:endParaRPr lang="en-US"/>
        </a:p>
      </dgm:t>
    </dgm:pt>
    <dgm:pt modelId="{6E65B349-3581-45F2-99D9-C267141EAF44}" type="sibTrans" cxnId="{CDFC919F-992A-44FA-94DA-EED37E9E10F5}">
      <dgm:prSet/>
      <dgm:spPr/>
      <dgm:t>
        <a:bodyPr/>
        <a:lstStyle/>
        <a:p>
          <a:endParaRPr lang="en-US"/>
        </a:p>
      </dgm:t>
    </dgm:pt>
    <dgm:pt modelId="{206254BA-ED08-488E-891E-F6296C3BD547}">
      <dgm:prSet phldrT="[Metin]" custT="1"/>
      <dgm:spPr>
        <a:solidFill>
          <a:srgbClr val="213399"/>
        </a:solidFill>
      </dgm:spPr>
      <dgm:t>
        <a:bodyPr/>
        <a:lstStyle/>
        <a:p>
          <a:r>
            <a:rPr lang="tr-TR" sz="1400" b="1" dirty="0" smtClean="0"/>
            <a:t>Karşılaştırmalı analizler </a:t>
          </a:r>
        </a:p>
        <a:p>
          <a:r>
            <a:rPr lang="tr-TR" sz="1400" b="1" dirty="0" smtClean="0"/>
            <a:t>Performans analizleri </a:t>
          </a:r>
        </a:p>
        <a:p>
          <a:r>
            <a:rPr lang="tr-TR" sz="1400" b="1" dirty="0" smtClean="0"/>
            <a:t>Nedensellik analizleri </a:t>
          </a:r>
          <a:endParaRPr lang="en-US" sz="1400" b="1" dirty="0"/>
        </a:p>
      </dgm:t>
    </dgm:pt>
    <dgm:pt modelId="{A72EF549-45CD-40E8-BC79-27CA7F664191}" type="parTrans" cxnId="{B16D24AA-059C-4785-B664-81EA17FC9640}">
      <dgm:prSet/>
      <dgm:spPr/>
      <dgm:t>
        <a:bodyPr/>
        <a:lstStyle/>
        <a:p>
          <a:endParaRPr lang="en-US"/>
        </a:p>
      </dgm:t>
    </dgm:pt>
    <dgm:pt modelId="{0DFED5A4-F937-4B97-86C0-0913E0A77BBB}" type="sibTrans" cxnId="{B16D24AA-059C-4785-B664-81EA17FC9640}">
      <dgm:prSet/>
      <dgm:spPr/>
      <dgm:t>
        <a:bodyPr/>
        <a:lstStyle/>
        <a:p>
          <a:endParaRPr lang="en-US"/>
        </a:p>
      </dgm:t>
    </dgm:pt>
    <dgm:pt modelId="{CE72413A-15E1-4E98-9B08-F5D25AFC9651}">
      <dgm:prSet phldrT="[Metin]" custT="1"/>
      <dgm:spPr>
        <a:solidFill>
          <a:srgbClr val="213399"/>
        </a:solidFill>
      </dgm:spPr>
      <dgm:t>
        <a:bodyPr/>
        <a:lstStyle/>
        <a:p>
          <a:r>
            <a:rPr lang="tr-TR" sz="1400" b="1" dirty="0" smtClean="0"/>
            <a:t>Paydaşların paylaştığı bir vizyon</a:t>
          </a:r>
        </a:p>
        <a:p>
          <a:r>
            <a:rPr lang="tr-TR" sz="1400" b="1" dirty="0" smtClean="0"/>
            <a:t>Senaryo çalışmaları </a:t>
          </a:r>
        </a:p>
        <a:p>
          <a:r>
            <a:rPr lang="tr-TR" sz="1400" b="1" dirty="0" err="1" smtClean="0"/>
            <a:t>Uzgörü</a:t>
          </a:r>
          <a:r>
            <a:rPr lang="tr-TR" sz="1400" b="1" dirty="0" smtClean="0"/>
            <a:t> çalışmaları </a:t>
          </a:r>
        </a:p>
        <a:p>
          <a:endParaRPr lang="en-US" sz="1200" dirty="0"/>
        </a:p>
      </dgm:t>
    </dgm:pt>
    <dgm:pt modelId="{2C8AEDBE-7C99-4B28-B831-C8A557A4ECE9}" type="parTrans" cxnId="{26C26299-51A6-40DC-97A2-99667B58B001}">
      <dgm:prSet/>
      <dgm:spPr/>
      <dgm:t>
        <a:bodyPr/>
        <a:lstStyle/>
        <a:p>
          <a:endParaRPr lang="en-US"/>
        </a:p>
      </dgm:t>
    </dgm:pt>
    <dgm:pt modelId="{5AE1B639-D363-4E31-AD6A-0E4B8082DD4B}" type="sibTrans" cxnId="{26C26299-51A6-40DC-97A2-99667B58B001}">
      <dgm:prSet/>
      <dgm:spPr/>
      <dgm:t>
        <a:bodyPr/>
        <a:lstStyle/>
        <a:p>
          <a:endParaRPr lang="en-US"/>
        </a:p>
      </dgm:t>
    </dgm:pt>
    <dgm:pt modelId="{0AD37195-10AE-4402-B14C-426501C8009E}" type="pres">
      <dgm:prSet presAssocID="{FFC706C7-99BA-4DD5-A824-766995F5B178}" presName="Name0" presStyleCnt="0">
        <dgm:presLayoutVars>
          <dgm:dir/>
          <dgm:resizeHandles val="exact"/>
        </dgm:presLayoutVars>
      </dgm:prSet>
      <dgm:spPr/>
    </dgm:pt>
    <dgm:pt modelId="{363B5579-CA71-4C9C-BE02-CEF855F4E6B6}" type="pres">
      <dgm:prSet presAssocID="{FFC706C7-99BA-4DD5-A824-766995F5B178}" presName="fgShape" presStyleLbl="fgShp" presStyleIdx="0" presStyleCnt="1" custLinFactNeighborY="22581"/>
      <dgm:spPr>
        <a:prstGeom prst="rightArrow">
          <a:avLst/>
        </a:prstGeom>
        <a:solidFill>
          <a:srgbClr val="FF0000"/>
        </a:solidFill>
      </dgm:spPr>
    </dgm:pt>
    <dgm:pt modelId="{06728C83-A8B0-49B4-AD39-791EF8884A87}" type="pres">
      <dgm:prSet presAssocID="{FFC706C7-99BA-4DD5-A824-766995F5B178}" presName="linComp" presStyleCnt="0"/>
      <dgm:spPr/>
    </dgm:pt>
    <dgm:pt modelId="{2AC68F89-EEAF-4FD5-AB90-AB10F0DF35B9}" type="pres">
      <dgm:prSet presAssocID="{722583A0-30A3-4E7A-93D2-03AE55E504A8}" presName="compNode" presStyleCnt="0"/>
      <dgm:spPr/>
    </dgm:pt>
    <dgm:pt modelId="{AE06C61D-AEA9-433F-BCDD-601E8B4F0D2B}" type="pres">
      <dgm:prSet presAssocID="{722583A0-30A3-4E7A-93D2-03AE55E504A8}" presName="bkgdShape" presStyleLbl="node1" presStyleIdx="0" presStyleCnt="3"/>
      <dgm:spPr/>
      <dgm:t>
        <a:bodyPr/>
        <a:lstStyle/>
        <a:p>
          <a:endParaRPr lang="en-US"/>
        </a:p>
      </dgm:t>
    </dgm:pt>
    <dgm:pt modelId="{F4CA141E-BC76-4E5D-8442-F1E0DC097FE3}" type="pres">
      <dgm:prSet presAssocID="{722583A0-30A3-4E7A-93D2-03AE55E504A8}" presName="nodeTx" presStyleLbl="node1" presStyleIdx="0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0A74431B-60F3-4190-A1D5-C0D44FC146B9}" type="pres">
      <dgm:prSet presAssocID="{722583A0-30A3-4E7A-93D2-03AE55E504A8}" presName="invisiNode" presStyleLbl="node1" presStyleIdx="0" presStyleCnt="3"/>
      <dgm:spPr/>
    </dgm:pt>
    <dgm:pt modelId="{9846E046-EB7E-4C8A-B6DC-2C07132DD8D7}" type="pres">
      <dgm:prSet presAssocID="{722583A0-30A3-4E7A-93D2-03AE55E504A8}" presName="imagNode" presStyleLbl="fgImgPlace1" presStyleIdx="0" presStyleCnt="3" custLinFactNeighborY="-13174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4580C87F-AB25-4BFA-BAFE-73B994B0DDF3}" type="pres">
      <dgm:prSet presAssocID="{6E65B349-3581-45F2-99D9-C267141EAF44}" presName="sibTrans" presStyleLbl="sibTrans2D1" presStyleIdx="0" presStyleCnt="0"/>
      <dgm:spPr/>
      <dgm:t>
        <a:bodyPr/>
        <a:lstStyle/>
        <a:p>
          <a:endParaRPr lang="en-US"/>
        </a:p>
      </dgm:t>
    </dgm:pt>
    <dgm:pt modelId="{1D8112C7-C2DF-42E9-843F-DE579F5D9773}" type="pres">
      <dgm:prSet presAssocID="{206254BA-ED08-488E-891E-F6296C3BD547}" presName="compNode" presStyleCnt="0"/>
      <dgm:spPr/>
    </dgm:pt>
    <dgm:pt modelId="{342FFD8F-6A41-43D8-B32D-F50F17139C98}" type="pres">
      <dgm:prSet presAssocID="{206254BA-ED08-488E-891E-F6296C3BD547}" presName="bkgdShape" presStyleLbl="node1" presStyleIdx="1" presStyleCnt="3"/>
      <dgm:spPr/>
      <dgm:t>
        <a:bodyPr/>
        <a:lstStyle/>
        <a:p>
          <a:endParaRPr lang="en-US"/>
        </a:p>
      </dgm:t>
    </dgm:pt>
    <dgm:pt modelId="{03741A09-9773-4C20-BEA4-623284BF5AC9}" type="pres">
      <dgm:prSet presAssocID="{206254BA-ED08-488E-891E-F6296C3BD547}" presName="nodeTx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E7752535-096F-4F46-B2E8-44357CFFE395}" type="pres">
      <dgm:prSet presAssocID="{206254BA-ED08-488E-891E-F6296C3BD547}" presName="invisiNode" presStyleLbl="node1" presStyleIdx="1" presStyleCnt="3"/>
      <dgm:spPr/>
    </dgm:pt>
    <dgm:pt modelId="{FCA0B472-24B3-40E0-8557-80754BF6FD42}" type="pres">
      <dgm:prSet presAssocID="{206254BA-ED08-488E-891E-F6296C3BD547}" presName="imagNode" presStyleLbl="fgImgPlace1" presStyleIdx="1" presStyleCnt="3" custLinFactNeighborX="-654" custLinFactNeighborY="-11460"/>
      <dgm:spPr>
        <a:blipFill rotWithShape="0">
          <a:blip xmlns:r="http://schemas.openxmlformats.org/officeDocument/2006/relationships" r:embed="rId1"/>
          <a:stretch>
            <a:fillRect/>
          </a:stretch>
        </a:blipFill>
      </dgm:spPr>
    </dgm:pt>
    <dgm:pt modelId="{C27DAD64-ABFB-4458-A027-54D448B47E4B}" type="pres">
      <dgm:prSet presAssocID="{0DFED5A4-F937-4B97-86C0-0913E0A77BBB}" presName="sibTrans" presStyleLbl="sibTrans2D1" presStyleIdx="0" presStyleCnt="0"/>
      <dgm:spPr/>
      <dgm:t>
        <a:bodyPr/>
        <a:lstStyle/>
        <a:p>
          <a:endParaRPr lang="en-US"/>
        </a:p>
      </dgm:t>
    </dgm:pt>
    <dgm:pt modelId="{4E965C4D-8E43-4110-B19C-BFA48C1256C1}" type="pres">
      <dgm:prSet presAssocID="{CE72413A-15E1-4E98-9B08-F5D25AFC9651}" presName="compNode" presStyleCnt="0"/>
      <dgm:spPr/>
    </dgm:pt>
    <dgm:pt modelId="{6432E2CD-9AB0-489E-BCB5-AE012E537206}" type="pres">
      <dgm:prSet presAssocID="{CE72413A-15E1-4E98-9B08-F5D25AFC9651}" presName="bkgdShape" presStyleLbl="node1" presStyleIdx="2" presStyleCnt="3"/>
      <dgm:spPr/>
      <dgm:t>
        <a:bodyPr/>
        <a:lstStyle/>
        <a:p>
          <a:endParaRPr lang="en-US"/>
        </a:p>
      </dgm:t>
    </dgm:pt>
    <dgm:pt modelId="{13297D3A-6D37-45A2-8FDF-9561838D368D}" type="pres">
      <dgm:prSet presAssocID="{CE72413A-15E1-4E98-9B08-F5D25AFC9651}" presName="nodeTx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en-US"/>
        </a:p>
      </dgm:t>
    </dgm:pt>
    <dgm:pt modelId="{B04D36B7-1540-455E-BEB5-F268BAE04841}" type="pres">
      <dgm:prSet presAssocID="{CE72413A-15E1-4E98-9B08-F5D25AFC9651}" presName="invisiNode" presStyleLbl="node1" presStyleIdx="2" presStyleCnt="3"/>
      <dgm:spPr/>
    </dgm:pt>
    <dgm:pt modelId="{BD5D7CC9-3143-4113-8A83-4CAC944C62D4}" type="pres">
      <dgm:prSet presAssocID="{CE72413A-15E1-4E98-9B08-F5D25AFC9651}" presName="imagNode" presStyleLbl="fgImgPlace1" presStyleIdx="2" presStyleCnt="3" custLinFactNeighborY="-11460"/>
      <dgm:spPr>
        <a:blipFill rotWithShape="0">
          <a:blip xmlns:r="http://schemas.openxmlformats.org/officeDocument/2006/relationships" r:embed="rId2"/>
          <a:stretch>
            <a:fillRect/>
          </a:stretch>
        </a:blipFill>
      </dgm:spPr>
      <dgm:t>
        <a:bodyPr/>
        <a:lstStyle/>
        <a:p>
          <a:endParaRPr lang="en-US"/>
        </a:p>
      </dgm:t>
    </dgm:pt>
  </dgm:ptLst>
  <dgm:cxnLst>
    <dgm:cxn modelId="{BD17631D-A4A3-4ED3-89E7-832377BFE26C}" type="presOf" srcId="{CE72413A-15E1-4E98-9B08-F5D25AFC9651}" destId="{13297D3A-6D37-45A2-8FDF-9561838D368D}" srcOrd="1" destOrd="0" presId="urn:microsoft.com/office/officeart/2005/8/layout/hList7#1"/>
    <dgm:cxn modelId="{149F90A3-8D81-45F3-B2A3-02B73D0C8A03}" type="presOf" srcId="{722583A0-30A3-4E7A-93D2-03AE55E504A8}" destId="{AE06C61D-AEA9-433F-BCDD-601E8B4F0D2B}" srcOrd="0" destOrd="0" presId="urn:microsoft.com/office/officeart/2005/8/layout/hList7#1"/>
    <dgm:cxn modelId="{CDFC919F-992A-44FA-94DA-EED37E9E10F5}" srcId="{FFC706C7-99BA-4DD5-A824-766995F5B178}" destId="{722583A0-30A3-4E7A-93D2-03AE55E504A8}" srcOrd="0" destOrd="0" parTransId="{1B64DCC0-2A6C-4E1D-91FA-AF500203DE96}" sibTransId="{6E65B349-3581-45F2-99D9-C267141EAF44}"/>
    <dgm:cxn modelId="{B799B414-D95C-4174-8906-520D445D1779}" type="presOf" srcId="{206254BA-ED08-488E-891E-F6296C3BD547}" destId="{342FFD8F-6A41-43D8-B32D-F50F17139C98}" srcOrd="0" destOrd="0" presId="urn:microsoft.com/office/officeart/2005/8/layout/hList7#1"/>
    <dgm:cxn modelId="{BE2BC5CF-0350-48AA-AFFC-E04B14E4ACAF}" type="presOf" srcId="{0DFED5A4-F937-4B97-86C0-0913E0A77BBB}" destId="{C27DAD64-ABFB-4458-A027-54D448B47E4B}" srcOrd="0" destOrd="0" presId="urn:microsoft.com/office/officeart/2005/8/layout/hList7#1"/>
    <dgm:cxn modelId="{818D3900-0EC4-4298-9DD6-1DD240AAA0D4}" type="presOf" srcId="{206254BA-ED08-488E-891E-F6296C3BD547}" destId="{03741A09-9773-4C20-BEA4-623284BF5AC9}" srcOrd="1" destOrd="0" presId="urn:microsoft.com/office/officeart/2005/8/layout/hList7#1"/>
    <dgm:cxn modelId="{B16D24AA-059C-4785-B664-81EA17FC9640}" srcId="{FFC706C7-99BA-4DD5-A824-766995F5B178}" destId="{206254BA-ED08-488E-891E-F6296C3BD547}" srcOrd="1" destOrd="0" parTransId="{A72EF549-45CD-40E8-BC79-27CA7F664191}" sibTransId="{0DFED5A4-F937-4B97-86C0-0913E0A77BBB}"/>
    <dgm:cxn modelId="{2A8A34FF-5611-4FE7-960C-725EDEC1B21B}" type="presOf" srcId="{FFC706C7-99BA-4DD5-A824-766995F5B178}" destId="{0AD37195-10AE-4402-B14C-426501C8009E}" srcOrd="0" destOrd="0" presId="urn:microsoft.com/office/officeart/2005/8/layout/hList7#1"/>
    <dgm:cxn modelId="{5BD9AA8D-8FFF-41A7-809A-1801FD4725B6}" type="presOf" srcId="{CE72413A-15E1-4E98-9B08-F5D25AFC9651}" destId="{6432E2CD-9AB0-489E-BCB5-AE012E537206}" srcOrd="0" destOrd="0" presId="urn:microsoft.com/office/officeart/2005/8/layout/hList7#1"/>
    <dgm:cxn modelId="{FA637CF7-B58D-4338-B45E-EA1C11AD71ED}" type="presOf" srcId="{6E65B349-3581-45F2-99D9-C267141EAF44}" destId="{4580C87F-AB25-4BFA-BAFE-73B994B0DDF3}" srcOrd="0" destOrd="0" presId="urn:microsoft.com/office/officeart/2005/8/layout/hList7#1"/>
    <dgm:cxn modelId="{0358C7BC-5BD3-4298-8208-72378B1B4777}" type="presOf" srcId="{722583A0-30A3-4E7A-93D2-03AE55E504A8}" destId="{F4CA141E-BC76-4E5D-8442-F1E0DC097FE3}" srcOrd="1" destOrd="0" presId="urn:microsoft.com/office/officeart/2005/8/layout/hList7#1"/>
    <dgm:cxn modelId="{26C26299-51A6-40DC-97A2-99667B58B001}" srcId="{FFC706C7-99BA-4DD5-A824-766995F5B178}" destId="{CE72413A-15E1-4E98-9B08-F5D25AFC9651}" srcOrd="2" destOrd="0" parTransId="{2C8AEDBE-7C99-4B28-B831-C8A557A4ECE9}" sibTransId="{5AE1B639-D363-4E31-AD6A-0E4B8082DD4B}"/>
    <dgm:cxn modelId="{AFCD90BB-1161-4911-83B7-4821A2E59079}" type="presParOf" srcId="{0AD37195-10AE-4402-B14C-426501C8009E}" destId="{363B5579-CA71-4C9C-BE02-CEF855F4E6B6}" srcOrd="0" destOrd="0" presId="urn:microsoft.com/office/officeart/2005/8/layout/hList7#1"/>
    <dgm:cxn modelId="{2D68222A-372D-4D0B-AC3E-EA2BAC8F2106}" type="presParOf" srcId="{0AD37195-10AE-4402-B14C-426501C8009E}" destId="{06728C83-A8B0-49B4-AD39-791EF8884A87}" srcOrd="1" destOrd="0" presId="urn:microsoft.com/office/officeart/2005/8/layout/hList7#1"/>
    <dgm:cxn modelId="{068B3C15-1322-4418-B783-7476F83754E7}" type="presParOf" srcId="{06728C83-A8B0-49B4-AD39-791EF8884A87}" destId="{2AC68F89-EEAF-4FD5-AB90-AB10F0DF35B9}" srcOrd="0" destOrd="0" presId="urn:microsoft.com/office/officeart/2005/8/layout/hList7#1"/>
    <dgm:cxn modelId="{6EB3CFAF-2ED5-409F-B689-E27A4288AC21}" type="presParOf" srcId="{2AC68F89-EEAF-4FD5-AB90-AB10F0DF35B9}" destId="{AE06C61D-AEA9-433F-BCDD-601E8B4F0D2B}" srcOrd="0" destOrd="0" presId="urn:microsoft.com/office/officeart/2005/8/layout/hList7#1"/>
    <dgm:cxn modelId="{6A3124D7-FBFD-4941-BF42-EF945BB596B8}" type="presParOf" srcId="{2AC68F89-EEAF-4FD5-AB90-AB10F0DF35B9}" destId="{F4CA141E-BC76-4E5D-8442-F1E0DC097FE3}" srcOrd="1" destOrd="0" presId="urn:microsoft.com/office/officeart/2005/8/layout/hList7#1"/>
    <dgm:cxn modelId="{4F8FC3C1-09BA-4768-833B-578A1C94DFC6}" type="presParOf" srcId="{2AC68F89-EEAF-4FD5-AB90-AB10F0DF35B9}" destId="{0A74431B-60F3-4190-A1D5-C0D44FC146B9}" srcOrd="2" destOrd="0" presId="urn:microsoft.com/office/officeart/2005/8/layout/hList7#1"/>
    <dgm:cxn modelId="{3A0842AC-CE19-4CB9-9E8F-DD4D474AB585}" type="presParOf" srcId="{2AC68F89-EEAF-4FD5-AB90-AB10F0DF35B9}" destId="{9846E046-EB7E-4C8A-B6DC-2C07132DD8D7}" srcOrd="3" destOrd="0" presId="urn:microsoft.com/office/officeart/2005/8/layout/hList7#1"/>
    <dgm:cxn modelId="{D81437B8-CE08-4590-A4A3-0A1068F91318}" type="presParOf" srcId="{06728C83-A8B0-49B4-AD39-791EF8884A87}" destId="{4580C87F-AB25-4BFA-BAFE-73B994B0DDF3}" srcOrd="1" destOrd="0" presId="urn:microsoft.com/office/officeart/2005/8/layout/hList7#1"/>
    <dgm:cxn modelId="{BB84EA86-2D0E-4D5C-A7AB-EA9E389F5FB0}" type="presParOf" srcId="{06728C83-A8B0-49B4-AD39-791EF8884A87}" destId="{1D8112C7-C2DF-42E9-843F-DE579F5D9773}" srcOrd="2" destOrd="0" presId="urn:microsoft.com/office/officeart/2005/8/layout/hList7#1"/>
    <dgm:cxn modelId="{E4F9C190-D1E0-4F17-AB6D-D18349861BF1}" type="presParOf" srcId="{1D8112C7-C2DF-42E9-843F-DE579F5D9773}" destId="{342FFD8F-6A41-43D8-B32D-F50F17139C98}" srcOrd="0" destOrd="0" presId="urn:microsoft.com/office/officeart/2005/8/layout/hList7#1"/>
    <dgm:cxn modelId="{C20B7F2C-9FE5-4C2A-9FE7-B56200EA3E5C}" type="presParOf" srcId="{1D8112C7-C2DF-42E9-843F-DE579F5D9773}" destId="{03741A09-9773-4C20-BEA4-623284BF5AC9}" srcOrd="1" destOrd="0" presId="urn:microsoft.com/office/officeart/2005/8/layout/hList7#1"/>
    <dgm:cxn modelId="{FB4AB59B-C59D-4F1A-9FE4-E4096F621305}" type="presParOf" srcId="{1D8112C7-C2DF-42E9-843F-DE579F5D9773}" destId="{E7752535-096F-4F46-B2E8-44357CFFE395}" srcOrd="2" destOrd="0" presId="urn:microsoft.com/office/officeart/2005/8/layout/hList7#1"/>
    <dgm:cxn modelId="{BDD2BCCD-A01F-4E48-87D0-A02EABE3468F}" type="presParOf" srcId="{1D8112C7-C2DF-42E9-843F-DE579F5D9773}" destId="{FCA0B472-24B3-40E0-8557-80754BF6FD42}" srcOrd="3" destOrd="0" presId="urn:microsoft.com/office/officeart/2005/8/layout/hList7#1"/>
    <dgm:cxn modelId="{B5242853-84F7-4705-ABEF-12C049D10010}" type="presParOf" srcId="{06728C83-A8B0-49B4-AD39-791EF8884A87}" destId="{C27DAD64-ABFB-4458-A027-54D448B47E4B}" srcOrd="3" destOrd="0" presId="urn:microsoft.com/office/officeart/2005/8/layout/hList7#1"/>
    <dgm:cxn modelId="{EBF8092E-704B-4CCB-B177-D64109F68BC5}" type="presParOf" srcId="{06728C83-A8B0-49B4-AD39-791EF8884A87}" destId="{4E965C4D-8E43-4110-B19C-BFA48C1256C1}" srcOrd="4" destOrd="0" presId="urn:microsoft.com/office/officeart/2005/8/layout/hList7#1"/>
    <dgm:cxn modelId="{8AEE2724-695B-4FA6-8B9D-296B6FA440C4}" type="presParOf" srcId="{4E965C4D-8E43-4110-B19C-BFA48C1256C1}" destId="{6432E2CD-9AB0-489E-BCB5-AE012E537206}" srcOrd="0" destOrd="0" presId="urn:microsoft.com/office/officeart/2005/8/layout/hList7#1"/>
    <dgm:cxn modelId="{3EDC5356-636B-43BD-BEA0-43CB102FA7AB}" type="presParOf" srcId="{4E965C4D-8E43-4110-B19C-BFA48C1256C1}" destId="{13297D3A-6D37-45A2-8FDF-9561838D368D}" srcOrd="1" destOrd="0" presId="urn:microsoft.com/office/officeart/2005/8/layout/hList7#1"/>
    <dgm:cxn modelId="{B8C7A57C-8EEC-4D87-BF34-58504A0E8770}" type="presParOf" srcId="{4E965C4D-8E43-4110-B19C-BFA48C1256C1}" destId="{B04D36B7-1540-455E-BEB5-F268BAE04841}" srcOrd="2" destOrd="0" presId="urn:microsoft.com/office/officeart/2005/8/layout/hList7#1"/>
    <dgm:cxn modelId="{A19AC97E-41B1-49F1-A086-DC7A9C39CE87}" type="presParOf" srcId="{4E965C4D-8E43-4110-B19C-BFA48C1256C1}" destId="{BD5D7CC9-3143-4113-8A83-4CAC944C62D4}" srcOrd="3" destOrd="0" presId="urn:microsoft.com/office/officeart/2005/8/layout/hList7#1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06C61D-AEA9-433F-BCDD-601E8B4F0D2B}">
      <dsp:nvSpPr>
        <dsp:cNvPr id="0" name=""/>
        <dsp:cNvSpPr/>
      </dsp:nvSpPr>
      <dsp:spPr>
        <a:xfrm>
          <a:off x="990" y="0"/>
          <a:ext cx="1540534" cy="4464495"/>
        </a:xfrm>
        <a:prstGeom prst="roundRect">
          <a:avLst>
            <a:gd name="adj" fmla="val 10000"/>
          </a:avLst>
        </a:prstGeom>
        <a:solidFill>
          <a:srgbClr val="21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/>
            <a:t>Zaman serisi analizleri (TUIK elverdiği ölçüde!)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/>
            <a:t>Arşiv taramaları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/>
            <a:t>Kronoloji çalışmaları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/>
            <a:t>Etki </a:t>
          </a:r>
          <a:r>
            <a:rPr lang="tr-TR" sz="1100" b="1" kern="1200" dirty="0" smtClean="0"/>
            <a:t>Değerlendirmeleri </a:t>
          </a:r>
          <a:endParaRPr lang="en-US" sz="1100" b="1" kern="1200" dirty="0"/>
        </a:p>
      </dsp:txBody>
      <dsp:txXfrm>
        <a:off x="990" y="1785798"/>
        <a:ext cx="1540534" cy="1785798"/>
      </dsp:txXfrm>
    </dsp:sp>
    <dsp:sp modelId="{9846E046-EB7E-4C8A-B6DC-2C07132DD8D7}">
      <dsp:nvSpPr>
        <dsp:cNvPr id="0" name=""/>
        <dsp:cNvSpPr/>
      </dsp:nvSpPr>
      <dsp:spPr>
        <a:xfrm>
          <a:off x="47206" y="72014"/>
          <a:ext cx="1448102" cy="148667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2FFD8F-6A41-43D8-B32D-F50F17139C98}">
      <dsp:nvSpPr>
        <dsp:cNvPr id="0" name=""/>
        <dsp:cNvSpPr/>
      </dsp:nvSpPr>
      <dsp:spPr>
        <a:xfrm>
          <a:off x="1587740" y="0"/>
          <a:ext cx="1540534" cy="4464495"/>
        </a:xfrm>
        <a:prstGeom prst="roundRect">
          <a:avLst>
            <a:gd name="adj" fmla="val 10000"/>
          </a:avLst>
        </a:prstGeom>
        <a:solidFill>
          <a:srgbClr val="21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/>
            <a:t>Karşılaştırmalı analizler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/>
            <a:t>Performans analizleri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/>
            <a:t>Nedensellik analizleri </a:t>
          </a:r>
          <a:endParaRPr lang="en-US" sz="1400" b="1" kern="1200" dirty="0"/>
        </a:p>
      </dsp:txBody>
      <dsp:txXfrm>
        <a:off x="1587740" y="1785798"/>
        <a:ext cx="1540534" cy="1785798"/>
      </dsp:txXfrm>
    </dsp:sp>
    <dsp:sp modelId="{FCA0B472-24B3-40E0-8557-80754BF6FD42}">
      <dsp:nvSpPr>
        <dsp:cNvPr id="0" name=""/>
        <dsp:cNvSpPr/>
      </dsp:nvSpPr>
      <dsp:spPr>
        <a:xfrm>
          <a:off x="1624486" y="97496"/>
          <a:ext cx="1448102" cy="148667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32E2CD-9AB0-489E-BCB5-AE012E537206}">
      <dsp:nvSpPr>
        <dsp:cNvPr id="0" name=""/>
        <dsp:cNvSpPr/>
      </dsp:nvSpPr>
      <dsp:spPr>
        <a:xfrm>
          <a:off x="3174491" y="0"/>
          <a:ext cx="1540534" cy="4464495"/>
        </a:xfrm>
        <a:prstGeom prst="roundRect">
          <a:avLst>
            <a:gd name="adj" fmla="val 10000"/>
          </a:avLst>
        </a:prstGeom>
        <a:solidFill>
          <a:srgbClr val="21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/>
            <a:t>Paydaşların paylaştığı bir vizyon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/>
            <a:t>Senaryo çalışmaları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err="1" smtClean="0"/>
            <a:t>Uzgörü</a:t>
          </a:r>
          <a:r>
            <a:rPr lang="tr-TR" sz="1400" b="1" kern="1200" dirty="0" smtClean="0"/>
            <a:t> çalışmaları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>
        <a:off x="3174491" y="1785798"/>
        <a:ext cx="1540534" cy="1785798"/>
      </dsp:txXfrm>
    </dsp:sp>
    <dsp:sp modelId="{BD5D7CC9-3143-4113-8A83-4CAC944C62D4}">
      <dsp:nvSpPr>
        <dsp:cNvPr id="0" name=""/>
        <dsp:cNvSpPr/>
      </dsp:nvSpPr>
      <dsp:spPr>
        <a:xfrm>
          <a:off x="3220707" y="97496"/>
          <a:ext cx="1448102" cy="148667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3B5579-CA71-4C9C-BE02-CEF855F4E6B6}">
      <dsp:nvSpPr>
        <dsp:cNvPr id="0" name=""/>
        <dsp:cNvSpPr/>
      </dsp:nvSpPr>
      <dsp:spPr>
        <a:xfrm>
          <a:off x="188640" y="3722815"/>
          <a:ext cx="4338734" cy="669674"/>
        </a:xfrm>
        <a:prstGeom prst="rightArrow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AE06C61D-AEA9-433F-BCDD-601E8B4F0D2B}">
      <dsp:nvSpPr>
        <dsp:cNvPr id="0" name=""/>
        <dsp:cNvSpPr/>
      </dsp:nvSpPr>
      <dsp:spPr>
        <a:xfrm>
          <a:off x="990" y="0"/>
          <a:ext cx="1540534" cy="4464495"/>
        </a:xfrm>
        <a:prstGeom prst="roundRect">
          <a:avLst>
            <a:gd name="adj" fmla="val 10000"/>
          </a:avLst>
        </a:prstGeom>
        <a:solidFill>
          <a:srgbClr val="21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2456" tIns="92456" rIns="92456" bIns="92456" numCol="1" spcCol="1270" anchor="ctr" anchorCtr="0">
          <a:noAutofit/>
        </a:bodyPr>
        <a:lstStyle/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/>
            <a:t>Zaman serisi analizleri (TUIK elverdiği ölçüde!)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/>
            <a:t>Arşiv taramaları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/>
            <a:t>Kronoloji çalışmaları</a:t>
          </a:r>
        </a:p>
        <a:p>
          <a:pPr lvl="0" algn="ctr" defTabSz="5778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300" b="1" kern="1200" dirty="0" smtClean="0"/>
            <a:t>Etki </a:t>
          </a:r>
          <a:r>
            <a:rPr lang="tr-TR" sz="1100" b="1" kern="1200" dirty="0" smtClean="0"/>
            <a:t>Değerlendirmeleri </a:t>
          </a:r>
          <a:endParaRPr lang="en-US" sz="1100" b="1" kern="1200" dirty="0"/>
        </a:p>
      </dsp:txBody>
      <dsp:txXfrm>
        <a:off x="990" y="1785798"/>
        <a:ext cx="1540534" cy="1785798"/>
      </dsp:txXfrm>
    </dsp:sp>
    <dsp:sp modelId="{9846E046-EB7E-4C8A-B6DC-2C07132DD8D7}">
      <dsp:nvSpPr>
        <dsp:cNvPr id="0" name=""/>
        <dsp:cNvSpPr/>
      </dsp:nvSpPr>
      <dsp:spPr>
        <a:xfrm>
          <a:off x="47206" y="72014"/>
          <a:ext cx="1448102" cy="148667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42FFD8F-6A41-43D8-B32D-F50F17139C98}">
      <dsp:nvSpPr>
        <dsp:cNvPr id="0" name=""/>
        <dsp:cNvSpPr/>
      </dsp:nvSpPr>
      <dsp:spPr>
        <a:xfrm>
          <a:off x="1587740" y="0"/>
          <a:ext cx="1540534" cy="4464495"/>
        </a:xfrm>
        <a:prstGeom prst="roundRect">
          <a:avLst>
            <a:gd name="adj" fmla="val 10000"/>
          </a:avLst>
        </a:prstGeom>
        <a:solidFill>
          <a:srgbClr val="21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/>
            <a:t>Karşılaştırmalı analizler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/>
            <a:t>Performans analizleri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/>
            <a:t>Nedensellik analizleri </a:t>
          </a:r>
          <a:endParaRPr lang="en-US" sz="1400" b="1" kern="1200" dirty="0"/>
        </a:p>
      </dsp:txBody>
      <dsp:txXfrm>
        <a:off x="1587740" y="1785798"/>
        <a:ext cx="1540534" cy="1785798"/>
      </dsp:txXfrm>
    </dsp:sp>
    <dsp:sp modelId="{FCA0B472-24B3-40E0-8557-80754BF6FD42}">
      <dsp:nvSpPr>
        <dsp:cNvPr id="0" name=""/>
        <dsp:cNvSpPr/>
      </dsp:nvSpPr>
      <dsp:spPr>
        <a:xfrm>
          <a:off x="1624486" y="97496"/>
          <a:ext cx="1448102" cy="1486677"/>
        </a:xfrm>
        <a:prstGeom prst="ellipse">
          <a:avLst/>
        </a:prstGeom>
        <a:blipFill rotWithShape="0">
          <a:blip xmlns:r="http://schemas.openxmlformats.org/officeDocument/2006/relationships" r:embed="rId1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6432E2CD-9AB0-489E-BCB5-AE012E537206}">
      <dsp:nvSpPr>
        <dsp:cNvPr id="0" name=""/>
        <dsp:cNvSpPr/>
      </dsp:nvSpPr>
      <dsp:spPr>
        <a:xfrm>
          <a:off x="3174491" y="0"/>
          <a:ext cx="1540534" cy="4464495"/>
        </a:xfrm>
        <a:prstGeom prst="roundRect">
          <a:avLst>
            <a:gd name="adj" fmla="val 10000"/>
          </a:avLst>
        </a:prstGeom>
        <a:solidFill>
          <a:srgbClr val="213399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99568" tIns="99568" rIns="99568" bIns="99568" numCol="1" spcCol="1270" anchor="ctr" anchorCtr="0">
          <a:noAutofit/>
        </a:bodyPr>
        <a:lstStyle/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/>
            <a:t>Paydaşların paylaştığı bir vizyon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smtClean="0"/>
            <a:t>Senaryo çalışmaları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tr-TR" sz="1400" b="1" kern="1200" dirty="0" err="1" smtClean="0"/>
            <a:t>Uzgörü</a:t>
          </a:r>
          <a:r>
            <a:rPr lang="tr-TR" sz="1400" b="1" kern="1200" dirty="0" smtClean="0"/>
            <a:t> çalışmaları </a:t>
          </a:r>
        </a:p>
        <a:p>
          <a:pPr lvl="0" algn="ctr" defTabSz="62230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endParaRPr lang="en-US" sz="1200" kern="1200" dirty="0"/>
        </a:p>
      </dsp:txBody>
      <dsp:txXfrm>
        <a:off x="3174491" y="1785798"/>
        <a:ext cx="1540534" cy="1785798"/>
      </dsp:txXfrm>
    </dsp:sp>
    <dsp:sp modelId="{BD5D7CC9-3143-4113-8A83-4CAC944C62D4}">
      <dsp:nvSpPr>
        <dsp:cNvPr id="0" name=""/>
        <dsp:cNvSpPr/>
      </dsp:nvSpPr>
      <dsp:spPr>
        <a:xfrm>
          <a:off x="3220707" y="97496"/>
          <a:ext cx="1448102" cy="1486677"/>
        </a:xfrm>
        <a:prstGeom prst="ellipse">
          <a:avLst/>
        </a:prstGeom>
        <a:blipFill rotWithShape="0">
          <a:blip xmlns:r="http://schemas.openxmlformats.org/officeDocument/2006/relationships" r:embed="rId2"/>
          <a:stretch>
            <a:fillRect/>
          </a:stretch>
        </a:blip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363B5579-CA71-4C9C-BE02-CEF855F4E6B6}">
      <dsp:nvSpPr>
        <dsp:cNvPr id="0" name=""/>
        <dsp:cNvSpPr/>
      </dsp:nvSpPr>
      <dsp:spPr>
        <a:xfrm>
          <a:off x="188640" y="3722815"/>
          <a:ext cx="4338734" cy="669674"/>
        </a:xfrm>
        <a:prstGeom prst="rightArrow">
          <a:avLst/>
        </a:prstGeom>
        <a:solidFill>
          <a:srgbClr val="FF0000"/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hList7#1">
  <dgm:title val=""/>
  <dgm:desc val=""/>
  <dgm:catLst>
    <dgm:cat type="list" pri="12000"/>
    <dgm:cat type="process" pri="20000"/>
    <dgm:cat type="relationship" pri="14000"/>
    <dgm:cat type="convert" pri="8000"/>
  </dgm:catLst>
  <dgm:sampData useDef="1">
    <dgm:dataModel>
      <dgm:ptLst/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fgShape" refType="w" fact="0.92"/>
      <dgm:constr type="h" for="ch" forName="fgShape" refType="h" fact="0.15"/>
      <dgm:constr type="b" for="ch" forName="fgShape" refType="h" fact="0.95"/>
      <dgm:constr type="ctrX" for="ch" forName="fgShape" refType="w" fact="0.5"/>
      <dgm:constr type="w" for="ch" forName="linComp" refType="w"/>
      <dgm:constr type="h" for="ch" forName="linComp" refType="h"/>
      <dgm:constr type="ctrX" for="ch" forName="linComp" refType="w" fact="0.5"/>
    </dgm:constrLst>
    <dgm:ruleLst/>
    <dgm:layoutNode name="fgShape" styleLbl="fgShp">
      <dgm:alg type="sp"/>
      <dgm:shape xmlns:r="http://schemas.openxmlformats.org/officeDocument/2006/relationships" type="leftRightArrow" r:blip="" zOrderOff="99999">
        <dgm:adjLst/>
      </dgm:shape>
      <dgm:presOf/>
      <dgm:constrLst/>
      <dgm:ruleLst/>
    </dgm:layoutNode>
    <dgm:layoutNode name="linComp">
      <dgm:choose name="Name1">
        <dgm:if name="Name2" func="var" arg="dir" op="equ" val="norm">
          <dgm:alg type="lin"/>
        </dgm:if>
        <dgm:else name="Name3">
          <dgm:alg type="lin">
            <dgm:param type="linDir" val="fromR"/>
          </dgm:alg>
        </dgm:else>
      </dgm:choose>
      <dgm:shape xmlns:r="http://schemas.openxmlformats.org/officeDocument/2006/relationships" r:blip="">
        <dgm:adjLst/>
      </dgm:shape>
      <dgm:presOf/>
      <dgm:constrLst>
        <dgm:constr type="w" for="ch" forName="compNode" refType="w"/>
        <dgm:constr type="h" for="ch" forName="compNode" refType="h"/>
        <dgm:constr type="w" for="ch" ptType="sibTrans" refType="w" refFor="ch" refForName="compNode" fact="0.03"/>
        <dgm:constr type="primFontSz" for="des" ptType="node" op="equ" val="65"/>
      </dgm:constrLst>
      <dgm:ruleLst/>
      <dgm:forEach name="nodesForEach" axis="ch" ptType="node">
        <dgm:layoutNode name="compNode">
          <dgm:alg type="composite"/>
          <dgm:shape xmlns:r="http://schemas.openxmlformats.org/officeDocument/2006/relationships" r:blip="">
            <dgm:adjLst/>
          </dgm:shape>
          <dgm:presOf/>
          <dgm:constrLst>
            <dgm:constr type="w" for="ch" forName="bkgdShape" refType="w"/>
            <dgm:constr type="h" for="ch" forName="bkgdShape" refType="h"/>
            <dgm:constr type="w" for="ch" forName="nodeTx" refType="w"/>
            <dgm:constr type="h" for="ch" forName="nodeTx" refType="h" fact="0.4"/>
            <dgm:constr type="b" for="ch" forName="nodeTx" refType="h" fact="0.8"/>
            <dgm:constr type="w" for="ch" forName="invisiNode" refType="w" fact="0.01"/>
            <dgm:constr type="h" for="ch" forName="invisiNode" refType="h" fact="0.06"/>
            <dgm:constr type="t" for="ch" forName="invisiNode"/>
            <dgm:constr type="ctrX" for="ch" forName="invisiNode" refType="w" fact="0.5"/>
            <dgm:constr type="h" for="ch" forName="imagNode" refType="h" fact="0.333"/>
            <dgm:constr type="w" for="ch" forName="imagNode" refType="h" refFor="ch" refForName="imagNode"/>
            <dgm:constr type="ctrX" for="ch" forName="imagNode" refType="w" fact="0.5"/>
            <dgm:constr type="t" for="ch" forName="imagNode" refType="h" fact="0.06"/>
            <dgm:constr type="w" for="ch" forName="imagNode" refType="w" op="lte" fact="0.94"/>
          </dgm:constrLst>
          <dgm:ruleLst/>
          <dgm:layoutNode name="bkgdShape">
            <dgm:alg type="sp"/>
            <dgm:shape xmlns:r="http://schemas.openxmlformats.org/officeDocument/2006/relationships" type="roundRect" r:blip="">
              <dgm:adjLst>
                <dgm:adj idx="1" val="0.1"/>
              </dgm:adjLst>
            </dgm:shape>
            <dgm:presOf axis="desOrSelf" ptType="node"/>
            <dgm:constrLst/>
            <dgm:ruleLst/>
          </dgm:layoutNode>
          <dgm:layoutNode name="nodeTx">
            <dgm:varLst>
              <dgm:bulletEnabled val="1"/>
            </dgm:varLst>
            <dgm:alg type="tx">
              <dgm:param type="txAnchorVert" val="mid"/>
              <dgm:param type="txAnchorHorzCh" val="ctr"/>
              <dgm:param type="stBulletLvl" val="2"/>
            </dgm:alg>
            <dgm:shape xmlns:r="http://schemas.openxmlformats.org/officeDocument/2006/relationships" type="rect" r:blip="" hideGeom="1">
              <dgm:adjLst/>
            </dgm:shape>
            <dgm:presOf axis="desOrSelf" ptType="node"/>
            <dgm:constrLst/>
            <dgm:ruleLst>
              <dgm:rule type="primFontSz" val="5" fact="NaN" max="NaN"/>
            </dgm:ruleLst>
          </dgm:layoutNode>
          <dgm:layoutNode name="invisiNode">
            <dgm:alg type="sp"/>
            <dgm:shape xmlns:r="http://schemas.openxmlformats.org/officeDocument/2006/relationships" type="roundRect" r:blip="" hideGeom="1">
              <dgm:adjLst>
                <dgm:adj idx="1" val="0.1"/>
              </dgm:adjLst>
            </dgm:shape>
            <dgm:presOf/>
            <dgm:constrLst/>
            <dgm:ruleLst/>
          </dgm:layoutNode>
          <dgm:layoutNode name="imagNode" styleLbl="fgImgPlace1">
            <dgm:alg type="sp"/>
            <dgm:shape xmlns:r="http://schemas.openxmlformats.org/officeDocument/2006/relationships" type="ellipse" r:blip="" blipPhldr="1">
              <dgm:adjLst/>
            </dgm:shape>
            <dgm:presOf/>
            <dgm:constrLst/>
            <dgm:ruleLst/>
          </dgm:layoutNode>
        </dgm:layoutNode>
        <dgm:forEach name="sibTransForEach" axis="followSib" ptType="sibTrans" cnt="1">
          <dgm:layoutNode name="sibTrans">
            <dgm:alg type="sp"/>
            <dgm:shape xmlns:r="http://schemas.openxmlformats.org/officeDocument/2006/relationships" type="rect" r:blip="" hideGeom="1">
              <dgm:adjLst/>
            </dgm:shape>
            <dgm:presOf axis="self"/>
            <dgm:constrLst/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2.vml.rels><?xml version="1.0" encoding="UTF-8" standalone="yes"?>
<Relationships xmlns="http://schemas.openxmlformats.org/package/2006/relationships"><Relationship Id="rId3" Type="http://schemas.openxmlformats.org/officeDocument/2006/relationships/image" Target="../media/image44.emf"/><Relationship Id="rId2" Type="http://schemas.openxmlformats.org/officeDocument/2006/relationships/image" Target="../media/image43.emf"/><Relationship Id="rId1" Type="http://schemas.openxmlformats.org/officeDocument/2006/relationships/image" Target="../media/image40.emf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drawings/_rels/vmlDrawing4.vml.rels><?xml version="1.0" encoding="UTF-8" standalone="yes"?>
<Relationships xmlns="http://schemas.openxmlformats.org/package/2006/relationships"><Relationship Id="rId3" Type="http://schemas.openxmlformats.org/officeDocument/2006/relationships/image" Target="../media/image77.emf"/><Relationship Id="rId2" Type="http://schemas.openxmlformats.org/officeDocument/2006/relationships/image" Target="../media/image76.emf"/><Relationship Id="rId1" Type="http://schemas.openxmlformats.org/officeDocument/2006/relationships/image" Target="../media/image40.emf"/><Relationship Id="rId6" Type="http://schemas.openxmlformats.org/officeDocument/2006/relationships/image" Target="../media/image80.emf"/><Relationship Id="rId5" Type="http://schemas.openxmlformats.org/officeDocument/2006/relationships/image" Target="../media/image79.emf"/><Relationship Id="rId4" Type="http://schemas.openxmlformats.org/officeDocument/2006/relationships/image" Target="../media/image78.emf"/></Relationships>
</file>

<file path=ppt/drawings/_rels/vmlDrawing5.vml.rels><?xml version="1.0" encoding="UTF-8" standalone="yes"?>
<Relationships xmlns="http://schemas.openxmlformats.org/package/2006/relationships"><Relationship Id="rId1" Type="http://schemas.openxmlformats.org/officeDocument/2006/relationships/image" Target="../media/image40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1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7607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1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1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7607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805AD568-B836-43D1-AC72-C6D96D05122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8278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7607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909" y="4715907"/>
            <a:ext cx="533527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7607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E846B48D-F06C-4D5B-92CB-F551B85FC6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840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0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F6B027-FD56-4E1B-84A6-DD208EA511E8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  <p:sp>
        <p:nvSpPr>
          <p:cNvPr id="22533" name="4 Üstbilgi Yer Tutucusu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Relations with Neighbours-South Caucasus</a:t>
            </a: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10:28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55</a:t>
            </a:fld>
            <a:endParaRPr lang="tr-TR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10:33</a:t>
            </a:r>
          </a:p>
          <a:p>
            <a:r>
              <a:rPr lang="tr-TR" dirty="0" smtClean="0"/>
              <a:t>Ekonomik durumunuzdan memnun musunuz da buraya gelebilir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56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3849693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10:34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57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47516090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1049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59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8278584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1049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68278584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1040</a:t>
            </a:r>
          </a:p>
          <a:p>
            <a:endParaRPr lang="tr-TR" dirty="0" smtClean="0"/>
          </a:p>
          <a:p>
            <a:r>
              <a:rPr lang="tr-TR" dirty="0" smtClean="0"/>
              <a:t>Edirne’ye 1 menzil mesafede (menzil: 1 kervanın gün aydınlıkken gidebildiği mesafe) </a:t>
            </a:r>
          </a:p>
          <a:p>
            <a:pPr lvl="1"/>
            <a:r>
              <a:rPr lang="tr-TR" dirty="0" smtClean="0"/>
              <a:t> Başkent Edirne iken (1361), Anadolu’nun tüm tedariki Çanakkale boğazı üzerinden (İstanbul Bizans’ta)</a:t>
            </a:r>
          </a:p>
          <a:p>
            <a:r>
              <a:rPr lang="tr-TR" dirty="0" smtClean="0"/>
              <a:t>Kervanlar Ergene şehrinde konakladığı zaman güvenlik problemi oluyor; Sultan II. Murad da şehri kuruyor (1432)</a:t>
            </a:r>
          </a:p>
          <a:p>
            <a:r>
              <a:rPr lang="tr-TR" dirty="0" smtClean="0"/>
              <a:t>Rumeli yakasında kurulan ilk Türk yerleşim yeri; bu yüzden Orta Asya Türk kentlerinin yerleşim özelliklerini taşıyor</a:t>
            </a:r>
          </a:p>
          <a:p>
            <a:r>
              <a:rPr lang="tr-TR" dirty="0" smtClean="0"/>
              <a:t>Ergene Nehri’ni geçmek, Çanakkale Boğaz’ını geçmekten daha zor</a:t>
            </a:r>
          </a:p>
          <a:p>
            <a:pPr lvl="1"/>
            <a:r>
              <a:rPr lang="tr-TR" dirty="0" smtClean="0"/>
              <a:t>174 gözlü, 1390 metre uzunluğunda bir köprü (Dönemine göre Boğaziçi Köprüsünden bile daha zor ve pahalı bir yatırım)   </a:t>
            </a:r>
          </a:p>
          <a:p>
            <a:r>
              <a:rPr lang="tr-TR" dirty="0" smtClean="0"/>
              <a:t>İlk nüfus sayımı 1831’de: 36.000 </a:t>
            </a:r>
          </a:p>
          <a:p>
            <a:pPr lvl="1"/>
            <a:r>
              <a:rPr lang="tr-TR" dirty="0" smtClean="0"/>
              <a:t> (%80 Rum-Bulgar, %20 Müslüman) 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61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13246850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11:00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65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68233103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1103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68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63452868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1103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69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99880311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L="0" marR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dirty="0" smtClean="0"/>
              <a:t>1118</a:t>
            </a:r>
          </a:p>
          <a:p>
            <a:endParaRPr lang="tr-TR" dirty="0" smtClean="0"/>
          </a:p>
          <a:p>
            <a:endParaRPr lang="tr-TR" dirty="0" smtClean="0"/>
          </a:p>
          <a:p>
            <a:r>
              <a:rPr lang="tr-TR" dirty="0" smtClean="0"/>
              <a:t>Türkiye’nin </a:t>
            </a:r>
            <a:r>
              <a:rPr lang="tr-TR" dirty="0" err="1" smtClean="0"/>
              <a:t>balkanalara</a:t>
            </a:r>
            <a:r>
              <a:rPr lang="tr-TR" baseline="0" dirty="0" smtClean="0"/>
              <a:t> yaptığı tarım ürünü ihracatı 50 milyon doların altında kalmış.. Bunların dışında halen 20 milyar dolarlık bir talep var bakanlarda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4B4D0-FA8C-460D-9607-E1E118A3E316}" type="slidenum">
              <a:rPr lang="tr-TR" smtClean="0"/>
              <a:pPr/>
              <a:t>73</a:t>
            </a:fld>
            <a:endParaRPr lang="tr-TR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1002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34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68223197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1120</a:t>
            </a:r>
          </a:p>
          <a:p>
            <a:r>
              <a:rPr lang="tr-TR" dirty="0" smtClean="0"/>
              <a:t>Türkiye’nin </a:t>
            </a:r>
            <a:r>
              <a:rPr lang="tr-TR" dirty="0" err="1" smtClean="0"/>
              <a:t>balkanalara</a:t>
            </a:r>
            <a:r>
              <a:rPr lang="tr-TR" baseline="0" dirty="0" smtClean="0"/>
              <a:t> yaptığı tarım ürünü ihracatı 50 milyon doların altında kalmış.. Bunların dışında halen 20 milyar dolarlık bir talep var bakanlarda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4B4D0-FA8C-460D-9607-E1E118A3E316}" type="slidenum">
              <a:rPr lang="tr-TR" smtClean="0"/>
              <a:pPr/>
              <a:t>74</a:t>
            </a:fld>
            <a:endParaRPr lang="tr-TR"/>
          </a:p>
        </p:txBody>
      </p:sp>
    </p:spTree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1136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75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270545857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1201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78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37409796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1207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79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646149973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1209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80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6857034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1214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81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300899770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1223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82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72121219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1401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83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22569744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1415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85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174660114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Hayvan</a:t>
            </a:r>
            <a:r>
              <a:rPr lang="tr-TR" baseline="0" dirty="0" smtClean="0"/>
              <a:t> hastalıklarından ari bölge 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4B4D0-FA8C-460D-9607-E1E118A3E316}" type="slidenum">
              <a:rPr lang="tr-TR" smtClean="0"/>
              <a:pPr/>
              <a:t>89</a:t>
            </a:fld>
            <a:endParaRPr lang="tr-TR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DE539-40E5-4834-BD57-1CE05D70E3CA}" type="slidenum">
              <a:rPr lang="en-US" smtClean="0"/>
              <a:pPr/>
              <a:t>35</a:t>
            </a:fld>
            <a:endParaRPr lang="en-US"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HS6</a:t>
            </a:r>
            <a:r>
              <a:rPr lang="tr-TR" baseline="0" dirty="0" smtClean="0"/>
              <a:t> 120500</a:t>
            </a:r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7A34B4D0-FA8C-460D-9607-E1E118A3E316}" type="slidenum">
              <a:rPr lang="tr-TR" smtClean="0"/>
              <a:pPr/>
              <a:t>90</a:t>
            </a:fld>
            <a:endParaRPr lang="tr-TR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DE539-40E5-4834-BD57-1CE05D70E3CA}" type="slidenum">
              <a:rPr lang="en-US" smtClean="0"/>
              <a:pPr/>
              <a:t>36</a:t>
            </a:fld>
            <a:endParaRPr lang="en-US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1200" b="1" dirty="0" smtClean="0">
              <a:solidFill>
                <a:schemeClr val="bg1"/>
              </a:solidFill>
              <a:cs typeface="Arial" charset="0"/>
            </a:endParaRP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9EDE539-40E5-4834-BD57-1CE05D70E3CA}" type="slidenum">
              <a:rPr lang="en-US" smtClean="0"/>
              <a:pPr/>
              <a:t>37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44</a:t>
            </a:fld>
            <a:endParaRPr lang="tr-TR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ayt Görüntüsü Yer Tutucus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 Yer Tutucusu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tr-TR" dirty="0" smtClean="0"/>
              <a:t>10:36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47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95948735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10:26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48</a:t>
            </a:fld>
            <a:endParaRPr lang="tr-TR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Slayt Görüntüsü Yer Tutucusu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2 Not Yer Tutucusu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tr-TR" dirty="0" smtClean="0"/>
              <a:t>10:28</a:t>
            </a: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526D9BAD-6D6E-4E5A-8F8B-285E7D1904E9}" type="slidenum">
              <a:rPr lang="tr-TR" smtClean="0"/>
              <a:pPr/>
              <a:t>50</a:t>
            </a:fld>
            <a:endParaRPr lang="tr-TR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ED41B91E-BAB2-4C54-A020-26D30A9220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674F2D25-3DF4-465B-86A5-0F5F6A279C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2133600" cy="5791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762000"/>
            <a:ext cx="6248400" cy="5791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99A83E0A-E9DB-42C3-8882-FC091F7E50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E7FE05C0-DF42-4A5B-AB53-194E6AA938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653A3963-9CF0-4DC1-9EB2-3ADE4194CA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2DAB05A7-5AAE-4E10-9797-6D5B8C626B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859508DE-1821-4609-8180-B414AF18D5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54EB7CB0-4ECC-49E8-8AEF-3064D55D1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1F71378A-954E-463E-B0F1-EBDFBF10F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D7EE9E48-A60D-4DBA-9819-654FA011C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D8517A0F-F052-4BA7-8DDE-8FF07F236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1F318D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pic>
        <p:nvPicPr>
          <p:cNvPr id="1027" name="Picture 9" descr="bar"/>
          <p:cNvPicPr>
            <a:picLocks noChangeAspect="1" noChangeArrowheads="1"/>
          </p:cNvPicPr>
          <p:nvPr/>
        </p:nvPicPr>
        <p:blipFill>
          <a:blip r:embed="rId13" cstate="print"/>
          <a:srcRect l="-209" t="59564"/>
          <a:stretch>
            <a:fillRect/>
          </a:stretch>
        </p:blipFill>
        <p:spPr bwMode="auto">
          <a:xfrm>
            <a:off x="-19050" y="538163"/>
            <a:ext cx="9163050" cy="14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752600"/>
            <a:ext cx="8534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0"/>
            <a:ext cx="6324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CBDDEB"/>
                </a:solidFill>
                <a:latin typeface="+mn-lt"/>
              </a:defRPr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05800" y="0"/>
            <a:ext cx="8382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CBDDEB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Slide </a:t>
            </a:r>
            <a:fld id="{EBD541E0-095B-4A38-A677-E0FF7A6C7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auto">
          <a:xfrm>
            <a:off x="8267700" y="95250"/>
            <a:ext cx="0" cy="347663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/>
          </a:p>
        </p:txBody>
      </p:sp>
      <p:pic>
        <p:nvPicPr>
          <p:cNvPr id="1033" name="Picture 18" descr="Untitled-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8600" y="66675"/>
            <a:ext cx="12192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60000"/>
        </a:buClr>
        <a:buSzPct val="8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1F318D"/>
        </a:buClr>
        <a:buSzPct val="90000"/>
        <a:buFont typeface="Wingdings" pitchFamily="2" charset="2"/>
        <a:buChar char="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.xml"/><Relationship Id="rId1" Type="http://schemas.openxmlformats.org/officeDocument/2006/relationships/tags" Target="../tags/tag2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6.png"/><Relationship Id="rId4" Type="http://schemas.openxmlformats.org/officeDocument/2006/relationships/image" Target="../media/image15.png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png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.xml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1.xml"/><Relationship Id="rId7" Type="http://schemas.microsoft.com/office/2007/relationships/diagramDrawing" Target="../diagrams/drawing1.xml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1.xml"/><Relationship Id="rId5" Type="http://schemas.openxmlformats.org/officeDocument/2006/relationships/diagramQuickStyle" Target="../diagrams/quickStyle1.xml"/><Relationship Id="rId4" Type="http://schemas.openxmlformats.org/officeDocument/2006/relationships/diagramLayout" Target="../diagrams/layout1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8" Type="http://schemas.openxmlformats.org/officeDocument/2006/relationships/chart" Target="../charts/chart4.xml"/><Relationship Id="rId3" Type="http://schemas.openxmlformats.org/officeDocument/2006/relationships/tags" Target="../tags/tag5.xml"/><Relationship Id="rId7" Type="http://schemas.openxmlformats.org/officeDocument/2006/relationships/image" Target="../media/image40.emf"/><Relationship Id="rId2" Type="http://schemas.openxmlformats.org/officeDocument/2006/relationships/tags" Target="../tags/tag4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1.bin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8" Type="http://schemas.openxmlformats.org/officeDocument/2006/relationships/tags" Target="../tags/tag12.xml"/><Relationship Id="rId13" Type="http://schemas.openxmlformats.org/officeDocument/2006/relationships/oleObject" Target="../embeddings/oleObject3.bin"/><Relationship Id="rId3" Type="http://schemas.openxmlformats.org/officeDocument/2006/relationships/tags" Target="../tags/tag7.xml"/><Relationship Id="rId7" Type="http://schemas.openxmlformats.org/officeDocument/2006/relationships/tags" Target="../tags/tag11.xml"/><Relationship Id="rId12" Type="http://schemas.openxmlformats.org/officeDocument/2006/relationships/image" Target="../media/image40.emf"/><Relationship Id="rId2" Type="http://schemas.openxmlformats.org/officeDocument/2006/relationships/tags" Target="../tags/tag6.xml"/><Relationship Id="rId16" Type="http://schemas.openxmlformats.org/officeDocument/2006/relationships/image" Target="../media/image44.emf"/><Relationship Id="rId1" Type="http://schemas.openxmlformats.org/officeDocument/2006/relationships/vmlDrawing" Target="../drawings/vmlDrawing2.vml"/><Relationship Id="rId6" Type="http://schemas.openxmlformats.org/officeDocument/2006/relationships/tags" Target="../tags/tag10.xml"/><Relationship Id="rId11" Type="http://schemas.openxmlformats.org/officeDocument/2006/relationships/oleObject" Target="../embeddings/oleObject2.bin"/><Relationship Id="rId5" Type="http://schemas.openxmlformats.org/officeDocument/2006/relationships/tags" Target="../tags/tag9.xml"/><Relationship Id="rId15" Type="http://schemas.openxmlformats.org/officeDocument/2006/relationships/oleObject" Target="../embeddings/oleObject4.bin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8.xml"/><Relationship Id="rId9" Type="http://schemas.openxmlformats.org/officeDocument/2006/relationships/tags" Target="../tags/tag13.xml"/><Relationship Id="rId14" Type="http://schemas.openxmlformats.org/officeDocument/2006/relationships/image" Target="../media/image43.emf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emf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8" Type="http://schemas.openxmlformats.org/officeDocument/2006/relationships/image" Target="../media/image48.jpeg"/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47.jpeg"/><Relationship Id="rId2" Type="http://schemas.openxmlformats.org/officeDocument/2006/relationships/tags" Target="../tags/tag14.xml"/><Relationship Id="rId1" Type="http://schemas.openxmlformats.org/officeDocument/2006/relationships/vmlDrawing" Target="../drawings/vmlDrawing3.vml"/><Relationship Id="rId6" Type="http://schemas.openxmlformats.org/officeDocument/2006/relationships/image" Target="../media/image40.emf"/><Relationship Id="rId5" Type="http://schemas.openxmlformats.org/officeDocument/2006/relationships/oleObject" Target="../embeddings/oleObject5.bin"/><Relationship Id="rId10" Type="http://schemas.openxmlformats.org/officeDocument/2006/relationships/image" Target="../media/image50.png"/><Relationship Id="rId4" Type="http://schemas.openxmlformats.org/officeDocument/2006/relationships/notesSlide" Target="../notesSlides/notesSlide17.xml"/><Relationship Id="rId9" Type="http://schemas.openxmlformats.org/officeDocument/2006/relationships/image" Target="../media/image49.png"/></Relationships>
</file>

<file path=ppt/slides/_rels/slide69.xml.rels><?xml version="1.0" encoding="UTF-8" standalone="yes"?>
<Relationships xmlns="http://schemas.openxmlformats.org/package/2006/relationships"><Relationship Id="rId8" Type="http://schemas.openxmlformats.org/officeDocument/2006/relationships/image" Target="../media/image47.jpeg"/><Relationship Id="rId3" Type="http://schemas.openxmlformats.org/officeDocument/2006/relationships/image" Target="../media/image51.jpeg"/><Relationship Id="rId7" Type="http://schemas.openxmlformats.org/officeDocument/2006/relationships/image" Target="../media/image55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4.jpeg"/><Relationship Id="rId5" Type="http://schemas.openxmlformats.org/officeDocument/2006/relationships/image" Target="../media/image53.jpeg"/><Relationship Id="rId4" Type="http://schemas.openxmlformats.org/officeDocument/2006/relationships/image" Target="../media/image52.jpeg"/><Relationship Id="rId9" Type="http://schemas.openxmlformats.org/officeDocument/2006/relationships/image" Target="../media/image56.jpe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emf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9.jpeg"/><Relationship Id="rId1" Type="http://schemas.openxmlformats.org/officeDocument/2006/relationships/slideLayout" Target="../slideLayouts/slideLayout7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2.xml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7.xml"/></Relationships>
</file>

<file path=ppt/slides/_rels/slide7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7.xml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png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png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4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8.xml"/><Relationship Id="rId6" Type="http://schemas.openxmlformats.org/officeDocument/2006/relationships/image" Target="../media/image67.jpeg"/><Relationship Id="rId5" Type="http://schemas.openxmlformats.org/officeDocument/2006/relationships/image" Target="../media/image66.jpeg"/><Relationship Id="rId4" Type="http://schemas.openxmlformats.org/officeDocument/2006/relationships/image" Target="../media/image65.jpe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68.jpe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8.xml"/><Relationship Id="rId5" Type="http://schemas.openxmlformats.org/officeDocument/2006/relationships/image" Target="../media/image70.jpeg"/><Relationship Id="rId4" Type="http://schemas.openxmlformats.org/officeDocument/2006/relationships/image" Target="../media/image69.jpeg"/></Relationships>
</file>

<file path=ppt/slides/_rels/slide8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2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1.jpe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.xml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7.xml"/></Relationships>
</file>

<file path=ppt/slides/_rels/slide8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2.xml"/></Relationships>
</file>

<file path=ppt/slides/_rels/slide8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3.jpeg"/><Relationship Id="rId1" Type="http://schemas.openxmlformats.org/officeDocument/2006/relationships/slideLayout" Target="../slideLayouts/slideLayout7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5.png"/><Relationship Id="rId2" Type="http://schemas.openxmlformats.org/officeDocument/2006/relationships/image" Target="../media/image74.png"/><Relationship Id="rId1" Type="http://schemas.openxmlformats.org/officeDocument/2006/relationships/slideLayout" Target="../slideLayouts/slideLayout2.xml"/></Relationships>
</file>

<file path=ppt/slides/_rels/slide8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0.xml.rels><?xml version="1.0" encoding="UTF-8" standalone="yes"?>
<Relationships xmlns="http://schemas.openxmlformats.org/package/2006/relationships"><Relationship Id="rId8" Type="http://schemas.openxmlformats.org/officeDocument/2006/relationships/tags" Target="../tags/tag21.xml"/><Relationship Id="rId13" Type="http://schemas.openxmlformats.org/officeDocument/2006/relationships/tags" Target="../tags/tag26.xml"/><Relationship Id="rId18" Type="http://schemas.openxmlformats.org/officeDocument/2006/relationships/tags" Target="../tags/tag31.xml"/><Relationship Id="rId26" Type="http://schemas.openxmlformats.org/officeDocument/2006/relationships/oleObject" Target="../embeddings/oleObject7.bin"/><Relationship Id="rId3" Type="http://schemas.openxmlformats.org/officeDocument/2006/relationships/tags" Target="../tags/tag16.xml"/><Relationship Id="rId21" Type="http://schemas.openxmlformats.org/officeDocument/2006/relationships/tags" Target="../tags/tag34.xml"/><Relationship Id="rId34" Type="http://schemas.openxmlformats.org/officeDocument/2006/relationships/oleObject" Target="../embeddings/oleObject11.bin"/><Relationship Id="rId7" Type="http://schemas.openxmlformats.org/officeDocument/2006/relationships/tags" Target="../tags/tag20.xml"/><Relationship Id="rId12" Type="http://schemas.openxmlformats.org/officeDocument/2006/relationships/tags" Target="../tags/tag25.xml"/><Relationship Id="rId17" Type="http://schemas.openxmlformats.org/officeDocument/2006/relationships/tags" Target="../tags/tag30.xml"/><Relationship Id="rId25" Type="http://schemas.openxmlformats.org/officeDocument/2006/relationships/image" Target="../media/image40.emf"/><Relationship Id="rId33" Type="http://schemas.openxmlformats.org/officeDocument/2006/relationships/image" Target="../media/image79.emf"/><Relationship Id="rId2" Type="http://schemas.openxmlformats.org/officeDocument/2006/relationships/tags" Target="../tags/tag15.xml"/><Relationship Id="rId16" Type="http://schemas.openxmlformats.org/officeDocument/2006/relationships/tags" Target="../tags/tag29.xml"/><Relationship Id="rId20" Type="http://schemas.openxmlformats.org/officeDocument/2006/relationships/tags" Target="../tags/tag33.xml"/><Relationship Id="rId29" Type="http://schemas.openxmlformats.org/officeDocument/2006/relationships/image" Target="../media/image77.emf"/><Relationship Id="rId1" Type="http://schemas.openxmlformats.org/officeDocument/2006/relationships/vmlDrawing" Target="../drawings/vmlDrawing4.vml"/><Relationship Id="rId6" Type="http://schemas.openxmlformats.org/officeDocument/2006/relationships/tags" Target="../tags/tag19.xml"/><Relationship Id="rId11" Type="http://schemas.openxmlformats.org/officeDocument/2006/relationships/tags" Target="../tags/tag24.xml"/><Relationship Id="rId24" Type="http://schemas.openxmlformats.org/officeDocument/2006/relationships/oleObject" Target="../embeddings/oleObject6.bin"/><Relationship Id="rId32" Type="http://schemas.openxmlformats.org/officeDocument/2006/relationships/oleObject" Target="../embeddings/oleObject10.bin"/><Relationship Id="rId5" Type="http://schemas.openxmlformats.org/officeDocument/2006/relationships/tags" Target="../tags/tag18.xml"/><Relationship Id="rId15" Type="http://schemas.openxmlformats.org/officeDocument/2006/relationships/tags" Target="../tags/tag28.xml"/><Relationship Id="rId23" Type="http://schemas.openxmlformats.org/officeDocument/2006/relationships/notesSlide" Target="../notesSlides/notesSlide30.xml"/><Relationship Id="rId28" Type="http://schemas.openxmlformats.org/officeDocument/2006/relationships/oleObject" Target="../embeddings/oleObject8.bin"/><Relationship Id="rId10" Type="http://schemas.openxmlformats.org/officeDocument/2006/relationships/tags" Target="../tags/tag23.xml"/><Relationship Id="rId19" Type="http://schemas.openxmlformats.org/officeDocument/2006/relationships/tags" Target="../tags/tag32.xml"/><Relationship Id="rId31" Type="http://schemas.openxmlformats.org/officeDocument/2006/relationships/image" Target="../media/image78.emf"/><Relationship Id="rId4" Type="http://schemas.openxmlformats.org/officeDocument/2006/relationships/tags" Target="../tags/tag17.xml"/><Relationship Id="rId9" Type="http://schemas.openxmlformats.org/officeDocument/2006/relationships/tags" Target="../tags/tag22.xml"/><Relationship Id="rId14" Type="http://schemas.openxmlformats.org/officeDocument/2006/relationships/tags" Target="../tags/tag27.xml"/><Relationship Id="rId22" Type="http://schemas.openxmlformats.org/officeDocument/2006/relationships/slideLayout" Target="../slideLayouts/slideLayout2.xml"/><Relationship Id="rId27" Type="http://schemas.openxmlformats.org/officeDocument/2006/relationships/image" Target="../media/image76.emf"/><Relationship Id="rId30" Type="http://schemas.openxmlformats.org/officeDocument/2006/relationships/oleObject" Target="../embeddings/oleObject9.bin"/><Relationship Id="rId35" Type="http://schemas.openxmlformats.org/officeDocument/2006/relationships/image" Target="../media/image80.emf"/></Relationships>
</file>

<file path=ppt/slides/_rels/slide91.xml.rels><?xml version="1.0" encoding="UTF-8" standalone="yes"?>
<Relationships xmlns="http://schemas.openxmlformats.org/package/2006/relationships"><Relationship Id="rId8" Type="http://schemas.openxmlformats.org/officeDocument/2006/relationships/image" Target="../media/image83.jpeg"/><Relationship Id="rId3" Type="http://schemas.openxmlformats.org/officeDocument/2006/relationships/slideLayout" Target="../slideLayouts/slideLayout4.xml"/><Relationship Id="rId7" Type="http://schemas.openxmlformats.org/officeDocument/2006/relationships/image" Target="../media/image82.jpeg"/><Relationship Id="rId2" Type="http://schemas.openxmlformats.org/officeDocument/2006/relationships/tags" Target="../tags/tag35.xml"/><Relationship Id="rId1" Type="http://schemas.openxmlformats.org/officeDocument/2006/relationships/vmlDrawing" Target="../drawings/vmlDrawing5.vml"/><Relationship Id="rId6" Type="http://schemas.openxmlformats.org/officeDocument/2006/relationships/image" Target="../media/image81.png"/><Relationship Id="rId5" Type="http://schemas.openxmlformats.org/officeDocument/2006/relationships/image" Target="../media/image40.emf"/><Relationship Id="rId10" Type="http://schemas.microsoft.com/office/2007/relationships/hdphoto" Target="../media/hdphoto2.wdp"/><Relationship Id="rId4" Type="http://schemas.openxmlformats.org/officeDocument/2006/relationships/oleObject" Target="../embeddings/oleObject12.bin"/><Relationship Id="rId9" Type="http://schemas.openxmlformats.org/officeDocument/2006/relationships/image" Target="../media/image84.png"/></Relationships>
</file>

<file path=ppt/slides/_rels/slide9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2057400"/>
          </a:xfrm>
          <a:prstGeom prst="rect">
            <a:avLst/>
          </a:prstGeom>
          <a:solidFill>
            <a:srgbClr val="131E55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2743200" y="-152400"/>
            <a:ext cx="3505200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0000" dirty="0" err="1">
                <a:solidFill>
                  <a:schemeClr val="bg1"/>
                </a:solidFill>
              </a:rPr>
              <a:t>tepav</a:t>
            </a:r>
            <a:endParaRPr lang="tr-TR" sz="10000" dirty="0">
              <a:solidFill>
                <a:schemeClr val="bg1"/>
              </a:solidFill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752600" y="1524000"/>
            <a:ext cx="5486400" cy="3847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" b="0" dirty="0" smtClean="0">
                <a:solidFill>
                  <a:schemeClr val="bg1"/>
                </a:solidFill>
              </a:rPr>
              <a:t>Türkiye Ekonomi Politikaları Araştırma Vakfı</a:t>
            </a:r>
          </a:p>
        </p:txBody>
      </p:sp>
      <p:sp>
        <p:nvSpPr>
          <p:cNvPr id="2053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5562600"/>
            <a:ext cx="6400800" cy="17526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endParaRPr lang="en-US" sz="2500" dirty="0" smtClean="0"/>
          </a:p>
          <a:p>
            <a:pPr algn="r" eaLnBrk="1" hangingPunct="1">
              <a:lnSpc>
                <a:spcPct val="80000"/>
              </a:lnSpc>
            </a:pPr>
            <a:endParaRPr lang="en-US" sz="2500" dirty="0" smtClean="0"/>
          </a:p>
        </p:txBody>
      </p:sp>
      <p:sp>
        <p:nvSpPr>
          <p:cNvPr id="2054" name="Rectangle 8"/>
          <p:cNvSpPr>
            <a:spLocks noGrp="1" noChangeArrowheads="1"/>
          </p:cNvSpPr>
          <p:nvPr>
            <p:ph type="ctrTitle"/>
          </p:nvPr>
        </p:nvSpPr>
        <p:spPr>
          <a:xfrm>
            <a:off x="304800" y="3949607"/>
            <a:ext cx="8534400" cy="929485"/>
          </a:xfrm>
        </p:spPr>
        <p:txBody>
          <a:bodyPr wrap="square">
            <a:spAutoFit/>
          </a:bodyPr>
          <a:lstStyle/>
          <a:p>
            <a:pPr algn="r" eaLnBrk="1" hangingPunct="1">
              <a:lnSpc>
                <a:spcPct val="80000"/>
              </a:lnSpc>
              <a:spcAft>
                <a:spcPts val="1200"/>
              </a:spcAft>
            </a:pPr>
            <a:r>
              <a:rPr lang="tr-TR" sz="3600" b="1" dirty="0" smtClean="0"/>
              <a:t>Yerel Kalkınmayı Nasıl Ele Alıyoruz?</a:t>
            </a: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sz="3200" b="1" dirty="0" smtClean="0"/>
              <a:t>Trakya-Uzunköprü örneği</a:t>
            </a:r>
            <a:endParaRPr lang="tr-TR" sz="32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endParaRPr lang="tr-TR" dirty="0"/>
          </a:p>
          <a:p>
            <a:endParaRPr lang="tr-TR" dirty="0" smtClean="0"/>
          </a:p>
          <a:p>
            <a:pPr algn="r"/>
            <a:r>
              <a:rPr lang="tr-TR" dirty="0" smtClean="0"/>
              <a:t>Ekonomik kalkınma neden yerelden kurgulanmalıdır?</a:t>
            </a:r>
          </a:p>
          <a:p>
            <a:pPr marL="0" indent="0" algn="r">
              <a:buNone/>
            </a:pPr>
            <a:endParaRPr lang="tr-TR" sz="1050" dirty="0" smtClean="0"/>
          </a:p>
          <a:p>
            <a:pPr marL="0" indent="0" algn="r">
              <a:buNone/>
            </a:pPr>
            <a:r>
              <a:rPr lang="tr-TR" sz="2400" dirty="0" smtClean="0"/>
              <a:t>Nasıl bir analiz çerçevesi ile bakılabilir? </a:t>
            </a:r>
          </a:p>
          <a:p>
            <a:pPr marL="0" indent="0" algn="r"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1004711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914400"/>
            <a:ext cx="8534400" cy="838200"/>
          </a:xfrm>
        </p:spPr>
        <p:txBody>
          <a:bodyPr/>
          <a:lstStyle/>
          <a:p>
            <a:r>
              <a:rPr lang="tr-TR" sz="2800" b="1" dirty="0" smtClean="0"/>
              <a:t>Hızlı kentleşme ülkemize otomatik büyümeyi getirdi. </a:t>
            </a:r>
            <a:endParaRPr lang="en-US" sz="2800" b="1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CEC5300F-9B9A-4478-8CCF-30F22F236751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  <p:graphicFrame>
        <p:nvGraphicFramePr>
          <p:cNvPr id="6" name="Grafik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1802896"/>
              </p:ext>
            </p:extLst>
          </p:nvPr>
        </p:nvGraphicFramePr>
        <p:xfrm>
          <a:off x="304800" y="1981200"/>
          <a:ext cx="8305800" cy="46482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sp>
        <p:nvSpPr>
          <p:cNvPr id="9" name="8 Dikdörtgen"/>
          <p:cNvSpPr/>
          <p:nvPr>
            <p:custDataLst>
              <p:tags r:id="rId1"/>
            </p:custDataLst>
          </p:nvPr>
        </p:nvSpPr>
        <p:spPr bwMode="auto">
          <a:xfrm>
            <a:off x="7806285" y="3309499"/>
            <a:ext cx="504825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chemeClr val="tx1"/>
                </a:solidFill>
                <a:latin typeface="Calibri"/>
                <a:sym typeface="Calibri"/>
              </a:rPr>
              <a:t>Türkiye</a:t>
            </a:r>
            <a:endParaRPr lang="tr-TR" sz="2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0" name="13 Metin kutusu"/>
          <p:cNvSpPr txBox="1"/>
          <p:nvPr/>
        </p:nvSpPr>
        <p:spPr>
          <a:xfrm>
            <a:off x="0" y="2069068"/>
            <a:ext cx="9144000" cy="369332"/>
          </a:xfrm>
          <a:prstGeom prst="rect">
            <a:avLst/>
          </a:prstGeom>
          <a:solidFill>
            <a:srgbClr val="21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800" dirty="0" smtClean="0"/>
              <a:t>Kentleşme oranı (%)</a:t>
            </a:r>
            <a:endParaRPr lang="en-US" sz="1800" b="1" dirty="0"/>
          </a:p>
        </p:txBody>
      </p:sp>
      <p:sp>
        <p:nvSpPr>
          <p:cNvPr id="11" name="12 Metin kutusu"/>
          <p:cNvSpPr txBox="1"/>
          <p:nvPr/>
        </p:nvSpPr>
        <p:spPr>
          <a:xfrm>
            <a:off x="683568" y="6596390"/>
            <a:ext cx="3384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smtClean="0"/>
              <a:t>Source: </a:t>
            </a:r>
            <a:r>
              <a:rPr lang="tr-TR" sz="1100" dirty="0" err="1" smtClean="0"/>
              <a:t>World</a:t>
            </a:r>
            <a:r>
              <a:rPr lang="tr-TR" sz="1100" dirty="0" smtClean="0"/>
              <a:t> Bank WDI</a:t>
            </a:r>
            <a:endParaRPr lang="tr-TR" sz="1100" dirty="0"/>
          </a:p>
        </p:txBody>
      </p:sp>
    </p:spTree>
    <p:extLst>
      <p:ext uri="{BB962C8B-B14F-4D97-AF65-F5344CB8AC3E}">
        <p14:creationId xmlns:p14="http://schemas.microsoft.com/office/powerpoint/2010/main" val="20720782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838200"/>
            <a:ext cx="8534400" cy="838200"/>
          </a:xfrm>
        </p:spPr>
        <p:txBody>
          <a:bodyPr/>
          <a:lstStyle/>
          <a:p>
            <a:r>
              <a:rPr lang="tr-TR" sz="2800" b="1" dirty="0" smtClean="0"/>
              <a:t>Türkiye’nin dönüşümü de, başarısı da, sorunları da bu eğilimle yakından alakalı…</a:t>
            </a:r>
            <a:endParaRPr lang="en-US" sz="2800" b="1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CEC5300F-9B9A-4478-8CCF-30F22F236751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  <p:graphicFrame>
        <p:nvGraphicFramePr>
          <p:cNvPr id="6" name="Grafik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38916135"/>
              </p:ext>
            </p:extLst>
          </p:nvPr>
        </p:nvGraphicFramePr>
        <p:xfrm>
          <a:off x="304800" y="1905000"/>
          <a:ext cx="8153400" cy="47244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8" name="11 Dikdörtgen"/>
          <p:cNvSpPr/>
          <p:nvPr>
            <p:custDataLst>
              <p:tags r:id="rId1"/>
            </p:custDataLst>
          </p:nvPr>
        </p:nvSpPr>
        <p:spPr bwMode="auto">
          <a:xfrm>
            <a:off x="8122116" y="4770437"/>
            <a:ext cx="1223962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tx1"/>
                </a:solidFill>
                <a:effectLst/>
              </a:rPr>
              <a:t>Mısır</a:t>
            </a:r>
            <a:endParaRPr lang="tr-TR" sz="20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9" name="8 Dikdörtgen"/>
          <p:cNvSpPr/>
          <p:nvPr>
            <p:custDataLst>
              <p:tags r:id="rId2"/>
            </p:custDataLst>
          </p:nvPr>
        </p:nvSpPr>
        <p:spPr bwMode="auto">
          <a:xfrm>
            <a:off x="8122115" y="2590800"/>
            <a:ext cx="504825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0" tIns="0" rIns="0" bIns="0" rtlCol="0" anchor="ctr" anchorCtr="0">
            <a:noAutofit/>
          </a:bodyPr>
          <a:lstStyle/>
          <a:p>
            <a:pPr>
              <a:spcBef>
                <a:spcPct val="0"/>
              </a:spcBef>
              <a:spcAft>
                <a:spcPct val="0"/>
              </a:spcAft>
            </a:pPr>
            <a:r>
              <a:rPr lang="tr-TR" sz="2400" b="1" dirty="0" smtClean="0">
                <a:solidFill>
                  <a:schemeClr val="tx1"/>
                </a:solidFill>
                <a:latin typeface="Calibri"/>
                <a:sym typeface="Calibri"/>
              </a:rPr>
              <a:t>Türkiye</a:t>
            </a:r>
            <a:endParaRPr lang="tr-TR" sz="2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0" name="13 Metin kutusu"/>
          <p:cNvSpPr txBox="1"/>
          <p:nvPr/>
        </p:nvSpPr>
        <p:spPr>
          <a:xfrm>
            <a:off x="0" y="1916668"/>
            <a:ext cx="9144000" cy="369332"/>
          </a:xfrm>
          <a:prstGeom prst="rect">
            <a:avLst/>
          </a:prstGeom>
          <a:solidFill>
            <a:srgbClr val="21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800" dirty="0" smtClean="0"/>
              <a:t>Kentleşme oranı (%)</a:t>
            </a:r>
            <a:endParaRPr lang="en-US" sz="1800" b="1" dirty="0"/>
          </a:p>
        </p:txBody>
      </p:sp>
      <p:sp>
        <p:nvSpPr>
          <p:cNvPr id="11" name="12 Metin kutusu"/>
          <p:cNvSpPr txBox="1"/>
          <p:nvPr/>
        </p:nvSpPr>
        <p:spPr>
          <a:xfrm>
            <a:off x="683568" y="6596390"/>
            <a:ext cx="3384376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100" dirty="0" smtClean="0"/>
              <a:t>Source: </a:t>
            </a:r>
            <a:r>
              <a:rPr lang="tr-TR" sz="1100" dirty="0" err="1" smtClean="0"/>
              <a:t>World</a:t>
            </a:r>
            <a:r>
              <a:rPr lang="tr-TR" sz="1100" dirty="0" smtClean="0"/>
              <a:t> Bank WDI</a:t>
            </a:r>
            <a:endParaRPr lang="tr-TR" sz="1100" dirty="0"/>
          </a:p>
        </p:txBody>
      </p:sp>
    </p:spTree>
    <p:extLst>
      <p:ext uri="{BB962C8B-B14F-4D97-AF65-F5344CB8AC3E}">
        <p14:creationId xmlns:p14="http://schemas.microsoft.com/office/powerpoint/2010/main" val="23244902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908720"/>
            <a:ext cx="8839200" cy="838200"/>
          </a:xfrm>
        </p:spPr>
        <p:txBody>
          <a:bodyPr/>
          <a:lstStyle/>
          <a:p>
            <a:r>
              <a:rPr lang="tr-TR" sz="2800" b="1" dirty="0" smtClean="0"/>
              <a:t>Türkiye’deki sanayi faaliyetleri nasıl kayıyor?</a:t>
            </a:r>
            <a:endParaRPr lang="tr-TR" sz="2800" b="1" dirty="0"/>
          </a:p>
        </p:txBody>
      </p:sp>
      <p:sp>
        <p:nvSpPr>
          <p:cNvPr id="6" name="Dikdörtgen 401"/>
          <p:cNvSpPr/>
          <p:nvPr/>
        </p:nvSpPr>
        <p:spPr>
          <a:xfrm>
            <a:off x="0" y="1752600"/>
            <a:ext cx="9144000" cy="516632"/>
          </a:xfrm>
          <a:prstGeom prst="rect">
            <a:avLst/>
          </a:prstGeom>
          <a:solidFill>
            <a:srgbClr val="213399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tr-TR" sz="2000" dirty="0" smtClean="0">
                <a:solidFill>
                  <a:srgbClr val="FFFFFF"/>
                </a:solidFill>
              </a:rPr>
              <a:t>İSO-1000 içerisindeki firma sayılarının değişimi (2002-2012)</a:t>
            </a:r>
            <a:endParaRPr lang="tr-TR" sz="2000" dirty="0">
              <a:solidFill>
                <a:srgbClr val="FFFFFF"/>
              </a:solidFill>
            </a:endParaRPr>
          </a:p>
        </p:txBody>
      </p:sp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2313777"/>
            <a:ext cx="9052160" cy="477282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4 Metin kutusu"/>
          <p:cNvSpPr txBox="1"/>
          <p:nvPr/>
        </p:nvSpPr>
        <p:spPr>
          <a:xfrm>
            <a:off x="762000" y="26670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9" name="5 Metin kutusu"/>
          <p:cNvSpPr txBox="1"/>
          <p:nvPr/>
        </p:nvSpPr>
        <p:spPr>
          <a:xfrm>
            <a:off x="381000" y="36576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10" name="6 Metin kutusu"/>
          <p:cNvSpPr txBox="1"/>
          <p:nvPr/>
        </p:nvSpPr>
        <p:spPr>
          <a:xfrm>
            <a:off x="838200" y="38862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11" name="7 Metin kutusu"/>
          <p:cNvSpPr txBox="1"/>
          <p:nvPr/>
        </p:nvSpPr>
        <p:spPr>
          <a:xfrm>
            <a:off x="1447800" y="36576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12" name="8 Metin kutusu"/>
          <p:cNvSpPr txBox="1"/>
          <p:nvPr/>
        </p:nvSpPr>
        <p:spPr>
          <a:xfrm>
            <a:off x="1905000" y="37338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13" name="9 Metin kutusu"/>
          <p:cNvSpPr txBox="1"/>
          <p:nvPr/>
        </p:nvSpPr>
        <p:spPr>
          <a:xfrm>
            <a:off x="3048000" y="39624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14" name="10 Metin kutusu"/>
          <p:cNvSpPr txBox="1"/>
          <p:nvPr/>
        </p:nvSpPr>
        <p:spPr>
          <a:xfrm>
            <a:off x="4800600" y="36576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15" name="11 Metin kutusu"/>
          <p:cNvSpPr txBox="1"/>
          <p:nvPr/>
        </p:nvSpPr>
        <p:spPr>
          <a:xfrm>
            <a:off x="5181600" y="41148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16" name="12 Metin kutusu"/>
          <p:cNvSpPr txBox="1"/>
          <p:nvPr/>
        </p:nvSpPr>
        <p:spPr>
          <a:xfrm>
            <a:off x="5562600" y="46482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17" name="13 Metin kutusu"/>
          <p:cNvSpPr txBox="1"/>
          <p:nvPr/>
        </p:nvSpPr>
        <p:spPr>
          <a:xfrm>
            <a:off x="6096000" y="47244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18" name="14 Metin kutusu"/>
          <p:cNvSpPr txBox="1"/>
          <p:nvPr/>
        </p:nvSpPr>
        <p:spPr>
          <a:xfrm>
            <a:off x="6705600" y="49530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19" name="15 Metin kutusu"/>
          <p:cNvSpPr txBox="1"/>
          <p:nvPr/>
        </p:nvSpPr>
        <p:spPr>
          <a:xfrm>
            <a:off x="7239000" y="44196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20" name="16 Metin kutusu"/>
          <p:cNvSpPr txBox="1"/>
          <p:nvPr/>
        </p:nvSpPr>
        <p:spPr>
          <a:xfrm>
            <a:off x="6781800" y="32766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21" name="17 Metin kutusu"/>
          <p:cNvSpPr txBox="1"/>
          <p:nvPr/>
        </p:nvSpPr>
        <p:spPr>
          <a:xfrm>
            <a:off x="3276600" y="55626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22" name="18 Metin kutusu"/>
          <p:cNvSpPr txBox="1"/>
          <p:nvPr/>
        </p:nvSpPr>
        <p:spPr>
          <a:xfrm>
            <a:off x="838200" y="51054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+1</a:t>
            </a:r>
            <a:endParaRPr lang="en-US" sz="1600" b="1" dirty="0"/>
          </a:p>
        </p:txBody>
      </p:sp>
      <p:sp>
        <p:nvSpPr>
          <p:cNvPr id="23" name="19 Metin kutusu"/>
          <p:cNvSpPr txBox="1"/>
          <p:nvPr/>
        </p:nvSpPr>
        <p:spPr>
          <a:xfrm>
            <a:off x="1066800" y="54864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+2</a:t>
            </a:r>
            <a:endParaRPr lang="en-US" sz="1600" b="1" dirty="0"/>
          </a:p>
        </p:txBody>
      </p:sp>
      <p:sp>
        <p:nvSpPr>
          <p:cNvPr id="24" name="20 Metin kutusu"/>
          <p:cNvSpPr txBox="1"/>
          <p:nvPr/>
        </p:nvSpPr>
        <p:spPr>
          <a:xfrm>
            <a:off x="1752600" y="52578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+2</a:t>
            </a:r>
            <a:endParaRPr lang="en-US" sz="1600" b="1" dirty="0"/>
          </a:p>
        </p:txBody>
      </p:sp>
      <p:sp>
        <p:nvSpPr>
          <p:cNvPr id="25" name="21 Metin kutusu"/>
          <p:cNvSpPr txBox="1"/>
          <p:nvPr/>
        </p:nvSpPr>
        <p:spPr>
          <a:xfrm>
            <a:off x="3429000" y="34290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+2</a:t>
            </a:r>
            <a:endParaRPr lang="en-US" sz="1600" b="1" dirty="0"/>
          </a:p>
        </p:txBody>
      </p:sp>
      <p:sp>
        <p:nvSpPr>
          <p:cNvPr id="26" name="22 Metin kutusu"/>
          <p:cNvSpPr txBox="1"/>
          <p:nvPr/>
        </p:nvSpPr>
        <p:spPr>
          <a:xfrm>
            <a:off x="3048000" y="32004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+2</a:t>
            </a:r>
            <a:endParaRPr lang="en-US" sz="1600" b="1" dirty="0"/>
          </a:p>
        </p:txBody>
      </p:sp>
      <p:sp>
        <p:nvSpPr>
          <p:cNvPr id="27" name="23 Metin kutusu"/>
          <p:cNvSpPr txBox="1"/>
          <p:nvPr/>
        </p:nvSpPr>
        <p:spPr>
          <a:xfrm>
            <a:off x="2743200" y="31242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+2</a:t>
            </a:r>
            <a:endParaRPr lang="en-US" sz="1600" b="1" dirty="0"/>
          </a:p>
        </p:txBody>
      </p:sp>
      <p:sp>
        <p:nvSpPr>
          <p:cNvPr id="28" name="24 Metin kutusu"/>
          <p:cNvSpPr txBox="1"/>
          <p:nvPr/>
        </p:nvSpPr>
        <p:spPr>
          <a:xfrm>
            <a:off x="6324600" y="33528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+2</a:t>
            </a:r>
            <a:endParaRPr lang="en-US" sz="1600" b="1" dirty="0"/>
          </a:p>
        </p:txBody>
      </p:sp>
      <p:sp>
        <p:nvSpPr>
          <p:cNvPr id="29" name="25 Metin kutusu"/>
          <p:cNvSpPr txBox="1"/>
          <p:nvPr/>
        </p:nvSpPr>
        <p:spPr>
          <a:xfrm>
            <a:off x="4815794" y="5559623"/>
            <a:ext cx="36580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/>
              <a:t>+2</a:t>
            </a:r>
            <a:endParaRPr lang="en-US" sz="1400" b="1" dirty="0"/>
          </a:p>
        </p:txBody>
      </p:sp>
      <p:sp>
        <p:nvSpPr>
          <p:cNvPr id="30" name="26 Metin kutusu"/>
          <p:cNvSpPr txBox="1"/>
          <p:nvPr/>
        </p:nvSpPr>
        <p:spPr>
          <a:xfrm>
            <a:off x="609600" y="30480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+6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1" name="27 Metin kutusu"/>
          <p:cNvSpPr txBox="1"/>
          <p:nvPr/>
        </p:nvSpPr>
        <p:spPr>
          <a:xfrm>
            <a:off x="1828800" y="3276600"/>
            <a:ext cx="457176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b="1" dirty="0" smtClean="0">
                <a:solidFill>
                  <a:schemeClr val="bg1"/>
                </a:solidFill>
              </a:rPr>
              <a:t>+31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32" name="28 Metin kutusu"/>
          <p:cNvSpPr txBox="1"/>
          <p:nvPr/>
        </p:nvSpPr>
        <p:spPr>
          <a:xfrm>
            <a:off x="2133600" y="33528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+5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3" name="29 Metin kutusu"/>
          <p:cNvSpPr txBox="1"/>
          <p:nvPr/>
        </p:nvSpPr>
        <p:spPr>
          <a:xfrm>
            <a:off x="1524000" y="46482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+4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4" name="30 Metin kutusu"/>
          <p:cNvSpPr txBox="1"/>
          <p:nvPr/>
        </p:nvSpPr>
        <p:spPr>
          <a:xfrm>
            <a:off x="2971800" y="4953000"/>
            <a:ext cx="4956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+11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5" name="31 Metin kutusu"/>
          <p:cNvSpPr txBox="1"/>
          <p:nvPr/>
        </p:nvSpPr>
        <p:spPr>
          <a:xfrm>
            <a:off x="3581400" y="58674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+3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6" name="32 Metin kutusu"/>
          <p:cNvSpPr txBox="1"/>
          <p:nvPr/>
        </p:nvSpPr>
        <p:spPr>
          <a:xfrm>
            <a:off x="4267200" y="5486400"/>
            <a:ext cx="4956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+10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7" name="33 Metin kutusu"/>
          <p:cNvSpPr txBox="1"/>
          <p:nvPr/>
        </p:nvSpPr>
        <p:spPr>
          <a:xfrm>
            <a:off x="4724400" y="60198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+4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8" name="34 Metin kutusu"/>
          <p:cNvSpPr txBox="1"/>
          <p:nvPr/>
        </p:nvSpPr>
        <p:spPr>
          <a:xfrm>
            <a:off x="5029200" y="51816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+8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39" name="35 Metin kutusu"/>
          <p:cNvSpPr txBox="1"/>
          <p:nvPr/>
        </p:nvSpPr>
        <p:spPr>
          <a:xfrm>
            <a:off x="5257800" y="5638800"/>
            <a:ext cx="49564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+34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40" name="36 Metin kutusu"/>
          <p:cNvSpPr txBox="1"/>
          <p:nvPr/>
        </p:nvSpPr>
        <p:spPr>
          <a:xfrm>
            <a:off x="4572000" y="4690646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+5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41" name="37 Metin kutusu"/>
          <p:cNvSpPr txBox="1"/>
          <p:nvPr/>
        </p:nvSpPr>
        <p:spPr>
          <a:xfrm>
            <a:off x="4572000" y="3124200"/>
            <a:ext cx="39145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+7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42" name="38 Metin kutusu"/>
          <p:cNvSpPr txBox="1"/>
          <p:nvPr/>
        </p:nvSpPr>
        <p:spPr>
          <a:xfrm>
            <a:off x="2438400" y="3276600"/>
            <a:ext cx="351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-1</a:t>
            </a:r>
            <a:endParaRPr lang="en-US" sz="1600" b="1" dirty="0"/>
          </a:p>
        </p:txBody>
      </p:sp>
      <p:sp>
        <p:nvSpPr>
          <p:cNvPr id="43" name="39 Metin kutusu"/>
          <p:cNvSpPr txBox="1"/>
          <p:nvPr/>
        </p:nvSpPr>
        <p:spPr>
          <a:xfrm>
            <a:off x="3581400" y="2971800"/>
            <a:ext cx="351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-1</a:t>
            </a:r>
            <a:endParaRPr lang="en-US" sz="1600" b="1" dirty="0"/>
          </a:p>
        </p:txBody>
      </p:sp>
      <p:sp>
        <p:nvSpPr>
          <p:cNvPr id="44" name="40 Metin kutusu"/>
          <p:cNvSpPr txBox="1"/>
          <p:nvPr/>
        </p:nvSpPr>
        <p:spPr>
          <a:xfrm>
            <a:off x="4495800" y="3429000"/>
            <a:ext cx="351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-1</a:t>
            </a:r>
            <a:endParaRPr lang="en-US" sz="1600" b="1" dirty="0"/>
          </a:p>
        </p:txBody>
      </p:sp>
      <p:sp>
        <p:nvSpPr>
          <p:cNvPr id="45" name="41 Metin kutusu"/>
          <p:cNvSpPr txBox="1"/>
          <p:nvPr/>
        </p:nvSpPr>
        <p:spPr>
          <a:xfrm>
            <a:off x="5791200" y="3505200"/>
            <a:ext cx="351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-1</a:t>
            </a:r>
            <a:endParaRPr lang="en-US" sz="1600" b="1" dirty="0"/>
          </a:p>
        </p:txBody>
      </p:sp>
      <p:sp>
        <p:nvSpPr>
          <p:cNvPr id="46" name="42 Metin kutusu"/>
          <p:cNvSpPr txBox="1"/>
          <p:nvPr/>
        </p:nvSpPr>
        <p:spPr>
          <a:xfrm>
            <a:off x="7162800" y="3733800"/>
            <a:ext cx="351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-1</a:t>
            </a:r>
            <a:endParaRPr lang="en-US" sz="1600" b="1" dirty="0"/>
          </a:p>
        </p:txBody>
      </p:sp>
      <p:sp>
        <p:nvSpPr>
          <p:cNvPr id="47" name="43 Metin kutusu"/>
          <p:cNvSpPr txBox="1"/>
          <p:nvPr/>
        </p:nvSpPr>
        <p:spPr>
          <a:xfrm>
            <a:off x="7848600" y="3429000"/>
            <a:ext cx="351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-1</a:t>
            </a:r>
            <a:endParaRPr lang="en-US" sz="1600" b="1" dirty="0"/>
          </a:p>
        </p:txBody>
      </p:sp>
      <p:sp>
        <p:nvSpPr>
          <p:cNvPr id="48" name="44 Metin kutusu"/>
          <p:cNvSpPr txBox="1"/>
          <p:nvPr/>
        </p:nvSpPr>
        <p:spPr>
          <a:xfrm>
            <a:off x="1828800" y="5638800"/>
            <a:ext cx="351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-1</a:t>
            </a:r>
            <a:endParaRPr lang="en-US" sz="1600" b="1" dirty="0"/>
          </a:p>
        </p:txBody>
      </p:sp>
      <p:sp>
        <p:nvSpPr>
          <p:cNvPr id="49" name="45 Metin kutusu"/>
          <p:cNvSpPr txBox="1"/>
          <p:nvPr/>
        </p:nvSpPr>
        <p:spPr>
          <a:xfrm>
            <a:off x="1449426" y="5029200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-12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50" name="46 Metin kutusu"/>
          <p:cNvSpPr txBox="1"/>
          <p:nvPr/>
        </p:nvSpPr>
        <p:spPr>
          <a:xfrm>
            <a:off x="533400" y="4724400"/>
            <a:ext cx="455574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>
                <a:solidFill>
                  <a:schemeClr val="bg1"/>
                </a:solidFill>
              </a:rPr>
              <a:t>-14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51" name="47 Metin kutusu"/>
          <p:cNvSpPr txBox="1"/>
          <p:nvPr/>
        </p:nvSpPr>
        <p:spPr>
          <a:xfrm>
            <a:off x="1676400" y="4191000"/>
            <a:ext cx="351378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-4</a:t>
            </a:r>
            <a:endParaRPr lang="en-US" sz="1600" b="1" dirty="0"/>
          </a:p>
        </p:txBody>
      </p:sp>
      <p:sp>
        <p:nvSpPr>
          <p:cNvPr id="52" name="48 Metin kutusu"/>
          <p:cNvSpPr txBox="1"/>
          <p:nvPr/>
        </p:nvSpPr>
        <p:spPr>
          <a:xfrm>
            <a:off x="2286000" y="4038600"/>
            <a:ext cx="3513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/>
              <a:t>-2</a:t>
            </a:r>
            <a:endParaRPr lang="en-US" sz="1600" b="1" dirty="0"/>
          </a:p>
        </p:txBody>
      </p:sp>
      <p:sp>
        <p:nvSpPr>
          <p:cNvPr id="53" name="49 Metin kutusu"/>
          <p:cNvSpPr txBox="1"/>
          <p:nvPr/>
        </p:nvSpPr>
        <p:spPr>
          <a:xfrm>
            <a:off x="2133600" y="4572000"/>
            <a:ext cx="3513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/>
              <a:t>-2</a:t>
            </a:r>
            <a:endParaRPr lang="en-US" sz="1600" b="1" dirty="0"/>
          </a:p>
        </p:txBody>
      </p:sp>
      <p:sp>
        <p:nvSpPr>
          <p:cNvPr id="54" name="50 Metin kutusu"/>
          <p:cNvSpPr txBox="1"/>
          <p:nvPr/>
        </p:nvSpPr>
        <p:spPr>
          <a:xfrm>
            <a:off x="3581400" y="3962400"/>
            <a:ext cx="3513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/>
              <a:t>-2</a:t>
            </a:r>
            <a:endParaRPr lang="en-US" sz="1600" b="1" dirty="0"/>
          </a:p>
        </p:txBody>
      </p:sp>
      <p:sp>
        <p:nvSpPr>
          <p:cNvPr id="55" name="51 Metin kutusu"/>
          <p:cNvSpPr txBox="1"/>
          <p:nvPr/>
        </p:nvSpPr>
        <p:spPr>
          <a:xfrm>
            <a:off x="4038600" y="5105400"/>
            <a:ext cx="35137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dirty="0" smtClean="0"/>
              <a:t>-2</a:t>
            </a:r>
            <a:endParaRPr lang="en-US" sz="1600" b="1" dirty="0"/>
          </a:p>
        </p:txBody>
      </p:sp>
      <p:sp>
        <p:nvSpPr>
          <p:cNvPr id="56" name="52 Metin kutusu"/>
          <p:cNvSpPr txBox="1"/>
          <p:nvPr/>
        </p:nvSpPr>
        <p:spPr>
          <a:xfrm>
            <a:off x="1447800" y="2895600"/>
            <a:ext cx="559769" cy="33855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600" b="1" dirty="0" smtClean="0"/>
              <a:t>-112</a:t>
            </a:r>
            <a:endParaRPr lang="en-US" sz="1600" b="1" dirty="0"/>
          </a:p>
        </p:txBody>
      </p:sp>
      <p:sp>
        <p:nvSpPr>
          <p:cNvPr id="3" name="Altbilgi Yer Tutucusu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54EB7CB0-4ECC-49E8-8AEF-3064D55D12A6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963687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914400"/>
            <a:ext cx="8534400" cy="838200"/>
          </a:xfrm>
        </p:spPr>
        <p:txBody>
          <a:bodyPr/>
          <a:lstStyle/>
          <a:p>
            <a:r>
              <a:rPr lang="tr-TR" sz="3200" b="1" dirty="0" smtClean="0"/>
              <a:t>Ülkemizin kentsel yapısında son yıllarda ciddi bir dönüşüm yaşanıyor</a:t>
            </a:r>
            <a:endParaRPr lang="tr-TR" sz="3200" b="1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  <p:sp>
        <p:nvSpPr>
          <p:cNvPr id="7" name="Dikdörtgen 6"/>
          <p:cNvSpPr/>
          <p:nvPr/>
        </p:nvSpPr>
        <p:spPr bwMode="auto">
          <a:xfrm>
            <a:off x="1635456" y="5061272"/>
            <a:ext cx="2286000" cy="6400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31</a:t>
            </a:r>
            <a:endParaRPr kumimoji="0" lang="tr-TR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Dikdörtgen 7"/>
          <p:cNvSpPr/>
          <p:nvPr/>
        </p:nvSpPr>
        <p:spPr bwMode="auto">
          <a:xfrm>
            <a:off x="3921456" y="5061272"/>
            <a:ext cx="609600" cy="64008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8</a:t>
            </a:r>
            <a:endParaRPr kumimoji="0" lang="tr-T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Dikdörtgen 8"/>
          <p:cNvSpPr/>
          <p:nvPr/>
        </p:nvSpPr>
        <p:spPr bwMode="auto">
          <a:xfrm>
            <a:off x="4531056" y="5061272"/>
            <a:ext cx="1143000" cy="640080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16</a:t>
            </a:r>
            <a:endParaRPr kumimoji="0" lang="tr-TR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Dikdörtgen 9"/>
          <p:cNvSpPr/>
          <p:nvPr/>
        </p:nvSpPr>
        <p:spPr bwMode="auto">
          <a:xfrm>
            <a:off x="5674056" y="5061272"/>
            <a:ext cx="3200400" cy="64008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46</a:t>
            </a:r>
          </a:p>
        </p:txBody>
      </p:sp>
      <p:sp>
        <p:nvSpPr>
          <p:cNvPr id="11" name="Dikdörtgen 10"/>
          <p:cNvSpPr/>
          <p:nvPr/>
        </p:nvSpPr>
        <p:spPr bwMode="auto">
          <a:xfrm>
            <a:off x="0" y="5074920"/>
            <a:ext cx="1524000" cy="6400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Türkiye 2012</a:t>
            </a:r>
          </a:p>
        </p:txBody>
      </p:sp>
      <p:sp>
        <p:nvSpPr>
          <p:cNvPr id="12" name="Dikdörtgen 11"/>
          <p:cNvSpPr/>
          <p:nvPr/>
        </p:nvSpPr>
        <p:spPr bwMode="auto">
          <a:xfrm>
            <a:off x="1643416" y="4209424"/>
            <a:ext cx="3622344" cy="64008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bg1"/>
                </a:solidFill>
              </a:rPr>
              <a:t>51</a:t>
            </a:r>
            <a:endParaRPr kumimoji="0" lang="tr-TR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Dikdörtgen 12"/>
          <p:cNvSpPr/>
          <p:nvPr/>
        </p:nvSpPr>
        <p:spPr bwMode="auto">
          <a:xfrm>
            <a:off x="5265760" y="4209424"/>
            <a:ext cx="748352" cy="64008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/>
              <a:t>10</a:t>
            </a:r>
            <a:endParaRPr kumimoji="0" lang="tr-TR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Dikdörtgen 13"/>
          <p:cNvSpPr/>
          <p:nvPr/>
        </p:nvSpPr>
        <p:spPr bwMode="auto">
          <a:xfrm>
            <a:off x="6014112" y="4209424"/>
            <a:ext cx="928048" cy="640080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12</a:t>
            </a:r>
            <a:endParaRPr kumimoji="0" lang="tr-TR" sz="6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Dikdörtgen 14"/>
          <p:cNvSpPr/>
          <p:nvPr/>
        </p:nvSpPr>
        <p:spPr bwMode="auto">
          <a:xfrm>
            <a:off x="6942160" y="4209424"/>
            <a:ext cx="1940256" cy="64008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dirty="0" smtClean="0">
                <a:solidFill>
                  <a:schemeClr val="bg1"/>
                </a:solidFill>
              </a:rPr>
              <a:t>27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</a:endParaRPr>
          </a:p>
        </p:txBody>
      </p:sp>
      <p:sp>
        <p:nvSpPr>
          <p:cNvPr id="16" name="Dikdörtgen 15"/>
          <p:cNvSpPr/>
          <p:nvPr/>
        </p:nvSpPr>
        <p:spPr bwMode="auto">
          <a:xfrm>
            <a:off x="7960" y="4223072"/>
            <a:ext cx="1524000" cy="64008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Türkiye 2000</a:t>
            </a:r>
          </a:p>
        </p:txBody>
      </p:sp>
      <p:sp>
        <p:nvSpPr>
          <p:cNvPr id="17" name="Dikdörtgen 16"/>
          <p:cNvSpPr/>
          <p:nvPr/>
        </p:nvSpPr>
        <p:spPr bwMode="auto">
          <a:xfrm>
            <a:off x="1524000" y="2366665"/>
            <a:ext cx="304800" cy="304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" name="Metin kutusu 17"/>
          <p:cNvSpPr txBox="1"/>
          <p:nvPr/>
        </p:nvSpPr>
        <p:spPr>
          <a:xfrm>
            <a:off x="1858940" y="2286000"/>
            <a:ext cx="2027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Küçük ölçekli yerleşimler</a:t>
            </a:r>
          </a:p>
          <a:p>
            <a:r>
              <a:rPr lang="tr-TR" sz="1200" dirty="0" smtClean="0"/>
              <a:t>Nüfusu 200.000’den az</a:t>
            </a:r>
            <a:endParaRPr lang="tr-TR" sz="1200" dirty="0"/>
          </a:p>
        </p:txBody>
      </p:sp>
      <p:sp>
        <p:nvSpPr>
          <p:cNvPr id="19" name="Dikdörtgen 18"/>
          <p:cNvSpPr/>
          <p:nvPr/>
        </p:nvSpPr>
        <p:spPr bwMode="auto">
          <a:xfrm>
            <a:off x="1524000" y="2823865"/>
            <a:ext cx="304800" cy="30480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" name="Metin kutusu 19"/>
          <p:cNvSpPr txBox="1"/>
          <p:nvPr/>
        </p:nvSpPr>
        <p:spPr>
          <a:xfrm>
            <a:off x="1858940" y="2743200"/>
            <a:ext cx="2543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Orta ölçekli yerleşimler</a:t>
            </a:r>
          </a:p>
          <a:p>
            <a:r>
              <a:rPr lang="tr-TR" sz="1200" dirty="0" smtClean="0"/>
              <a:t>Nüfusu 200.000-500.000 arası</a:t>
            </a:r>
            <a:endParaRPr lang="tr-TR" sz="1200" dirty="0"/>
          </a:p>
        </p:txBody>
      </p:sp>
      <p:sp>
        <p:nvSpPr>
          <p:cNvPr id="21" name="Dikdörtgen 20"/>
          <p:cNvSpPr/>
          <p:nvPr/>
        </p:nvSpPr>
        <p:spPr bwMode="auto">
          <a:xfrm>
            <a:off x="4970628" y="2366665"/>
            <a:ext cx="304800" cy="304800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5305568" y="2286000"/>
            <a:ext cx="27716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Büyük ölçekli yerleşimler</a:t>
            </a:r>
          </a:p>
          <a:p>
            <a:r>
              <a:rPr lang="tr-TR" sz="1200" dirty="0" smtClean="0"/>
              <a:t>Nüfusu 500.000 -1.500.000 arası</a:t>
            </a:r>
            <a:endParaRPr lang="tr-TR" sz="1200" dirty="0"/>
          </a:p>
        </p:txBody>
      </p:sp>
      <p:sp>
        <p:nvSpPr>
          <p:cNvPr id="23" name="Dikdörtgen 22"/>
          <p:cNvSpPr/>
          <p:nvPr/>
        </p:nvSpPr>
        <p:spPr bwMode="auto">
          <a:xfrm>
            <a:off x="4970628" y="2823865"/>
            <a:ext cx="304800" cy="3048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5305568" y="2743200"/>
            <a:ext cx="25430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Metropol yerleşimler</a:t>
            </a:r>
          </a:p>
          <a:p>
            <a:r>
              <a:rPr lang="tr-TR" sz="1200" dirty="0" smtClean="0"/>
              <a:t>Nüfusu 1.500.000’den fazla</a:t>
            </a:r>
            <a:endParaRPr lang="tr-TR" sz="1200" dirty="0"/>
          </a:p>
        </p:txBody>
      </p:sp>
      <p:sp>
        <p:nvSpPr>
          <p:cNvPr id="25" name="Metin kutusu 24"/>
          <p:cNvSpPr txBox="1"/>
          <p:nvPr/>
        </p:nvSpPr>
        <p:spPr>
          <a:xfrm>
            <a:off x="304800" y="3638490"/>
            <a:ext cx="8577616" cy="400110"/>
          </a:xfrm>
          <a:prstGeom prst="rect">
            <a:avLst/>
          </a:prstGeom>
          <a:solidFill>
            <a:srgbClr val="21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000" dirty="0" smtClean="0">
                <a:solidFill>
                  <a:schemeClr val="bg1"/>
                </a:solidFill>
              </a:rPr>
              <a:t>Türkiye nüfusunun yerleşim yeri büyüklüğüne göre dağılımı </a:t>
            </a:r>
            <a:endParaRPr lang="tr-TR" sz="20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573927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534400" cy="838200"/>
          </a:xfrm>
        </p:spPr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524000"/>
            <a:ext cx="8534400" cy="4800600"/>
          </a:xfrm>
        </p:spPr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71922"/>
            <a:ext cx="9144000" cy="580507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Dikdörtgen 5"/>
          <p:cNvSpPr/>
          <p:nvPr/>
        </p:nvSpPr>
        <p:spPr bwMode="auto">
          <a:xfrm>
            <a:off x="1551296" y="2678090"/>
            <a:ext cx="2286000" cy="1524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31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Dikdörtgen 7"/>
          <p:cNvSpPr/>
          <p:nvPr/>
        </p:nvSpPr>
        <p:spPr bwMode="auto">
          <a:xfrm>
            <a:off x="3837296" y="2678090"/>
            <a:ext cx="609600" cy="15240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8</a:t>
            </a:r>
            <a:endParaRPr kumimoji="0" lang="tr-T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9" name="Dikdörtgen 8"/>
          <p:cNvSpPr/>
          <p:nvPr/>
        </p:nvSpPr>
        <p:spPr bwMode="auto">
          <a:xfrm>
            <a:off x="4446896" y="2678090"/>
            <a:ext cx="1143000" cy="152400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16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Dikdörtgen 9"/>
          <p:cNvSpPr/>
          <p:nvPr/>
        </p:nvSpPr>
        <p:spPr bwMode="auto">
          <a:xfrm>
            <a:off x="5589896" y="2678090"/>
            <a:ext cx="3200400" cy="1524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46</a:t>
            </a:r>
          </a:p>
        </p:txBody>
      </p:sp>
      <p:sp>
        <p:nvSpPr>
          <p:cNvPr id="11" name="Dikdörtgen 10"/>
          <p:cNvSpPr/>
          <p:nvPr/>
        </p:nvSpPr>
        <p:spPr bwMode="auto">
          <a:xfrm>
            <a:off x="-84160" y="2691738"/>
            <a:ext cx="15240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400" i="0" u="sng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Türkiye 2012</a:t>
            </a:r>
          </a:p>
        </p:txBody>
      </p:sp>
      <p:sp>
        <p:nvSpPr>
          <p:cNvPr id="12" name="Dikdörtgen 11"/>
          <p:cNvSpPr/>
          <p:nvPr/>
        </p:nvSpPr>
        <p:spPr bwMode="auto">
          <a:xfrm>
            <a:off x="1559256" y="4446896"/>
            <a:ext cx="3622344" cy="155448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200" dirty="0" smtClean="0">
                <a:solidFill>
                  <a:schemeClr val="bg1"/>
                </a:solidFill>
              </a:rPr>
              <a:t>51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Dikdörtgen 12"/>
          <p:cNvSpPr/>
          <p:nvPr/>
        </p:nvSpPr>
        <p:spPr bwMode="auto">
          <a:xfrm>
            <a:off x="5181600" y="4446896"/>
            <a:ext cx="748352" cy="155448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200" dirty="0" smtClean="0"/>
              <a:t>10</a:t>
            </a:r>
            <a:endParaRPr kumimoji="0" lang="tr-TR" sz="2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Dikdörtgen 13"/>
          <p:cNvSpPr/>
          <p:nvPr/>
        </p:nvSpPr>
        <p:spPr bwMode="auto">
          <a:xfrm>
            <a:off x="5929952" y="4446896"/>
            <a:ext cx="928048" cy="155448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12</a:t>
            </a: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Dikdörtgen 14"/>
          <p:cNvSpPr/>
          <p:nvPr/>
        </p:nvSpPr>
        <p:spPr bwMode="auto">
          <a:xfrm>
            <a:off x="6858000" y="4446896"/>
            <a:ext cx="1940256" cy="155448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200" dirty="0" smtClean="0">
                <a:solidFill>
                  <a:schemeClr val="bg1"/>
                </a:solidFill>
              </a:rPr>
              <a:t>27</a:t>
            </a:r>
            <a:endParaRPr kumimoji="0" lang="tr-TR" sz="12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Dikdörtgen 15"/>
          <p:cNvSpPr/>
          <p:nvPr/>
        </p:nvSpPr>
        <p:spPr bwMode="auto">
          <a:xfrm>
            <a:off x="-76200" y="4460544"/>
            <a:ext cx="1524000" cy="1524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40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Türkiye 2000</a:t>
            </a:r>
          </a:p>
        </p:txBody>
      </p:sp>
      <p:sp>
        <p:nvSpPr>
          <p:cNvPr id="17" name="Sağ Ok 16"/>
          <p:cNvSpPr/>
          <p:nvPr/>
        </p:nvSpPr>
        <p:spPr bwMode="auto">
          <a:xfrm>
            <a:off x="0" y="2618096"/>
            <a:ext cx="304800" cy="32385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" name="Sağ Ok 17"/>
          <p:cNvSpPr/>
          <p:nvPr/>
        </p:nvSpPr>
        <p:spPr bwMode="auto">
          <a:xfrm>
            <a:off x="0" y="4351646"/>
            <a:ext cx="304800" cy="323850"/>
          </a:xfrm>
          <a:prstGeom prst="rightArrow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9" name="Dikdörtgen 18"/>
          <p:cNvSpPr/>
          <p:nvPr/>
        </p:nvSpPr>
        <p:spPr bwMode="auto">
          <a:xfrm>
            <a:off x="-304800" y="-228600"/>
            <a:ext cx="11811000" cy="11291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0" name="Başlık 1"/>
          <p:cNvSpPr txBox="1">
            <a:spLocks/>
          </p:cNvSpPr>
          <p:nvPr/>
        </p:nvSpPr>
        <p:spPr bwMode="auto">
          <a:xfrm>
            <a:off x="228600" y="762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400" kern="0" dirty="0" smtClean="0"/>
              <a:t>Türkiye’de bir orta-ölçekli kent sorunu varmış gibi duruyor… Gelecekte dağılım acaba nasıl olacak?</a:t>
            </a:r>
            <a:endParaRPr lang="tr-TR" sz="2400" b="1" kern="0" dirty="0"/>
          </a:p>
        </p:txBody>
      </p:sp>
      <p:sp>
        <p:nvSpPr>
          <p:cNvPr id="21" name="Dikdörtgen 20"/>
          <p:cNvSpPr/>
          <p:nvPr/>
        </p:nvSpPr>
        <p:spPr bwMode="auto">
          <a:xfrm>
            <a:off x="76200" y="6477000"/>
            <a:ext cx="304800" cy="304800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2" name="Metin kutusu 21"/>
          <p:cNvSpPr txBox="1"/>
          <p:nvPr/>
        </p:nvSpPr>
        <p:spPr>
          <a:xfrm>
            <a:off x="411140" y="6504801"/>
            <a:ext cx="2027260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Küçük ölçekli yerleşimler</a:t>
            </a:r>
          </a:p>
        </p:txBody>
      </p:sp>
      <p:sp>
        <p:nvSpPr>
          <p:cNvPr id="23" name="Dikdörtgen 22"/>
          <p:cNvSpPr/>
          <p:nvPr/>
        </p:nvSpPr>
        <p:spPr bwMode="auto">
          <a:xfrm>
            <a:off x="2438400" y="6495113"/>
            <a:ext cx="304800" cy="30480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4" name="Metin kutusu 23"/>
          <p:cNvSpPr txBox="1"/>
          <p:nvPr/>
        </p:nvSpPr>
        <p:spPr>
          <a:xfrm>
            <a:off x="2773340" y="6504801"/>
            <a:ext cx="2543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Orta ölçekli yerleşimler</a:t>
            </a:r>
            <a:endParaRPr lang="tr-TR" sz="1200" dirty="0"/>
          </a:p>
        </p:txBody>
      </p:sp>
      <p:sp>
        <p:nvSpPr>
          <p:cNvPr id="25" name="Dikdörtgen 24"/>
          <p:cNvSpPr/>
          <p:nvPr/>
        </p:nvSpPr>
        <p:spPr bwMode="auto">
          <a:xfrm>
            <a:off x="4665828" y="6477000"/>
            <a:ext cx="304800" cy="304800"/>
          </a:xfrm>
          <a:prstGeom prst="rect">
            <a:avLst/>
          </a:prstGeom>
          <a:solidFill>
            <a:srgbClr val="0070C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6" name="Metin kutusu 25"/>
          <p:cNvSpPr txBox="1"/>
          <p:nvPr/>
        </p:nvSpPr>
        <p:spPr>
          <a:xfrm>
            <a:off x="5000768" y="6504801"/>
            <a:ext cx="27716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Büyük ölçekli yerleşimler</a:t>
            </a:r>
            <a:endParaRPr lang="tr-TR" sz="1200" dirty="0"/>
          </a:p>
        </p:txBody>
      </p:sp>
      <p:sp>
        <p:nvSpPr>
          <p:cNvPr id="27" name="Dikdörtgen 26"/>
          <p:cNvSpPr/>
          <p:nvPr/>
        </p:nvSpPr>
        <p:spPr bwMode="auto">
          <a:xfrm>
            <a:off x="7104228" y="6481465"/>
            <a:ext cx="304800" cy="304800"/>
          </a:xfrm>
          <a:prstGeom prst="rect">
            <a:avLst/>
          </a:prstGeom>
          <a:solidFill>
            <a:schemeClr val="tx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14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8" name="Metin kutusu 27"/>
          <p:cNvSpPr txBox="1"/>
          <p:nvPr/>
        </p:nvSpPr>
        <p:spPr>
          <a:xfrm>
            <a:off x="7439168" y="6504801"/>
            <a:ext cx="254303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Metropol yerleşimler</a:t>
            </a:r>
          </a:p>
        </p:txBody>
      </p:sp>
    </p:spTree>
    <p:extLst>
      <p:ext uri="{BB962C8B-B14F-4D97-AF65-F5344CB8AC3E}">
        <p14:creationId xmlns:p14="http://schemas.microsoft.com/office/powerpoint/2010/main" val="30226914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809434"/>
            <a:ext cx="9144000" cy="44389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Dikdörtgen 2"/>
          <p:cNvSpPr/>
          <p:nvPr/>
        </p:nvSpPr>
        <p:spPr bwMode="auto">
          <a:xfrm>
            <a:off x="-304800" y="-228600"/>
            <a:ext cx="11811000" cy="11291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 bwMode="auto">
          <a:xfrm>
            <a:off x="228600" y="3810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400" kern="0" dirty="0" smtClean="0"/>
              <a:t>İlçelere, yani küçük/orta ölçekli kentlere ne oluyor? </a:t>
            </a:r>
          </a:p>
          <a:p>
            <a:endParaRPr lang="tr-TR" sz="2400" kern="0" dirty="0" smtClean="0"/>
          </a:p>
          <a:p>
            <a:r>
              <a:rPr lang="tr-TR" sz="2400" kern="0" dirty="0" smtClean="0"/>
              <a:t>Edirne Merkez büyürken, diğer ilçeler küçülüyor. Keşan istisna. Uzunköprü ilginç.  </a:t>
            </a:r>
            <a:endParaRPr lang="tr-TR" sz="2400" b="1" kern="0" dirty="0"/>
          </a:p>
        </p:txBody>
      </p:sp>
    </p:spTree>
    <p:extLst>
      <p:ext uri="{BB962C8B-B14F-4D97-AF65-F5344CB8AC3E}">
        <p14:creationId xmlns:p14="http://schemas.microsoft.com/office/powerpoint/2010/main" val="362330473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" y="1191826"/>
            <a:ext cx="9144000" cy="46628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Dikdörtgen 2"/>
          <p:cNvSpPr/>
          <p:nvPr/>
        </p:nvSpPr>
        <p:spPr bwMode="auto">
          <a:xfrm>
            <a:off x="-304800" y="-228600"/>
            <a:ext cx="11811000" cy="11291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" name="Başlık 1"/>
          <p:cNvSpPr txBox="1">
            <a:spLocks/>
          </p:cNvSpPr>
          <p:nvPr/>
        </p:nvSpPr>
        <p:spPr bwMode="auto">
          <a:xfrm>
            <a:off x="228600" y="762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400" kern="0" dirty="0" smtClean="0"/>
              <a:t>Kırklareli’nde en hızlı büyüyen Lüleburgaz olmuş…</a:t>
            </a:r>
            <a:endParaRPr lang="tr-TR" sz="2400" b="1" kern="0" dirty="0"/>
          </a:p>
        </p:txBody>
      </p:sp>
    </p:spTree>
    <p:extLst>
      <p:ext uri="{BB962C8B-B14F-4D97-AF65-F5344CB8AC3E}">
        <p14:creationId xmlns:p14="http://schemas.microsoft.com/office/powerpoint/2010/main" val="3778618981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772816"/>
            <a:ext cx="9152120" cy="485105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ikdörtgen 4"/>
          <p:cNvSpPr/>
          <p:nvPr/>
        </p:nvSpPr>
        <p:spPr bwMode="auto">
          <a:xfrm>
            <a:off x="-304800" y="-228600"/>
            <a:ext cx="11811000" cy="11291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 bwMode="auto">
          <a:xfrm>
            <a:off x="228600" y="3810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400" kern="0" dirty="0" smtClean="0"/>
              <a:t>İlçelerin küçülmesi ve merkezlerin büyümesi Türkiye’deki genel eğilim… </a:t>
            </a:r>
          </a:p>
          <a:p>
            <a:endParaRPr lang="tr-TR" sz="2400" b="1" kern="0" dirty="0" smtClean="0"/>
          </a:p>
          <a:p>
            <a:r>
              <a:rPr lang="tr-TR" sz="2400" b="1" kern="0" dirty="0" smtClean="0"/>
              <a:t>Kayseri’de durum (istisna ilçe yok)</a:t>
            </a:r>
            <a:endParaRPr lang="tr-TR" sz="2400" b="1" kern="0" dirty="0"/>
          </a:p>
        </p:txBody>
      </p:sp>
    </p:spTree>
    <p:extLst>
      <p:ext uri="{BB962C8B-B14F-4D97-AF65-F5344CB8AC3E}">
        <p14:creationId xmlns:p14="http://schemas.microsoft.com/office/powerpoint/2010/main" val="788887425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504" y="1988840"/>
            <a:ext cx="9042407" cy="38261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ikdörtgen 4"/>
          <p:cNvSpPr/>
          <p:nvPr/>
        </p:nvSpPr>
        <p:spPr bwMode="auto">
          <a:xfrm>
            <a:off x="-304800" y="-228600"/>
            <a:ext cx="11811000" cy="11291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 bwMode="auto">
          <a:xfrm>
            <a:off x="228600" y="762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400" kern="0" dirty="0" smtClean="0"/>
              <a:t>Erzurum’daki durum (istisna ilçe yok)</a:t>
            </a:r>
            <a:endParaRPr lang="tr-TR" sz="2400" b="1" kern="0" dirty="0"/>
          </a:p>
        </p:txBody>
      </p:sp>
    </p:spTree>
    <p:extLst>
      <p:ext uri="{BB962C8B-B14F-4D97-AF65-F5344CB8AC3E}">
        <p14:creationId xmlns:p14="http://schemas.microsoft.com/office/powerpoint/2010/main" val="69324772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b="1" dirty="0" smtClean="0"/>
              <a:t>Neden?</a:t>
            </a:r>
            <a:endParaRPr lang="tr-TR" sz="36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Türkiye’nin ekonomik büyüme </a:t>
            </a:r>
            <a:r>
              <a:rPr lang="tr-TR" dirty="0"/>
              <a:t>stratejisi nasıl </a:t>
            </a:r>
            <a:r>
              <a:rPr lang="tr-TR" dirty="0" smtClean="0"/>
              <a:t>olmalı?</a:t>
            </a:r>
            <a:endParaRPr lang="tr-TR" dirty="0"/>
          </a:p>
          <a:p>
            <a:pPr lvl="1"/>
            <a:endParaRPr lang="tr-TR" dirty="0" smtClean="0"/>
          </a:p>
          <a:p>
            <a:r>
              <a:rPr lang="tr-TR" dirty="0" smtClean="0"/>
              <a:t>Türkiye’de 957 ilçe (insan yerleşimi) var…</a:t>
            </a:r>
          </a:p>
          <a:p>
            <a:pPr lvl="1"/>
            <a:r>
              <a:rPr lang="tr-TR" dirty="0"/>
              <a:t> </a:t>
            </a:r>
            <a:r>
              <a:rPr lang="tr-TR" dirty="0" smtClean="0"/>
              <a:t>bir ülke, 26 bölge, 81 vilayet, 957 ilçe, ….  </a:t>
            </a:r>
          </a:p>
          <a:p>
            <a:endParaRPr lang="tr-TR" dirty="0" smtClean="0"/>
          </a:p>
          <a:p>
            <a:r>
              <a:rPr lang="tr-TR" dirty="0" smtClean="0"/>
              <a:t>Bir ilçenin büyüme stratejisi nasıl olur?</a:t>
            </a:r>
          </a:p>
          <a:p>
            <a:pPr lvl="1"/>
            <a:r>
              <a:rPr lang="tr-TR" dirty="0"/>
              <a:t> </a:t>
            </a:r>
            <a:r>
              <a:rPr lang="tr-TR" dirty="0" smtClean="0"/>
              <a:t>26 ilçeden bir araya gelen bir bölgenin büyüme stratejisi nasıl olur? </a:t>
            </a:r>
          </a:p>
          <a:p>
            <a:pPr marL="457200" lvl="1" indent="0">
              <a:buNone/>
            </a:pPr>
            <a:endParaRPr lang="tr-TR" dirty="0" smtClean="0"/>
          </a:p>
          <a:p>
            <a:pPr marL="457200" lvl="1" indent="0">
              <a:buNone/>
            </a:pP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F2227807-6670-4078-A943-25C99284E16E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18152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60203"/>
            <a:ext cx="9172995" cy="49977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ikdörtgen 4"/>
          <p:cNvSpPr/>
          <p:nvPr/>
        </p:nvSpPr>
        <p:spPr bwMode="auto">
          <a:xfrm>
            <a:off x="-304800" y="-228600"/>
            <a:ext cx="11811000" cy="11291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 bwMode="auto">
          <a:xfrm>
            <a:off x="228600" y="762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400" kern="0" dirty="0" smtClean="0"/>
              <a:t>Mesela Denizli’de de istisna ilçe yok. Acıpayam ve Çivril, Çal vb. kaybetmiş…</a:t>
            </a:r>
            <a:endParaRPr lang="tr-TR" sz="2400" b="1" kern="0" dirty="0"/>
          </a:p>
        </p:txBody>
      </p:sp>
    </p:spTree>
    <p:extLst>
      <p:ext uri="{BB962C8B-B14F-4D97-AF65-F5344CB8AC3E}">
        <p14:creationId xmlns:p14="http://schemas.microsoft.com/office/powerpoint/2010/main" val="189681793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1847950"/>
            <a:ext cx="9144000" cy="5010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5" name="Dikdörtgen 4"/>
          <p:cNvSpPr/>
          <p:nvPr/>
        </p:nvSpPr>
        <p:spPr bwMode="auto">
          <a:xfrm>
            <a:off x="-304800" y="-228600"/>
            <a:ext cx="11811000" cy="11291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 bwMode="auto">
          <a:xfrm>
            <a:off x="228600" y="762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400" b="1" kern="0" dirty="0" smtClean="0"/>
              <a:t>Gaziantep’te de istisna ilçe yok… </a:t>
            </a:r>
            <a:endParaRPr lang="tr-TR" sz="2400" b="1" kern="0" dirty="0"/>
          </a:p>
        </p:txBody>
      </p:sp>
    </p:spTree>
    <p:extLst>
      <p:ext uri="{BB962C8B-B14F-4D97-AF65-F5344CB8AC3E}">
        <p14:creationId xmlns:p14="http://schemas.microsoft.com/office/powerpoint/2010/main" val="276879389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ltbilgi Yer Tutucusu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1F71378A-954E-463E-B0F1-EBDFBF10FA80}" type="slidenum">
              <a:rPr lang="en-US" smtClean="0"/>
              <a:pPr>
                <a:defRPr/>
              </a:pPr>
              <a:t>22</a:t>
            </a:fld>
            <a:endParaRPr lang="en-US"/>
          </a:p>
        </p:txBody>
      </p:sp>
      <p:pic>
        <p:nvPicPr>
          <p:cNvPr id="4098" name="Resim 2" descr="image0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5249" y="1295400"/>
            <a:ext cx="8630227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Dikdörtgen 4"/>
          <p:cNvSpPr/>
          <p:nvPr/>
        </p:nvSpPr>
        <p:spPr bwMode="auto">
          <a:xfrm>
            <a:off x="-304800" y="-228600"/>
            <a:ext cx="11811000" cy="11291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6" name="Başlık 1"/>
          <p:cNvSpPr txBox="1">
            <a:spLocks/>
          </p:cNvSpPr>
          <p:nvPr/>
        </p:nvSpPr>
        <p:spPr bwMode="auto">
          <a:xfrm>
            <a:off x="228600" y="762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400" kern="0" dirty="0" smtClean="0"/>
              <a:t>Konya’da da istisna ilçe yok…</a:t>
            </a:r>
            <a:endParaRPr lang="tr-TR" sz="2400" b="1" kern="0" dirty="0"/>
          </a:p>
        </p:txBody>
      </p:sp>
    </p:spTree>
    <p:extLst>
      <p:ext uri="{BB962C8B-B14F-4D97-AF65-F5344CB8AC3E}">
        <p14:creationId xmlns:p14="http://schemas.microsoft.com/office/powerpoint/2010/main" val="1414434664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 bwMode="auto">
          <a:xfrm>
            <a:off x="-304800" y="-228600"/>
            <a:ext cx="11811000" cy="152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sharpenSoften amount="27000"/>
                    </a14:imgEffect>
                    <a14:imgEffect>
                      <a14:brightnessContrast bright="10000" contrast="12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8409" y="1085103"/>
            <a:ext cx="8305800" cy="5753100"/>
          </a:xfrm>
          <a:prstGeom prst="rect">
            <a:avLst/>
          </a:prstGeom>
          <a:noFill/>
          <a:ln w="9525">
            <a:solidFill>
              <a:schemeClr val="tx1">
                <a:alpha val="90000"/>
              </a:schemeClr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</p:pic>
      <p:sp>
        <p:nvSpPr>
          <p:cNvPr id="5" name="Satır Belirtme Çizgisi 3 (Kenarlık Yok) 4"/>
          <p:cNvSpPr/>
          <p:nvPr/>
        </p:nvSpPr>
        <p:spPr>
          <a:xfrm>
            <a:off x="7086599" y="2373576"/>
            <a:ext cx="1924493" cy="1143000"/>
          </a:xfrm>
          <a:prstGeom prst="callout3">
            <a:avLst>
              <a:gd name="adj1" fmla="val 17820"/>
              <a:gd name="adj2" fmla="val -722"/>
              <a:gd name="adj3" fmla="val 18750"/>
              <a:gd name="adj4" fmla="val -16667"/>
              <a:gd name="adj5" fmla="val 72093"/>
              <a:gd name="adj6" fmla="val -18570"/>
              <a:gd name="adj7" fmla="val 130174"/>
              <a:gd name="adj8" fmla="val -116724"/>
            </a:avLst>
          </a:prstGeom>
          <a:solidFill>
            <a:srgbClr val="213399"/>
          </a:solidFill>
          <a:ln cap="rnd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200" b="1" dirty="0" smtClean="0">
                <a:latin typeface="Calibri" panose="020F0502020204030204" pitchFamily="34" charset="0"/>
              </a:rPr>
              <a:t>Çorlu TSO: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Lojistik köy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Fuar alanı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KOBİ finansmanı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Yaşam Kalitesi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Deri sanayiine destek  </a:t>
            </a:r>
          </a:p>
        </p:txBody>
      </p:sp>
      <p:sp>
        <p:nvSpPr>
          <p:cNvPr id="6" name="Satır Belirtme Çizgisi 3 (Kenarlık Yok) 5"/>
          <p:cNvSpPr/>
          <p:nvPr/>
        </p:nvSpPr>
        <p:spPr>
          <a:xfrm>
            <a:off x="2667000" y="817678"/>
            <a:ext cx="2225749" cy="1412358"/>
          </a:xfrm>
          <a:prstGeom prst="callout3">
            <a:avLst>
              <a:gd name="adj1" fmla="val 101150"/>
              <a:gd name="adj2" fmla="val 35358"/>
              <a:gd name="adj3" fmla="val 102832"/>
              <a:gd name="adj4" fmla="val 35087"/>
              <a:gd name="adj5" fmla="val 128588"/>
              <a:gd name="adj6" fmla="val 34020"/>
              <a:gd name="adj7" fmla="val 162951"/>
              <a:gd name="adj8" fmla="val 18043"/>
            </a:avLst>
          </a:prstGeom>
          <a:solidFill>
            <a:srgbClr val="213399"/>
          </a:solidFill>
          <a:ln cap="rnd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200" b="1" dirty="0" smtClean="0">
                <a:latin typeface="Calibri" panose="020F0502020204030204" pitchFamily="34" charset="0"/>
              </a:rPr>
              <a:t>Babaeski TB/TSO: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Ergene ıslahı ve tarım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Tarım girdi maliyetleri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err="1" smtClean="0">
                <a:latin typeface="Calibri" panose="020F0502020204030204" pitchFamily="34" charset="0"/>
              </a:rPr>
              <a:t>Dereköy</a:t>
            </a:r>
            <a:r>
              <a:rPr lang="tr-TR" sz="1200" b="0" dirty="0">
                <a:latin typeface="Calibri" panose="020F0502020204030204" pitchFamily="34" charset="0"/>
              </a:rPr>
              <a:t> </a:t>
            </a:r>
            <a:r>
              <a:rPr lang="tr-TR" sz="1200" b="0" dirty="0" smtClean="0">
                <a:latin typeface="Calibri" panose="020F0502020204030204" pitchFamily="34" charset="0"/>
              </a:rPr>
              <a:t>gümrük kapısı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Orman alanı korunması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Tarıma dayalı sanayi için teşvik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AB’ye vize kolaylığı</a:t>
            </a:r>
          </a:p>
        </p:txBody>
      </p:sp>
      <p:sp>
        <p:nvSpPr>
          <p:cNvPr id="2" name="Satır Belirtme Çizgisi 3 (Kenarlık Yok) 1"/>
          <p:cNvSpPr/>
          <p:nvPr/>
        </p:nvSpPr>
        <p:spPr>
          <a:xfrm>
            <a:off x="7543800" y="970078"/>
            <a:ext cx="1467293" cy="1143000"/>
          </a:xfrm>
          <a:prstGeom prst="callout3">
            <a:avLst>
              <a:gd name="adj1" fmla="val 18750"/>
              <a:gd name="adj2" fmla="val -1990"/>
              <a:gd name="adj3" fmla="val 18750"/>
              <a:gd name="adj4" fmla="val -16667"/>
              <a:gd name="adj5" fmla="val 100000"/>
              <a:gd name="adj6" fmla="val -16667"/>
              <a:gd name="adj7" fmla="val 221555"/>
              <a:gd name="adj8" fmla="val -156411"/>
            </a:avLst>
          </a:prstGeom>
          <a:solidFill>
            <a:srgbClr val="213399"/>
          </a:solidFill>
          <a:ln cap="rnd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200" b="1" dirty="0" smtClean="0">
                <a:latin typeface="Calibri" panose="020F0502020204030204" pitchFamily="34" charset="0"/>
              </a:rPr>
              <a:t>Çerkezköy TSO: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Teşvik derecesi.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Hızlı tren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OSB’ye gümrük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Sanayi elektrik 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Yaşam Kalitesi  </a:t>
            </a:r>
          </a:p>
        </p:txBody>
      </p:sp>
      <p:sp>
        <p:nvSpPr>
          <p:cNvPr id="7" name="Satır Belirtme Çizgisi 3 (Kenarlık Yok) 6"/>
          <p:cNvSpPr/>
          <p:nvPr/>
        </p:nvSpPr>
        <p:spPr>
          <a:xfrm>
            <a:off x="0" y="1085103"/>
            <a:ext cx="2195512" cy="1524000"/>
          </a:xfrm>
          <a:prstGeom prst="callout3">
            <a:avLst>
              <a:gd name="adj1" fmla="val 5259"/>
              <a:gd name="adj2" fmla="val 97918"/>
              <a:gd name="adj3" fmla="val 6818"/>
              <a:gd name="adj4" fmla="val 110422"/>
              <a:gd name="adj5" fmla="val 8623"/>
              <a:gd name="adj6" fmla="val 110052"/>
              <a:gd name="adj7" fmla="val 88159"/>
              <a:gd name="adj8" fmla="val 104548"/>
            </a:avLst>
          </a:prstGeom>
          <a:solidFill>
            <a:srgbClr val="213399"/>
          </a:solidFill>
          <a:ln cap="rnd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200" b="1" dirty="0" smtClean="0">
                <a:latin typeface="Calibri" panose="020F0502020204030204" pitchFamily="34" charset="0"/>
              </a:rPr>
              <a:t>Edirne TB/TSO: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Hayvancılık sektörü teşvik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Lisanslı depoculuk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Sulama sistemleri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OSB’ye yol ve doğalgaz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Teşvik sistemindeki konum 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Mesleki eğitim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İstihdam piyasası (Kıdem </a:t>
            </a:r>
            <a:r>
              <a:rPr lang="tr-TR" sz="1200" b="0" dirty="0" err="1" smtClean="0">
                <a:latin typeface="Calibri" panose="020F0502020204030204" pitchFamily="34" charset="0"/>
              </a:rPr>
              <a:t>vb</a:t>
            </a:r>
            <a:r>
              <a:rPr lang="tr-TR" sz="1200" b="0" dirty="0" smtClean="0">
                <a:latin typeface="Calibri" panose="020F0502020204030204" pitchFamily="34" charset="0"/>
              </a:rPr>
              <a:t>)</a:t>
            </a:r>
          </a:p>
        </p:txBody>
      </p:sp>
      <p:sp>
        <p:nvSpPr>
          <p:cNvPr id="9" name="Satır Belirtme Çizgisi 3 (Kenarlık Yok) 8"/>
          <p:cNvSpPr/>
          <p:nvPr/>
        </p:nvSpPr>
        <p:spPr>
          <a:xfrm>
            <a:off x="-72269" y="2780801"/>
            <a:ext cx="2282069" cy="1543050"/>
          </a:xfrm>
          <a:prstGeom prst="callout3">
            <a:avLst>
              <a:gd name="adj1" fmla="val 33372"/>
              <a:gd name="adj2" fmla="val 99483"/>
              <a:gd name="adj3" fmla="val 34142"/>
              <a:gd name="adj4" fmla="val 99897"/>
              <a:gd name="adj5" fmla="val 25605"/>
              <a:gd name="adj6" fmla="val 104665"/>
              <a:gd name="adj7" fmla="val 66509"/>
              <a:gd name="adj8" fmla="val 150077"/>
            </a:avLst>
          </a:prstGeom>
          <a:solidFill>
            <a:srgbClr val="213399"/>
          </a:solidFill>
          <a:ln cap="rnd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200" b="1" dirty="0" smtClean="0">
                <a:latin typeface="Calibri" panose="020F0502020204030204" pitchFamily="34" charset="0"/>
              </a:rPr>
              <a:t>Hayrabolu TB/TSO: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Ana arterlere erişim darlığı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Dış göç/durağanlık 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err="1" smtClean="0">
                <a:latin typeface="Calibri" panose="020F0502020204030204" pitchFamily="34" charset="0"/>
              </a:rPr>
              <a:t>Asyaport</a:t>
            </a:r>
            <a:r>
              <a:rPr lang="tr-TR" sz="1200" b="0" dirty="0" smtClean="0">
                <a:latin typeface="Calibri" panose="020F0502020204030204" pitchFamily="34" charset="0"/>
              </a:rPr>
              <a:t>-Hayrabolu-Uzunköprü-Eskiköy hattının işlemesi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OSB’deki boş parseller</a:t>
            </a:r>
          </a:p>
          <a:p>
            <a:pPr marL="117475" indent="-117475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Ürün çeşitlendirme desteği</a:t>
            </a:r>
          </a:p>
        </p:txBody>
      </p:sp>
      <p:sp>
        <p:nvSpPr>
          <p:cNvPr id="10" name="Satır Belirtme Çizgisi 3 (Kenarlık Yok) 9"/>
          <p:cNvSpPr/>
          <p:nvPr/>
        </p:nvSpPr>
        <p:spPr>
          <a:xfrm>
            <a:off x="2514600" y="5650176"/>
            <a:ext cx="1852612" cy="990600"/>
          </a:xfrm>
          <a:prstGeom prst="callout3">
            <a:avLst>
              <a:gd name="adj1" fmla="val -1606"/>
              <a:gd name="adj2" fmla="val 9757"/>
              <a:gd name="adj3" fmla="val -2430"/>
              <a:gd name="adj4" fmla="val 9926"/>
              <a:gd name="adj5" fmla="val -23432"/>
              <a:gd name="adj6" fmla="val 9237"/>
              <a:gd name="adj7" fmla="val -117658"/>
              <a:gd name="adj8" fmla="val -39218"/>
            </a:avLst>
          </a:prstGeom>
          <a:solidFill>
            <a:srgbClr val="213399"/>
          </a:solidFill>
          <a:ln cap="rnd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200" b="1" dirty="0" smtClean="0">
                <a:latin typeface="Calibri" panose="020F0502020204030204" pitchFamily="34" charset="0"/>
              </a:rPr>
              <a:t>İpsala TB: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err="1" smtClean="0">
                <a:latin typeface="Calibri" panose="020F0502020204030204" pitchFamily="34" charset="0"/>
              </a:rPr>
              <a:t>Hamzadere</a:t>
            </a:r>
            <a:r>
              <a:rPr lang="tr-TR" sz="1200" b="0" dirty="0" smtClean="0">
                <a:latin typeface="Calibri" panose="020F0502020204030204" pitchFamily="34" charset="0"/>
              </a:rPr>
              <a:t> Barajı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Pirinçte KDV indirimi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Tarımsal OSB kurulması</a:t>
            </a:r>
          </a:p>
        </p:txBody>
      </p:sp>
      <p:sp>
        <p:nvSpPr>
          <p:cNvPr id="11" name="Satır Belirtme Çizgisi 3 (Kenarlık Yok) 10"/>
          <p:cNvSpPr/>
          <p:nvPr/>
        </p:nvSpPr>
        <p:spPr>
          <a:xfrm>
            <a:off x="4569378" y="5269176"/>
            <a:ext cx="2233613" cy="1371600"/>
          </a:xfrm>
          <a:prstGeom prst="callout3">
            <a:avLst>
              <a:gd name="adj1" fmla="val -5069"/>
              <a:gd name="adj2" fmla="val 14786"/>
              <a:gd name="adj3" fmla="val -2097"/>
              <a:gd name="adj4" fmla="val 13961"/>
              <a:gd name="adj5" fmla="val -17438"/>
              <a:gd name="adj6" fmla="val 13238"/>
              <a:gd name="adj7" fmla="val -40735"/>
              <a:gd name="adj8" fmla="val -94796"/>
            </a:avLst>
          </a:prstGeom>
          <a:solidFill>
            <a:srgbClr val="213399"/>
          </a:solidFill>
          <a:ln cap="rnd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200" b="1" dirty="0" smtClean="0">
                <a:latin typeface="Calibri" panose="020F0502020204030204" pitchFamily="34" charset="0"/>
              </a:rPr>
              <a:t>Keşan TB/TSO: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200" b="0" dirty="0" err="1" smtClean="0">
                <a:latin typeface="Calibri" panose="020F0502020204030204" pitchFamily="34" charset="0"/>
              </a:rPr>
              <a:t>Saros</a:t>
            </a:r>
            <a:r>
              <a:rPr lang="tr-TR" sz="1200" b="0" dirty="0" smtClean="0">
                <a:latin typeface="Calibri" panose="020F0502020204030204" pitchFamily="34" charset="0"/>
              </a:rPr>
              <a:t> Körfezinin planlaması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200" b="0" dirty="0" err="1" smtClean="0">
                <a:latin typeface="Calibri" panose="020F0502020204030204" pitchFamily="34" charset="0"/>
              </a:rPr>
              <a:t>Hamzadere</a:t>
            </a:r>
            <a:r>
              <a:rPr lang="tr-TR" sz="1200" b="0" dirty="0" smtClean="0">
                <a:latin typeface="Calibri" panose="020F0502020204030204" pitchFamily="34" charset="0"/>
              </a:rPr>
              <a:t> Barajı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Keşan’a tarımsal  OSB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Doğalgaz getirilmesi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Pirinçte KDV indirimi</a:t>
            </a:r>
          </a:p>
        </p:txBody>
      </p:sp>
      <p:sp>
        <p:nvSpPr>
          <p:cNvPr id="13" name="Satır Belirtme Çizgisi 3 (Kenarlık Yok) 12"/>
          <p:cNvSpPr/>
          <p:nvPr/>
        </p:nvSpPr>
        <p:spPr>
          <a:xfrm>
            <a:off x="5029200" y="817678"/>
            <a:ext cx="2128158" cy="1295400"/>
          </a:xfrm>
          <a:prstGeom prst="callout3">
            <a:avLst>
              <a:gd name="adj1" fmla="val 98318"/>
              <a:gd name="adj2" fmla="val 21296"/>
              <a:gd name="adj3" fmla="val 126829"/>
              <a:gd name="adj4" fmla="val 19541"/>
              <a:gd name="adj5" fmla="val 128745"/>
              <a:gd name="adj6" fmla="val 18852"/>
              <a:gd name="adj7" fmla="val 187614"/>
              <a:gd name="adj8" fmla="val -54279"/>
            </a:avLst>
          </a:prstGeom>
          <a:solidFill>
            <a:srgbClr val="213399"/>
          </a:solidFill>
          <a:ln cap="rnd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200" b="1" dirty="0" smtClean="0">
                <a:latin typeface="Calibri" panose="020F0502020204030204" pitchFamily="34" charset="0"/>
              </a:rPr>
              <a:t>Kırklareli, Lüleburgaz TB/TSO: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Teşvik sistemi konum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err="1" smtClean="0">
                <a:latin typeface="Calibri" panose="020F0502020204030204" pitchFamily="34" charset="0"/>
              </a:rPr>
              <a:t>Dereköy</a:t>
            </a:r>
            <a:r>
              <a:rPr lang="tr-TR" sz="1200" b="0" dirty="0" smtClean="0">
                <a:latin typeface="Calibri" panose="020F0502020204030204" pitchFamily="34" charset="0"/>
              </a:rPr>
              <a:t> sınır kapısı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Orman alanı koruması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Tarım girdi maliyetleri 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Hızlı tren</a:t>
            </a:r>
          </a:p>
        </p:txBody>
      </p:sp>
      <p:sp>
        <p:nvSpPr>
          <p:cNvPr id="12" name="Satır Belirtme Çizgisi 3 (Kenarlık Yok) 11"/>
          <p:cNvSpPr/>
          <p:nvPr/>
        </p:nvSpPr>
        <p:spPr>
          <a:xfrm>
            <a:off x="0" y="5116776"/>
            <a:ext cx="2209800" cy="1524000"/>
          </a:xfrm>
          <a:prstGeom prst="callout3">
            <a:avLst>
              <a:gd name="adj1" fmla="val -1606"/>
              <a:gd name="adj2" fmla="val 86678"/>
              <a:gd name="adj3" fmla="val -1513"/>
              <a:gd name="adj4" fmla="val 84283"/>
              <a:gd name="adj5" fmla="val -15181"/>
              <a:gd name="adj6" fmla="val 85517"/>
              <a:gd name="adj7" fmla="val -96756"/>
              <a:gd name="adj8" fmla="val 114604"/>
            </a:avLst>
          </a:prstGeom>
          <a:solidFill>
            <a:srgbClr val="213399"/>
          </a:solidFill>
          <a:ln cap="rnd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200" b="1" dirty="0" smtClean="0">
                <a:latin typeface="Calibri" panose="020F0502020204030204" pitchFamily="34" charset="0"/>
              </a:rPr>
              <a:t>Uzunköprü TB/TSO: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Çakmak barajı </a:t>
            </a:r>
            <a:endParaRPr lang="tr-TR" sz="1200" b="0" dirty="0">
              <a:latin typeface="Calibri" panose="020F0502020204030204" pitchFamily="34" charset="0"/>
            </a:endParaRP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>
                <a:latin typeface="Calibri" panose="020F0502020204030204" pitchFamily="34" charset="0"/>
              </a:rPr>
              <a:t>A</a:t>
            </a:r>
            <a:r>
              <a:rPr lang="tr-TR" sz="1200" b="0" dirty="0" smtClean="0">
                <a:latin typeface="Calibri" panose="020F0502020204030204" pitchFamily="34" charset="0"/>
              </a:rPr>
              <a:t>razi toplulaştırma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Ergene ıslahı 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Yeni OSB kurulması 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Teşvik sistemindeki konum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Yaşam kalitesi 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Yabancı dil eğitimi </a:t>
            </a:r>
          </a:p>
        </p:txBody>
      </p:sp>
      <p:sp>
        <p:nvSpPr>
          <p:cNvPr id="14" name="Satır Belirtme Çizgisi 3 (Kenarlık Yok) 13"/>
          <p:cNvSpPr/>
          <p:nvPr/>
        </p:nvSpPr>
        <p:spPr>
          <a:xfrm>
            <a:off x="7086600" y="4202376"/>
            <a:ext cx="1928812" cy="1447800"/>
          </a:xfrm>
          <a:prstGeom prst="callout3">
            <a:avLst>
              <a:gd name="adj1" fmla="val 17820"/>
              <a:gd name="adj2" fmla="val -722"/>
              <a:gd name="adj3" fmla="val 18750"/>
              <a:gd name="adj4" fmla="val -16667"/>
              <a:gd name="adj5" fmla="val 18504"/>
              <a:gd name="adj6" fmla="val -5078"/>
              <a:gd name="adj7" fmla="val 12224"/>
              <a:gd name="adj8" fmla="val -150814"/>
            </a:avLst>
          </a:prstGeom>
          <a:solidFill>
            <a:srgbClr val="213399"/>
          </a:solidFill>
          <a:ln cap="rnd">
            <a:solidFill>
              <a:srgbClr val="FF0000"/>
            </a:solidFill>
            <a:miter lim="800000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tr-TR" sz="1200" b="1" dirty="0" smtClean="0">
                <a:latin typeface="Calibri" panose="020F0502020204030204" pitchFamily="34" charset="0"/>
              </a:rPr>
              <a:t>Tekirdağ TSO: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İstanbul-Tekirdağ-Çanakkale otobanı </a:t>
            </a:r>
            <a:endParaRPr lang="tr-TR" sz="1200" b="0" dirty="0">
              <a:latin typeface="Calibri" panose="020F0502020204030204" pitchFamily="34" charset="0"/>
            </a:endParaRP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Tekirdağ limanının özelleştirilmesi</a:t>
            </a:r>
          </a:p>
          <a:p>
            <a:pPr marL="169863" indent="-169863">
              <a:buFont typeface="Arial" panose="020B0604020202020204" pitchFamily="34" charset="0"/>
              <a:buChar char="•"/>
            </a:pPr>
            <a:r>
              <a:rPr lang="tr-TR" sz="1200" b="0" dirty="0" smtClean="0">
                <a:latin typeface="Calibri" panose="020F0502020204030204" pitchFamily="34" charset="0"/>
              </a:rPr>
              <a:t>Gıda Kontrol Laboratuvarı</a:t>
            </a:r>
          </a:p>
        </p:txBody>
      </p:sp>
      <p:sp>
        <p:nvSpPr>
          <p:cNvPr id="16" name="Başlık 1"/>
          <p:cNvSpPr>
            <a:spLocks noGrp="1"/>
          </p:cNvSpPr>
          <p:nvPr>
            <p:ph type="title"/>
          </p:nvPr>
        </p:nvSpPr>
        <p:spPr>
          <a:xfrm>
            <a:off x="152400" y="-13648"/>
            <a:ext cx="8534400" cy="838200"/>
          </a:xfrm>
        </p:spPr>
        <p:txBody>
          <a:bodyPr/>
          <a:lstStyle/>
          <a:p>
            <a:r>
              <a:rPr lang="tr-TR" sz="2400" b="1" dirty="0" smtClean="0"/>
              <a:t>2014, 7. Sanayi ve Ticaret Şurası Trakya Sonuçları</a:t>
            </a:r>
            <a:br>
              <a:rPr lang="tr-TR" sz="2400" b="1" dirty="0" smtClean="0"/>
            </a:br>
            <a:r>
              <a:rPr lang="tr-TR" sz="2400" b="1" dirty="0" smtClean="0"/>
              <a:t>Sorunlar da çok farklı…</a:t>
            </a:r>
            <a:endParaRPr lang="tr-TR" sz="2400" b="1" dirty="0"/>
          </a:p>
        </p:txBody>
      </p:sp>
    </p:spTree>
    <p:extLst>
      <p:ext uri="{BB962C8B-B14F-4D97-AF65-F5344CB8AC3E}">
        <p14:creationId xmlns:p14="http://schemas.microsoft.com/office/powerpoint/2010/main" val="21140003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F2227807-6670-4078-A943-25C99284E16E}" type="slidenum">
              <a:rPr lang="en-US" smtClean="0"/>
              <a:pPr>
                <a:defRPr/>
              </a:pPr>
              <a:t>24</a:t>
            </a:fld>
            <a:endParaRPr lang="en-US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6892" y="27731"/>
            <a:ext cx="9218612" cy="4383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31840" y="4971033"/>
            <a:ext cx="2628900" cy="1857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840982"/>
            <a:ext cx="2667000" cy="1962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84168" y="4898380"/>
            <a:ext cx="2581275" cy="2019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691703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 bwMode="auto">
          <a:xfrm>
            <a:off x="-304800" y="-228600"/>
            <a:ext cx="11811000" cy="112912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304800"/>
            <a:ext cx="8534400" cy="838200"/>
          </a:xfrm>
        </p:spPr>
        <p:txBody>
          <a:bodyPr/>
          <a:lstStyle/>
          <a:p>
            <a:r>
              <a:rPr lang="tr-TR" sz="3200" b="1" dirty="0" err="1" smtClean="0"/>
              <a:t>BGUS’taki</a:t>
            </a:r>
            <a:r>
              <a:rPr lang="tr-TR" sz="3200" b="1" dirty="0" smtClean="0"/>
              <a:t> 8 farklı kent sınıflaması</a:t>
            </a:r>
            <a:br>
              <a:rPr lang="tr-TR" sz="3200" b="1" dirty="0" smtClean="0"/>
            </a:br>
            <a:r>
              <a:rPr lang="tr-TR" sz="3200" b="1" dirty="0" smtClean="0"/>
              <a:t/>
            </a:r>
            <a:br>
              <a:rPr lang="tr-TR" sz="3200" b="1" dirty="0" smtClean="0"/>
            </a:br>
            <a:r>
              <a:rPr lang="tr-TR" sz="1800" b="1" dirty="0"/>
              <a:t>A</a:t>
            </a:r>
            <a:r>
              <a:rPr lang="tr-TR" sz="1800" b="1" dirty="0" smtClean="0"/>
              <a:t>yrıca yereldeki iddiayı yansıtıyor mu?</a:t>
            </a:r>
            <a:r>
              <a:rPr lang="tr-TR" sz="3200" b="1" dirty="0" smtClean="0"/>
              <a:t> </a:t>
            </a:r>
            <a:endParaRPr lang="tr-TR" sz="3200" b="1" dirty="0"/>
          </a:p>
        </p:txBody>
      </p:sp>
      <p:graphicFrame>
        <p:nvGraphicFramePr>
          <p:cNvPr id="6" name="Tablo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13985904"/>
              </p:ext>
            </p:extLst>
          </p:nvPr>
        </p:nvGraphicFramePr>
        <p:xfrm>
          <a:off x="179512" y="1556791"/>
          <a:ext cx="8892479" cy="5230913"/>
        </p:xfrm>
        <a:graphic>
          <a:graphicData uri="http://schemas.openxmlformats.org/drawingml/2006/table">
            <a:tbl>
              <a:tblPr firstRow="1" bandRow="1">
                <a:tableStyleId>{00A15C55-8517-42AA-B614-E9B94910E393}</a:tableStyleId>
              </a:tblPr>
              <a:tblGrid>
                <a:gridCol w="2021017"/>
                <a:gridCol w="6143895"/>
                <a:gridCol w="727567"/>
              </a:tblGrid>
              <a:tr h="439344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Kentsel sınıflama</a:t>
                      </a:r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İller </a:t>
                      </a:r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7946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Metropol</a:t>
                      </a:r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400" u="none" dirty="0" smtClean="0"/>
                        <a:t>İstanbul, Ankara, İzmir, Adana-Mersin (potansiyel)</a:t>
                      </a:r>
                      <a:endParaRPr lang="tr-TR" sz="1400" b="0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88574">
                <a:tc>
                  <a:txBody>
                    <a:bodyPr/>
                    <a:lstStyle/>
                    <a:p>
                      <a:r>
                        <a:rPr lang="tr-TR" sz="1400" b="1" dirty="0" smtClean="0"/>
                        <a:t>Metropol Alt-merkez</a:t>
                      </a:r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400" u="none" dirty="0" smtClean="0"/>
                        <a:t>Kocaeli, Sakarya,</a:t>
                      </a:r>
                      <a:r>
                        <a:rPr lang="tr-TR" sz="1400" u="none" baseline="0" dirty="0" smtClean="0"/>
                        <a:t> Bursa, </a:t>
                      </a:r>
                      <a:r>
                        <a:rPr lang="tr-TR" sz="1400" b="1" u="none" baseline="0" dirty="0" smtClean="0"/>
                        <a:t>Tekirdağ</a:t>
                      </a:r>
                      <a:r>
                        <a:rPr lang="tr-TR" sz="1400" u="none" baseline="0" dirty="0" smtClean="0"/>
                        <a:t>, Manisa</a:t>
                      </a:r>
                      <a:endParaRPr lang="tr-TR" sz="1400" b="0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88574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Endüstriyel</a:t>
                      </a:r>
                      <a:r>
                        <a:rPr lang="tr-TR" sz="1400" baseline="0" dirty="0" smtClean="0"/>
                        <a:t> Büyüme Odağı </a:t>
                      </a:r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400" u="none" dirty="0" smtClean="0"/>
                        <a:t>Gaziantep, Konya, Kayseri, Eskişehir, Denizli, Hatay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tr-TR" sz="1400" u="none" dirty="0" smtClean="0"/>
                        <a:t>[Kocaeli], [Sakarya], [</a:t>
                      </a:r>
                      <a:r>
                        <a:rPr lang="tr-TR" sz="1400" u="none" baseline="0" dirty="0" smtClean="0"/>
                        <a:t>Bursa</a:t>
                      </a:r>
                      <a:r>
                        <a:rPr lang="tr-TR" sz="1400" u="none" dirty="0" smtClean="0"/>
                        <a:t>], [</a:t>
                      </a:r>
                      <a:r>
                        <a:rPr lang="tr-TR" sz="1400" u="none" baseline="0" dirty="0" smtClean="0"/>
                        <a:t>Tekirdağ</a:t>
                      </a:r>
                      <a:r>
                        <a:rPr lang="tr-TR" sz="1400" u="none" dirty="0" smtClean="0"/>
                        <a:t>], [</a:t>
                      </a:r>
                      <a:r>
                        <a:rPr lang="tr-TR" sz="1400" u="none" baseline="0" dirty="0" smtClean="0"/>
                        <a:t>Manisa</a:t>
                      </a:r>
                      <a:r>
                        <a:rPr lang="tr-TR" sz="1400" u="none" dirty="0" smtClean="0"/>
                        <a:t>]</a:t>
                      </a:r>
                      <a:r>
                        <a:rPr lang="tr-TR" sz="1400" u="none" baseline="0" dirty="0" smtClean="0"/>
                        <a:t> </a:t>
                      </a:r>
                      <a:endParaRPr lang="tr-TR" sz="1400" b="0" i="0" u="none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tr-TR" sz="1400" b="1" dirty="0" smtClean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88574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Bölgesel Büyüme Odağı</a:t>
                      </a:r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400" u="none" dirty="0" smtClean="0"/>
                        <a:t>Trabzon,</a:t>
                      </a:r>
                      <a:r>
                        <a:rPr lang="tr-TR" sz="1400" u="none" baseline="0" dirty="0" smtClean="0"/>
                        <a:t> Diyarbakır, Samsun, Erzurum, Van, Elazığ, Malatya, Şanlıurfa ve Sivas</a:t>
                      </a:r>
                      <a:endParaRPr lang="tr-TR" sz="1400" b="0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367946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Turizm</a:t>
                      </a:r>
                      <a:r>
                        <a:rPr lang="tr-TR" sz="1400" baseline="0" dirty="0" smtClean="0"/>
                        <a:t> Odağı </a:t>
                      </a:r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400" u="none" dirty="0" smtClean="0"/>
                        <a:t>Antalya, Muğla,</a:t>
                      </a:r>
                      <a:r>
                        <a:rPr lang="tr-TR" sz="1400" u="none" baseline="0" dirty="0" smtClean="0"/>
                        <a:t> Aydın, Nevşehir, [İstanbul]</a:t>
                      </a:r>
                      <a:endParaRPr lang="tr-TR" sz="1400" b="0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488574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İkincil</a:t>
                      </a:r>
                      <a:r>
                        <a:rPr lang="tr-TR" sz="1400" baseline="0" dirty="0" smtClean="0"/>
                        <a:t> Turizm Odağı</a:t>
                      </a:r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400" u="none" dirty="0" smtClean="0"/>
                        <a:t>Afyon, Bursa,</a:t>
                      </a:r>
                      <a:r>
                        <a:rPr lang="tr-TR" sz="1400" u="none" baseline="0" dirty="0" smtClean="0"/>
                        <a:t> Balıkesir, Denizli, Mardin (potansiyel)</a:t>
                      </a:r>
                    </a:p>
                    <a:p>
                      <a:r>
                        <a:rPr lang="tr-TR" sz="1400" u="none" baseline="0" dirty="0" smtClean="0"/>
                        <a:t>[İzmir], [Ankara], [Mersin]</a:t>
                      </a:r>
                      <a:endParaRPr lang="tr-TR" sz="1400" b="0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1400" b="1" i="1" u="sng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1293285">
                <a:tc>
                  <a:txBody>
                    <a:bodyPr/>
                    <a:lstStyle/>
                    <a:p>
                      <a:r>
                        <a:rPr lang="tr-TR" sz="1400" b="1" dirty="0" smtClean="0"/>
                        <a:t>Orta Düzeyde</a:t>
                      </a:r>
                      <a:r>
                        <a:rPr lang="tr-TR" sz="1400" b="1" baseline="0" dirty="0" smtClean="0"/>
                        <a:t> Gelişmiş Kentler ve Dönüşüm Kentleri </a:t>
                      </a:r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400" b="1" u="none" dirty="0" smtClean="0"/>
                        <a:t>Edirne, Kırklar</a:t>
                      </a:r>
                      <a:r>
                        <a:rPr lang="tr-TR" sz="1400" b="1" u="none" baseline="0" dirty="0" smtClean="0"/>
                        <a:t>eli, </a:t>
                      </a:r>
                      <a:r>
                        <a:rPr lang="tr-TR" sz="1400" u="none" baseline="0" dirty="0" smtClean="0"/>
                        <a:t>Çanakkale, Kütahya, Uşak, Bilecik, Düzce, Bolu, Yalova, Karaman, Isparta, Burdur, Kahramanmaraş, Osmaniye, Kırıkkale, Aksaray, Niğde, Kırşehir, Yozgat, Zonguldak, Karabük, Bartın, Kastamonu, Çankırı, Sinop, Tokat, Çorum, Amasya, Ordu, Giresun, Rize, Artvin, Gümüşhane, Erzincan, Adıyaman, Kilis, Tunceli, Bayburt </a:t>
                      </a:r>
                      <a:endParaRPr lang="tr-TR" sz="1400" b="0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1400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  <a:tr h="689752">
                <a:tc>
                  <a:txBody>
                    <a:bodyPr/>
                    <a:lstStyle/>
                    <a:p>
                      <a:r>
                        <a:rPr lang="tr-TR" sz="1400" dirty="0" smtClean="0"/>
                        <a:t>Geleneksel</a:t>
                      </a:r>
                      <a:r>
                        <a:rPr lang="tr-TR" sz="1400" baseline="0" dirty="0" smtClean="0"/>
                        <a:t> Ekonomiye Dayalı Kentler</a:t>
                      </a:r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r>
                        <a:rPr lang="tr-TR" sz="1400" u="none" dirty="0" smtClean="0"/>
                        <a:t>Kars, Iğdır, Batman, Ardahan,</a:t>
                      </a:r>
                      <a:r>
                        <a:rPr lang="tr-TR" sz="1400" u="none" baseline="0" dirty="0" smtClean="0"/>
                        <a:t> Bingöl, [Mardin], Bitlis, Siirt, Şırnak, Ağrı, Hakkari, Muş</a:t>
                      </a:r>
                      <a:endParaRPr lang="tr-TR" sz="1400" b="0" i="0" u="none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  <a:tc>
                  <a:txBody>
                    <a:bodyPr/>
                    <a:lstStyle/>
                    <a:p>
                      <a:endParaRPr lang="tr-TR" sz="1400" b="1" dirty="0">
                        <a:solidFill>
                          <a:schemeClr val="tx1"/>
                        </a:solidFill>
                      </a:endParaRPr>
                    </a:p>
                  </a:txBody>
                  <a:tcPr anchor="ctr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7499433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26</a:t>
            </a:fld>
            <a:endParaRPr lang="en-US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386211"/>
            <a:ext cx="9372600" cy="489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Dikdörtgen 6"/>
          <p:cNvSpPr/>
          <p:nvPr/>
        </p:nvSpPr>
        <p:spPr bwMode="auto">
          <a:xfrm>
            <a:off x="-304800" y="-228600"/>
            <a:ext cx="11811000" cy="152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 bwMode="auto">
          <a:xfrm>
            <a:off x="228600" y="3048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400" kern="0" dirty="0" smtClean="0"/>
              <a:t>Kentler / yerleşimler için nasıl işlevler öngörülüyor?</a:t>
            </a:r>
            <a:endParaRPr lang="tr-TR" sz="2400" b="1" kern="0" dirty="0"/>
          </a:p>
        </p:txBody>
      </p:sp>
    </p:spTree>
    <p:extLst>
      <p:ext uri="{BB962C8B-B14F-4D97-AF65-F5344CB8AC3E}">
        <p14:creationId xmlns:p14="http://schemas.microsoft.com/office/powerpoint/2010/main" val="1697984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ikdörtgen 1"/>
          <p:cNvSpPr/>
          <p:nvPr/>
        </p:nvSpPr>
        <p:spPr bwMode="auto">
          <a:xfrm>
            <a:off x="-304800" y="-228600"/>
            <a:ext cx="11811000" cy="152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" name="Başlık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838200"/>
          </a:xfrm>
        </p:spPr>
        <p:txBody>
          <a:bodyPr/>
          <a:lstStyle/>
          <a:p>
            <a:r>
              <a:rPr lang="tr-TR" sz="3200" b="1" dirty="0" smtClean="0"/>
              <a:t>2014: Trakya’daki yerleşimler sistemi</a:t>
            </a:r>
            <a:endParaRPr lang="tr-TR" sz="3200" b="1" dirty="0"/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997" y="1162050"/>
            <a:ext cx="8277225" cy="5695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64336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28</a:t>
            </a:fld>
            <a:endParaRPr lang="en-US"/>
          </a:p>
        </p:txBody>
      </p:sp>
      <p:sp>
        <p:nvSpPr>
          <p:cNvPr id="6" name="Dikdörtgen 5"/>
          <p:cNvSpPr/>
          <p:nvPr/>
        </p:nvSpPr>
        <p:spPr bwMode="auto">
          <a:xfrm>
            <a:off x="-304800" y="-228600"/>
            <a:ext cx="11811000" cy="152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Başlık 1"/>
          <p:cNvSpPr txBox="1">
            <a:spLocks/>
          </p:cNvSpPr>
          <p:nvPr/>
        </p:nvSpPr>
        <p:spPr bwMode="auto">
          <a:xfrm>
            <a:off x="304800" y="762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3200" b="1" kern="0" dirty="0" smtClean="0"/>
              <a:t>2014: Kuzey İtalya’daki yerleşimler sistemi – orta ölçekli «merkezler»</a:t>
            </a:r>
            <a:endParaRPr lang="tr-TR" sz="3200" b="1" kern="0" dirty="0"/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7107" y="2438400"/>
            <a:ext cx="9162910" cy="3733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 bwMode="auto">
          <a:xfrm>
            <a:off x="22746" y="1221759"/>
            <a:ext cx="885825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Milan 7.4 Milyon</a:t>
            </a:r>
          </a:p>
        </p:txBody>
      </p:sp>
      <p:cxnSp>
        <p:nvCxnSpPr>
          <p:cNvPr id="10" name="Düz Ok Bağlayıcısı 9"/>
          <p:cNvCxnSpPr>
            <a:endCxn id="9" idx="2"/>
          </p:cNvCxnSpPr>
          <p:nvPr/>
        </p:nvCxnSpPr>
        <p:spPr bwMode="auto">
          <a:xfrm flipH="1" flipV="1">
            <a:off x="465659" y="2155209"/>
            <a:ext cx="442912" cy="1654791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2" name="Dikdörtgen 11"/>
          <p:cNvSpPr/>
          <p:nvPr/>
        </p:nvSpPr>
        <p:spPr bwMode="auto">
          <a:xfrm>
            <a:off x="3305175" y="1219200"/>
            <a:ext cx="1038225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err="1" smtClean="0">
                <a:solidFill>
                  <a:schemeClr val="bg1"/>
                </a:solidFill>
              </a:rPr>
              <a:t>Brescia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194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3" name="Düz Ok Bağlayıcısı 12"/>
          <p:cNvCxnSpPr>
            <a:endCxn id="12" idx="2"/>
          </p:cNvCxnSpPr>
          <p:nvPr/>
        </p:nvCxnSpPr>
        <p:spPr bwMode="auto">
          <a:xfrm flipV="1">
            <a:off x="3733800" y="2152650"/>
            <a:ext cx="90488" cy="1635742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5" name="Dikdörtgen 14"/>
          <p:cNvSpPr/>
          <p:nvPr/>
        </p:nvSpPr>
        <p:spPr bwMode="auto">
          <a:xfrm>
            <a:off x="1524000" y="1224518"/>
            <a:ext cx="1190625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smtClean="0">
                <a:solidFill>
                  <a:schemeClr val="bg1"/>
                </a:solidFill>
              </a:rPr>
              <a:t>Bergamo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121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6" name="Düz Ok Bağlayıcısı 15"/>
          <p:cNvCxnSpPr>
            <a:endCxn id="15" idx="2"/>
          </p:cNvCxnSpPr>
          <p:nvPr/>
        </p:nvCxnSpPr>
        <p:spPr bwMode="auto">
          <a:xfrm flipH="1" flipV="1">
            <a:off x="2119313" y="2157968"/>
            <a:ext cx="166687" cy="925574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8" name="Dikdörtgen 17"/>
          <p:cNvSpPr/>
          <p:nvPr/>
        </p:nvSpPr>
        <p:spPr bwMode="auto">
          <a:xfrm>
            <a:off x="5029200" y="1219200"/>
            <a:ext cx="1038225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smtClean="0">
                <a:solidFill>
                  <a:schemeClr val="bg1"/>
                </a:solidFill>
              </a:rPr>
              <a:t>Verona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265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9" name="Düz Ok Bağlayıcısı 18"/>
          <p:cNvCxnSpPr>
            <a:endCxn id="18" idx="2"/>
          </p:cNvCxnSpPr>
          <p:nvPr/>
        </p:nvCxnSpPr>
        <p:spPr bwMode="auto">
          <a:xfrm flipV="1">
            <a:off x="5548313" y="2152650"/>
            <a:ext cx="0" cy="1809750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2" name="Dikdörtgen 21"/>
          <p:cNvSpPr/>
          <p:nvPr/>
        </p:nvSpPr>
        <p:spPr bwMode="auto">
          <a:xfrm>
            <a:off x="6734175" y="1219200"/>
            <a:ext cx="1038225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err="1" smtClean="0">
                <a:solidFill>
                  <a:schemeClr val="bg1"/>
                </a:solidFill>
              </a:rPr>
              <a:t>Vicenza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115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23" name="Düz Ok Bağlayıcısı 22"/>
          <p:cNvCxnSpPr/>
          <p:nvPr/>
        </p:nvCxnSpPr>
        <p:spPr bwMode="auto">
          <a:xfrm flipV="1">
            <a:off x="7086600" y="2209800"/>
            <a:ext cx="152400" cy="1524000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5" name="Dikdörtgen 24"/>
          <p:cNvSpPr/>
          <p:nvPr/>
        </p:nvSpPr>
        <p:spPr bwMode="auto">
          <a:xfrm>
            <a:off x="7953375" y="1219200"/>
            <a:ext cx="1038225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err="1" smtClean="0">
                <a:solidFill>
                  <a:schemeClr val="bg1"/>
                </a:solidFill>
              </a:rPr>
              <a:t>Padova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214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26" name="Düz Ok Bağlayıcısı 25"/>
          <p:cNvCxnSpPr/>
          <p:nvPr/>
        </p:nvCxnSpPr>
        <p:spPr bwMode="auto">
          <a:xfrm flipV="1">
            <a:off x="7924800" y="2209800"/>
            <a:ext cx="547687" cy="1981200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8" name="Dikdörtgen 27"/>
          <p:cNvSpPr/>
          <p:nvPr/>
        </p:nvSpPr>
        <p:spPr bwMode="auto">
          <a:xfrm>
            <a:off x="1084001" y="5828163"/>
            <a:ext cx="1114425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err="1" smtClean="0">
                <a:solidFill>
                  <a:schemeClr val="bg1"/>
                </a:solidFill>
              </a:rPr>
              <a:t>Piacenza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100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29" name="Düz Ok Bağlayıcısı 28"/>
          <p:cNvCxnSpPr/>
          <p:nvPr/>
        </p:nvCxnSpPr>
        <p:spPr bwMode="auto">
          <a:xfrm flipH="1">
            <a:off x="1752600" y="5410200"/>
            <a:ext cx="547688" cy="417963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2" name="Dikdörtgen 31"/>
          <p:cNvSpPr/>
          <p:nvPr/>
        </p:nvSpPr>
        <p:spPr bwMode="auto">
          <a:xfrm>
            <a:off x="7924800" y="5814950"/>
            <a:ext cx="1114425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Venedik 270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33" name="Düz Ok Bağlayıcısı 32"/>
          <p:cNvCxnSpPr/>
          <p:nvPr/>
        </p:nvCxnSpPr>
        <p:spPr bwMode="auto">
          <a:xfrm flipH="1">
            <a:off x="8686800" y="4226131"/>
            <a:ext cx="152400" cy="1588819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5" name="Dikdörtgen 34"/>
          <p:cNvSpPr/>
          <p:nvPr/>
        </p:nvSpPr>
        <p:spPr bwMode="auto">
          <a:xfrm>
            <a:off x="2667000" y="5848350"/>
            <a:ext cx="1114425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600" b="1" i="0" u="none" strike="noStrike" cap="none" normalizeH="0" baseline="0" dirty="0" err="1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Cremona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70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36" name="Düz Ok Bağlayıcısı 35"/>
          <p:cNvCxnSpPr/>
          <p:nvPr/>
        </p:nvCxnSpPr>
        <p:spPr bwMode="auto">
          <a:xfrm flipH="1">
            <a:off x="3224212" y="5181600"/>
            <a:ext cx="52388" cy="633350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8" name="Dikdörtgen 37"/>
          <p:cNvSpPr/>
          <p:nvPr/>
        </p:nvSpPr>
        <p:spPr bwMode="auto">
          <a:xfrm>
            <a:off x="4343400" y="5848350"/>
            <a:ext cx="1114425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err="1" smtClean="0">
                <a:solidFill>
                  <a:schemeClr val="bg1"/>
                </a:solidFill>
              </a:rPr>
              <a:t>Mantuva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49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39" name="Düz Ok Bağlayıcısı 38"/>
          <p:cNvCxnSpPr/>
          <p:nvPr/>
        </p:nvCxnSpPr>
        <p:spPr bwMode="auto">
          <a:xfrm flipH="1">
            <a:off x="5029200" y="5181600"/>
            <a:ext cx="52388" cy="633350"/>
          </a:xfrm>
          <a:prstGeom prst="straightConnector1">
            <a:avLst/>
          </a:prstGeom>
          <a:solidFill>
            <a:schemeClr val="accent1"/>
          </a:solidFill>
          <a:ln w="34925" cap="flat" cmpd="sng" algn="ctr">
            <a:solidFill>
              <a:schemeClr val="tx1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40" name="Düz Ok Bağlayıcısı 39"/>
          <p:cNvCxnSpPr/>
          <p:nvPr/>
        </p:nvCxnSpPr>
        <p:spPr bwMode="auto">
          <a:xfrm>
            <a:off x="1084001" y="4114800"/>
            <a:ext cx="7388486" cy="35131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arrow"/>
          </a:ln>
          <a:effectLst/>
        </p:spPr>
      </p:cxnSp>
      <p:sp>
        <p:nvSpPr>
          <p:cNvPr id="41" name="Metin kutusu 40"/>
          <p:cNvSpPr txBox="1"/>
          <p:nvPr/>
        </p:nvSpPr>
        <p:spPr>
          <a:xfrm>
            <a:off x="4010025" y="4191000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273 km</a:t>
            </a:r>
            <a:endParaRPr lang="tr-TR" sz="2400" dirty="0"/>
          </a:p>
        </p:txBody>
      </p:sp>
    </p:spTree>
    <p:extLst>
      <p:ext uri="{BB962C8B-B14F-4D97-AF65-F5344CB8AC3E}">
        <p14:creationId xmlns:p14="http://schemas.microsoft.com/office/powerpoint/2010/main" val="20285095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Dikdörtgen 16"/>
          <p:cNvSpPr/>
          <p:nvPr/>
        </p:nvSpPr>
        <p:spPr bwMode="auto">
          <a:xfrm>
            <a:off x="-304800" y="-152400"/>
            <a:ext cx="11811000" cy="152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" name="Dikdörtgen 6"/>
          <p:cNvSpPr/>
          <p:nvPr/>
        </p:nvSpPr>
        <p:spPr bwMode="auto">
          <a:xfrm>
            <a:off x="152400" y="838200"/>
            <a:ext cx="1143000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smtClean="0">
                <a:solidFill>
                  <a:schemeClr val="bg1"/>
                </a:solidFill>
              </a:rPr>
              <a:t>Verona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265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600" y="838200"/>
            <a:ext cx="4083006" cy="12928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Dikdörtgen 8"/>
          <p:cNvSpPr/>
          <p:nvPr/>
        </p:nvSpPr>
        <p:spPr bwMode="auto">
          <a:xfrm>
            <a:off x="104774" y="2362200"/>
            <a:ext cx="1190626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smtClean="0">
                <a:solidFill>
                  <a:schemeClr val="bg1"/>
                </a:solidFill>
              </a:rPr>
              <a:t>Bergamo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121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1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71599" y="2324111"/>
            <a:ext cx="4083007" cy="133348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87307" y="4114800"/>
            <a:ext cx="4067299" cy="130734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Dikdörtgen 11"/>
          <p:cNvSpPr/>
          <p:nvPr/>
        </p:nvSpPr>
        <p:spPr bwMode="auto">
          <a:xfrm>
            <a:off x="122712" y="4146468"/>
            <a:ext cx="1172688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err="1" smtClean="0">
                <a:solidFill>
                  <a:schemeClr val="bg1"/>
                </a:solidFill>
              </a:rPr>
              <a:t>Padova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214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5401" y="5418015"/>
            <a:ext cx="4159206" cy="136378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4" name="Dikdörtgen 13"/>
          <p:cNvSpPr/>
          <p:nvPr/>
        </p:nvSpPr>
        <p:spPr bwMode="auto">
          <a:xfrm>
            <a:off x="152400" y="5715000"/>
            <a:ext cx="1143001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err="1" smtClean="0">
                <a:solidFill>
                  <a:schemeClr val="bg1"/>
                </a:solidFill>
              </a:rPr>
              <a:t>Brescia</a:t>
            </a:r>
            <a:r>
              <a:rPr kumimoji="0" lang="tr-TR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194</a:t>
            </a:r>
            <a:r>
              <a:rPr kumimoji="0" lang="tr-TR" sz="1600" b="1" i="0" u="none" strike="noStrike" cap="none" normalizeH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 bin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7173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51506" y="1752600"/>
            <a:ext cx="3792494" cy="12227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6" name="Dikdörtgen 15"/>
          <p:cNvSpPr/>
          <p:nvPr/>
        </p:nvSpPr>
        <p:spPr bwMode="auto">
          <a:xfrm>
            <a:off x="6858000" y="3124200"/>
            <a:ext cx="1190626" cy="933450"/>
          </a:xfrm>
          <a:prstGeom prst="rect">
            <a:avLst/>
          </a:prstGeom>
          <a:solidFill>
            <a:schemeClr val="tx2">
              <a:alpha val="71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600" dirty="0" smtClean="0">
                <a:solidFill>
                  <a:schemeClr val="bg1"/>
                </a:solidFill>
              </a:rPr>
              <a:t>İtalya 60 milyon</a:t>
            </a:r>
            <a:endParaRPr kumimoji="0" lang="tr-TR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8" name="Başlık 1"/>
          <p:cNvSpPr txBox="1">
            <a:spLocks/>
          </p:cNvSpPr>
          <p:nvPr/>
        </p:nvSpPr>
        <p:spPr bwMode="auto">
          <a:xfrm>
            <a:off x="152400" y="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800" b="1" kern="0" dirty="0" smtClean="0"/>
              <a:t>İtalya’nın orta ölçekli kentleri küreselleşmeye direniyor… (1870-2012 nüfus eğilimleri)</a:t>
            </a:r>
            <a:endParaRPr lang="tr-TR" sz="2800" b="1" kern="0" dirty="0"/>
          </a:p>
        </p:txBody>
      </p:sp>
    </p:spTree>
    <p:extLst>
      <p:ext uri="{BB962C8B-B14F-4D97-AF65-F5344CB8AC3E}">
        <p14:creationId xmlns:p14="http://schemas.microsoft.com/office/powerpoint/2010/main" val="4422456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534400" cy="838200"/>
          </a:xfrm>
        </p:spPr>
        <p:txBody>
          <a:bodyPr>
            <a:noAutofit/>
          </a:bodyPr>
          <a:lstStyle/>
          <a:p>
            <a:r>
              <a:rPr lang="tr-TR" sz="2400" b="1" dirty="0" err="1" smtClean="0"/>
              <a:t>TEPAV’ın</a:t>
            </a:r>
            <a:r>
              <a:rPr lang="tr-TR" sz="2400" b="1" dirty="0" smtClean="0"/>
              <a:t> farklı düzeylerde düşünme süreci… (1)</a:t>
            </a:r>
            <a:r>
              <a:rPr lang="tr-TR" sz="1400" b="1" dirty="0"/>
              <a:t/>
            </a:r>
            <a:br>
              <a:rPr lang="tr-TR" sz="1400" b="1" dirty="0"/>
            </a:br>
            <a:r>
              <a:rPr lang="tr-TR" sz="1800" i="1" dirty="0" smtClean="0"/>
              <a:t>bazı örnekler</a:t>
            </a:r>
            <a:r>
              <a:rPr lang="tr-TR" sz="1200" b="1" dirty="0" smtClean="0"/>
              <a:t> </a:t>
            </a:r>
            <a:endParaRPr lang="tr-TR" sz="2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600200"/>
            <a:ext cx="8534400" cy="4800600"/>
          </a:xfrm>
        </p:spPr>
        <p:txBody>
          <a:bodyPr/>
          <a:lstStyle/>
          <a:p>
            <a:r>
              <a:rPr lang="tr-TR" sz="2400" dirty="0" smtClean="0"/>
              <a:t>Ulusal düzey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2005: Yatırım Ortamı Değerlendirmesi 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2006: Dokuzuncu Kalkınma Planı, Sanayi Politikaları ÖİK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2007-2008: Türkiye Sanayi Stratejisi Belgesi 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2012: Onuncu Kalkınma Planı, İmalat Sanayinde Dönüşüm ÖİK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2012 -2014: </a:t>
            </a:r>
            <a:r>
              <a:rPr lang="tr-TR" sz="2000" dirty="0" err="1" smtClean="0"/>
              <a:t>Sektörel</a:t>
            </a:r>
            <a:r>
              <a:rPr lang="tr-TR" sz="2000" dirty="0" smtClean="0"/>
              <a:t> Rekabet gücü analizleri (Gıda, Makine vb.)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2014: G-20 Türkiye 2015 dönem başkanlığı için koordinasyon </a:t>
            </a:r>
          </a:p>
          <a:p>
            <a:r>
              <a:rPr lang="tr-TR" sz="2400" dirty="0"/>
              <a:t>Uluslararası düzey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2005-2006: Gazze </a:t>
            </a:r>
            <a:r>
              <a:rPr lang="tr-TR" sz="2000" dirty="0"/>
              <a:t>Erez Sanayi Bölgesi </a:t>
            </a:r>
            <a:r>
              <a:rPr lang="tr-TR" sz="2000" dirty="0" smtClean="0"/>
              <a:t>Projesi</a:t>
            </a:r>
            <a:endParaRPr lang="tr-TR" sz="2000" dirty="0"/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2010 – devam: Filistin </a:t>
            </a:r>
            <a:r>
              <a:rPr lang="tr-TR" sz="2000" dirty="0"/>
              <a:t>Cenin Sanayi Bölgesi </a:t>
            </a:r>
            <a:r>
              <a:rPr lang="tr-TR" sz="2000" dirty="0" smtClean="0"/>
              <a:t>Projesi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2011: KKTC’de Kurumsal Gözden Geçirme ve Ekonomik Strateji 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2012: Mısır, Tunus, </a:t>
            </a:r>
            <a:r>
              <a:rPr lang="tr-TR" sz="2000" dirty="0" err="1" smtClean="0"/>
              <a:t>Flistin’de</a:t>
            </a:r>
            <a:r>
              <a:rPr lang="tr-TR" sz="2000" dirty="0" smtClean="0"/>
              <a:t> AB-Türkiye İşletmeler Ağı 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2013: Kazakistan’da Organize Sanayi Bölgeleri Programı   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2015?: Makedonya ve Gürcistan için Sanayi Stratejileri </a:t>
            </a:r>
            <a:endParaRPr lang="tr-TR" sz="2000" dirty="0"/>
          </a:p>
          <a:p>
            <a:pPr lvl="1"/>
            <a:endParaRPr lang="tr-TR" sz="2000" dirty="0" smtClean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F2227807-6670-4078-A943-25C99284E16E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48759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b="1" dirty="0" smtClean="0"/>
              <a:t>Öte yandan Uzunköprü…</a:t>
            </a:r>
            <a:endParaRPr lang="tr-TR" b="1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30</a:t>
            </a:fld>
            <a:endParaRPr lang="en-US"/>
          </a:p>
        </p:txBody>
      </p:sp>
      <p:graphicFrame>
        <p:nvGraphicFramePr>
          <p:cNvPr id="6" name="Grafik 5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35490925"/>
              </p:ext>
            </p:extLst>
          </p:nvPr>
        </p:nvGraphicFramePr>
        <p:xfrm>
          <a:off x="838200" y="2362200"/>
          <a:ext cx="76200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7" name="28 Metin kutusu"/>
          <p:cNvSpPr txBox="1"/>
          <p:nvPr/>
        </p:nvSpPr>
        <p:spPr>
          <a:xfrm>
            <a:off x="1081326" y="1728242"/>
            <a:ext cx="6984776" cy="7078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b="1" dirty="0" smtClean="0"/>
              <a:t>Günümüz Türkiye sınırlarında yaşayan her 10.000 kişiden kaçı Uzunköprü’de yaşıyor?</a:t>
            </a:r>
            <a:endParaRPr lang="en-US" sz="2000" b="1" dirty="0"/>
          </a:p>
        </p:txBody>
      </p:sp>
    </p:spTree>
    <p:extLst>
      <p:ext uri="{BB962C8B-B14F-4D97-AF65-F5344CB8AC3E}">
        <p14:creationId xmlns:p14="http://schemas.microsoft.com/office/powerpoint/2010/main" val="1742318098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 bwMode="auto">
          <a:xfrm>
            <a:off x="-304800" y="-228600"/>
            <a:ext cx="11811000" cy="152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6" name="Düz Ok Bağlayıcısı 5"/>
          <p:cNvCxnSpPr/>
          <p:nvPr/>
        </p:nvCxnSpPr>
        <p:spPr bwMode="auto">
          <a:xfrm>
            <a:off x="1295400" y="2667000"/>
            <a:ext cx="6781800" cy="30480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arrow"/>
          </a:ln>
          <a:effectLst/>
        </p:spPr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" y="914400"/>
            <a:ext cx="83058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Başlık 1"/>
          <p:cNvSpPr>
            <a:spLocks noGrp="1"/>
          </p:cNvSpPr>
          <p:nvPr>
            <p:ph type="title"/>
          </p:nvPr>
        </p:nvSpPr>
        <p:spPr>
          <a:xfrm>
            <a:off x="304800" y="0"/>
            <a:ext cx="8534400" cy="838200"/>
          </a:xfrm>
        </p:spPr>
        <p:txBody>
          <a:bodyPr/>
          <a:lstStyle/>
          <a:p>
            <a:r>
              <a:rPr lang="tr-TR" sz="3200" b="1" dirty="0" smtClean="0"/>
              <a:t>2014: Trakya’daki yerleşimler sistemi</a:t>
            </a:r>
            <a:endParaRPr lang="tr-TR" sz="3200" b="1" dirty="0"/>
          </a:p>
        </p:txBody>
      </p:sp>
      <p:sp>
        <p:nvSpPr>
          <p:cNvPr id="8" name="Metin kutusu 7"/>
          <p:cNvSpPr txBox="1"/>
          <p:nvPr/>
        </p:nvSpPr>
        <p:spPr>
          <a:xfrm>
            <a:off x="3429000" y="2774355"/>
            <a:ext cx="1447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2400" dirty="0" smtClean="0"/>
              <a:t>238 km</a:t>
            </a:r>
            <a:endParaRPr lang="tr-TR" sz="2400" dirty="0"/>
          </a:p>
        </p:txBody>
      </p:sp>
      <p:cxnSp>
        <p:nvCxnSpPr>
          <p:cNvPr id="9" name="Düz Ok Bağlayıcısı 8"/>
          <p:cNvCxnSpPr/>
          <p:nvPr/>
        </p:nvCxnSpPr>
        <p:spPr bwMode="auto">
          <a:xfrm>
            <a:off x="2362200" y="2362200"/>
            <a:ext cx="4572000" cy="1752600"/>
          </a:xfrm>
          <a:prstGeom prst="straightConnector1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triangle" w="med" len="med"/>
            <a:tailEnd type="arrow"/>
          </a:ln>
          <a:effectLst/>
        </p:spPr>
      </p:cxnSp>
    </p:spTree>
    <p:extLst>
      <p:ext uri="{BB962C8B-B14F-4D97-AF65-F5344CB8AC3E}">
        <p14:creationId xmlns:p14="http://schemas.microsoft.com/office/powerpoint/2010/main" val="266029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b="1" dirty="0" smtClean="0"/>
              <a:t>Bir merkezler sistemi olarak Trakya?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47800"/>
            <a:ext cx="8534400" cy="4800600"/>
          </a:xfrm>
        </p:spPr>
        <p:txBody>
          <a:bodyPr/>
          <a:lstStyle/>
          <a:p>
            <a:r>
              <a:rPr lang="tr-TR" sz="2800" dirty="0" smtClean="0"/>
              <a:t>Kalkınmanın ilk aşaması: her yeri </a:t>
            </a:r>
            <a:r>
              <a:rPr lang="tr-TR" sz="2800" dirty="0" err="1" smtClean="0"/>
              <a:t>birbirne</a:t>
            </a:r>
            <a:r>
              <a:rPr lang="tr-TR" sz="2800" dirty="0" smtClean="0"/>
              <a:t> </a:t>
            </a:r>
            <a:r>
              <a:rPr lang="tr-TR" sz="2800" dirty="0" err="1" smtClean="0"/>
              <a:t>bağlayailmekti</a:t>
            </a:r>
            <a:endParaRPr lang="tr-TR" sz="2800" dirty="0" smtClean="0"/>
          </a:p>
          <a:p>
            <a:pPr lvl="1"/>
            <a:r>
              <a:rPr lang="tr-TR" sz="2400" dirty="0"/>
              <a:t> </a:t>
            </a:r>
            <a:r>
              <a:rPr lang="tr-TR" sz="2400" dirty="0" smtClean="0"/>
              <a:t>Tarımsal fazla, sermaye birikimi, kentleşme, sanayileşme. Trakya bu aşamayı aştı.   </a:t>
            </a:r>
          </a:p>
          <a:p>
            <a:pPr lvl="1"/>
            <a:r>
              <a:rPr lang="tr-TR" sz="2400" dirty="0"/>
              <a:t> </a:t>
            </a:r>
            <a:r>
              <a:rPr lang="tr-TR" sz="2400" dirty="0" smtClean="0"/>
              <a:t>+ Ortasında otoyol omurgası olduğu için Trakya Türkiye’nin en şanslı bölgesi.</a:t>
            </a:r>
          </a:p>
          <a:p>
            <a:r>
              <a:rPr lang="tr-TR" sz="2800" dirty="0" smtClean="0"/>
              <a:t>Bir sonraki aşama nedir? </a:t>
            </a:r>
          </a:p>
          <a:p>
            <a:pPr lvl="1"/>
            <a:r>
              <a:rPr lang="tr-TR" sz="2400" dirty="0"/>
              <a:t> </a:t>
            </a:r>
            <a:r>
              <a:rPr lang="tr-TR" sz="2400" dirty="0" smtClean="0"/>
              <a:t>Yerleşimleri gerçek merkezlere dönüştürmek</a:t>
            </a:r>
          </a:p>
          <a:p>
            <a:pPr lvl="1"/>
            <a:r>
              <a:rPr lang="tr-TR" sz="2400" dirty="0"/>
              <a:t> </a:t>
            </a:r>
            <a:r>
              <a:rPr lang="tr-TR" sz="2400" dirty="0" smtClean="0"/>
              <a:t>Çeşitlenme, uzmanlaşma, yüksek yaşam kalitesi</a:t>
            </a:r>
          </a:p>
          <a:p>
            <a:r>
              <a:rPr lang="tr-TR" sz="2800" dirty="0" smtClean="0"/>
              <a:t>Trakya’yı bir merkezler sistemi olarak kurgulamak</a:t>
            </a:r>
          </a:p>
          <a:p>
            <a:pPr marL="457200" lvl="1" indent="0">
              <a:buNone/>
            </a:pPr>
            <a:endParaRPr lang="tr-TR" sz="2400" dirty="0" smtClean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32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8803773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D:\TEPAV\Projeler\P3007 Hamzadere Bolgesi\2014.08.13 Trakya KA Toplantısı sunum\hartalar resimler gorseller\Ölçek 50 km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53400" y="152400"/>
            <a:ext cx="1419225" cy="2000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7212" y="914400"/>
            <a:ext cx="8305800" cy="5753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cxnSp>
        <p:nvCxnSpPr>
          <p:cNvPr id="3" name="Düz Bağlayıcı 2"/>
          <p:cNvCxnSpPr/>
          <p:nvPr/>
        </p:nvCxnSpPr>
        <p:spPr bwMode="auto">
          <a:xfrm flipV="1">
            <a:off x="2971800" y="3581400"/>
            <a:ext cx="381000" cy="914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" name="Düz Bağlayıcı 5"/>
          <p:cNvCxnSpPr/>
          <p:nvPr/>
        </p:nvCxnSpPr>
        <p:spPr bwMode="auto">
          <a:xfrm flipV="1">
            <a:off x="3352800" y="3124200"/>
            <a:ext cx="533400" cy="4572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9" name="Düz Bağlayıcı 8"/>
          <p:cNvCxnSpPr/>
          <p:nvPr/>
        </p:nvCxnSpPr>
        <p:spPr bwMode="auto">
          <a:xfrm>
            <a:off x="3429000" y="3581400"/>
            <a:ext cx="762000" cy="6096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1" name="Düz Bağlayıcı 10"/>
          <p:cNvCxnSpPr/>
          <p:nvPr/>
        </p:nvCxnSpPr>
        <p:spPr bwMode="auto">
          <a:xfrm>
            <a:off x="3429000" y="3581400"/>
            <a:ext cx="762000" cy="152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3" name="Düz Bağlayıcı 12"/>
          <p:cNvCxnSpPr/>
          <p:nvPr/>
        </p:nvCxnSpPr>
        <p:spPr bwMode="auto">
          <a:xfrm>
            <a:off x="4267200" y="3733800"/>
            <a:ext cx="533400" cy="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6" name="Düz Bağlayıcı 15"/>
          <p:cNvCxnSpPr/>
          <p:nvPr/>
        </p:nvCxnSpPr>
        <p:spPr bwMode="auto">
          <a:xfrm flipV="1">
            <a:off x="4876800" y="3352800"/>
            <a:ext cx="381000" cy="3810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18" name="Düz Bağlayıcı 17"/>
          <p:cNvCxnSpPr/>
          <p:nvPr/>
        </p:nvCxnSpPr>
        <p:spPr bwMode="auto">
          <a:xfrm flipV="1">
            <a:off x="4343400" y="2895600"/>
            <a:ext cx="723900" cy="4572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0" name="Düz Bağlayıcı 19"/>
          <p:cNvCxnSpPr/>
          <p:nvPr/>
        </p:nvCxnSpPr>
        <p:spPr bwMode="auto">
          <a:xfrm flipV="1">
            <a:off x="3962400" y="2590800"/>
            <a:ext cx="723900" cy="4572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1" name="Düz Bağlayıcı 20"/>
          <p:cNvCxnSpPr/>
          <p:nvPr/>
        </p:nvCxnSpPr>
        <p:spPr bwMode="auto">
          <a:xfrm>
            <a:off x="2590800" y="3429000"/>
            <a:ext cx="762000" cy="152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3" name="Düz Bağlayıcı 22"/>
          <p:cNvCxnSpPr/>
          <p:nvPr/>
        </p:nvCxnSpPr>
        <p:spPr bwMode="auto">
          <a:xfrm>
            <a:off x="2971800" y="4495800"/>
            <a:ext cx="457200" cy="6858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5" name="Düz Bağlayıcı 24"/>
          <p:cNvCxnSpPr/>
          <p:nvPr/>
        </p:nvCxnSpPr>
        <p:spPr bwMode="auto">
          <a:xfrm>
            <a:off x="2667000" y="1828800"/>
            <a:ext cx="304800" cy="2286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7" name="Düz Bağlayıcı 26"/>
          <p:cNvCxnSpPr/>
          <p:nvPr/>
        </p:nvCxnSpPr>
        <p:spPr bwMode="auto">
          <a:xfrm>
            <a:off x="3048000" y="2057400"/>
            <a:ext cx="571500" cy="1143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29" name="Düz Bağlayıcı 28"/>
          <p:cNvCxnSpPr/>
          <p:nvPr/>
        </p:nvCxnSpPr>
        <p:spPr bwMode="auto">
          <a:xfrm>
            <a:off x="1371600" y="2667000"/>
            <a:ext cx="1143000" cy="7620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1" name="Düz Bağlayıcı 30"/>
          <p:cNvCxnSpPr/>
          <p:nvPr/>
        </p:nvCxnSpPr>
        <p:spPr bwMode="auto">
          <a:xfrm flipV="1">
            <a:off x="1752600" y="3429000"/>
            <a:ext cx="762000" cy="152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3" name="Düz Bağlayıcı 32"/>
          <p:cNvCxnSpPr/>
          <p:nvPr/>
        </p:nvCxnSpPr>
        <p:spPr bwMode="auto">
          <a:xfrm flipV="1">
            <a:off x="1828800" y="3429000"/>
            <a:ext cx="762000" cy="8382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Düz Bağlayıcı 34"/>
          <p:cNvCxnSpPr/>
          <p:nvPr/>
        </p:nvCxnSpPr>
        <p:spPr bwMode="auto">
          <a:xfrm flipV="1">
            <a:off x="2438400" y="3581400"/>
            <a:ext cx="914400" cy="914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7" name="Düz Bağlayıcı 36"/>
          <p:cNvCxnSpPr/>
          <p:nvPr/>
        </p:nvCxnSpPr>
        <p:spPr bwMode="auto">
          <a:xfrm flipV="1">
            <a:off x="3390900" y="2438400"/>
            <a:ext cx="800100" cy="533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9" name="Düz Bağlayıcı 38"/>
          <p:cNvCxnSpPr/>
          <p:nvPr/>
        </p:nvCxnSpPr>
        <p:spPr bwMode="auto">
          <a:xfrm flipV="1">
            <a:off x="2590800" y="3048000"/>
            <a:ext cx="1295400" cy="3810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1" name="Düz Bağlayıcı 40"/>
          <p:cNvCxnSpPr/>
          <p:nvPr/>
        </p:nvCxnSpPr>
        <p:spPr bwMode="auto">
          <a:xfrm flipV="1">
            <a:off x="2514600" y="2971800"/>
            <a:ext cx="819150" cy="4572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3" name="Düz Bağlayıcı 42"/>
          <p:cNvCxnSpPr/>
          <p:nvPr/>
        </p:nvCxnSpPr>
        <p:spPr bwMode="auto">
          <a:xfrm flipH="1" flipV="1">
            <a:off x="3962400" y="3048000"/>
            <a:ext cx="228600" cy="6096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5" name="Düz Bağlayıcı 44"/>
          <p:cNvCxnSpPr/>
          <p:nvPr/>
        </p:nvCxnSpPr>
        <p:spPr bwMode="auto">
          <a:xfrm flipV="1">
            <a:off x="2819400" y="2133600"/>
            <a:ext cx="800100" cy="533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46" name="Düz Bağlayıcı 45"/>
          <p:cNvCxnSpPr/>
          <p:nvPr/>
        </p:nvCxnSpPr>
        <p:spPr bwMode="auto">
          <a:xfrm>
            <a:off x="4267200" y="4267200"/>
            <a:ext cx="990600" cy="1676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213399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48" name="Düz Bağlayıcı 47"/>
          <p:cNvCxnSpPr/>
          <p:nvPr/>
        </p:nvCxnSpPr>
        <p:spPr bwMode="auto">
          <a:xfrm>
            <a:off x="4191000" y="4191000"/>
            <a:ext cx="3200400" cy="19050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213399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0" name="Düz Bağlayıcı 49"/>
          <p:cNvCxnSpPr/>
          <p:nvPr/>
        </p:nvCxnSpPr>
        <p:spPr bwMode="auto">
          <a:xfrm>
            <a:off x="4267200" y="4267200"/>
            <a:ext cx="3733800" cy="4572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213399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2" name="Düz Bağlayıcı 51"/>
          <p:cNvCxnSpPr/>
          <p:nvPr/>
        </p:nvCxnSpPr>
        <p:spPr bwMode="auto">
          <a:xfrm flipH="1">
            <a:off x="3886200" y="4267200"/>
            <a:ext cx="381000" cy="9144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rgbClr val="213399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cxnSp>
        <p:nvCxnSpPr>
          <p:cNvPr id="54" name="Düz Bağlayıcı 53"/>
          <p:cNvCxnSpPr/>
          <p:nvPr/>
        </p:nvCxnSpPr>
        <p:spPr bwMode="auto">
          <a:xfrm flipV="1">
            <a:off x="4267200" y="3733800"/>
            <a:ext cx="533400" cy="4572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58" name="Düz Bağlayıcı 57"/>
          <p:cNvCxnSpPr/>
          <p:nvPr/>
        </p:nvCxnSpPr>
        <p:spPr bwMode="auto">
          <a:xfrm>
            <a:off x="3614057" y="2171700"/>
            <a:ext cx="653143" cy="2667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0" name="Düz Bağlayıcı 59"/>
          <p:cNvCxnSpPr/>
          <p:nvPr/>
        </p:nvCxnSpPr>
        <p:spPr bwMode="auto">
          <a:xfrm>
            <a:off x="4268932" y="2452255"/>
            <a:ext cx="436418" cy="13335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2" name="Düz Bağlayıcı 61"/>
          <p:cNvCxnSpPr/>
          <p:nvPr/>
        </p:nvCxnSpPr>
        <p:spPr bwMode="auto">
          <a:xfrm>
            <a:off x="4705845" y="2638425"/>
            <a:ext cx="361455" cy="257175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4" name="Düz Bağlayıcı 63"/>
          <p:cNvCxnSpPr/>
          <p:nvPr/>
        </p:nvCxnSpPr>
        <p:spPr bwMode="auto">
          <a:xfrm>
            <a:off x="5067300" y="2919412"/>
            <a:ext cx="190500" cy="433388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68" name="Düz Bağlayıcı 67"/>
          <p:cNvCxnSpPr/>
          <p:nvPr/>
        </p:nvCxnSpPr>
        <p:spPr bwMode="auto">
          <a:xfrm>
            <a:off x="5257800" y="3352800"/>
            <a:ext cx="2133600" cy="381000"/>
          </a:xfrm>
          <a:prstGeom prst="line">
            <a:avLst/>
          </a:prstGeom>
          <a:solidFill>
            <a:schemeClr val="accent1"/>
          </a:solidFill>
          <a:ln w="50800" cap="flat" cmpd="sng" algn="ctr">
            <a:solidFill>
              <a:srgbClr val="FFC000"/>
            </a:solidFill>
            <a:prstDash val="sysDash"/>
            <a:round/>
            <a:headEnd type="none" w="med" len="med"/>
            <a:tailEnd type="none" w="med" len="med"/>
          </a:ln>
          <a:effectLst/>
        </p:spPr>
      </p:cxnSp>
      <p:sp>
        <p:nvSpPr>
          <p:cNvPr id="71" name="Dikdörtgen 70"/>
          <p:cNvSpPr/>
          <p:nvPr/>
        </p:nvSpPr>
        <p:spPr bwMode="auto">
          <a:xfrm>
            <a:off x="-304800" y="-228600"/>
            <a:ext cx="11811000" cy="15240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72" name="Başlık 1"/>
          <p:cNvSpPr>
            <a:spLocks noGrp="1"/>
          </p:cNvSpPr>
          <p:nvPr>
            <p:ph type="title"/>
          </p:nvPr>
        </p:nvSpPr>
        <p:spPr>
          <a:xfrm>
            <a:off x="304800" y="76200"/>
            <a:ext cx="8534400" cy="838200"/>
          </a:xfrm>
        </p:spPr>
        <p:txBody>
          <a:bodyPr/>
          <a:lstStyle/>
          <a:p>
            <a:r>
              <a:rPr lang="tr-TR" sz="3200" b="1" dirty="0" smtClean="0"/>
              <a:t>2030: Trakya’daki merkezler sistemi?</a:t>
            </a:r>
            <a:br>
              <a:rPr lang="tr-TR" sz="3200" b="1" dirty="0" smtClean="0"/>
            </a:br>
            <a:r>
              <a:rPr lang="tr-TR" sz="2000" b="1" dirty="0" smtClean="0"/>
              <a:t>Hem dünyayla, hem birbiriyle daha fazla bağlanmış bir Trakya?</a:t>
            </a:r>
            <a:endParaRPr lang="tr-TR" sz="3200" b="1" dirty="0"/>
          </a:p>
        </p:txBody>
      </p:sp>
      <p:cxnSp>
        <p:nvCxnSpPr>
          <p:cNvPr id="73" name="Düz Bağlayıcı 72"/>
          <p:cNvCxnSpPr/>
          <p:nvPr/>
        </p:nvCxnSpPr>
        <p:spPr bwMode="auto">
          <a:xfrm flipV="1">
            <a:off x="2242457" y="2057400"/>
            <a:ext cx="729343" cy="2286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5" name="Düz Bağlayıcı 74"/>
          <p:cNvCxnSpPr/>
          <p:nvPr/>
        </p:nvCxnSpPr>
        <p:spPr bwMode="auto">
          <a:xfrm flipH="1" flipV="1">
            <a:off x="1752600" y="1295400"/>
            <a:ext cx="533400" cy="9906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7" name="Düz Bağlayıcı 76"/>
          <p:cNvCxnSpPr/>
          <p:nvPr/>
        </p:nvCxnSpPr>
        <p:spPr bwMode="auto">
          <a:xfrm flipV="1">
            <a:off x="1295400" y="2305050"/>
            <a:ext cx="990600" cy="43815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79" name="Düz Bağlayıcı 78"/>
          <p:cNvCxnSpPr/>
          <p:nvPr/>
        </p:nvCxnSpPr>
        <p:spPr bwMode="auto">
          <a:xfrm flipV="1">
            <a:off x="1371600" y="4495800"/>
            <a:ext cx="1066800" cy="381000"/>
          </a:xfrm>
          <a:prstGeom prst="line">
            <a:avLst/>
          </a:prstGeom>
          <a:solidFill>
            <a:schemeClr val="accent1"/>
          </a:solidFill>
          <a:ln w="25400" cap="flat" cmpd="sng" algn="ctr">
            <a:solidFill>
              <a:schemeClr val="accent1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</p:spTree>
    <p:extLst>
      <p:ext uri="{BB962C8B-B14F-4D97-AF65-F5344CB8AC3E}">
        <p14:creationId xmlns:p14="http://schemas.microsoft.com/office/powerpoint/2010/main" val="23964136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b="1" dirty="0"/>
              <a:t>Politika geliştirme süreçlerine 2 temel katkı </a:t>
            </a:r>
            <a:r>
              <a:rPr lang="tr-TR" sz="3200" b="1" dirty="0" smtClean="0"/>
              <a:t>sağlıyoruz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828800"/>
            <a:ext cx="8305800" cy="46482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dirty="0" smtClean="0"/>
              <a:t>Bilgi içeriğini artırmak için araştırma ve analizler</a:t>
            </a:r>
          </a:p>
          <a:p>
            <a:pPr marL="914400" lvl="1" indent="-514350"/>
            <a:r>
              <a:rPr lang="tr-TR" dirty="0" smtClean="0"/>
              <a:t>Politikaların bilgiye dayalı, stratejik olarak geliştirilmesi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Paydaşlar arasında diyalog ortamlarının oluşturulması ve geliştirilmesi</a:t>
            </a:r>
          </a:p>
          <a:p>
            <a:pPr marL="914400" lvl="1" indent="-514350"/>
            <a:r>
              <a:rPr lang="tr-TR" dirty="0" smtClean="0"/>
              <a:t>Bilginin paydaşlar arasında yayılması, birlikte hareket edebilme becerisinin artırılması</a:t>
            </a:r>
          </a:p>
          <a:p>
            <a:pPr marL="971550" lvl="1" indent="-514350">
              <a:buFont typeface="+mj-lt"/>
              <a:buAutoNum type="arabicPeriod"/>
            </a:pPr>
            <a:endParaRPr lang="tr-TR" dirty="0" smtClean="0"/>
          </a:p>
          <a:p>
            <a:endParaRPr lang="tr-TR" sz="36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z="2800" b="1" smtClean="0"/>
              <a:pPr/>
              <a:t>34</a:t>
            </a:fld>
            <a:endParaRPr lang="tr-TR" sz="2800" b="1"/>
          </a:p>
        </p:txBody>
      </p:sp>
    </p:spTree>
    <p:extLst>
      <p:ext uri="{BB962C8B-B14F-4D97-AF65-F5344CB8AC3E}">
        <p14:creationId xmlns:p14="http://schemas.microsoft.com/office/powerpoint/2010/main" val="3938259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b="1" dirty="0" smtClean="0"/>
              <a:t>Özgün büyüme hikayesi ve rekabet gücü gündemi nasıl olabilir? </a:t>
            </a:r>
            <a:endParaRPr lang="tr-TR" sz="1800" b="1" dirty="0">
              <a:solidFill>
                <a:srgbClr val="00B050"/>
              </a:solidFill>
            </a:endParaRP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F2227807-6670-4078-A943-25C99284E16E}" type="slidenum">
              <a:rPr lang="en-US" smtClean="0"/>
              <a:pPr>
                <a:defRPr/>
              </a:pPr>
              <a:t>35</a:t>
            </a:fld>
            <a:endParaRPr lang="en-US"/>
          </a:p>
        </p:txBody>
      </p:sp>
      <p:sp>
        <p:nvSpPr>
          <p:cNvPr id="11" name="6 Metin kutusu"/>
          <p:cNvSpPr txBox="1"/>
          <p:nvPr/>
        </p:nvSpPr>
        <p:spPr>
          <a:xfrm>
            <a:off x="72008" y="1700808"/>
            <a:ext cx="4716016" cy="430887"/>
          </a:xfrm>
          <a:prstGeom prst="rect">
            <a:avLst/>
          </a:prstGeom>
          <a:solidFill>
            <a:srgbClr val="21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200" b="1" dirty="0" smtClean="0">
                <a:solidFill>
                  <a:schemeClr val="bg1"/>
                </a:solidFill>
              </a:rPr>
              <a:t>Özgün bir büyüme hikayesi?</a:t>
            </a:r>
            <a:endParaRPr lang="en-US" sz="2200" b="1" dirty="0">
              <a:solidFill>
                <a:schemeClr val="bg1"/>
              </a:solidFill>
            </a:endParaRPr>
          </a:p>
        </p:txBody>
      </p:sp>
      <p:graphicFrame>
        <p:nvGraphicFramePr>
          <p:cNvPr id="12" name="13 Diyagram"/>
          <p:cNvGraphicFramePr/>
          <p:nvPr>
            <p:extLst>
              <p:ext uri="{D42A27DB-BD31-4B8C-83A1-F6EECF244321}">
                <p14:modId xmlns:p14="http://schemas.microsoft.com/office/powerpoint/2010/main" val="1694011090"/>
              </p:ext>
            </p:extLst>
          </p:nvPr>
        </p:nvGraphicFramePr>
        <p:xfrm>
          <a:off x="72008" y="2204864"/>
          <a:ext cx="471601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3" name="16 Metin kutusu"/>
          <p:cNvSpPr txBox="1"/>
          <p:nvPr/>
        </p:nvSpPr>
        <p:spPr>
          <a:xfrm>
            <a:off x="301372" y="280357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b="1" dirty="0" smtClean="0"/>
              <a:t>Geçmiş</a:t>
            </a:r>
            <a:endParaRPr lang="en-US" sz="1800" b="1" dirty="0"/>
          </a:p>
        </p:txBody>
      </p:sp>
      <p:sp>
        <p:nvSpPr>
          <p:cNvPr id="15" name="17 Metin kutusu"/>
          <p:cNvSpPr txBox="1"/>
          <p:nvPr/>
        </p:nvSpPr>
        <p:spPr>
          <a:xfrm>
            <a:off x="1885548" y="2679303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800" b="1" dirty="0" smtClean="0"/>
              <a:t>Mevcut Durum</a:t>
            </a:r>
            <a:endParaRPr lang="en-US" sz="1800" b="1" dirty="0"/>
          </a:p>
        </p:txBody>
      </p:sp>
      <p:sp>
        <p:nvSpPr>
          <p:cNvPr id="16" name="18 Metin kutusu"/>
          <p:cNvSpPr txBox="1"/>
          <p:nvPr/>
        </p:nvSpPr>
        <p:spPr>
          <a:xfrm>
            <a:off x="3397716" y="2686515"/>
            <a:ext cx="12462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800" b="1" dirty="0" smtClean="0"/>
              <a:t>Gelecek</a:t>
            </a:r>
          </a:p>
          <a:p>
            <a:pPr algn="ctr"/>
            <a:r>
              <a:rPr lang="tr-TR" sz="3200" b="1" dirty="0" smtClean="0"/>
              <a:t>?</a:t>
            </a:r>
            <a:endParaRPr lang="en-US" sz="4400" b="1" dirty="0"/>
          </a:p>
        </p:txBody>
      </p:sp>
      <p:sp>
        <p:nvSpPr>
          <p:cNvPr id="20" name="Metin kutusu 19"/>
          <p:cNvSpPr txBox="1"/>
          <p:nvPr/>
        </p:nvSpPr>
        <p:spPr>
          <a:xfrm>
            <a:off x="899592" y="6093296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i="1" dirty="0" smtClean="0">
                <a:solidFill>
                  <a:schemeClr val="bg1"/>
                </a:solidFill>
              </a:rPr>
              <a:t>Özgün bir sentez…</a:t>
            </a:r>
            <a:endParaRPr lang="tr-TR" sz="16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8604040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200" b="1" dirty="0" smtClean="0"/>
              <a:t>Özgün büyüme hikayesi ve rekabet gücü gündemi nasıl olabilir? </a:t>
            </a:r>
            <a:endParaRPr lang="tr-TR" sz="1800" b="1" dirty="0">
              <a:solidFill>
                <a:srgbClr val="00B05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4932040" y="1628800"/>
            <a:ext cx="4139952" cy="5013176"/>
          </a:xfrm>
        </p:spPr>
        <p:txBody>
          <a:bodyPr/>
          <a:lstStyle/>
          <a:p>
            <a:endParaRPr lang="tr-TR" sz="1800" dirty="0" smtClean="0"/>
          </a:p>
          <a:p>
            <a:endParaRPr lang="tr-TR" sz="1800" dirty="0" smtClean="0"/>
          </a:p>
          <a:p>
            <a:r>
              <a:rPr lang="tr-TR" sz="1800" dirty="0" smtClean="0"/>
              <a:t>Bölgesel rekabet gündemi «önemli/öncelikli </a:t>
            </a:r>
            <a:r>
              <a:rPr lang="tr-TR" sz="1800" dirty="0"/>
              <a:t>iş </a:t>
            </a:r>
            <a:r>
              <a:rPr lang="tr-TR" sz="1800" dirty="0" smtClean="0"/>
              <a:t>listesi” nasıl olmalı?</a:t>
            </a:r>
          </a:p>
          <a:p>
            <a:pPr lvl="1"/>
            <a:r>
              <a:rPr lang="tr-TR" sz="1800" dirty="0" smtClean="0"/>
              <a:t>Özgün, analizlere dayalı</a:t>
            </a:r>
          </a:p>
          <a:p>
            <a:pPr lvl="1"/>
            <a:r>
              <a:rPr lang="tr-TR" sz="1800" dirty="0" smtClean="0"/>
              <a:t>Önceliklere dayalı (amaca ulaşmak için en «akılcı» kaynak dağılım kararları)</a:t>
            </a:r>
          </a:p>
          <a:p>
            <a:pPr lvl="1"/>
            <a:r>
              <a:rPr lang="tr-TR" sz="1800" dirty="0" smtClean="0"/>
              <a:t>Etkin bir yönetişim yapısıyla desteklenen, izlenen, değerlendirilen, koordine edilen</a:t>
            </a:r>
          </a:p>
          <a:p>
            <a:pPr lvl="1"/>
            <a:r>
              <a:rPr lang="tr-TR" sz="1800" dirty="0" smtClean="0"/>
              <a:t>Diğer bölgelerle ve ulusal gündemle uyumlu</a:t>
            </a:r>
          </a:p>
          <a:p>
            <a:pPr lvl="1"/>
            <a:r>
              <a:rPr lang="tr-TR" sz="1800" dirty="0" smtClean="0"/>
              <a:t>Sürekli güncellenen, rafta kalmayan, özel-kamu-STK diyalogun gündemini oluşturan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F2227807-6670-4078-A943-25C99284E16E}" type="slidenum">
              <a:rPr lang="en-US" smtClean="0"/>
              <a:pPr>
                <a:defRPr/>
              </a:pPr>
              <a:t>36</a:t>
            </a:fld>
            <a:endParaRPr lang="en-US"/>
          </a:p>
        </p:txBody>
      </p:sp>
      <p:sp>
        <p:nvSpPr>
          <p:cNvPr id="6" name="5 Metin kutusu"/>
          <p:cNvSpPr txBox="1"/>
          <p:nvPr/>
        </p:nvSpPr>
        <p:spPr>
          <a:xfrm>
            <a:off x="4932040" y="1700808"/>
            <a:ext cx="4364360" cy="430887"/>
          </a:xfrm>
          <a:prstGeom prst="rect">
            <a:avLst/>
          </a:prstGeom>
          <a:solidFill>
            <a:srgbClr val="21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200" b="1" dirty="0" smtClean="0">
                <a:solidFill>
                  <a:schemeClr val="bg1"/>
                </a:solidFill>
              </a:rPr>
              <a:t>Özgün rekabet gücü gündemi</a:t>
            </a:r>
            <a:endParaRPr lang="en-US" sz="2200" b="1" dirty="0">
              <a:solidFill>
                <a:schemeClr val="bg1"/>
              </a:solidFill>
            </a:endParaRPr>
          </a:p>
        </p:txBody>
      </p:sp>
      <p:sp>
        <p:nvSpPr>
          <p:cNvPr id="13" name="6 Metin kutusu"/>
          <p:cNvSpPr txBox="1"/>
          <p:nvPr/>
        </p:nvSpPr>
        <p:spPr>
          <a:xfrm>
            <a:off x="72008" y="1700808"/>
            <a:ext cx="4716016" cy="430887"/>
          </a:xfrm>
          <a:prstGeom prst="rect">
            <a:avLst/>
          </a:prstGeom>
          <a:solidFill>
            <a:srgbClr val="213399"/>
          </a:solidFill>
        </p:spPr>
        <p:txBody>
          <a:bodyPr wrap="square" rtlCol="0">
            <a:spAutoFit/>
          </a:bodyPr>
          <a:lstStyle/>
          <a:p>
            <a:pPr algn="ctr"/>
            <a:r>
              <a:rPr lang="tr-TR" sz="2200" b="1" dirty="0" smtClean="0">
                <a:solidFill>
                  <a:schemeClr val="bg1"/>
                </a:solidFill>
              </a:rPr>
              <a:t>Özgün bir büyüme hikayesi?</a:t>
            </a:r>
            <a:endParaRPr lang="en-US" sz="2200" b="1" dirty="0">
              <a:solidFill>
                <a:schemeClr val="bg1"/>
              </a:solidFill>
            </a:endParaRPr>
          </a:p>
        </p:txBody>
      </p:sp>
      <p:graphicFrame>
        <p:nvGraphicFramePr>
          <p:cNvPr id="15" name="13 Diyagram"/>
          <p:cNvGraphicFramePr/>
          <p:nvPr>
            <p:extLst>
              <p:ext uri="{D42A27DB-BD31-4B8C-83A1-F6EECF244321}">
                <p14:modId xmlns:p14="http://schemas.microsoft.com/office/powerpoint/2010/main" val="2857086383"/>
              </p:ext>
            </p:extLst>
          </p:nvPr>
        </p:nvGraphicFramePr>
        <p:xfrm>
          <a:off x="72008" y="2204864"/>
          <a:ext cx="4716016" cy="4464496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sp>
        <p:nvSpPr>
          <p:cNvPr id="16" name="16 Metin kutusu"/>
          <p:cNvSpPr txBox="1"/>
          <p:nvPr/>
        </p:nvSpPr>
        <p:spPr>
          <a:xfrm>
            <a:off x="301372" y="2803574"/>
            <a:ext cx="108012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b="1" dirty="0" smtClean="0"/>
              <a:t>Geçmiş</a:t>
            </a:r>
            <a:endParaRPr lang="en-US" sz="1800" b="1" dirty="0"/>
          </a:p>
        </p:txBody>
      </p:sp>
      <p:sp>
        <p:nvSpPr>
          <p:cNvPr id="20" name="17 Metin kutusu"/>
          <p:cNvSpPr txBox="1"/>
          <p:nvPr/>
        </p:nvSpPr>
        <p:spPr>
          <a:xfrm>
            <a:off x="1885548" y="2679303"/>
            <a:ext cx="108012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800" b="1" dirty="0" smtClean="0"/>
              <a:t>Mevcut Durum</a:t>
            </a:r>
            <a:endParaRPr lang="en-US" sz="1800" b="1" dirty="0"/>
          </a:p>
        </p:txBody>
      </p:sp>
      <p:sp>
        <p:nvSpPr>
          <p:cNvPr id="21" name="18 Metin kutusu"/>
          <p:cNvSpPr txBox="1"/>
          <p:nvPr/>
        </p:nvSpPr>
        <p:spPr>
          <a:xfrm>
            <a:off x="3397716" y="2686515"/>
            <a:ext cx="1246292" cy="86177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800" b="1" dirty="0" smtClean="0"/>
              <a:t>Gelecek</a:t>
            </a:r>
          </a:p>
          <a:p>
            <a:pPr algn="ctr"/>
            <a:r>
              <a:rPr lang="tr-TR" sz="3200" b="1" dirty="0" smtClean="0"/>
              <a:t>?</a:t>
            </a:r>
            <a:endParaRPr lang="en-US" sz="4400" b="1" dirty="0"/>
          </a:p>
        </p:txBody>
      </p:sp>
      <p:sp>
        <p:nvSpPr>
          <p:cNvPr id="22" name="Metin kutusu 21"/>
          <p:cNvSpPr txBox="1"/>
          <p:nvPr/>
        </p:nvSpPr>
        <p:spPr>
          <a:xfrm>
            <a:off x="899592" y="6093296"/>
            <a:ext cx="2952328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i="1" dirty="0" smtClean="0">
                <a:solidFill>
                  <a:schemeClr val="bg1"/>
                </a:solidFill>
              </a:rPr>
              <a:t>Özgün bir sentez…</a:t>
            </a:r>
            <a:endParaRPr lang="tr-TR" sz="1600" b="1" i="1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837465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Yuvarlatılmış Dikdörtgen 5"/>
          <p:cNvSpPr/>
          <p:nvPr/>
        </p:nvSpPr>
        <p:spPr bwMode="auto">
          <a:xfrm>
            <a:off x="395536" y="5761850"/>
            <a:ext cx="8138864" cy="105549"/>
          </a:xfrm>
          <a:prstGeom prst="round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764704"/>
            <a:ext cx="8534400" cy="504056"/>
          </a:xfrm>
        </p:spPr>
        <p:txBody>
          <a:bodyPr/>
          <a:lstStyle/>
          <a:p>
            <a:r>
              <a:rPr lang="tr-TR" sz="3200" b="1" dirty="0" smtClean="0"/>
              <a:t>Araç setinde ne var? </a:t>
            </a:r>
            <a:endParaRPr lang="tr-TR" sz="3200" b="1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F2227807-6670-4078-A943-25C99284E16E}" type="slidenum">
              <a:rPr lang="en-US" smtClean="0"/>
              <a:pPr>
                <a:defRPr/>
              </a:pPr>
              <a:t>37</a:t>
            </a:fld>
            <a:endParaRPr lang="en-US"/>
          </a:p>
        </p:txBody>
      </p:sp>
      <p:sp>
        <p:nvSpPr>
          <p:cNvPr id="12" name="11 Yuvarlatılmış Dikdörtgen"/>
          <p:cNvSpPr/>
          <p:nvPr/>
        </p:nvSpPr>
        <p:spPr bwMode="auto">
          <a:xfrm>
            <a:off x="2076228" y="3212976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Değer Zinciri Analizi</a:t>
            </a: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1" name="30 Oval"/>
          <p:cNvSpPr/>
          <p:nvPr/>
        </p:nvSpPr>
        <p:spPr bwMode="auto">
          <a:xfrm flipH="1">
            <a:off x="2183861" y="3284984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4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7" name="11 Yuvarlatılmış Dikdörtgen"/>
          <p:cNvSpPr/>
          <p:nvPr/>
        </p:nvSpPr>
        <p:spPr bwMode="auto">
          <a:xfrm>
            <a:off x="107504" y="3212976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Dış Ekonomik Çevre Analizi</a:t>
            </a:r>
          </a:p>
        </p:txBody>
      </p:sp>
      <p:sp>
        <p:nvSpPr>
          <p:cNvPr id="38" name="11 Yuvarlatılmış Dikdörtgen"/>
          <p:cNvSpPr/>
          <p:nvPr/>
        </p:nvSpPr>
        <p:spPr bwMode="auto">
          <a:xfrm>
            <a:off x="107504" y="1539220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1200" b="1" dirty="0" smtClean="0">
              <a:solidFill>
                <a:schemeClr val="bg1"/>
              </a:solidFill>
              <a:cs typeface="Arial" charset="0"/>
            </a:endParaRP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Yatırım Ortamı </a:t>
            </a:r>
            <a:r>
              <a:rPr lang="tr-TR" sz="1400" b="1" dirty="0" smtClean="0">
                <a:solidFill>
                  <a:schemeClr val="bg1"/>
                </a:solidFill>
                <a:cs typeface="Arial" charset="0"/>
              </a:rPr>
              <a:t>Değerlendirmesi</a:t>
            </a:r>
          </a:p>
        </p:txBody>
      </p:sp>
      <p:sp>
        <p:nvSpPr>
          <p:cNvPr id="39" name="11 Yuvarlatılmış Dikdörtgen"/>
          <p:cNvSpPr/>
          <p:nvPr/>
        </p:nvSpPr>
        <p:spPr bwMode="auto">
          <a:xfrm>
            <a:off x="2076228" y="1544917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1050" b="1" dirty="0" smtClean="0">
              <a:solidFill>
                <a:schemeClr val="bg1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İhracat </a:t>
            </a:r>
            <a:r>
              <a:rPr lang="tr-TR" sz="2000" b="1" dirty="0" err="1" smtClean="0">
                <a:solidFill>
                  <a:schemeClr val="bg1"/>
                </a:solidFill>
                <a:cs typeface="Arial" charset="0"/>
              </a:rPr>
              <a:t>PerformansAnalizi</a:t>
            </a: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0" name="11 Yuvarlatılmış Dikdörtgen"/>
          <p:cNvSpPr/>
          <p:nvPr/>
        </p:nvSpPr>
        <p:spPr bwMode="auto">
          <a:xfrm>
            <a:off x="3923928" y="2348880"/>
            <a:ext cx="1440160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1400" b="1" dirty="0" smtClean="0">
              <a:solidFill>
                <a:schemeClr val="bg1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Yaşam Kalitesi Analizi </a:t>
            </a:r>
          </a:p>
        </p:txBody>
      </p:sp>
      <p:sp>
        <p:nvSpPr>
          <p:cNvPr id="41" name="11 Yuvarlatılmış Dikdörtgen"/>
          <p:cNvSpPr/>
          <p:nvPr/>
        </p:nvSpPr>
        <p:spPr bwMode="auto">
          <a:xfrm>
            <a:off x="5243822" y="3212976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1200" b="1" dirty="0" smtClean="0">
              <a:solidFill>
                <a:schemeClr val="bg1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Girişimcilik Ekosistemi Analizi</a:t>
            </a: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2" name="11 Yuvarlatılmış Dikdörtgen"/>
          <p:cNvSpPr/>
          <p:nvPr/>
        </p:nvSpPr>
        <p:spPr bwMode="auto">
          <a:xfrm>
            <a:off x="7188038" y="3195404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1200" b="1" dirty="0" smtClean="0">
              <a:solidFill>
                <a:schemeClr val="bg1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Yenilik Ekosistemi Analizi </a:t>
            </a: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36" name="35 Oval"/>
          <p:cNvSpPr/>
          <p:nvPr/>
        </p:nvSpPr>
        <p:spPr bwMode="auto">
          <a:xfrm flipH="1">
            <a:off x="7260046" y="3273109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9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3" name="11 Yuvarlatılmış Dikdörtgen"/>
          <p:cNvSpPr/>
          <p:nvPr/>
        </p:nvSpPr>
        <p:spPr bwMode="auto">
          <a:xfrm>
            <a:off x="5243822" y="1539220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tr-TR" sz="300" b="1" dirty="0" smtClean="0">
              <a:solidFill>
                <a:schemeClr val="bg1"/>
              </a:solidFill>
              <a:cs typeface="Arial" charset="0"/>
            </a:endParaRP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Bağlantı Düzeyi </a:t>
            </a:r>
            <a:r>
              <a:rPr lang="tr-TR" sz="1400" b="1" dirty="0" smtClean="0">
                <a:solidFill>
                  <a:schemeClr val="bg1"/>
                </a:solidFill>
                <a:cs typeface="Arial" charset="0"/>
              </a:rPr>
              <a:t>(Connectivity)</a:t>
            </a: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 Analizi </a:t>
            </a:r>
          </a:p>
          <a:p>
            <a:pPr marR="0" indent="0" algn="ctr" fontAlgn="base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</p:txBody>
      </p:sp>
      <p:sp>
        <p:nvSpPr>
          <p:cNvPr id="44" name="11 Yuvarlatılmış Dikdörtgen"/>
          <p:cNvSpPr/>
          <p:nvPr/>
        </p:nvSpPr>
        <p:spPr bwMode="auto">
          <a:xfrm>
            <a:off x="7199913" y="1520409"/>
            <a:ext cx="1872208" cy="1601748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>
              <a:defRPr/>
            </a:pPr>
            <a:endParaRPr lang="tr-TR" sz="2000" b="1" dirty="0" smtClean="0">
              <a:solidFill>
                <a:schemeClr val="bg1"/>
              </a:solidFill>
              <a:cs typeface="Arial" charset="0"/>
            </a:endParaRPr>
          </a:p>
          <a:p>
            <a:pPr algn="ctr">
              <a:defRPr/>
            </a:pPr>
            <a:r>
              <a:rPr lang="tr-TR" sz="2000" b="1" dirty="0" smtClean="0">
                <a:solidFill>
                  <a:schemeClr val="bg1"/>
                </a:solidFill>
                <a:cs typeface="Arial" charset="0"/>
              </a:rPr>
              <a:t>Beceri Seti Analizi </a:t>
            </a:r>
          </a:p>
        </p:txBody>
      </p:sp>
      <p:sp>
        <p:nvSpPr>
          <p:cNvPr id="33" name="32 Oval"/>
          <p:cNvSpPr/>
          <p:nvPr/>
        </p:nvSpPr>
        <p:spPr bwMode="auto">
          <a:xfrm flipH="1">
            <a:off x="5327705" y="1605050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6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5" name="34 Oval"/>
          <p:cNvSpPr/>
          <p:nvPr/>
        </p:nvSpPr>
        <p:spPr bwMode="auto">
          <a:xfrm flipH="1">
            <a:off x="5339580" y="3284984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8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4" name="33 Oval"/>
          <p:cNvSpPr/>
          <p:nvPr/>
        </p:nvSpPr>
        <p:spPr bwMode="auto">
          <a:xfrm flipH="1">
            <a:off x="7295671" y="1593175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7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2" name="31 Oval"/>
          <p:cNvSpPr/>
          <p:nvPr/>
        </p:nvSpPr>
        <p:spPr bwMode="auto">
          <a:xfrm flipH="1">
            <a:off x="4067944" y="2420888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5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9" name="28 Oval"/>
          <p:cNvSpPr/>
          <p:nvPr/>
        </p:nvSpPr>
        <p:spPr bwMode="auto">
          <a:xfrm flipH="1">
            <a:off x="2159353" y="1616925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2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3" name="22 Oval"/>
          <p:cNvSpPr/>
          <p:nvPr/>
        </p:nvSpPr>
        <p:spPr bwMode="auto">
          <a:xfrm flipH="1">
            <a:off x="179512" y="1628800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05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1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0" name="29 Oval"/>
          <p:cNvSpPr/>
          <p:nvPr/>
        </p:nvSpPr>
        <p:spPr bwMode="auto">
          <a:xfrm flipH="1">
            <a:off x="227770" y="3284984"/>
            <a:ext cx="216024" cy="288032"/>
          </a:xfrm>
          <a:prstGeom prst="ellipse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050" b="1" dirty="0" smtClean="0">
                <a:latin typeface="Arial" charset="0"/>
                <a:cs typeface="Arial" charset="0"/>
              </a:rPr>
              <a:t>3</a:t>
            </a:r>
            <a:endParaRPr kumimoji="0" lang="en-US" sz="105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" name="Metin kutusu 2"/>
          <p:cNvSpPr txBox="1"/>
          <p:nvPr/>
        </p:nvSpPr>
        <p:spPr>
          <a:xfrm>
            <a:off x="533643" y="5379239"/>
            <a:ext cx="1446069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 smtClean="0"/>
              <a:t>Farkındalık</a:t>
            </a:r>
            <a:endParaRPr lang="tr-TR" sz="1800" dirty="0"/>
          </a:p>
        </p:txBody>
      </p:sp>
      <p:sp>
        <p:nvSpPr>
          <p:cNvPr id="45" name="Metin kutusu 44"/>
          <p:cNvSpPr txBox="1"/>
          <p:nvPr/>
        </p:nvSpPr>
        <p:spPr>
          <a:xfrm>
            <a:off x="2129665" y="5379239"/>
            <a:ext cx="1740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800" dirty="0" smtClean="0"/>
              <a:t>Sahiplenme</a:t>
            </a:r>
            <a:endParaRPr lang="tr-TR" sz="1800" dirty="0"/>
          </a:p>
        </p:txBody>
      </p:sp>
      <p:sp>
        <p:nvSpPr>
          <p:cNvPr id="46" name="Metin kutusu 45"/>
          <p:cNvSpPr txBox="1"/>
          <p:nvPr/>
        </p:nvSpPr>
        <p:spPr>
          <a:xfrm>
            <a:off x="5375797" y="5344041"/>
            <a:ext cx="1740233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 smtClean="0"/>
              <a:t>Doğrulama</a:t>
            </a:r>
            <a:endParaRPr lang="tr-TR" sz="1800" dirty="0"/>
          </a:p>
        </p:txBody>
      </p:sp>
      <p:sp>
        <p:nvSpPr>
          <p:cNvPr id="47" name="Metin kutusu 46"/>
          <p:cNvSpPr txBox="1"/>
          <p:nvPr/>
        </p:nvSpPr>
        <p:spPr>
          <a:xfrm>
            <a:off x="7315200" y="5344041"/>
            <a:ext cx="1301695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800" dirty="0" smtClean="0"/>
              <a:t>İşbirlikleri</a:t>
            </a:r>
            <a:endParaRPr lang="tr-TR" sz="1800" dirty="0"/>
          </a:p>
        </p:txBody>
      </p:sp>
      <p:sp>
        <p:nvSpPr>
          <p:cNvPr id="49" name="26 Yuvarlatılmış Dikdörtgen"/>
          <p:cNvSpPr/>
          <p:nvPr/>
        </p:nvSpPr>
        <p:spPr bwMode="auto">
          <a:xfrm>
            <a:off x="2363168" y="5949068"/>
            <a:ext cx="4464496" cy="908932"/>
          </a:xfrm>
          <a:prstGeom prst="roundRect">
            <a:avLst/>
          </a:prstGeom>
          <a:solidFill>
            <a:schemeClr val="accent1">
              <a:alpha val="17000"/>
            </a:schemeClr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14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50" name="23 Yuvarlatılmış Dikdörtgen"/>
          <p:cNvSpPr/>
          <p:nvPr/>
        </p:nvSpPr>
        <p:spPr bwMode="auto">
          <a:xfrm>
            <a:off x="2554018" y="6065700"/>
            <a:ext cx="4129629" cy="648284"/>
          </a:xfrm>
          <a:prstGeom prst="roundRect">
            <a:avLst/>
          </a:prstGeom>
          <a:solidFill>
            <a:srgbClr val="00206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tr-TR" sz="1800" b="1" dirty="0" smtClean="0">
                <a:solidFill>
                  <a:schemeClr val="bg1"/>
                </a:solidFill>
                <a:cs typeface="Arial" charset="0"/>
              </a:rPr>
              <a:t>Sentez ve Önceliklendirme</a:t>
            </a:r>
          </a:p>
        </p:txBody>
      </p:sp>
      <p:sp>
        <p:nvSpPr>
          <p:cNvPr id="51" name="20 Aşağı Ok"/>
          <p:cNvSpPr/>
          <p:nvPr/>
        </p:nvSpPr>
        <p:spPr bwMode="auto">
          <a:xfrm>
            <a:off x="3581400" y="4724400"/>
            <a:ext cx="1930516" cy="874009"/>
          </a:xfrm>
          <a:prstGeom prst="downArrow">
            <a:avLst/>
          </a:prstGeom>
          <a:ln>
            <a:headEnd type="none" w="med" len="med"/>
            <a:tailEnd type="none" w="med" len="med"/>
          </a:ln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8" name="Metin kutusu 47"/>
          <p:cNvSpPr txBox="1"/>
          <p:nvPr/>
        </p:nvSpPr>
        <p:spPr>
          <a:xfrm>
            <a:off x="3759853" y="4990098"/>
            <a:ext cx="1574147" cy="3539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700" dirty="0" smtClean="0"/>
              <a:t>KATILIM</a:t>
            </a:r>
            <a:endParaRPr lang="tr-TR" sz="1700" dirty="0"/>
          </a:p>
        </p:txBody>
      </p:sp>
    </p:spTree>
    <p:extLst>
      <p:ext uri="{BB962C8B-B14F-4D97-AF65-F5344CB8AC3E}">
        <p14:creationId xmlns:p14="http://schemas.microsoft.com/office/powerpoint/2010/main" val="75053093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179512" y="609600"/>
            <a:ext cx="9005182" cy="838200"/>
          </a:xfrm>
        </p:spPr>
        <p:txBody>
          <a:bodyPr/>
          <a:lstStyle/>
          <a:p>
            <a:r>
              <a:rPr lang="tr-TR" sz="2800" b="1" dirty="0" smtClean="0"/>
              <a:t>10 adımda bölgesel rekabet gücü gündemi? </a:t>
            </a:r>
            <a:endParaRPr lang="tr-TR" sz="2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447800"/>
            <a:ext cx="4195192" cy="48006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dirty="0" smtClean="0"/>
              <a:t>Rekabet gücü platformu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Mevcut Durum Analizi 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Anketler 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Karşılaştırma </a:t>
            </a:r>
            <a:r>
              <a:rPr lang="tr-TR" sz="2400" dirty="0" smtClean="0"/>
              <a:t>(benchmarking)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Sentez ve gelişme endeksleri / strateji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F2227807-6670-4078-A943-25C99284E16E}" type="slidenum">
              <a:rPr lang="en-US" smtClean="0"/>
              <a:pPr>
                <a:defRPr/>
              </a:pPr>
              <a:t>38</a:t>
            </a:fld>
            <a:endParaRPr lang="en-US"/>
          </a:p>
        </p:txBody>
      </p:sp>
      <p:sp>
        <p:nvSpPr>
          <p:cNvPr id="6" name="İçerik Yer Tutucusu 2"/>
          <p:cNvSpPr txBox="1">
            <a:spLocks/>
          </p:cNvSpPr>
          <p:nvPr/>
        </p:nvSpPr>
        <p:spPr bwMode="auto">
          <a:xfrm>
            <a:off x="4683889" y="1447800"/>
            <a:ext cx="4446712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60000"/>
              </a:buClr>
              <a:buSzPct val="8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F318D"/>
              </a:buClr>
              <a:buSzPct val="90000"/>
              <a:buFont typeface="Wingdings" pitchFamily="2" charset="2"/>
              <a:buChar char="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514350" indent="-514350">
              <a:buFont typeface="+mj-lt"/>
              <a:buAutoNum type="arabicPeriod" startAt="6"/>
            </a:pPr>
            <a:r>
              <a:rPr lang="tr-TR" b="0" kern="0" dirty="0" smtClean="0"/>
              <a:t>Rekabet gücü </a:t>
            </a:r>
            <a:r>
              <a:rPr lang="tr-TR" b="0" kern="0" dirty="0" err="1" smtClean="0"/>
              <a:t>çalıştayı</a:t>
            </a:r>
            <a:r>
              <a:rPr lang="tr-TR" b="0" kern="0" dirty="0" smtClean="0"/>
              <a:t> </a:t>
            </a:r>
            <a:r>
              <a:rPr lang="tr-TR" sz="2400" b="0" kern="0" dirty="0" smtClean="0"/>
              <a:t>katılımcı süreç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tr-TR" b="0" kern="0" dirty="0" smtClean="0"/>
              <a:t>Çalışma </a:t>
            </a:r>
            <a:r>
              <a:rPr lang="tr-TR" b="0" kern="0" dirty="0"/>
              <a:t>grupları </a:t>
            </a:r>
            <a:r>
              <a:rPr lang="tr-TR" sz="2400" b="0" kern="0" dirty="0" smtClean="0"/>
              <a:t>Tematik / </a:t>
            </a:r>
            <a:r>
              <a:rPr lang="tr-TR" sz="2400" b="0" kern="0" dirty="0" err="1" smtClean="0"/>
              <a:t>sektörel</a:t>
            </a:r>
            <a:endParaRPr lang="tr-TR" sz="2400" b="0" kern="0" dirty="0" smtClean="0"/>
          </a:p>
          <a:p>
            <a:pPr marL="514350" indent="-514350">
              <a:buFont typeface="+mj-lt"/>
              <a:buAutoNum type="arabicPeriod" startAt="6"/>
            </a:pPr>
            <a:r>
              <a:rPr lang="tr-TR" b="0" kern="0" dirty="0" smtClean="0"/>
              <a:t>Yol haritası</a:t>
            </a:r>
          </a:p>
          <a:p>
            <a:pPr marL="514350" indent="-514350">
              <a:buFont typeface="+mj-lt"/>
              <a:buAutoNum type="arabicPeriod" startAt="6"/>
            </a:pPr>
            <a:r>
              <a:rPr lang="tr-TR" b="0" kern="0" dirty="0" smtClean="0"/>
              <a:t>Yönetişim mekanizması </a:t>
            </a:r>
            <a:r>
              <a:rPr lang="tr-TR" sz="2400" b="0" kern="0" dirty="0" smtClean="0"/>
              <a:t>(uygulama</a:t>
            </a:r>
            <a:r>
              <a:rPr lang="tr-TR" sz="2400" b="0" kern="0" dirty="0"/>
              <a:t>, izleme, değerlendirme, koordinasyon)</a:t>
            </a:r>
            <a:endParaRPr lang="tr-TR" b="0" kern="0" dirty="0" smtClean="0"/>
          </a:p>
          <a:p>
            <a:pPr marL="514350" indent="-514350">
              <a:buFont typeface="+mj-lt"/>
              <a:buAutoNum type="arabicPeriod" startAt="6"/>
            </a:pPr>
            <a:r>
              <a:rPr lang="tr-TR" b="0" kern="0" dirty="0" smtClean="0"/>
              <a:t>Tanıtım</a:t>
            </a:r>
            <a:endParaRPr lang="tr-TR" sz="2400" b="0" kern="0" dirty="0" smtClean="0"/>
          </a:p>
        </p:txBody>
      </p:sp>
    </p:spTree>
    <p:extLst>
      <p:ext uri="{BB962C8B-B14F-4D97-AF65-F5344CB8AC3E}">
        <p14:creationId xmlns:p14="http://schemas.microsoft.com/office/powerpoint/2010/main" val="24941234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b="1" dirty="0" smtClean="0"/>
              <a:t>Anayasa Vatandaş Toplantılarında vatandaşlar ve STK’larla Türkiye’nin meselelerini konuştuk </a:t>
            </a:r>
            <a:endParaRPr lang="tr-TR" sz="2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39</a:t>
            </a:fld>
            <a:endParaRPr lang="en-US"/>
          </a:p>
        </p:txBody>
      </p:sp>
      <p:pic>
        <p:nvPicPr>
          <p:cNvPr id="6" name="Resim 5" descr="D:\TEPAV\Projeler\P3007 Hamzadere Bolgesi\calistay1.bmp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85017"/>
            <a:ext cx="9144000" cy="2505983"/>
          </a:xfrm>
          <a:prstGeom prst="rect">
            <a:avLst/>
          </a:prstGeom>
          <a:noFill/>
          <a:ln>
            <a:noFill/>
          </a:ln>
        </p:spPr>
      </p:pic>
      <p:pic>
        <p:nvPicPr>
          <p:cNvPr id="8" name="Picture 2" descr="http://a8.sphotos.ak.fbcdn.net/hphotos-ak-ash4/416587_376548485729423_181049101946030_1115302_1729401616_o.jpg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4141924"/>
            <a:ext cx="9220200" cy="332567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19860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228600" y="762000"/>
            <a:ext cx="8534400" cy="838200"/>
          </a:xfrm>
        </p:spPr>
        <p:txBody>
          <a:bodyPr/>
          <a:lstStyle/>
          <a:p>
            <a:r>
              <a:rPr lang="tr-TR" sz="2400" b="1" dirty="0" err="1" smtClean="0"/>
              <a:t>TEPAV’ın</a:t>
            </a:r>
            <a:r>
              <a:rPr lang="tr-TR" sz="2400" b="1" dirty="0" smtClean="0"/>
              <a:t> farklı düzeylerde düşünme süreci… (2)</a:t>
            </a:r>
            <a:r>
              <a:rPr lang="tr-TR" sz="1400" b="1" dirty="0"/>
              <a:t/>
            </a:r>
            <a:br>
              <a:rPr lang="tr-TR" sz="1400" b="1" dirty="0"/>
            </a:br>
            <a:r>
              <a:rPr lang="tr-TR" sz="1600" i="1" dirty="0" smtClean="0"/>
              <a:t>bazı örnekler</a:t>
            </a:r>
            <a:r>
              <a:rPr lang="tr-TR" sz="1200" b="1" dirty="0" smtClean="0"/>
              <a:t> </a:t>
            </a:r>
            <a:endParaRPr lang="tr-TR" sz="24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152400" y="1600200"/>
            <a:ext cx="8534400" cy="5410200"/>
          </a:xfrm>
        </p:spPr>
        <p:txBody>
          <a:bodyPr>
            <a:normAutofit lnSpcReduction="10000"/>
          </a:bodyPr>
          <a:lstStyle/>
          <a:p>
            <a:r>
              <a:rPr lang="tr-TR" sz="2400" dirty="0" smtClean="0"/>
              <a:t>Bölgesel </a:t>
            </a:r>
            <a:r>
              <a:rPr lang="tr-TR" sz="2400" dirty="0"/>
              <a:t>Düzey</a:t>
            </a:r>
          </a:p>
          <a:p>
            <a:pPr lvl="1"/>
            <a:r>
              <a:rPr lang="tr-TR" sz="2000" dirty="0"/>
              <a:t> 2008: Dicle Kalkınma Ajansı – dış ekonomik çevre analizi </a:t>
            </a:r>
          </a:p>
          <a:p>
            <a:pPr lvl="1"/>
            <a:r>
              <a:rPr lang="tr-TR" sz="2000" dirty="0"/>
              <a:t> 2012: Zafer Kalkınma Ajansı – sanayi ve </a:t>
            </a:r>
            <a:r>
              <a:rPr lang="tr-TR" sz="2000" dirty="0" err="1"/>
              <a:t>inovasyon</a:t>
            </a:r>
            <a:r>
              <a:rPr lang="tr-TR" sz="2000" dirty="0"/>
              <a:t> stratejisi </a:t>
            </a:r>
          </a:p>
          <a:p>
            <a:pPr lvl="1"/>
            <a:r>
              <a:rPr lang="tr-TR" sz="2000" dirty="0"/>
              <a:t> 2012: UNDP – Bölgesel Gündemler için araç-seti </a:t>
            </a:r>
          </a:p>
          <a:p>
            <a:pPr lvl="1"/>
            <a:r>
              <a:rPr lang="tr-TR" sz="2000" dirty="0"/>
              <a:t> 2013: İzmir Kalkınma Ajansı – bölge planı yönetişim/girişimcilik </a:t>
            </a:r>
          </a:p>
          <a:p>
            <a:r>
              <a:rPr lang="tr-TR" sz="2400" dirty="0"/>
              <a:t>İl ve ilçe düzeyi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2007: Diyarbakır, Gaziantep, Şanlıurfa Erzurum’da Göç etki analizi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2008: Amasya Kadın İstihdamı Projesi 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2009: Erzurum </a:t>
            </a:r>
            <a:r>
              <a:rPr lang="tr-TR" sz="2000" dirty="0" err="1" smtClean="0"/>
              <a:t>Turkcell</a:t>
            </a:r>
            <a:r>
              <a:rPr lang="tr-TR" sz="2000" dirty="0" smtClean="0"/>
              <a:t> Çağrı Merkezi Etki Analizi </a:t>
            </a:r>
          </a:p>
          <a:p>
            <a:pPr lvl="1"/>
            <a:r>
              <a:rPr lang="tr-TR" sz="2000" dirty="0"/>
              <a:t> </a:t>
            </a:r>
            <a:r>
              <a:rPr lang="tr-TR" sz="2000" dirty="0" smtClean="0"/>
              <a:t>2009</a:t>
            </a:r>
            <a:r>
              <a:rPr lang="tr-TR" sz="2000" dirty="0"/>
              <a:t>: Manisa 2023 Ekonomik Gelişim Vizyonu çalışması </a:t>
            </a:r>
          </a:p>
          <a:p>
            <a:pPr lvl="1"/>
            <a:r>
              <a:rPr lang="tr-TR" sz="2000" dirty="0"/>
              <a:t> 2009: Şanlıurfa sanayinin yeniden yapılandırma projesi </a:t>
            </a:r>
          </a:p>
          <a:p>
            <a:pPr lvl="1"/>
            <a:r>
              <a:rPr lang="tr-TR" sz="2000" dirty="0"/>
              <a:t> 2014: Edirne ilçeleri… (Uzunköprü, Meriç, Keşan, Enez, İpsala)</a:t>
            </a:r>
          </a:p>
          <a:p>
            <a:pPr lvl="1"/>
            <a:r>
              <a:rPr lang="tr-TR" sz="2000" dirty="0"/>
              <a:t> 2014: Zonguldak Yatırım Ortamı Değerlendirmesi (</a:t>
            </a:r>
            <a:r>
              <a:rPr lang="tr-TR" sz="2000" dirty="0" err="1"/>
              <a:t>Bakka</a:t>
            </a:r>
            <a:r>
              <a:rPr lang="tr-TR" sz="2000" dirty="0"/>
              <a:t> ile</a:t>
            </a:r>
            <a:r>
              <a:rPr lang="tr-TR" sz="2000" dirty="0" smtClean="0"/>
              <a:t>)</a:t>
            </a:r>
          </a:p>
          <a:p>
            <a:r>
              <a:rPr lang="tr-TR" sz="2400" dirty="0" err="1" smtClean="0"/>
              <a:t>Mekansal</a:t>
            </a:r>
            <a:r>
              <a:rPr lang="tr-TR" sz="2400" dirty="0" smtClean="0"/>
              <a:t> Strateji Planlama – 2014</a:t>
            </a:r>
          </a:p>
          <a:p>
            <a:pPr lvl="1"/>
            <a:r>
              <a:rPr lang="tr-TR" sz="2000" dirty="0" smtClean="0"/>
              <a:t>Ulusal-Bölgesel-İl ölçeklerinde bütünleşik bir sürece başladık</a:t>
            </a:r>
            <a:endParaRPr lang="tr-TR" sz="2000" dirty="0"/>
          </a:p>
          <a:p>
            <a:pPr lvl="1"/>
            <a:endParaRPr lang="tr-TR" sz="1600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F2227807-6670-4078-A943-25C99284E16E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73487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3200" b="1" dirty="0" smtClean="0"/>
              <a:t>Bölge kalkınma planı çalışmalarında da etkileşimli toplantılar düzenledik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40</a:t>
            </a:fld>
            <a:endParaRPr lang="en-US"/>
          </a:p>
        </p:txBody>
      </p:sp>
      <p:pic>
        <p:nvPicPr>
          <p:cNvPr id="6" name="Resim 5" descr="C:\Users\ASUSZEN 2\Dropbox\1_TAMAMLANAN_ISLER\2013.IZKA_YONETISIM\İZKA_vt_EMRE\942158_583208308365900_2000240108_n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752600"/>
            <a:ext cx="9144000" cy="51054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33720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41</a:t>
            </a:fld>
            <a:endParaRPr lang="en-US"/>
          </a:p>
        </p:txBody>
      </p:sp>
      <p:pic>
        <p:nvPicPr>
          <p:cNvPr id="6" name="Resim 5" descr="http://www.berto.org.tr/berto/db/512a.jpg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762000"/>
            <a:ext cx="9144000" cy="6096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37703458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tr-TR" sz="3600" b="1" dirty="0" smtClean="0"/>
              <a:t>Odaların büyük bir kısmı geliştirdiğimiz yöntemi yakından gördü</a:t>
            </a:r>
            <a:endParaRPr lang="tr-TR" sz="36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42</a:t>
            </a:fld>
            <a:endParaRPr lang="en-US"/>
          </a:p>
        </p:txBody>
      </p:sp>
      <p:pic>
        <p:nvPicPr>
          <p:cNvPr id="6" name="İçerik Yer Tutucusu 10" descr="C:\Users\ASUSZEN 2\Dropbox\4_ISLER\2013.tobb akreditasyon\5553-17.jpg"/>
          <p:cNvPicPr>
            <a:picLocks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76400"/>
            <a:ext cx="91440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Başlık 1"/>
          <p:cNvSpPr txBox="1">
            <a:spLocks/>
          </p:cNvSpPr>
          <p:nvPr/>
        </p:nvSpPr>
        <p:spPr bwMode="auto">
          <a:xfrm>
            <a:off x="152400" y="6477000"/>
            <a:ext cx="8534400" cy="495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rmAutofit fontScale="97500"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1600" b="0" kern="0" dirty="0" smtClean="0">
                <a:solidFill>
                  <a:schemeClr val="tx1"/>
                </a:solidFill>
              </a:rPr>
              <a:t>TOBB Akreditasyon </a:t>
            </a:r>
            <a:r>
              <a:rPr lang="tr-TR" sz="1600" b="0" kern="0" dirty="0" err="1" smtClean="0">
                <a:solidFill>
                  <a:schemeClr val="tx1"/>
                </a:solidFill>
              </a:rPr>
              <a:t>Çalıştayı</a:t>
            </a:r>
            <a:r>
              <a:rPr lang="tr-TR" sz="1600" b="0" kern="0" dirty="0" smtClean="0">
                <a:solidFill>
                  <a:schemeClr val="tx1"/>
                </a:solidFill>
              </a:rPr>
              <a:t> 2013 </a:t>
            </a:r>
            <a:endParaRPr lang="tr-TR" sz="1600" b="0" kern="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7554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r"/>
            <a:endParaRPr lang="tr-TR" dirty="0" smtClean="0"/>
          </a:p>
          <a:p>
            <a:pPr algn="r"/>
            <a:endParaRPr lang="tr-TR" dirty="0"/>
          </a:p>
          <a:p>
            <a:pPr algn="r"/>
            <a:endParaRPr lang="tr-TR" dirty="0" smtClean="0"/>
          </a:p>
          <a:p>
            <a:pPr algn="r"/>
            <a:endParaRPr lang="tr-TR" dirty="0"/>
          </a:p>
          <a:p>
            <a:pPr algn="r"/>
            <a:endParaRPr lang="tr-TR" dirty="0" smtClean="0"/>
          </a:p>
          <a:p>
            <a:pPr algn="r"/>
            <a:r>
              <a:rPr lang="tr-TR" sz="2400" dirty="0" smtClean="0"/>
              <a:t>Bir örnek:</a:t>
            </a:r>
            <a:r>
              <a:rPr lang="tr-TR" dirty="0" smtClean="0"/>
              <a:t> </a:t>
            </a:r>
          </a:p>
          <a:p>
            <a:pPr marL="457200" lvl="1" indent="0" algn="r">
              <a:buNone/>
            </a:pPr>
            <a:r>
              <a:rPr lang="tr-TR" dirty="0"/>
              <a:t> </a:t>
            </a:r>
            <a:r>
              <a:rPr lang="tr-TR" dirty="0" smtClean="0"/>
              <a:t>Uzunköprü TSO/TB ve TEPAV</a:t>
            </a:r>
          </a:p>
          <a:p>
            <a:pPr marL="457200" lvl="1" indent="0" algn="r">
              <a:buNone/>
            </a:pPr>
            <a:r>
              <a:rPr lang="tr-TR" b="1" dirty="0" smtClean="0"/>
              <a:t>Uzunköprü Kalkınma Gündemi çalışması</a:t>
            </a:r>
            <a:r>
              <a:rPr lang="tr-TR" dirty="0" smtClean="0"/>
              <a:t> 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43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04620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http://www.ergeneplatformu.org/wp-content/uploads/2013/05/uzunkopru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2696"/>
            <a:ext cx="9100080" cy="61653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467544" y="692696"/>
            <a:ext cx="4082496" cy="5040560"/>
          </a:xfrm>
        </p:spPr>
        <p:txBody>
          <a:bodyPr>
            <a:normAutofit/>
          </a:bodyPr>
          <a:lstStyle/>
          <a:p>
            <a:r>
              <a:rPr lang="tr-TR" sz="4000" b="1" dirty="0" smtClean="0">
                <a:solidFill>
                  <a:schemeClr val="tx2">
                    <a:lumMod val="75000"/>
                    <a:lumOff val="25000"/>
                  </a:schemeClr>
                </a:solidFill>
                <a:latin typeface="Calibri" panose="020F0502020204030204" pitchFamily="34" charset="0"/>
              </a:rPr>
              <a:t>UZUNKÖPRÜ KALKINMA ÇALIŞTAYI</a:t>
            </a:r>
            <a:r>
              <a:rPr lang="tr-TR" sz="40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tr-TR" sz="4000" dirty="0" smtClean="0">
                <a:solidFill>
                  <a:schemeClr val="tx2">
                    <a:lumMod val="75000"/>
                    <a:lumOff val="2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tr-T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tr-TR" sz="2400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/>
            </a:r>
            <a:br>
              <a:rPr lang="tr-TR" sz="2400" dirty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6 Haziran 2014, </a:t>
            </a:r>
            <a:br>
              <a:rPr lang="tr-T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</a:br>
            <a:r>
              <a:rPr lang="tr-TR" sz="27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Calibri" panose="020F0502020204030204" pitchFamily="34" charset="0"/>
              </a:rPr>
              <a:t>Uzunköprü - EDİRNE</a:t>
            </a:r>
            <a:endParaRPr lang="tr-TR" sz="4000" dirty="0"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Calibri" panose="020F0502020204030204" pitchFamily="34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EB7890DA-6649-4253-9FB4-5689B557329C}" type="slidenum">
              <a:rPr lang="tr-TR" sz="2800" b="1" smtClean="0"/>
              <a:pPr/>
              <a:t>44</a:t>
            </a:fld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1557021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45</a:t>
            </a:fld>
            <a:endParaRPr lang="tr-TR"/>
          </a:p>
        </p:txBody>
      </p:sp>
      <p:pic>
        <p:nvPicPr>
          <p:cNvPr id="444418" name="Picture 2" descr="C:\Users\ASUS ZEN\Desktop\uzunköprü_resim\10287039_1439763196275140_2993035605066699584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" y="-633413"/>
            <a:ext cx="12192000" cy="8124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835039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46</a:t>
            </a:fld>
            <a:endParaRPr lang="tr-TR"/>
          </a:p>
        </p:txBody>
      </p:sp>
      <p:pic>
        <p:nvPicPr>
          <p:cNvPr id="443394" name="Picture 2" descr="C:\Users\ASUS ZEN\Desktop\uzunköprü_resim\10380572_1439762032941923_2995855913852356366_o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524000" y="-633413"/>
            <a:ext cx="12192000" cy="812482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2508829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7768952" cy="1752600"/>
          </a:xfrm>
        </p:spPr>
        <p:txBody>
          <a:bodyPr/>
          <a:lstStyle/>
          <a:p>
            <a:pPr algn="r"/>
            <a:r>
              <a:rPr lang="tr-TR" b="1" dirty="0" smtClean="0"/>
              <a:t>Birinci oturum: </a:t>
            </a:r>
          </a:p>
          <a:p>
            <a:pPr algn="r"/>
            <a:r>
              <a:rPr lang="tr-TR" b="1" dirty="0" smtClean="0"/>
              <a:t>Uzunköprü için genel ekonomik değerlendirme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47</a:t>
            </a:fld>
            <a:endParaRPr lang="tr-TR"/>
          </a:p>
        </p:txBody>
      </p:sp>
      <p:sp>
        <p:nvSpPr>
          <p:cNvPr id="4" name="Dikdörtgen 3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1035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2086186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762000"/>
            <a:ext cx="8534400" cy="1082824"/>
          </a:xfrm>
        </p:spPr>
        <p:txBody>
          <a:bodyPr>
            <a:noAutofit/>
          </a:bodyPr>
          <a:lstStyle/>
          <a:p>
            <a:pPr lvl="0"/>
            <a:r>
              <a:rPr lang="tr-TR" sz="2400" b="1" dirty="0" smtClean="0"/>
              <a:t>İlkokula devam eden bir çocuğunuz olduğunu varsayın. Çocuğunuzun </a:t>
            </a:r>
            <a:r>
              <a:rPr lang="tr-TR" sz="2400" b="1" dirty="0"/>
              <a:t>20 sene sonra nerde yaşamasını isterdiniz? </a:t>
            </a:r>
            <a:r>
              <a:rPr lang="tr-TR" sz="2400" b="1" dirty="0" smtClean="0"/>
              <a:t>Neden?</a:t>
            </a:r>
            <a:endParaRPr lang="tr-TR" sz="24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2032992"/>
            <a:ext cx="8534400" cy="391628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tr-TR" dirty="0" smtClean="0"/>
              <a:t>Uzunköprü’de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smtClean="0"/>
              <a:t>Trakya’da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smtClean="0"/>
              <a:t>İstanbul-Ankara-İzmir’de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smtClean="0"/>
              <a:t>Başka bir büyükşehirde</a:t>
            </a:r>
          </a:p>
          <a:p>
            <a:pPr marL="457200" indent="-457200">
              <a:buFont typeface="+mj-lt"/>
              <a:buAutoNum type="arabicPeriod"/>
            </a:pPr>
            <a:r>
              <a:rPr lang="tr-TR" dirty="0" smtClean="0"/>
              <a:t>Yurt dışında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z="2800" b="1" smtClean="0"/>
              <a:pPr/>
              <a:t>48</a:t>
            </a:fld>
            <a:endParaRPr lang="tr-TR" sz="2800" b="1" dirty="0"/>
          </a:p>
        </p:txBody>
      </p:sp>
      <p:sp>
        <p:nvSpPr>
          <p:cNvPr id="6" name="6 Dikdörtgen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4 Yuvarlatılmış Dikdörtgen"/>
          <p:cNvSpPr/>
          <p:nvPr/>
        </p:nvSpPr>
        <p:spPr>
          <a:xfrm>
            <a:off x="1043608" y="5517232"/>
            <a:ext cx="6696744" cy="43204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HIZLI OYLAMA</a:t>
            </a:r>
            <a:endParaRPr lang="tr-TR" sz="2800" b="1" dirty="0"/>
          </a:p>
        </p:txBody>
      </p:sp>
      <p:sp>
        <p:nvSpPr>
          <p:cNvPr id="11" name="Dikdörtgen 10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1022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854499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creenHunter_07 Jun. 06 16.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9437359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2800" b="1" dirty="0"/>
              <a:t>Yerel/Bölgesel Kalkınmaya Nasıl Bakıyoruz?</a:t>
            </a:r>
            <a:endParaRPr lang="tr-TR" sz="2800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4648200"/>
          </a:xfrm>
        </p:spPr>
        <p:txBody>
          <a:bodyPr/>
          <a:lstStyle/>
          <a:p>
            <a:r>
              <a:rPr lang="tr-TR" dirty="0"/>
              <a:t>Ekonomik aktiviteler mekanda eşit bir şekilde dağılmıyor.</a:t>
            </a:r>
          </a:p>
          <a:p>
            <a:pPr lvl="1"/>
            <a:r>
              <a:rPr lang="tr-TR" dirty="0"/>
              <a:t>Bu da bölgeler arası gelir ve yaşam kalitesi düzeyleri arasında farklılıklara neden oluyor.</a:t>
            </a:r>
          </a:p>
          <a:p>
            <a:r>
              <a:rPr lang="tr-TR" dirty="0"/>
              <a:t>Her ülke kendi özgün idari yapılanması içinde bu dağılım sorununu çözmeye gayret ediyor.</a:t>
            </a:r>
          </a:p>
          <a:p>
            <a:r>
              <a:rPr lang="tr-TR" dirty="0"/>
              <a:t>Kalkınmanın bir reçetesi yok, bağlam </a:t>
            </a:r>
            <a:r>
              <a:rPr lang="tr-TR" dirty="0" smtClean="0"/>
              <a:t>bağımlı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03887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b="1" dirty="0" smtClean="0"/>
              <a:t>Yakın gelecekte Uzunköprü’nün nasıl bir gelişme göstereceğini düşünüyorsunuz?</a:t>
            </a:r>
            <a:endParaRPr lang="tr-TR" sz="28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2032992"/>
            <a:ext cx="8534400" cy="391628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tr-TR" sz="2800" dirty="0" smtClean="0"/>
              <a:t>Çok kötü olacak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800" dirty="0" smtClean="0"/>
              <a:t>Kötü olacak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800" dirty="0" smtClean="0"/>
              <a:t>Bir şey değişmeyecek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800" dirty="0" smtClean="0"/>
              <a:t>Daha iyi olacak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800" dirty="0" smtClean="0"/>
              <a:t>Çok daha iyi olacak</a:t>
            </a:r>
          </a:p>
          <a:p>
            <a:endParaRPr lang="tr-TR" sz="2800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z="2800" b="1" smtClean="0"/>
              <a:pPr/>
              <a:t>50</a:t>
            </a:fld>
            <a:endParaRPr lang="tr-TR" sz="2800" b="1" dirty="0"/>
          </a:p>
        </p:txBody>
      </p:sp>
      <p:sp>
        <p:nvSpPr>
          <p:cNvPr id="5" name="4 Yuvarlatılmış Dikdörtgen"/>
          <p:cNvSpPr/>
          <p:nvPr/>
        </p:nvSpPr>
        <p:spPr>
          <a:xfrm>
            <a:off x="1043608" y="5517232"/>
            <a:ext cx="6696744" cy="43204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HIZLI OYLAMA</a:t>
            </a:r>
            <a:endParaRPr lang="tr-TR" sz="2800" b="1" dirty="0"/>
          </a:p>
        </p:txBody>
      </p:sp>
      <p:sp>
        <p:nvSpPr>
          <p:cNvPr id="6" name="6 Dikdörtgen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1023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941378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creenHunter_08 Jun. 06 16.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88907127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creenHunter_09 Jun. 06 16.12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0545234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ikdörtgen 4"/>
          <p:cNvSpPr/>
          <p:nvPr/>
        </p:nvSpPr>
        <p:spPr bwMode="auto">
          <a:xfrm>
            <a:off x="0" y="685800"/>
            <a:ext cx="9144000" cy="617220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1F71378A-954E-463E-B0F1-EBDFBF10FA80}" type="slidenum">
              <a:rPr lang="en-US" smtClean="0"/>
              <a:pPr>
                <a:defRPr/>
              </a:pPr>
              <a:t>53</a:t>
            </a:fld>
            <a:endParaRPr lang="en-US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306514" y="2746648"/>
            <a:ext cx="8534400" cy="606152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pPr algn="ctr"/>
            <a:r>
              <a:rPr lang="tr-TR" sz="2400" b="1" kern="0" dirty="0" smtClean="0"/>
              <a:t>Birlikte deneyelim mi?</a:t>
            </a:r>
            <a:endParaRPr lang="tr-TR" sz="2400" b="1" kern="0" dirty="0"/>
          </a:p>
        </p:txBody>
      </p:sp>
    </p:spTree>
    <p:extLst>
      <p:ext uri="{BB962C8B-B14F-4D97-AF65-F5344CB8AC3E}">
        <p14:creationId xmlns:p14="http://schemas.microsoft.com/office/powerpoint/2010/main" val="2908174585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 bwMode="auto">
          <a:xfrm>
            <a:off x="0" y="685800"/>
            <a:ext cx="9144000" cy="617220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Altbilgi Yer Tutucusu 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1F71378A-954E-463E-B0F1-EBDFBF10FA80}" type="slidenum">
              <a:rPr lang="en-US" smtClean="0"/>
              <a:pPr>
                <a:defRPr/>
              </a:pPr>
              <a:t>54</a:t>
            </a:fld>
            <a:endParaRPr lang="en-US"/>
          </a:p>
        </p:txBody>
      </p:sp>
      <p:sp>
        <p:nvSpPr>
          <p:cNvPr id="4" name="Başlık 1"/>
          <p:cNvSpPr txBox="1">
            <a:spLocks/>
          </p:cNvSpPr>
          <p:nvPr/>
        </p:nvSpPr>
        <p:spPr>
          <a:xfrm>
            <a:off x="306514" y="990600"/>
            <a:ext cx="8534400" cy="1219200"/>
          </a:xfrm>
          <a:prstGeom prst="rect">
            <a:avLst/>
          </a:prstGeom>
        </p:spPr>
        <p:txBody>
          <a:bodyPr>
            <a:noAutofit/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fontAlgn="base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400" b="1" kern="0" dirty="0" smtClean="0"/>
              <a:t>İlkokulda devam eden bir çocuğunuz olduğunu varsayın, 20 yıl sonra şu an yaşadığınız ilçede yaşamasını ister miydiniz? </a:t>
            </a:r>
            <a:endParaRPr lang="tr-TR" sz="2400" b="1" kern="0" dirty="0"/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323528" y="2514600"/>
            <a:ext cx="8534400" cy="3434680"/>
          </a:xfrm>
          <a:prstGeom prst="rect">
            <a:avLst/>
          </a:prstGeom>
        </p:spPr>
        <p:txBody>
          <a:bodyPr/>
          <a:lstStyle>
            <a:lvl1pPr marL="342900" indent="-34290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E60000"/>
              </a:buClr>
              <a:buSzPct val="85000"/>
              <a:buFont typeface="Wingdings" pitchFamily="2" charset="2"/>
              <a:buChar char="n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1F318D"/>
              </a:buClr>
              <a:buSzPct val="90000"/>
              <a:buFont typeface="Wingdings" pitchFamily="2" charset="2"/>
              <a:buChar char="è"/>
              <a:defRPr sz="2800">
                <a:solidFill>
                  <a:schemeClr val="tx1"/>
                </a:solidFill>
                <a:latin typeface="+mn-lt"/>
                <a:cs typeface="+mn-cs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cs typeface="+mn-cs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cs typeface="+mn-cs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cs typeface="+mn-cs"/>
              </a:defRPr>
            </a:lvl9pPr>
          </a:lstStyle>
          <a:p>
            <a:pPr marL="457200" indent="-457200">
              <a:buFont typeface="+mj-lt"/>
              <a:buAutoNum type="arabicPeriod"/>
            </a:pPr>
            <a:r>
              <a:rPr lang="tr-TR" sz="2800" b="0" kern="0" dirty="0" smtClean="0"/>
              <a:t>Evet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800" b="0" kern="0" dirty="0" smtClean="0"/>
              <a:t>Hayır</a:t>
            </a:r>
          </a:p>
          <a:p>
            <a:endParaRPr lang="tr-TR" sz="2800" b="0" kern="0" dirty="0"/>
          </a:p>
        </p:txBody>
      </p:sp>
    </p:spTree>
    <p:extLst>
      <p:ext uri="{BB962C8B-B14F-4D97-AF65-F5344CB8AC3E}">
        <p14:creationId xmlns:p14="http://schemas.microsoft.com/office/powerpoint/2010/main" val="3983919123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 bwMode="auto">
          <a:xfrm>
            <a:off x="0" y="685800"/>
            <a:ext cx="9144000" cy="617220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b="1" dirty="0" smtClean="0"/>
              <a:t>Yakın gelecekte yaşadığınız ilçenin nasıl bir gelişme göstereceğini düşünüyorsunuz?</a:t>
            </a:r>
            <a:endParaRPr lang="tr-TR" sz="2800" b="1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23528" y="2032992"/>
            <a:ext cx="8534400" cy="3916288"/>
          </a:xfrm>
        </p:spPr>
        <p:txBody>
          <a:bodyPr/>
          <a:lstStyle/>
          <a:p>
            <a:pPr marL="457200" indent="-457200">
              <a:buFont typeface="+mj-lt"/>
              <a:buAutoNum type="arabicPeriod"/>
            </a:pPr>
            <a:r>
              <a:rPr lang="tr-TR" sz="2800" dirty="0" smtClean="0"/>
              <a:t>Çok kötü olacak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800" dirty="0" smtClean="0"/>
              <a:t>Kötü olacak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800" dirty="0" smtClean="0"/>
              <a:t>Bir şey değişmeyecek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800" dirty="0" smtClean="0"/>
              <a:t>Daha iyi olacak</a:t>
            </a:r>
          </a:p>
          <a:p>
            <a:pPr marL="457200" indent="-457200">
              <a:buFont typeface="+mj-lt"/>
              <a:buAutoNum type="arabicPeriod"/>
            </a:pPr>
            <a:r>
              <a:rPr lang="tr-TR" sz="2800" dirty="0" smtClean="0"/>
              <a:t>Çok daha iyi olacak</a:t>
            </a:r>
          </a:p>
          <a:p>
            <a:endParaRPr lang="tr-TR" sz="2800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z="2800" b="1" smtClean="0"/>
              <a:pPr/>
              <a:t>55</a:t>
            </a:fld>
            <a:endParaRPr lang="tr-TR" sz="2800" b="1" dirty="0"/>
          </a:p>
        </p:txBody>
      </p:sp>
    </p:spTree>
    <p:extLst>
      <p:ext uri="{BB962C8B-B14F-4D97-AF65-F5344CB8AC3E}">
        <p14:creationId xmlns:p14="http://schemas.microsoft.com/office/powerpoint/2010/main" val="245119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 bwMode="auto">
          <a:xfrm>
            <a:off x="0" y="685800"/>
            <a:ext cx="9144000" cy="617220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tr-TR" sz="2800" b="1" dirty="0"/>
              <a:t>Bir bütün olarak yaşamınızı </a:t>
            </a:r>
            <a:r>
              <a:rPr lang="tr-TR" sz="2800" b="1" dirty="0" smtClean="0"/>
              <a:t>düşündüğünüzde </a:t>
            </a:r>
            <a:r>
              <a:rPr lang="tr-TR" sz="2800" b="1" dirty="0"/>
              <a:t>ne kadar mutlusunuz?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dirty="0" smtClean="0"/>
              <a:t>Çok mutsuz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Mutsuz</a:t>
            </a:r>
            <a:endParaRPr lang="tr-TR" dirty="0"/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Orta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Mutlu</a:t>
            </a:r>
            <a:endParaRPr lang="tr-TR" dirty="0"/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Çok </a:t>
            </a:r>
            <a:r>
              <a:rPr lang="tr-TR" dirty="0" smtClean="0"/>
              <a:t>mutlu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56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01495172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 bwMode="auto">
          <a:xfrm>
            <a:off x="0" y="685800"/>
            <a:ext cx="9144000" cy="617220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1052736"/>
            <a:ext cx="8534400" cy="838200"/>
          </a:xfrm>
        </p:spPr>
        <p:txBody>
          <a:bodyPr>
            <a:noAutofit/>
          </a:bodyPr>
          <a:lstStyle/>
          <a:p>
            <a:r>
              <a:rPr lang="tr-TR" sz="2800" b="1" dirty="0"/>
              <a:t>Peki sizce </a:t>
            </a:r>
            <a:r>
              <a:rPr lang="tr-TR" sz="2800" b="1" dirty="0" smtClean="0"/>
              <a:t>yaşadığınız ilçede </a:t>
            </a:r>
            <a:r>
              <a:rPr lang="tr-TR" sz="2800" b="1" dirty="0"/>
              <a:t>sokakta rastgele bir vatandaşa </a:t>
            </a:r>
            <a:r>
              <a:rPr lang="tr-TR" sz="2800" b="1" dirty="0" smtClean="0"/>
              <a:t>“ne kadar mutlusun” </a:t>
            </a:r>
            <a:r>
              <a:rPr lang="tr-TR" sz="2800" b="1" dirty="0"/>
              <a:t>diye sorsak ne der? </a:t>
            </a:r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2132856"/>
            <a:ext cx="8534400" cy="4420344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dirty="0"/>
              <a:t>Çok mutsuz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Mutsuz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Orta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Mutlu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/>
              <a:t>Çok mutlu</a:t>
            </a:r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57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87368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 bwMode="auto">
          <a:xfrm>
            <a:off x="0" y="685800"/>
            <a:ext cx="9144000" cy="617220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23528" y="1412776"/>
            <a:ext cx="8534400" cy="838200"/>
          </a:xfrm>
        </p:spPr>
        <p:txBody>
          <a:bodyPr/>
          <a:lstStyle/>
          <a:p>
            <a:pPr lvl="0"/>
            <a:r>
              <a:rPr lang="tr-TR" sz="2800" b="1" dirty="0"/>
              <a:t>Son 10 yılda </a:t>
            </a:r>
            <a:r>
              <a:rPr lang="tr-TR" sz="2800" b="1" dirty="0" smtClean="0"/>
              <a:t>yaşadığınız bölgenin performansına </a:t>
            </a:r>
            <a:r>
              <a:rPr lang="tr-TR" sz="2800" b="1" dirty="0"/>
              <a:t>göre </a:t>
            </a:r>
            <a:r>
              <a:rPr lang="tr-TR" sz="2800" b="1" dirty="0" smtClean="0"/>
              <a:t>yaşadığınız ilçenin performansı nasıldı?</a:t>
            </a:r>
            <a:r>
              <a:rPr lang="tr-TR" sz="2800" b="1" dirty="0"/>
              <a:t/>
            </a:r>
            <a:br>
              <a:rPr lang="tr-TR" sz="2800" b="1" dirty="0"/>
            </a:br>
            <a:endParaRPr lang="tr-TR" sz="28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2564904"/>
            <a:ext cx="8534400" cy="398829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dirty="0" smtClean="0"/>
              <a:t>Bölgeden </a:t>
            </a:r>
            <a:r>
              <a:rPr lang="tr-TR" dirty="0"/>
              <a:t>daha iyi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Bölge ile </a:t>
            </a:r>
            <a:r>
              <a:rPr lang="tr-TR" dirty="0"/>
              <a:t>aynı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Bölgeden daha </a:t>
            </a:r>
            <a:r>
              <a:rPr lang="tr-TR" dirty="0"/>
              <a:t>kötü 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450189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 bwMode="auto">
          <a:xfrm>
            <a:off x="0" y="685800"/>
            <a:ext cx="9144000" cy="617220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534400" cy="1442864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Son 10 yıl içinde ilçenizde hangi sektörün diğerlerine göre daha çok geliştiğini gözlemliyorsunuz?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2708920"/>
            <a:ext cx="8534400" cy="384428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dirty="0" smtClean="0"/>
              <a:t>Tarım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Sanayi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Hizmetler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59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1070732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5105400"/>
          </a:xfrm>
        </p:spPr>
        <p:txBody>
          <a:bodyPr>
            <a:normAutofit/>
          </a:bodyPr>
          <a:lstStyle/>
          <a:p>
            <a:r>
              <a:rPr lang="tr-TR" dirty="0"/>
              <a:t>Dünya’da genel eğilim yerele daha fazla yetki ve sorumluluk aktarmak yönünde</a:t>
            </a:r>
          </a:p>
          <a:p>
            <a:pPr lvl="1"/>
            <a:r>
              <a:rPr lang="tr-TR" dirty="0" smtClean="0"/>
              <a:t>Yerel </a:t>
            </a:r>
            <a:r>
              <a:rPr lang="tr-TR" dirty="0"/>
              <a:t>kalkınmanın salt merkezi hükümet eliyle değil yerelin kendi özgün dinamiklerine dayalı olarak </a:t>
            </a:r>
            <a:r>
              <a:rPr lang="tr-TR" dirty="0" smtClean="0"/>
              <a:t>sağlanması</a:t>
            </a:r>
          </a:p>
          <a:p>
            <a:pPr lvl="1"/>
            <a:r>
              <a:rPr lang="tr-TR" dirty="0"/>
              <a:t>T</a:t>
            </a:r>
            <a:r>
              <a:rPr lang="tr-TR" dirty="0" smtClean="0"/>
              <a:t>arih </a:t>
            </a:r>
            <a:r>
              <a:rPr lang="tr-TR" dirty="0"/>
              <a:t>içinde konumlanma, yerel kaynaklar, kurduğu ilişkiler ve imkan ya da fırsat yaratma </a:t>
            </a:r>
            <a:r>
              <a:rPr lang="tr-TR" dirty="0" smtClean="0"/>
              <a:t>becerisi</a:t>
            </a:r>
          </a:p>
          <a:p>
            <a:pPr lvl="1"/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0603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 bwMode="auto">
          <a:xfrm>
            <a:off x="0" y="685800"/>
            <a:ext cx="9144000" cy="6172200"/>
          </a:xfrm>
          <a:prstGeom prst="rect">
            <a:avLst/>
          </a:prstGeom>
          <a:solidFill>
            <a:srgbClr val="CCECFF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762000"/>
            <a:ext cx="8534400" cy="1442864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Son 10 yıl içinde ilçenizde hangi sektörün diğerlerine göre daha çok gelişmesi gerektiğini düşünüyorsunuz?</a:t>
            </a:r>
            <a:endParaRPr lang="tr-TR" sz="32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2708920"/>
            <a:ext cx="8534400" cy="384428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dirty="0" smtClean="0"/>
              <a:t>Tarım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Sanayi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Hizmetler</a:t>
            </a:r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60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4905332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16 Nesne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6" name="think-cell Slide" r:id="rId6" imgW="270" imgH="270" progId="TCLayout.ActiveDocument.1">
                  <p:embed/>
                </p:oleObj>
              </mc:Choice>
              <mc:Fallback>
                <p:oleObj name="think-cell Slide" r:id="rId6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4" name="13 Dikdörtgen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tr-TR" sz="2200" b="1" u="none" strike="noStrike" cap="none" normalizeH="0" smtClean="0">
              <a:ln>
                <a:noFill/>
              </a:ln>
              <a:solidFill>
                <a:schemeClr val="tx1"/>
              </a:solidFill>
              <a:effectLst/>
              <a:sym typeface="+mn-lt"/>
            </a:endParaRPr>
          </a:p>
        </p:txBody>
      </p:sp>
      <p:graphicFrame>
        <p:nvGraphicFramePr>
          <p:cNvPr id="4" name="Grafik 3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88814100"/>
              </p:ext>
            </p:extLst>
          </p:nvPr>
        </p:nvGraphicFramePr>
        <p:xfrm>
          <a:off x="838200" y="2362200"/>
          <a:ext cx="7620000" cy="4191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8"/>
          </a:graphicData>
        </a:graphic>
      </p:graphicFrame>
      <p:sp>
        <p:nvSpPr>
          <p:cNvPr id="5" name="28 Metin kutusu"/>
          <p:cNvSpPr txBox="1"/>
          <p:nvPr/>
        </p:nvSpPr>
        <p:spPr>
          <a:xfrm>
            <a:off x="1081326" y="1728242"/>
            <a:ext cx="6984776" cy="707886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2000" b="1" dirty="0" smtClean="0"/>
              <a:t>Günümüz Türkiye sınırlarında yaşayan her 10.000 kişiden kaçı Uzunköprü’de yaşıyor?</a:t>
            </a:r>
            <a:endParaRPr lang="en-US" sz="2000" b="1" dirty="0"/>
          </a:p>
        </p:txBody>
      </p:sp>
      <p:sp>
        <p:nvSpPr>
          <p:cNvPr id="6" name="13 Metin kutusu"/>
          <p:cNvSpPr txBox="1"/>
          <p:nvPr/>
        </p:nvSpPr>
        <p:spPr>
          <a:xfrm>
            <a:off x="323528" y="6509519"/>
            <a:ext cx="626469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800" dirty="0" smtClean="0"/>
              <a:t>Kaynak: 1831, 2. Mahmut Döneminde  yapılan  nüfus  sayımı (Uzunköprü Belediyesi);  Yaşar Semiz (1923–1950 Döneminde Türkiye’de Nüfusu Arttırma Gayretleri ve Mecburi Evlendirme Kanunu (Bekârlık Vergisi) </a:t>
            </a:r>
          </a:p>
          <a:p>
            <a:endParaRPr lang="tr-TR" sz="800" dirty="0"/>
          </a:p>
        </p:txBody>
      </p:sp>
      <p:sp>
        <p:nvSpPr>
          <p:cNvPr id="8" name="Başlık 1"/>
          <p:cNvSpPr>
            <a:spLocks noGrp="1"/>
          </p:cNvSpPr>
          <p:nvPr>
            <p:ph type="title"/>
          </p:nvPr>
        </p:nvSpPr>
        <p:spPr>
          <a:xfrm>
            <a:off x="306514" y="692696"/>
            <a:ext cx="8534400" cy="838200"/>
          </a:xfrm>
        </p:spPr>
        <p:txBody>
          <a:bodyPr>
            <a:noAutofit/>
          </a:bodyPr>
          <a:lstStyle/>
          <a:p>
            <a:r>
              <a:rPr lang="tr-TR" sz="3200" b="1" dirty="0" smtClean="0"/>
              <a:t>Eskiden Uzunköprü nasıl bir yerdi?</a:t>
            </a:r>
            <a:endParaRPr lang="tr-TR" sz="3200" b="1" dirty="0"/>
          </a:p>
        </p:txBody>
      </p:sp>
      <p:sp>
        <p:nvSpPr>
          <p:cNvPr id="9" name="Metin kutusu 8"/>
          <p:cNvSpPr txBox="1"/>
          <p:nvPr/>
        </p:nvSpPr>
        <p:spPr>
          <a:xfrm>
            <a:off x="8337369" y="6119366"/>
            <a:ext cx="806631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900" b="1" dirty="0" smtClean="0"/>
              <a:t>2034</a:t>
            </a:r>
            <a:endParaRPr lang="tr-TR" sz="1900" b="1" dirty="0"/>
          </a:p>
        </p:txBody>
      </p:sp>
      <p:sp>
        <p:nvSpPr>
          <p:cNvPr id="10" name="Metin kutusu 9"/>
          <p:cNvSpPr txBox="1"/>
          <p:nvPr/>
        </p:nvSpPr>
        <p:spPr>
          <a:xfrm>
            <a:off x="8579422" y="5661247"/>
            <a:ext cx="322524" cy="38472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900" b="1" dirty="0" smtClean="0"/>
              <a:t>?</a:t>
            </a:r>
            <a:endParaRPr lang="tr-TR" sz="1900" b="1" dirty="0"/>
          </a:p>
        </p:txBody>
      </p:sp>
    </p:spTree>
    <p:extLst>
      <p:ext uri="{BB962C8B-B14F-4D97-AF65-F5344CB8AC3E}">
        <p14:creationId xmlns:p14="http://schemas.microsoft.com/office/powerpoint/2010/main" val="5637642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332656" y="-323850"/>
            <a:ext cx="11963400" cy="7181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3 Dikdörtgen"/>
          <p:cNvSpPr/>
          <p:nvPr/>
        </p:nvSpPr>
        <p:spPr bwMode="auto">
          <a:xfrm>
            <a:off x="6372200" y="3140968"/>
            <a:ext cx="288032" cy="180020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7884368" y="4921423"/>
            <a:ext cx="792088" cy="307777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sz="1400" b="1" dirty="0" smtClean="0"/>
              <a:t>2013</a:t>
            </a:r>
            <a:endParaRPr lang="en-US" sz="1400" b="1" dirty="0"/>
          </a:p>
        </p:txBody>
      </p:sp>
    </p:spTree>
    <p:extLst>
      <p:ext uri="{BB962C8B-B14F-4D97-AF65-F5344CB8AC3E}">
        <p14:creationId xmlns:p14="http://schemas.microsoft.com/office/powerpoint/2010/main" val="38029516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409700" y="-171400"/>
            <a:ext cx="11963400" cy="70389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  <p:extLst>
      <p:ext uri="{BB962C8B-B14F-4D97-AF65-F5344CB8AC3E}">
        <p14:creationId xmlns:p14="http://schemas.microsoft.com/office/powerpoint/2010/main" val="289914361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9 Nesne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7" name="think-cell Slide" r:id="rId11" imgW="270" imgH="270" progId="TCLayout.ActiveDocument.1">
                  <p:embed/>
                </p:oleObj>
              </mc:Choice>
              <mc:Fallback>
                <p:oleObj name="think-cell Slide" r:id="rId11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2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6 Dikdörtgen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non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kumimoji="0" lang="tr-TR" sz="1400" b="1" u="none" strike="noStrike" cap="none" normalizeH="0" smtClean="0">
              <a:ln>
                <a:noFill/>
              </a:ln>
              <a:solidFill>
                <a:schemeClr val="tx1"/>
              </a:solidFill>
              <a:effectLst/>
              <a:latin typeface="Tahoma"/>
              <a:cs typeface="Arial"/>
              <a:sym typeface="Tahoma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64</a:t>
            </a:fld>
            <a:endParaRPr lang="tr-TR"/>
          </a:p>
        </p:txBody>
      </p:sp>
      <p:graphicFrame>
        <p:nvGraphicFramePr>
          <p:cNvPr id="5" name="4 Nesne"/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38100" y="2628900"/>
          <a:ext cx="3838643" cy="3495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8" name="Çizelge" r:id="rId13" imgW="3838643" imgH="3495585" progId="MSGraph.Chart.8">
                  <p:embed followColorScheme="full"/>
                </p:oleObj>
              </mc:Choice>
              <mc:Fallback>
                <p:oleObj name="Çizelge" r:id="rId13" imgW="3838643" imgH="3495585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4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100" y="2628900"/>
                        <a:ext cx="3838643" cy="34955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5 Dikdörtgen"/>
          <p:cNvSpPr/>
          <p:nvPr>
            <p:custDataLst>
              <p:tags r:id="rId5"/>
            </p:custDataLst>
          </p:nvPr>
        </p:nvSpPr>
        <p:spPr bwMode="auto">
          <a:xfrm>
            <a:off x="1252537" y="5997575"/>
            <a:ext cx="533400" cy="2444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5574C8DE-B995-43D9-B757-156BF94CF761}" type="datetime'''''''''''''''2''''''00''''''0'''''''">
              <a:rPr lang="en-US" sz="1600" b="1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2000</a:t>
            </a:fld>
            <a:endParaRPr lang="tr-TR" sz="16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8" name="7 Dikdörtgen"/>
          <p:cNvSpPr/>
          <p:nvPr>
            <p:custDataLst>
              <p:tags r:id="rId6"/>
            </p:custDataLst>
          </p:nvPr>
        </p:nvSpPr>
        <p:spPr bwMode="auto">
          <a:xfrm>
            <a:off x="2762250" y="5997575"/>
            <a:ext cx="533400" cy="2444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5892B76B-0D9A-458A-B913-1AB242CCA97D}" type="datetime'''''''''''''''''''''''2''''0''''''''''''''''1''''''2'">
              <a:rPr lang="en-US" sz="1600" b="1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2012</a:t>
            </a:fld>
            <a:endParaRPr lang="tr-TR" sz="1600" b="1" strike="noStrike" cap="none" normalizeH="0" dirty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16" name="15 Metin kutusu"/>
          <p:cNvSpPr txBox="1"/>
          <p:nvPr/>
        </p:nvSpPr>
        <p:spPr>
          <a:xfrm>
            <a:off x="0" y="2010326"/>
            <a:ext cx="4355976" cy="58477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Uzunköprü Borsası’nın İşlem Hacmi (milyon TL) 2000-2012</a:t>
            </a:r>
            <a:endParaRPr lang="en-US" sz="1600" b="1" dirty="0"/>
          </a:p>
        </p:txBody>
      </p:sp>
      <p:cxnSp>
        <p:nvCxnSpPr>
          <p:cNvPr id="18" name="17 Düz Ok Bağlayıcısı"/>
          <p:cNvCxnSpPr/>
          <p:nvPr/>
        </p:nvCxnSpPr>
        <p:spPr bwMode="auto">
          <a:xfrm flipV="1">
            <a:off x="1475656" y="3212976"/>
            <a:ext cx="936104" cy="2016224"/>
          </a:xfrm>
          <a:prstGeom prst="straightConnector1">
            <a:avLst/>
          </a:prstGeom>
          <a:solidFill>
            <a:schemeClr val="accent1"/>
          </a:solidFill>
          <a:ln w="38100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1" name="20 Metin kutusu"/>
          <p:cNvSpPr txBox="1"/>
          <p:nvPr/>
        </p:nvSpPr>
        <p:spPr>
          <a:xfrm>
            <a:off x="1619672" y="4149080"/>
            <a:ext cx="633507" cy="369332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1800" b="1" dirty="0" smtClean="0">
                <a:solidFill>
                  <a:srgbClr val="C00000"/>
                </a:solidFill>
              </a:rPr>
              <a:t>x 16</a:t>
            </a:r>
            <a:endParaRPr lang="tr-TR" sz="1800" b="1" dirty="0">
              <a:solidFill>
                <a:srgbClr val="C00000"/>
              </a:solidFill>
            </a:endParaRPr>
          </a:p>
        </p:txBody>
      </p:sp>
      <p:sp>
        <p:nvSpPr>
          <p:cNvPr id="23" name="22 Metin kutusu"/>
          <p:cNvSpPr txBox="1"/>
          <p:nvPr/>
        </p:nvSpPr>
        <p:spPr>
          <a:xfrm>
            <a:off x="0" y="6550223"/>
            <a:ext cx="293663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400" dirty="0" smtClean="0"/>
              <a:t>Kaynak: Uzunköprü Ticaret Borsası</a:t>
            </a:r>
            <a:endParaRPr lang="tr-TR" sz="1400" dirty="0"/>
          </a:p>
        </p:txBody>
      </p:sp>
      <p:sp>
        <p:nvSpPr>
          <p:cNvPr id="24" name="23 Metin kutusu"/>
          <p:cNvSpPr txBox="1"/>
          <p:nvPr/>
        </p:nvSpPr>
        <p:spPr>
          <a:xfrm>
            <a:off x="0" y="620688"/>
            <a:ext cx="7545655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solidFill>
                  <a:srgbClr val="1F318D"/>
                </a:solidFill>
              </a:rPr>
              <a:t>Uzunköprü’de tarımsal üretimin</a:t>
            </a:r>
          </a:p>
          <a:p>
            <a:r>
              <a:rPr lang="tr-TR" sz="3600" b="1" dirty="0" smtClean="0">
                <a:solidFill>
                  <a:srgbClr val="1F318D"/>
                </a:solidFill>
              </a:rPr>
              <a:t> hacmi hızlı artıyor</a:t>
            </a:r>
            <a:endParaRPr lang="tr-TR" sz="3600" b="1" dirty="0">
              <a:solidFill>
                <a:srgbClr val="1F318D"/>
              </a:solidFill>
            </a:endParaRPr>
          </a:p>
        </p:txBody>
      </p:sp>
      <p:graphicFrame>
        <p:nvGraphicFramePr>
          <p:cNvPr id="50" name="49 Nesne"/>
          <p:cNvGraphicFramePr>
            <a:graphicFrameLocks noChangeAspect="1"/>
          </p:cNvGraphicFramePr>
          <p:nvPr>
            <p:custDataLst>
              <p:tags r:id="rId7"/>
            </p:custDataLst>
          </p:nvPr>
        </p:nvGraphicFramePr>
        <p:xfrm>
          <a:off x="4610100" y="2628900"/>
          <a:ext cx="3952943" cy="34955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2139" name="Çizelge" r:id="rId15" imgW="3952943" imgH="3495585" progId="MSGraph.Chart.8">
                  <p:embed followColorScheme="full"/>
                </p:oleObj>
              </mc:Choice>
              <mc:Fallback>
                <p:oleObj name="Çizelge" r:id="rId15" imgW="3952943" imgH="3495585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1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610100" y="2628900"/>
                        <a:ext cx="3952943" cy="34955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53" name="52 Dikdörtgen"/>
          <p:cNvSpPr/>
          <p:nvPr>
            <p:custDataLst>
              <p:tags r:id="rId8"/>
            </p:custDataLst>
          </p:nvPr>
        </p:nvSpPr>
        <p:spPr bwMode="auto">
          <a:xfrm>
            <a:off x="7324725" y="5997575"/>
            <a:ext cx="533400" cy="2444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6998B5FD-02D7-4908-AB3F-86D4FDB4C66B}" type="datetime'''''''''''''''''''''''''''''20''''''''1''2'">
              <a:rPr lang="en-US" sz="1600" b="1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2012</a:t>
            </a:fld>
            <a:endParaRPr lang="tr-TR" sz="16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51" name="50 Dikdörtgen"/>
          <p:cNvSpPr/>
          <p:nvPr>
            <p:custDataLst>
              <p:tags r:id="rId9"/>
            </p:custDataLst>
          </p:nvPr>
        </p:nvSpPr>
        <p:spPr bwMode="auto">
          <a:xfrm>
            <a:off x="5638800" y="5997575"/>
            <a:ext cx="533400" cy="244475"/>
          </a:xfrm>
          <a:prstGeom prst="rect">
            <a:avLst/>
          </a:prstGeom>
          <a:noFill/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0" tIns="0" rIns="0" bIns="0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fld id="{FD67D6D8-70EA-4772-B995-A3998A86C416}" type="datetime'''''''''''2''''''''''''''''''''''''''''00''0'''''''''''''">
              <a:rPr lang="en-US" sz="1600" b="1" smtClean="0"/>
              <a:pPr algn="ctr" fontAlgn="base">
                <a:spcBef>
                  <a:spcPct val="0"/>
                </a:spcBef>
                <a:spcAft>
                  <a:spcPct val="0"/>
                </a:spcAft>
              </a:pPr>
              <a:t>2000</a:t>
            </a:fld>
            <a:endParaRPr lang="tr-TR" sz="1600" b="1" strike="noStrike" cap="none" normalizeH="0" smtClean="0">
              <a:ln>
                <a:noFill/>
              </a:ln>
              <a:effectLst/>
              <a:sym typeface="+mn-lt"/>
            </a:endParaRPr>
          </a:p>
        </p:txBody>
      </p:sp>
      <p:sp>
        <p:nvSpPr>
          <p:cNvPr id="54" name="53 Metin kutusu"/>
          <p:cNvSpPr txBox="1"/>
          <p:nvPr/>
        </p:nvSpPr>
        <p:spPr>
          <a:xfrm>
            <a:off x="4499992" y="2002488"/>
            <a:ext cx="4644008" cy="584775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Türkiye’de her 1000 TL’lik işlemin ne kadarı Uzunköprü Borsası’nda yapılıyor?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22324226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7768952" cy="1752600"/>
          </a:xfrm>
        </p:spPr>
        <p:txBody>
          <a:bodyPr/>
          <a:lstStyle/>
          <a:p>
            <a:pPr algn="r"/>
            <a:r>
              <a:rPr lang="tr-TR" b="1" dirty="0" smtClean="0"/>
              <a:t>İkinci oturum: </a:t>
            </a:r>
          </a:p>
          <a:p>
            <a:pPr algn="r"/>
            <a:r>
              <a:rPr lang="tr-TR" b="1" dirty="0" smtClean="0"/>
              <a:t>Uzunköprü için Dış Ekonomik Çevre nedir? Yeni iş fırsatları? 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65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403282745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66</a:t>
            </a:fld>
            <a:endParaRPr lang="tr-TR"/>
          </a:p>
        </p:txBody>
      </p:sp>
      <p:pic>
        <p:nvPicPr>
          <p:cNvPr id="257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988840"/>
            <a:ext cx="4800600" cy="4505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5 Metin kutusu"/>
          <p:cNvSpPr txBox="1"/>
          <p:nvPr/>
        </p:nvSpPr>
        <p:spPr>
          <a:xfrm>
            <a:off x="0" y="692696"/>
            <a:ext cx="8281434" cy="120032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3600" b="1" dirty="0" smtClean="0">
                <a:solidFill>
                  <a:srgbClr val="1F318D"/>
                </a:solidFill>
              </a:rPr>
              <a:t>Edirne’nin ekonomik performansı ?</a:t>
            </a:r>
          </a:p>
          <a:p>
            <a:r>
              <a:rPr lang="tr-TR" sz="3600" b="1" dirty="0" smtClean="0">
                <a:solidFill>
                  <a:srgbClr val="1F318D"/>
                </a:solidFill>
              </a:rPr>
              <a:t>kişi başı ihracat: 116 dolar</a:t>
            </a:r>
            <a:endParaRPr lang="tr-TR" sz="3600" b="1" dirty="0">
              <a:solidFill>
                <a:srgbClr val="1F318D"/>
              </a:solidFill>
            </a:endParaRPr>
          </a:p>
        </p:txBody>
      </p:sp>
      <p:sp>
        <p:nvSpPr>
          <p:cNvPr id="8" name="7 Metin kutusu"/>
          <p:cNvSpPr txBox="1"/>
          <p:nvPr/>
        </p:nvSpPr>
        <p:spPr>
          <a:xfrm>
            <a:off x="0" y="6525344"/>
            <a:ext cx="1907704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dirty="0" smtClean="0"/>
              <a:t>Kaynak: TUIK</a:t>
            </a:r>
            <a:endParaRPr lang="tr-TR" sz="1200" dirty="0"/>
          </a:p>
        </p:txBody>
      </p:sp>
      <p:sp>
        <p:nvSpPr>
          <p:cNvPr id="7" name="6 Metin kutusu"/>
          <p:cNvSpPr txBox="1"/>
          <p:nvPr/>
        </p:nvSpPr>
        <p:spPr>
          <a:xfrm>
            <a:off x="3275856" y="3933056"/>
            <a:ext cx="792088" cy="338554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 smtClean="0">
                <a:solidFill>
                  <a:srgbClr val="C00000"/>
                </a:solidFill>
              </a:rPr>
              <a:t>x 3</a:t>
            </a:r>
            <a:endParaRPr lang="tr-TR" sz="1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89983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714375"/>
            <a:ext cx="9191626" cy="6143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3" name="Dikdörtgen 2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1108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2483523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Dikdörtgen 10"/>
          <p:cNvSpPr/>
          <p:nvPr/>
        </p:nvSpPr>
        <p:spPr bwMode="auto">
          <a:xfrm>
            <a:off x="-1476672" y="-315416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7" name="6 Nesne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02" name="think-cell Slide" r:id="rId5" imgW="270" imgH="270" progId="TCLayout.ActiveDocument.1">
                  <p:embed/>
                </p:oleObj>
              </mc:Choice>
              <mc:Fallback>
                <p:oleObj name="think-cell Slide" r:id="rId5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>
          <a:xfrm>
            <a:off x="8305800" y="0"/>
            <a:ext cx="838200" cy="536575"/>
          </a:xfrm>
        </p:spPr>
        <p:txBody>
          <a:bodyPr/>
          <a:lstStyle/>
          <a:p>
            <a:fld id="{88FB6E31-8C72-4448-A184-830BAA37363C}" type="slidenum">
              <a:rPr lang="tr-TR" smtClean="0"/>
              <a:pPr/>
              <a:t>68</a:t>
            </a:fld>
            <a:endParaRPr lang="tr-TR" dirty="0"/>
          </a:p>
        </p:txBody>
      </p:sp>
      <p:pic>
        <p:nvPicPr>
          <p:cNvPr id="6" name="5 Resim" descr="eza2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860032" y="4005063"/>
            <a:ext cx="4032448" cy="2689643"/>
          </a:xfrm>
          <a:prstGeom prst="rect">
            <a:avLst/>
          </a:prstGeom>
        </p:spPr>
      </p:pic>
      <p:pic>
        <p:nvPicPr>
          <p:cNvPr id="5" name="4 İçerik Yer Tutucusu" descr="eza1.jpg"/>
          <p:cNvPicPr>
            <a:picLocks noGrp="1" noChangeAspect="1"/>
          </p:cNvPicPr>
          <p:nvPr>
            <p:ph idx="1"/>
          </p:nvPr>
        </p:nvPicPr>
        <p:blipFill>
          <a:blip r:embed="rId8" cstate="print"/>
          <a:stretch>
            <a:fillRect/>
          </a:stretch>
        </p:blipFill>
        <p:spPr>
          <a:xfrm>
            <a:off x="4860032" y="1183420"/>
            <a:ext cx="4032448" cy="2689643"/>
          </a:xfrm>
        </p:spPr>
      </p:pic>
      <p:pic>
        <p:nvPicPr>
          <p:cNvPr id="8" name="7 Resim" descr="eza3.png"/>
          <p:cNvPicPr>
            <a:picLocks noChangeAspect="1"/>
          </p:cNvPicPr>
          <p:nvPr/>
        </p:nvPicPr>
        <p:blipFill>
          <a:blip r:embed="rId9" cstate="print"/>
          <a:stretch>
            <a:fillRect/>
          </a:stretch>
        </p:blipFill>
        <p:spPr>
          <a:xfrm>
            <a:off x="971600" y="4921917"/>
            <a:ext cx="3024335" cy="2107483"/>
          </a:xfrm>
          <a:prstGeom prst="rect">
            <a:avLst/>
          </a:prstGeom>
        </p:spPr>
      </p:pic>
      <p:pic>
        <p:nvPicPr>
          <p:cNvPr id="9" name="8 Resim" descr="eza4.png"/>
          <p:cNvPicPr>
            <a:picLocks noChangeAspect="1"/>
          </p:cNvPicPr>
          <p:nvPr/>
        </p:nvPicPr>
        <p:blipFill>
          <a:blip r:embed="rId10" cstate="print"/>
          <a:stretch>
            <a:fillRect/>
          </a:stretch>
        </p:blipFill>
        <p:spPr>
          <a:xfrm>
            <a:off x="7050845" y="0"/>
            <a:ext cx="1829668" cy="1120205"/>
          </a:xfrm>
          <a:prstGeom prst="rect">
            <a:avLst/>
          </a:prstGeom>
        </p:spPr>
      </p:pic>
      <p:sp>
        <p:nvSpPr>
          <p:cNvPr id="10" name="9 Metin kutusu"/>
          <p:cNvSpPr txBox="1"/>
          <p:nvPr/>
        </p:nvSpPr>
        <p:spPr>
          <a:xfrm>
            <a:off x="184804" y="1556792"/>
            <a:ext cx="4315188" cy="427809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buFont typeface="Wingdings" pitchFamily="2" charset="2"/>
              <a:buChar char="ü"/>
            </a:pPr>
            <a:r>
              <a:rPr lang="tr-TR" sz="1600" b="1" dirty="0" smtClean="0"/>
              <a:t> </a:t>
            </a:r>
            <a:r>
              <a:rPr lang="tr-TR" sz="1600" dirty="0" smtClean="0"/>
              <a:t> 1984 yılında Uzunköprü’de kuruldu</a:t>
            </a:r>
          </a:p>
          <a:p>
            <a:pPr>
              <a:buFont typeface="Wingdings" pitchFamily="2" charset="2"/>
              <a:buChar char="ü"/>
            </a:pPr>
            <a:endParaRPr lang="tr-TR" sz="1600" dirty="0" smtClean="0"/>
          </a:p>
          <a:p>
            <a:pPr>
              <a:buFont typeface="Wingdings" pitchFamily="2" charset="2"/>
              <a:buChar char="ü"/>
            </a:pPr>
            <a:r>
              <a:rPr lang="tr-TR" sz="1600" dirty="0" smtClean="0"/>
              <a:t> Zeytin ticaretinden, zeytin işlemeye ve katma değerli üretime geçiş. </a:t>
            </a:r>
          </a:p>
          <a:p>
            <a:pPr>
              <a:buFont typeface="Wingdings" pitchFamily="2" charset="2"/>
              <a:buChar char="ü"/>
            </a:pPr>
            <a:endParaRPr lang="tr-TR" sz="1600" dirty="0"/>
          </a:p>
          <a:p>
            <a:pPr>
              <a:buFont typeface="Wingdings" pitchFamily="2" charset="2"/>
              <a:buChar char="ü"/>
            </a:pPr>
            <a:r>
              <a:rPr lang="tr-TR" sz="1600" dirty="0" smtClean="0"/>
              <a:t>Uzunköprü’de </a:t>
            </a:r>
            <a:r>
              <a:rPr lang="tr-TR" sz="1600" dirty="0"/>
              <a:t>üretimi olmayan bir tarım ürününe değer katıyor</a:t>
            </a:r>
            <a:endParaRPr lang="tr-TR" sz="1600" dirty="0" smtClean="0"/>
          </a:p>
          <a:p>
            <a:pPr>
              <a:buFont typeface="Wingdings" pitchFamily="2" charset="2"/>
              <a:buChar char="ü"/>
            </a:pPr>
            <a:endParaRPr lang="tr-TR" sz="1600" dirty="0" smtClean="0"/>
          </a:p>
          <a:p>
            <a:pPr>
              <a:buFont typeface="Wingdings" pitchFamily="2" charset="2"/>
              <a:buChar char="ü"/>
            </a:pPr>
            <a:r>
              <a:rPr lang="tr-TR" sz="1600" dirty="0" smtClean="0"/>
              <a:t> Üretimin %50’si 10’dan fazla ülkeye ihraç ediyor (Bulgaristan, Makedonya, Kosova, Yunanistan) Almanya’ya satış gündemde..</a:t>
            </a:r>
          </a:p>
          <a:p>
            <a:endParaRPr lang="tr-TR" sz="1600" dirty="0" smtClean="0"/>
          </a:p>
          <a:p>
            <a:pPr>
              <a:buFont typeface="Wingdings" pitchFamily="2" charset="2"/>
              <a:buChar char="ü"/>
            </a:pPr>
            <a:r>
              <a:rPr lang="tr-TR" sz="1600" dirty="0" smtClean="0"/>
              <a:t> En önemli başarı faktörü; </a:t>
            </a:r>
            <a:r>
              <a:rPr lang="tr-TR" sz="1600" b="1" dirty="0" smtClean="0"/>
              <a:t>ihracatta hedef pazarların damak tadına uygun ürünler üretmek</a:t>
            </a:r>
          </a:p>
          <a:p>
            <a:endParaRPr lang="tr-TR" sz="1600" b="1" dirty="0" smtClean="0"/>
          </a:p>
          <a:p>
            <a:pPr>
              <a:buFont typeface="Wingdings" pitchFamily="2" charset="2"/>
              <a:buChar char="ü"/>
            </a:pPr>
            <a:endParaRPr lang="tr-TR" sz="1600" b="1" dirty="0"/>
          </a:p>
        </p:txBody>
      </p:sp>
      <p:sp>
        <p:nvSpPr>
          <p:cNvPr id="12" name="Başlık 1"/>
          <p:cNvSpPr>
            <a:spLocks noGrp="1"/>
          </p:cNvSpPr>
          <p:nvPr>
            <p:ph type="title"/>
          </p:nvPr>
        </p:nvSpPr>
        <p:spPr>
          <a:xfrm>
            <a:off x="35496" y="620688"/>
            <a:ext cx="7200800" cy="838200"/>
          </a:xfrm>
        </p:spPr>
        <p:txBody>
          <a:bodyPr>
            <a:noAutofit/>
          </a:bodyPr>
          <a:lstStyle/>
          <a:p>
            <a:r>
              <a:rPr lang="tr-TR" sz="2800" b="1" dirty="0" smtClean="0"/>
              <a:t>Örnek 2: Uzunköprü’deki ÖGE Zeytincilik firmasının modelinden</a:t>
            </a:r>
            <a:br>
              <a:rPr lang="tr-TR" sz="2800" b="1" dirty="0" smtClean="0"/>
            </a:br>
            <a:r>
              <a:rPr lang="tr-TR" sz="2800" b="1" dirty="0" smtClean="0"/>
              <a:t>ne öğrenebiliriz? </a:t>
            </a:r>
            <a:r>
              <a:rPr lang="tr-TR" sz="2400" b="1" dirty="0" smtClean="0"/>
              <a:t/>
            </a:r>
            <a:br>
              <a:rPr lang="tr-TR" sz="2400" b="1" dirty="0" smtClean="0"/>
            </a:br>
            <a:r>
              <a:rPr lang="tr-TR" sz="2400" b="1" dirty="0" smtClean="0"/>
              <a:t> </a:t>
            </a:r>
            <a:endParaRPr lang="tr-TR" sz="2400" b="1" dirty="0"/>
          </a:p>
        </p:txBody>
      </p:sp>
      <p:sp>
        <p:nvSpPr>
          <p:cNvPr id="13" name="Dikdörtgen 12"/>
          <p:cNvSpPr/>
          <p:nvPr/>
        </p:nvSpPr>
        <p:spPr>
          <a:xfrm>
            <a:off x="0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1109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55126271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Dikdörtgen 14"/>
          <p:cNvSpPr/>
          <p:nvPr/>
        </p:nvSpPr>
        <p:spPr bwMode="auto">
          <a:xfrm>
            <a:off x="-1476672" y="-243408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69</a:t>
            </a:fld>
            <a:endParaRPr lang="tr-TR"/>
          </a:p>
        </p:txBody>
      </p:sp>
      <p:pic>
        <p:nvPicPr>
          <p:cNvPr id="7" name="6 İçerik Yer Tutucusu" descr="Adsız.jpg"/>
          <p:cNvPicPr>
            <a:picLocks noGrp="1" noChangeAspect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>
          <a:xfrm>
            <a:off x="1331640" y="2285950"/>
            <a:ext cx="6400800" cy="4743450"/>
          </a:xfrm>
        </p:spPr>
      </p:pic>
      <p:sp>
        <p:nvSpPr>
          <p:cNvPr id="8" name="7 Metin kutusu"/>
          <p:cNvSpPr txBox="1"/>
          <p:nvPr/>
        </p:nvSpPr>
        <p:spPr>
          <a:xfrm>
            <a:off x="5436096" y="5382294"/>
            <a:ext cx="764953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smtClean="0"/>
              <a:t>Akhisar</a:t>
            </a:r>
            <a:endParaRPr lang="tr-TR" sz="1200" b="1" dirty="0"/>
          </a:p>
        </p:txBody>
      </p:sp>
      <p:pic>
        <p:nvPicPr>
          <p:cNvPr id="91140" name="Picture 4" descr="http://i.tmgrup.com.tr/tk/2012/12/05/121x84/9918385186.jpg?414862581644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 flipH="1">
            <a:off x="5580112" y="5670326"/>
            <a:ext cx="712390" cy="495985"/>
          </a:xfrm>
          <a:prstGeom prst="rect">
            <a:avLst/>
          </a:prstGeom>
          <a:noFill/>
        </p:spPr>
      </p:pic>
      <p:cxnSp>
        <p:nvCxnSpPr>
          <p:cNvPr id="12" name="11 Düz Ok Bağlayıcısı"/>
          <p:cNvCxnSpPr/>
          <p:nvPr/>
        </p:nvCxnSpPr>
        <p:spPr bwMode="auto">
          <a:xfrm flipH="1" flipV="1">
            <a:off x="5652120" y="4950246"/>
            <a:ext cx="238461" cy="504056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3A1A"/>
            </a:solidFill>
            <a:prstDash val="sysDash"/>
            <a:round/>
            <a:headEnd type="none" w="med" len="med"/>
            <a:tailEnd type="arrow"/>
          </a:ln>
          <a:effectLst/>
        </p:spPr>
      </p:cxnSp>
      <p:sp>
        <p:nvSpPr>
          <p:cNvPr id="13" name="12 Metin kutusu"/>
          <p:cNvSpPr txBox="1"/>
          <p:nvPr/>
        </p:nvSpPr>
        <p:spPr>
          <a:xfrm>
            <a:off x="4932040" y="4590206"/>
            <a:ext cx="102303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b="1" dirty="0" smtClean="0"/>
              <a:t>Uzunköprü</a:t>
            </a:r>
            <a:endParaRPr lang="tr-TR" sz="1200" b="1" dirty="0"/>
          </a:p>
        </p:txBody>
      </p:sp>
      <p:cxnSp>
        <p:nvCxnSpPr>
          <p:cNvPr id="16" name="15 Düz Ok Bağlayıcısı"/>
          <p:cNvCxnSpPr>
            <a:stCxn id="13" idx="1"/>
          </p:cNvCxnSpPr>
          <p:nvPr/>
        </p:nvCxnSpPr>
        <p:spPr bwMode="auto">
          <a:xfrm flipH="1" flipV="1">
            <a:off x="3851920" y="4374182"/>
            <a:ext cx="1080120" cy="354524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3A1A"/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21" name="20 Düz Ok Bağlayıcısı"/>
          <p:cNvCxnSpPr/>
          <p:nvPr/>
        </p:nvCxnSpPr>
        <p:spPr bwMode="auto">
          <a:xfrm flipH="1" flipV="1">
            <a:off x="4427984" y="3510086"/>
            <a:ext cx="936104" cy="11521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3A1A"/>
            </a:solidFill>
            <a:prstDash val="sysDash"/>
            <a:round/>
            <a:headEnd type="none" w="med" len="med"/>
            <a:tailEnd type="arrow"/>
          </a:ln>
          <a:effectLst/>
        </p:spPr>
      </p:cxnSp>
      <p:cxnSp>
        <p:nvCxnSpPr>
          <p:cNvPr id="23" name="22 Düz Ok Bağlayıcısı"/>
          <p:cNvCxnSpPr/>
          <p:nvPr/>
        </p:nvCxnSpPr>
        <p:spPr bwMode="auto">
          <a:xfrm flipH="1" flipV="1">
            <a:off x="5508104" y="3438078"/>
            <a:ext cx="144016" cy="115212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3A1A"/>
            </a:solidFill>
            <a:prstDash val="sysDash"/>
            <a:round/>
            <a:headEnd type="none" w="med" len="med"/>
            <a:tailEnd type="arrow"/>
          </a:ln>
          <a:effectLst/>
        </p:spPr>
      </p:cxnSp>
      <p:pic>
        <p:nvPicPr>
          <p:cNvPr id="28" name="27 Resim" descr="1.jp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3131840" y="3798118"/>
            <a:ext cx="585787" cy="947737"/>
          </a:xfrm>
          <a:prstGeom prst="rect">
            <a:avLst/>
          </a:prstGeom>
        </p:spPr>
      </p:pic>
      <p:pic>
        <p:nvPicPr>
          <p:cNvPr id="29" name="28 Resim" descr="2.jpg"/>
          <p:cNvPicPr>
            <a:picLocks noChangeAspect="1"/>
          </p:cNvPicPr>
          <p:nvPr/>
        </p:nvPicPr>
        <p:blipFill>
          <a:blip r:embed="rId6" cstate="print"/>
          <a:stretch>
            <a:fillRect/>
          </a:stretch>
        </p:blipFill>
        <p:spPr>
          <a:xfrm>
            <a:off x="3563888" y="2645990"/>
            <a:ext cx="802635" cy="982819"/>
          </a:xfrm>
          <a:prstGeom prst="rect">
            <a:avLst/>
          </a:prstGeom>
        </p:spPr>
      </p:pic>
      <p:pic>
        <p:nvPicPr>
          <p:cNvPr id="37" name="36 Resim" descr="3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5038029" y="2429966"/>
            <a:ext cx="676882" cy="919733"/>
          </a:xfrm>
          <a:prstGeom prst="rect">
            <a:avLst/>
          </a:prstGeom>
        </p:spPr>
      </p:pic>
      <p:sp>
        <p:nvSpPr>
          <p:cNvPr id="14" name="Başlık 1"/>
          <p:cNvSpPr>
            <a:spLocks noGrp="1"/>
          </p:cNvSpPr>
          <p:nvPr>
            <p:ph type="title"/>
          </p:nvPr>
        </p:nvSpPr>
        <p:spPr>
          <a:xfrm>
            <a:off x="107504" y="764704"/>
            <a:ext cx="8784976" cy="1368152"/>
          </a:xfrm>
        </p:spPr>
        <p:txBody>
          <a:bodyPr>
            <a:noAutofit/>
          </a:bodyPr>
          <a:lstStyle/>
          <a:p>
            <a:r>
              <a:rPr lang="tr-TR" sz="2800" b="1" dirty="0" smtClean="0"/>
              <a:t>Örnek 2,  ÖGE </a:t>
            </a:r>
            <a:r>
              <a:rPr lang="tr-TR" sz="2800" b="1" dirty="0" err="1" smtClean="0"/>
              <a:t>Zeytincilik’in</a:t>
            </a:r>
            <a:r>
              <a:rPr lang="tr-TR" sz="2800" b="1" dirty="0" smtClean="0"/>
              <a:t> iş modeli: </a:t>
            </a:r>
            <a:br>
              <a:rPr lang="tr-TR" sz="2800" b="1" dirty="0" smtClean="0"/>
            </a:br>
            <a:r>
              <a:rPr lang="tr-TR" sz="600" b="1" u="sng" dirty="0" smtClean="0"/>
              <a:t/>
            </a:r>
            <a:br>
              <a:rPr lang="tr-TR" sz="600" b="1" u="sng" dirty="0" smtClean="0"/>
            </a:br>
            <a:r>
              <a:rPr lang="tr-TR" sz="2400" b="1" u="sng" dirty="0" smtClean="0"/>
              <a:t>Uzunköprü’nün lojistik avantajını değere dönüştürme</a:t>
            </a:r>
            <a:r>
              <a:rPr lang="tr-TR" sz="2400" b="1" dirty="0" smtClean="0"/>
              <a:t> </a:t>
            </a:r>
            <a:br>
              <a:rPr lang="tr-TR" sz="2400" b="1" dirty="0" smtClean="0"/>
            </a:br>
            <a:r>
              <a:rPr lang="tr-TR" sz="2400" b="1" dirty="0" smtClean="0"/>
              <a:t>Türkiye’den tedarik, Balkanların damak tadına hakimiyet, Uzunköprü’de işleme, Balkanlara hızlı satış, müşteri memnuniyeti</a:t>
            </a:r>
            <a:r>
              <a:rPr lang="tr-TR" sz="2000" b="1" dirty="0" smtClean="0"/>
              <a:t/>
            </a:r>
            <a:br>
              <a:rPr lang="tr-TR" sz="2000" b="1" dirty="0" smtClean="0"/>
            </a:br>
            <a:r>
              <a:rPr lang="tr-TR" sz="2000" b="1" dirty="0" smtClean="0"/>
              <a:t> </a:t>
            </a:r>
            <a:endParaRPr lang="tr-TR" sz="2000" b="1" dirty="0"/>
          </a:p>
        </p:txBody>
      </p:sp>
      <p:pic>
        <p:nvPicPr>
          <p:cNvPr id="17" name="5 Resim" descr="eza2.jpg"/>
          <p:cNvPicPr>
            <a:picLocks noChangeAspect="1"/>
          </p:cNvPicPr>
          <p:nvPr/>
        </p:nvPicPr>
        <p:blipFill>
          <a:blip r:embed="rId8" cstate="print"/>
          <a:stretch>
            <a:fillRect/>
          </a:stretch>
        </p:blipFill>
        <p:spPr>
          <a:xfrm>
            <a:off x="5080686" y="4797152"/>
            <a:ext cx="521496" cy="347838"/>
          </a:xfrm>
          <a:prstGeom prst="rect">
            <a:avLst/>
          </a:prstGeom>
        </p:spPr>
      </p:pic>
      <p:pic>
        <p:nvPicPr>
          <p:cNvPr id="18" name="Picture 2" descr="http://4.bp.blogspot.com/-VxmHGrD1Qvk/UHQ-ljUZl0I/AAAAAAAABUs/xQIIlIegJfI/s1600/man-tir-kamyon-resimleri-fotograflari+(9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26361" y="4425430"/>
            <a:ext cx="403245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9" name="Picture 2" descr="http://4.bp.blogspot.com/-VxmHGrD1Qvk/UHQ-ljUZl0I/AAAAAAAABUs/xQIIlIegJfI/s1600/man-tir-kamyon-resimleri-fotograflari+(9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94104" y="3960136"/>
            <a:ext cx="403245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" name="Picture 2" descr="http://4.bp.blogspot.com/-VxmHGrD1Qvk/UHQ-ljUZl0I/AAAAAAAABUs/xQIIlIegJfI/s1600/man-tir-kamyon-resimleri-fotograflari+(9).jpg"/>
          <p:cNvPicPr>
            <a:picLocks noChangeAspect="1" noChangeArrowheads="1"/>
          </p:cNvPicPr>
          <p:nvPr/>
        </p:nvPicPr>
        <p:blipFill>
          <a:blip r:embed="rId9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22061" y="3888128"/>
            <a:ext cx="403245" cy="2520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2" name="Dikdörtgen 21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1110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246992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5105400"/>
          </a:xfrm>
        </p:spPr>
        <p:txBody>
          <a:bodyPr/>
          <a:lstStyle/>
          <a:p>
            <a:r>
              <a:rPr lang="tr-TR" dirty="0"/>
              <a:t>Türkiye’de de merkeziyetçi yönetim geleneğine hakim ama </a:t>
            </a:r>
          </a:p>
          <a:p>
            <a:pPr lvl="1"/>
            <a:r>
              <a:rPr lang="tr-TR" dirty="0"/>
              <a:t>Merkezi hükümetin tekelindeki kaynak dağıtımı, sorumluluklar ve karar mekanizmalarında yerel düzey önem kazanıyor</a:t>
            </a:r>
          </a:p>
          <a:p>
            <a:pPr lvl="1"/>
            <a:r>
              <a:rPr lang="tr-TR" dirty="0"/>
              <a:t>Belediyelerin güçlenmesi, yerel yatırım planlamasının önem kazanması, bölgesel kalkınma ajansları, odaların görünürlüğünün </a:t>
            </a:r>
            <a:r>
              <a:rPr lang="tr-TR" dirty="0" smtClean="0"/>
              <a:t>artması, kalkınma fonlarının yaygınlaşması</a:t>
            </a:r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481104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Dikdörtgen 2"/>
          <p:cNvSpPr/>
          <p:nvPr/>
        </p:nvSpPr>
        <p:spPr bwMode="auto">
          <a:xfrm>
            <a:off x="-1476672" y="-243408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71438" y="-106363"/>
            <a:ext cx="9286876" cy="70770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4" name="Dikdörtgen 3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1112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203006116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4 İçerik Yer Tutucusu" descr="Adsız2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1187624" y="1484784"/>
            <a:ext cx="6400800" cy="4743450"/>
          </a:xfrm>
        </p:spPr>
      </p:pic>
      <p:sp>
        <p:nvSpPr>
          <p:cNvPr id="4" name="3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71</a:t>
            </a:fld>
            <a:endParaRPr lang="tr-TR"/>
          </a:p>
        </p:txBody>
      </p:sp>
      <p:sp>
        <p:nvSpPr>
          <p:cNvPr id="6" name="5 Oval"/>
          <p:cNvSpPr/>
          <p:nvPr/>
        </p:nvSpPr>
        <p:spPr bwMode="auto">
          <a:xfrm>
            <a:off x="4283968" y="3284984"/>
            <a:ext cx="1872208" cy="1440160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cxnSp>
        <p:nvCxnSpPr>
          <p:cNvPr id="12" name="11 Düz Ok Bağlayıcısı"/>
          <p:cNvCxnSpPr>
            <a:endCxn id="6" idx="1"/>
          </p:cNvCxnSpPr>
          <p:nvPr/>
        </p:nvCxnSpPr>
        <p:spPr bwMode="auto">
          <a:xfrm flipH="1" flipV="1">
            <a:off x="4558147" y="3495890"/>
            <a:ext cx="589917" cy="36515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cxnSp>
        <p:nvCxnSpPr>
          <p:cNvPr id="13" name="12 Düz Ok Bağlayıcısı"/>
          <p:cNvCxnSpPr/>
          <p:nvPr/>
        </p:nvCxnSpPr>
        <p:spPr bwMode="auto">
          <a:xfrm>
            <a:off x="5508104" y="4077072"/>
            <a:ext cx="648072" cy="72008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C0000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17" name="16 Metin kutusu"/>
          <p:cNvSpPr txBox="1"/>
          <p:nvPr/>
        </p:nvSpPr>
        <p:spPr>
          <a:xfrm>
            <a:off x="6300192" y="4077072"/>
            <a:ext cx="95410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dirty="0" smtClean="0">
                <a:latin typeface="Arial Black" pitchFamily="34" charset="0"/>
              </a:rPr>
              <a:t>Adapazarı</a:t>
            </a:r>
            <a:endParaRPr lang="tr-TR" sz="1100" dirty="0">
              <a:latin typeface="Arial Black" pitchFamily="34" charset="0"/>
            </a:endParaRPr>
          </a:p>
        </p:txBody>
      </p:sp>
      <p:sp>
        <p:nvSpPr>
          <p:cNvPr id="10" name="9 Metin kutusu"/>
          <p:cNvSpPr txBox="1"/>
          <p:nvPr/>
        </p:nvSpPr>
        <p:spPr>
          <a:xfrm>
            <a:off x="323528" y="6453336"/>
            <a:ext cx="1645387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Kaynak: </a:t>
            </a:r>
            <a:r>
              <a:rPr lang="tr-TR" sz="1200" dirty="0" err="1" smtClean="0"/>
              <a:t>Google</a:t>
            </a:r>
            <a:r>
              <a:rPr lang="tr-TR" sz="1200" dirty="0" smtClean="0"/>
              <a:t> </a:t>
            </a:r>
            <a:r>
              <a:rPr lang="tr-TR" sz="1200" dirty="0" err="1" smtClean="0"/>
              <a:t>Maps</a:t>
            </a:r>
            <a:endParaRPr lang="tr-TR" sz="1200" dirty="0"/>
          </a:p>
        </p:txBody>
      </p:sp>
      <p:sp>
        <p:nvSpPr>
          <p:cNvPr id="11" name="6 Oval"/>
          <p:cNvSpPr/>
          <p:nvPr/>
        </p:nvSpPr>
        <p:spPr bwMode="auto">
          <a:xfrm>
            <a:off x="3635896" y="2636912"/>
            <a:ext cx="3384376" cy="2664296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7 Oval"/>
          <p:cNvSpPr/>
          <p:nvPr/>
        </p:nvSpPr>
        <p:spPr bwMode="auto">
          <a:xfrm>
            <a:off x="2915816" y="2276872"/>
            <a:ext cx="4896544" cy="3960440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8 Oval"/>
          <p:cNvSpPr/>
          <p:nvPr/>
        </p:nvSpPr>
        <p:spPr bwMode="auto">
          <a:xfrm>
            <a:off x="1835696" y="1556792"/>
            <a:ext cx="6552728" cy="5040560"/>
          </a:xfrm>
          <a:prstGeom prst="ellipse">
            <a:avLst/>
          </a:prstGeom>
          <a:noFill/>
          <a:ln w="28575" cap="flat" cmpd="sng" algn="ctr">
            <a:solidFill>
              <a:srgbClr val="C00000"/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6" name="Dikdörtgen 15"/>
          <p:cNvSpPr/>
          <p:nvPr/>
        </p:nvSpPr>
        <p:spPr bwMode="auto">
          <a:xfrm>
            <a:off x="-1476672" y="-243408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9" name="3 Slayt Numarası Yer Tutucusu"/>
          <p:cNvSpPr txBox="1">
            <a:spLocks/>
          </p:cNvSpPr>
          <p:nvPr/>
        </p:nvSpPr>
        <p:spPr bwMode="auto">
          <a:xfrm>
            <a:off x="8305800" y="0"/>
            <a:ext cx="8382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defPPr>
              <a:defRPr lang="tr-TR"/>
            </a:defPPr>
            <a:lvl1pPr marL="0" algn="l" defTabSz="914400" rtl="0" eaLnBrk="1" latinLnBrk="0" hangingPunct="1">
              <a:defRPr sz="1400" b="0" kern="1200">
                <a:solidFill>
                  <a:srgbClr val="CBDDEB"/>
                </a:solidFill>
                <a:latin typeface="+mn-lt"/>
                <a:ea typeface="+mn-ea"/>
                <a:cs typeface="Arial" charset="0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fld id="{88FB6E31-8C72-4448-A184-830BAA37363C}" type="slidenum">
              <a:rPr lang="tr-TR" smtClean="0"/>
              <a:pPr/>
              <a:t>71</a:t>
            </a:fld>
            <a:endParaRPr lang="tr-TR"/>
          </a:p>
        </p:txBody>
      </p:sp>
      <p:sp>
        <p:nvSpPr>
          <p:cNvPr id="20" name="Başlık 1"/>
          <p:cNvSpPr>
            <a:spLocks noGrp="1"/>
          </p:cNvSpPr>
          <p:nvPr>
            <p:ph type="title"/>
          </p:nvPr>
        </p:nvSpPr>
        <p:spPr>
          <a:xfrm>
            <a:off x="107504" y="332656"/>
            <a:ext cx="9145016" cy="1368152"/>
          </a:xfrm>
        </p:spPr>
        <p:txBody>
          <a:bodyPr>
            <a:noAutofit/>
          </a:bodyPr>
          <a:lstStyle/>
          <a:p>
            <a:r>
              <a:rPr lang="tr-TR" sz="2800" b="1" dirty="0" smtClean="0"/>
              <a:t>Lojistik avantajımızı ne kadar kullanıyoruz? </a:t>
            </a:r>
            <a:r>
              <a:rPr lang="tr-TR" sz="2000" b="1" dirty="0" smtClean="0"/>
              <a:t/>
            </a:r>
            <a:br>
              <a:rPr lang="tr-TR" sz="2000" b="1" dirty="0" smtClean="0"/>
            </a:br>
            <a:r>
              <a:rPr lang="tr-TR" sz="2000" b="1" dirty="0" smtClean="0"/>
              <a:t> </a:t>
            </a:r>
            <a:endParaRPr lang="tr-TR" sz="2000" b="1" dirty="0"/>
          </a:p>
        </p:txBody>
      </p:sp>
      <p:sp>
        <p:nvSpPr>
          <p:cNvPr id="2" name="Dikdörtgen 1"/>
          <p:cNvSpPr/>
          <p:nvPr/>
        </p:nvSpPr>
        <p:spPr bwMode="auto">
          <a:xfrm>
            <a:off x="4716016" y="3789040"/>
            <a:ext cx="1152128" cy="288032"/>
          </a:xfrm>
          <a:prstGeom prst="rect">
            <a:avLst/>
          </a:prstGeom>
          <a:solidFill>
            <a:srgbClr val="FF0000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2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  <a:cs typeface="Arial" charset="0"/>
              </a:rPr>
              <a:t>Uzunköprü</a:t>
            </a:r>
          </a:p>
        </p:txBody>
      </p:sp>
      <p:sp>
        <p:nvSpPr>
          <p:cNvPr id="18" name="Dikdörtgen 17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1113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0115717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17" grpId="0"/>
      <p:bldP spid="11" grpId="0" animBg="1"/>
      <p:bldP spid="14" grpId="0" animBg="1"/>
      <p:bldP spid="15" grpId="0" animBg="1"/>
    </p:bld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creenHunter_16 Jun. 06 16.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24354201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84784"/>
            <a:ext cx="9144000" cy="33855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Türkiye’nin Balkanlara tarım ürünleri ihracatı (milyon $) - 2012</a:t>
            </a:r>
            <a:endParaRPr lang="en-US" sz="1600" b="1" dirty="0"/>
          </a:p>
        </p:txBody>
      </p:sp>
      <p:graphicFrame>
        <p:nvGraphicFramePr>
          <p:cNvPr id="3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02504973"/>
              </p:ext>
            </p:extLst>
          </p:nvPr>
        </p:nvGraphicFramePr>
        <p:xfrm>
          <a:off x="1264363" y="1988841"/>
          <a:ext cx="6475989" cy="44306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19533"/>
                <a:gridCol w="813067"/>
                <a:gridCol w="2853073"/>
                <a:gridCol w="754887"/>
                <a:gridCol w="1435429"/>
              </a:tblGrid>
              <a:tr h="363401">
                <a:tc>
                  <a:txBody>
                    <a:bodyPr/>
                    <a:lstStyle/>
                    <a:p>
                      <a:pPr algn="ctr" fontAlgn="ctr"/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hs6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Ürün Adı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ihracat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Balkanların toplam ithalatı</a:t>
                      </a:r>
                      <a:endParaRPr lang="tr-TR" sz="11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1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80530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Limon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42.0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99.1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70200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Domates (taze/soğutulmuş)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31.4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111.6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3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190530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Tatlı bisküviler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29.2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313.2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4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80222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Fındık (kabuksuz)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/>
                        <a:t>25.8</a:t>
                      </a:r>
                      <a:endParaRPr lang="tr-TR" sz="105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36.2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5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170490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Kakao içermeyen diğer şeker mamulleri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24.5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151.9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7285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6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190590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ekmekçi mamulleri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22.5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352.3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7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200819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sert kabuklu meyve ve karışımlarının konserveleri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21.6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57.0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4008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1" u="none" strike="noStrike" dirty="0"/>
                        <a:t>8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b="1" u="none" strike="noStrike" dirty="0"/>
                        <a:t>200570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b="1" u="none" strike="noStrike" dirty="0"/>
                        <a:t>Zeytin (sirke, asetik asitten başka şekilde konserve edilmiş) (dondurulmamış)</a:t>
                      </a:r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b="1" u="none" strike="noStrike" dirty="0"/>
                        <a:t>20.7</a:t>
                      </a:r>
                      <a:endParaRPr lang="tr-TR" sz="10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b="1" u="none" strike="noStrike" dirty="0"/>
                        <a:t>75.8</a:t>
                      </a:r>
                      <a:endParaRPr lang="tr-TR" sz="10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9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80540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Greyfurt ve </a:t>
                      </a:r>
                      <a:r>
                        <a:rPr lang="tr-TR" sz="1100" u="none" strike="noStrike" dirty="0" err="1"/>
                        <a:t>pomelo</a:t>
                      </a:r>
                      <a:r>
                        <a:rPr lang="tr-TR" sz="1100" u="none" strike="noStrike" dirty="0"/>
                        <a:t> (taze/kurutulmuş)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16.8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30.5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10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240110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Tütün (saplı, damarlı)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15.1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162.9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11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120600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Ayçiçeği tohumu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13.8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242.0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180690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çikolata, kakao içeren gıda müstahzarları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13.5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312.4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13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80520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Mandarin, </a:t>
                      </a:r>
                      <a:r>
                        <a:rPr lang="tr-TR" sz="1100" u="none" strike="noStrike" dirty="0" err="1"/>
                        <a:t>klemantin</a:t>
                      </a:r>
                      <a:r>
                        <a:rPr lang="tr-TR" sz="1100" u="none" strike="noStrike" dirty="0"/>
                        <a:t>, </a:t>
                      </a:r>
                      <a:r>
                        <a:rPr lang="tr-TR" sz="1100" u="none" strike="noStrike" dirty="0" err="1"/>
                        <a:t>viking</a:t>
                      </a:r>
                      <a:r>
                        <a:rPr lang="tr-TR" sz="1100" u="none" strike="noStrike" dirty="0"/>
                        <a:t> vb. (taze/kurutulmuş)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12.6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72.9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14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520100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Pamuk (</a:t>
                      </a:r>
                      <a:r>
                        <a:rPr lang="tr-TR" sz="1100" u="none" strike="noStrike" dirty="0" err="1"/>
                        <a:t>kardesiz</a:t>
                      </a:r>
                      <a:r>
                        <a:rPr lang="tr-TR" sz="1100" u="none" strike="noStrike" dirty="0"/>
                        <a:t>, taranmamış)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10.2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32.6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15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210500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/>
                        <a:t>Dondurma ve yenilen diğer buzlar</a:t>
                      </a:r>
                      <a:endParaRPr lang="es-ES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9.9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124.8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0278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 smtClean="0"/>
                        <a:t>En</a:t>
                      </a:r>
                      <a:r>
                        <a:rPr lang="tr-TR" sz="1400" b="1" u="none" strike="noStrike" baseline="0" dirty="0" smtClean="0"/>
                        <a:t> büyük 15 ürün </a:t>
                      </a:r>
                      <a:r>
                        <a:rPr lang="tr-TR" sz="1400" b="1" u="none" strike="noStrike" dirty="0" smtClean="0"/>
                        <a:t>TOPLAM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b="1" u="none" strike="noStrike" dirty="0"/>
                        <a:t>521.1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b="1" u="none" strike="noStrike" dirty="0"/>
                        <a:t>2,175</a:t>
                      </a:r>
                      <a:endParaRPr lang="tr-TR" sz="1400" b="1" i="0" u="none" strike="noStrike" dirty="0">
                        <a:solidFill>
                          <a:srgbClr val="000000"/>
                        </a:solidFill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323528" y="6453336"/>
            <a:ext cx="24016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dirty="0" smtClean="0"/>
              <a:t>Kaynak: BACI, Tepav hesaplamaları</a:t>
            </a:r>
            <a:endParaRPr lang="tr-TR" sz="1100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73</a:t>
            </a:fld>
            <a:endParaRPr lang="tr-TR"/>
          </a:p>
        </p:txBody>
      </p:sp>
      <p:sp>
        <p:nvSpPr>
          <p:cNvPr id="7" name="Dikdörtgen 6"/>
          <p:cNvSpPr/>
          <p:nvPr/>
        </p:nvSpPr>
        <p:spPr bwMode="auto">
          <a:xfrm>
            <a:off x="-1324272" y="-91008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8" name="Başlık 1"/>
          <p:cNvSpPr txBox="1">
            <a:spLocks/>
          </p:cNvSpPr>
          <p:nvPr/>
        </p:nvSpPr>
        <p:spPr bwMode="auto">
          <a:xfrm>
            <a:off x="187896" y="404664"/>
            <a:ext cx="914501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800" b="1" kern="0" dirty="0" smtClean="0"/>
              <a:t>Bu liste, Uzunköprü’de gıda sanayinin gelişmesi için fırsatları özetliyor mu?   </a:t>
            </a:r>
            <a:endParaRPr lang="tr-TR" sz="2000" b="1" kern="0" dirty="0"/>
          </a:p>
        </p:txBody>
      </p:sp>
    </p:spTree>
    <p:extLst>
      <p:ext uri="{BB962C8B-B14F-4D97-AF65-F5344CB8AC3E}">
        <p14:creationId xmlns:p14="http://schemas.microsoft.com/office/powerpoint/2010/main" val="2536152082"/>
      </p:ext>
    </p:extLst>
  </p:cSld>
  <p:clrMapOvr>
    <a:masterClrMapping/>
  </p:clrMapOvr>
  <p:transition>
    <p:fad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Metin kutusu"/>
          <p:cNvSpPr txBox="1"/>
          <p:nvPr/>
        </p:nvSpPr>
        <p:spPr>
          <a:xfrm>
            <a:off x="0" y="1484784"/>
            <a:ext cx="9144000" cy="338554"/>
          </a:xfrm>
          <a:prstGeom prst="rect">
            <a:avLst/>
          </a:prstGeom>
          <a:solidFill>
            <a:srgbClr val="002060"/>
          </a:solidFill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Türkiye’nin Balkanlara tarım ürünleri ihracatı (milyon $) - 2012</a:t>
            </a:r>
            <a:endParaRPr lang="en-US" sz="1600" b="1" dirty="0"/>
          </a:p>
        </p:txBody>
      </p:sp>
      <p:graphicFrame>
        <p:nvGraphicFramePr>
          <p:cNvPr id="3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136666665"/>
              </p:ext>
            </p:extLst>
          </p:nvPr>
        </p:nvGraphicFramePr>
        <p:xfrm>
          <a:off x="1336371" y="2040749"/>
          <a:ext cx="6475989" cy="4430670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619533"/>
                <a:gridCol w="813067"/>
                <a:gridCol w="2853073"/>
                <a:gridCol w="754887"/>
                <a:gridCol w="1435429"/>
              </a:tblGrid>
              <a:tr h="363401">
                <a:tc>
                  <a:txBody>
                    <a:bodyPr/>
                    <a:lstStyle/>
                    <a:p>
                      <a:pPr algn="ctr" fontAlgn="ctr"/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hs6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Ürün Adı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ihracat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Balkanların toplam ithalatı</a:t>
                      </a:r>
                      <a:endParaRPr lang="tr-TR" sz="11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1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80530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Limon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42.0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99.1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70200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Domates (taze/soğutulmuş)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31.4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111.6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3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190530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Tatlı bisküviler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29.2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313.2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4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80222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Fındık (kabuksuz)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/>
                        <a:t>25.8</a:t>
                      </a:r>
                      <a:endParaRPr lang="tr-TR" sz="105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36.2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/>
                        <a:t>5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170490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Kakao içermeyen diğer şeker mamulleri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24.5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151.9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7285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6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190590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ekmekçi mamulleri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22.5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352.3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7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200819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sert kabuklu meyve ve karışımlarının konserveleri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21.6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57.0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540082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b="1" u="none" strike="noStrike" dirty="0"/>
                        <a:t>8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b="1" u="none" strike="noStrike" dirty="0"/>
                        <a:t>200570</a:t>
                      </a:r>
                      <a:endParaRPr lang="tr-TR" sz="110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b="1" u="none" strike="noStrike" dirty="0"/>
                        <a:t>Zeytin (sirke, asetik asitten başka şekilde konserve edilmiş) (dondurulmamış)</a:t>
                      </a:r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b="1" u="none" strike="noStrike" dirty="0"/>
                        <a:t>20.7</a:t>
                      </a:r>
                      <a:endParaRPr lang="tr-TR" sz="10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b="1" u="none" strike="noStrike" dirty="0"/>
                        <a:t>75.8</a:t>
                      </a:r>
                      <a:endParaRPr lang="tr-TR" sz="1050" b="1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9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80540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Greyfurt ve </a:t>
                      </a:r>
                      <a:r>
                        <a:rPr lang="tr-TR" sz="1100" u="none" strike="noStrike" dirty="0" err="1"/>
                        <a:t>pomelo</a:t>
                      </a:r>
                      <a:r>
                        <a:rPr lang="tr-TR" sz="1100" u="none" strike="noStrike" dirty="0"/>
                        <a:t> (taze/kurutulmuş)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16.8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30.5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/>
                        <a:t>10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240110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Tütün (saplı, damarlı)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15.1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162.9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11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120600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Ayçiçeği tohumu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13.8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242.0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12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180690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Diğer çikolata, kakao içeren gıda müstahzarları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13.5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312.4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363401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13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80520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Mandarin, </a:t>
                      </a:r>
                      <a:r>
                        <a:rPr lang="tr-TR" sz="1100" u="none" strike="noStrike" dirty="0" err="1"/>
                        <a:t>klemantin</a:t>
                      </a:r>
                      <a:r>
                        <a:rPr lang="tr-TR" sz="1100" u="none" strike="noStrike" dirty="0"/>
                        <a:t>, </a:t>
                      </a:r>
                      <a:r>
                        <a:rPr lang="tr-TR" sz="1100" u="none" strike="noStrike" dirty="0" err="1"/>
                        <a:t>viking</a:t>
                      </a:r>
                      <a:r>
                        <a:rPr lang="tr-TR" sz="1100" u="none" strike="noStrike" dirty="0"/>
                        <a:t> vb. (taze/kurutulmuş)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12.6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72.9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14</a:t>
                      </a:r>
                      <a:endParaRPr lang="tr-TR" sz="11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520100</a:t>
                      </a:r>
                      <a:endParaRPr lang="tr-TR" sz="11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 dirty="0"/>
                        <a:t>Pamuk (</a:t>
                      </a:r>
                      <a:r>
                        <a:rPr lang="tr-TR" sz="1100" u="none" strike="noStrike" dirty="0" err="1"/>
                        <a:t>kardesiz</a:t>
                      </a:r>
                      <a:r>
                        <a:rPr lang="tr-TR" sz="1100" u="none" strike="noStrike" dirty="0"/>
                        <a:t>, taranmamış)</a:t>
                      </a:r>
                      <a:endParaRPr lang="tr-TR" sz="11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10.2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32.6</a:t>
                      </a:r>
                      <a:endParaRPr lang="tr-TR" sz="105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192316"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100" u="none" strike="noStrike" dirty="0" smtClean="0"/>
                        <a:t>15</a:t>
                      </a:r>
                      <a:endParaRPr lang="tr-TR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100" u="none" strike="noStrike"/>
                        <a:t>210500</a:t>
                      </a:r>
                      <a:endParaRPr lang="tr-TR" sz="1100" b="0" i="0" u="none" strike="noStrike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u="none" strike="noStrike" dirty="0"/>
                        <a:t>Dondurma ve yenilen diğer buzlar</a:t>
                      </a:r>
                      <a:endParaRPr lang="es-ES" sz="110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9.9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050" u="none" strike="noStrike" dirty="0"/>
                        <a:t>124.8</a:t>
                      </a:r>
                      <a:endParaRPr lang="tr-TR" sz="1050" b="0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02782">
                <a:tc gridSpan="3">
                  <a:txBody>
                    <a:bodyPr/>
                    <a:lstStyle/>
                    <a:p>
                      <a:pPr algn="ctr" fontAlgn="b"/>
                      <a:r>
                        <a:rPr lang="tr-TR" sz="1400" u="none" strike="noStrike" dirty="0" smtClean="0"/>
                        <a:t>En</a:t>
                      </a:r>
                      <a:r>
                        <a:rPr lang="tr-TR" sz="1400" u="none" strike="noStrike" baseline="0" dirty="0" smtClean="0"/>
                        <a:t> büyük 15 ürün </a:t>
                      </a:r>
                      <a:r>
                        <a:rPr lang="tr-TR" sz="1400" u="none" strike="noStrike" dirty="0" smtClean="0"/>
                        <a:t>TOPLAM</a:t>
                      </a:r>
                      <a:endParaRPr lang="tr-TR" sz="1400" b="1" i="0" u="none" strike="noStrike" dirty="0">
                        <a:solidFill>
                          <a:schemeClr val="bg2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  <a:tc hMerge="1"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 hMerge="1">
                  <a:txBody>
                    <a:bodyPr/>
                    <a:lstStyle/>
                    <a:p>
                      <a:pPr algn="ctr" fontAlgn="b"/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Calibri"/>
                      </a:endParaRPr>
                    </a:p>
                  </a:txBody>
                  <a:tcPr marL="9525" marR="9525" marT="9525" marB="0" anchor="ctr"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400" u="none" strike="noStrike" dirty="0"/>
                        <a:t>521.1</a:t>
                      </a:r>
                      <a:endParaRPr lang="tr-TR" sz="1400" b="1" i="0" u="none" strike="noStrike" dirty="0">
                        <a:solidFill>
                          <a:schemeClr val="bg2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400" u="none" strike="noStrike" dirty="0"/>
                        <a:t>2,175</a:t>
                      </a:r>
                      <a:endParaRPr lang="tr-TR" sz="1400" b="1" i="0" u="none" strike="noStrike" dirty="0">
                        <a:solidFill>
                          <a:schemeClr val="bg2"/>
                        </a:solidFill>
                        <a:latin typeface="Tahoma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5" name="4 Metin kutusu"/>
          <p:cNvSpPr txBox="1"/>
          <p:nvPr/>
        </p:nvSpPr>
        <p:spPr>
          <a:xfrm>
            <a:off x="323528" y="6453336"/>
            <a:ext cx="2401619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dirty="0" smtClean="0"/>
              <a:t>Kaynak: BACI, Tepav hesaplamaları</a:t>
            </a:r>
            <a:endParaRPr lang="tr-TR" sz="1100" dirty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74</a:t>
            </a:fld>
            <a:endParaRPr lang="tr-TR"/>
          </a:p>
        </p:txBody>
      </p:sp>
      <p:sp>
        <p:nvSpPr>
          <p:cNvPr id="8" name="7 Dikdörtgen"/>
          <p:cNvSpPr/>
          <p:nvPr/>
        </p:nvSpPr>
        <p:spPr bwMode="auto">
          <a:xfrm>
            <a:off x="2848539" y="2564904"/>
            <a:ext cx="2664296" cy="216024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Salça ?</a:t>
            </a:r>
          </a:p>
        </p:txBody>
      </p:sp>
      <p:sp>
        <p:nvSpPr>
          <p:cNvPr id="9" name="8 Dikdörtgen"/>
          <p:cNvSpPr/>
          <p:nvPr/>
        </p:nvSpPr>
        <p:spPr bwMode="auto">
          <a:xfrm>
            <a:off x="2843808" y="4005064"/>
            <a:ext cx="2736304" cy="576064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800" b="1" dirty="0" smtClean="0">
                <a:latin typeface="Arial" charset="0"/>
                <a:cs typeface="Arial" charset="0"/>
              </a:rPr>
              <a:t>Zeytinyağı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?</a:t>
            </a:r>
          </a:p>
        </p:txBody>
      </p:sp>
      <p:sp>
        <p:nvSpPr>
          <p:cNvPr id="10" name="9 Dikdörtgen"/>
          <p:cNvSpPr/>
          <p:nvPr/>
        </p:nvSpPr>
        <p:spPr bwMode="auto">
          <a:xfrm>
            <a:off x="2848539" y="2924944"/>
            <a:ext cx="2664296" cy="288032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20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Fındık Ezmesi ?</a:t>
            </a:r>
          </a:p>
        </p:txBody>
      </p:sp>
      <p:sp>
        <p:nvSpPr>
          <p:cNvPr id="11" name="10 Dikdörtgen"/>
          <p:cNvSpPr/>
          <p:nvPr/>
        </p:nvSpPr>
        <p:spPr bwMode="auto">
          <a:xfrm>
            <a:off x="2920547" y="5805264"/>
            <a:ext cx="2664296" cy="216024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tr-TR" sz="1800" b="1" i="0" u="none" strike="noStrike" cap="none" normalizeH="0" baseline="0" dirty="0" err="1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İşlenmis</a:t>
            </a:r>
            <a:r>
              <a:rPr kumimoji="0" lang="tr-TR" sz="18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charset="0"/>
                <a:cs typeface="Arial" charset="0"/>
              </a:rPr>
              <a:t> Pamuk ?</a:t>
            </a:r>
          </a:p>
        </p:txBody>
      </p:sp>
      <p:sp>
        <p:nvSpPr>
          <p:cNvPr id="12" name="11 Dikdörtgen"/>
          <p:cNvSpPr/>
          <p:nvPr/>
        </p:nvSpPr>
        <p:spPr bwMode="auto">
          <a:xfrm>
            <a:off x="2843808" y="3356992"/>
            <a:ext cx="2664296" cy="288032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2000" b="1" dirty="0" smtClean="0">
                <a:latin typeface="Arial" charset="0"/>
                <a:cs typeface="Arial" charset="0"/>
              </a:rPr>
              <a:t>Mama Bisküvisi? </a:t>
            </a:r>
            <a:endParaRPr kumimoji="0" lang="tr-TR" sz="2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12 Dikdörtgen"/>
          <p:cNvSpPr/>
          <p:nvPr/>
        </p:nvSpPr>
        <p:spPr bwMode="auto">
          <a:xfrm>
            <a:off x="2771800" y="5157192"/>
            <a:ext cx="2885051" cy="360040"/>
          </a:xfrm>
          <a:prstGeom prst="rect">
            <a:avLst/>
          </a:prstGeom>
          <a:solidFill>
            <a:srgbClr val="E7EAEC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tr-TR" sz="1800" b="1" dirty="0" smtClean="0">
                <a:latin typeface="Arial" charset="0"/>
                <a:cs typeface="Arial" charset="0"/>
              </a:rPr>
              <a:t>Çikolata?</a:t>
            </a:r>
            <a:endParaRPr kumimoji="0" lang="tr-TR" sz="18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4" name="Dikdörtgen 13"/>
          <p:cNvSpPr/>
          <p:nvPr/>
        </p:nvSpPr>
        <p:spPr bwMode="auto">
          <a:xfrm>
            <a:off x="-1324272" y="-91008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Başlık 1"/>
          <p:cNvSpPr txBox="1">
            <a:spLocks/>
          </p:cNvSpPr>
          <p:nvPr/>
        </p:nvSpPr>
        <p:spPr bwMode="auto">
          <a:xfrm>
            <a:off x="107504" y="404664"/>
            <a:ext cx="9145016" cy="8640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noAutofit/>
          </a:bodyPr>
          <a:lstStyle>
            <a:lvl1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+mj-lt"/>
                <a:ea typeface="+mj-ea"/>
                <a:cs typeface="+mj-cs"/>
              </a:defRPr>
            </a:lvl1pPr>
            <a:lvl2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2pPr>
            <a:lvl3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3pPr>
            <a:lvl4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4pPr>
            <a:lvl5pPr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5pPr>
            <a:lvl6pPr marL="4572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6pPr>
            <a:lvl7pPr marL="9144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7pPr>
            <a:lvl8pPr marL="13716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8pPr>
            <a:lvl9pPr marL="1828800" algn="l" rtl="0" eaLnBrk="1" fontAlgn="base" hangingPunct="1">
              <a:spcBef>
                <a:spcPct val="0"/>
              </a:spcBef>
              <a:spcAft>
                <a:spcPct val="0"/>
              </a:spcAft>
              <a:defRPr sz="4400">
                <a:solidFill>
                  <a:srgbClr val="1F318D"/>
                </a:solidFill>
                <a:latin typeface="Tahoma" pitchFamily="34" charset="0"/>
                <a:cs typeface="Arial" charset="0"/>
              </a:defRPr>
            </a:lvl9pPr>
          </a:lstStyle>
          <a:p>
            <a:r>
              <a:rPr lang="tr-TR" sz="2800" b="1" kern="0" dirty="0" smtClean="0"/>
              <a:t>Bu tarım ürünlerine nasıl değer katılabilir? </a:t>
            </a:r>
            <a:r>
              <a:rPr lang="tr-TR" sz="2400" b="1" kern="0" dirty="0" smtClean="0"/>
              <a:t>Balkanların ihtiyacına uygun, Türkiye’den tedarik yapan bir sanayileşme modeli nasıl gelişebilir? </a:t>
            </a:r>
            <a:endParaRPr lang="tr-TR" sz="1800" b="1" kern="0" dirty="0"/>
          </a:p>
        </p:txBody>
      </p:sp>
      <p:sp>
        <p:nvSpPr>
          <p:cNvPr id="16" name="Dikdörtgen 15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1133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128597013"/>
      </p:ext>
    </p:extLst>
  </p:cSld>
  <p:clrMapOvr>
    <a:masterClrMapping/>
  </p:clrMapOvr>
  <p:transition>
    <p:fad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7768952" cy="1752600"/>
          </a:xfrm>
        </p:spPr>
        <p:txBody>
          <a:bodyPr/>
          <a:lstStyle/>
          <a:p>
            <a:pPr algn="r"/>
            <a:r>
              <a:rPr lang="tr-TR" b="1" smtClean="0"/>
              <a:t>Üçüncü </a:t>
            </a:r>
            <a:r>
              <a:rPr lang="tr-TR" b="1" dirty="0" smtClean="0"/>
              <a:t>oturum: </a:t>
            </a:r>
          </a:p>
          <a:p>
            <a:pPr algn="r"/>
            <a:r>
              <a:rPr lang="tr-TR" b="1" dirty="0" smtClean="0"/>
              <a:t>Uzunköprü </a:t>
            </a:r>
            <a:r>
              <a:rPr lang="tr-TR" b="1" dirty="0"/>
              <a:t>nasıl daha çekici bir yer olabilir?</a:t>
            </a:r>
            <a:endParaRPr lang="tr-TR" b="1" dirty="0" smtClean="0"/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75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023006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creenHunter_22 Jun. 06 16.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5169366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creenHunter_26 Jun. 06 16.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40300081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3"/>
          <p:cNvSpPr/>
          <p:nvPr/>
        </p:nvSpPr>
        <p:spPr bwMode="auto">
          <a:xfrm>
            <a:off x="-1476672" y="-315416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929733" y="189574"/>
            <a:ext cx="6322787" cy="1143000"/>
          </a:xfrm>
        </p:spPr>
        <p:txBody>
          <a:bodyPr>
            <a:noAutofit/>
          </a:bodyPr>
          <a:lstStyle/>
          <a:p>
            <a:pPr algn="l"/>
            <a:r>
              <a:rPr lang="tr-TR" sz="3200" b="1" dirty="0" smtClean="0"/>
              <a:t>Uzunköprü’yü nereleriyle kıyasladık?</a:t>
            </a:r>
            <a:endParaRPr lang="en-US" sz="3200" b="1" dirty="0"/>
          </a:p>
        </p:txBody>
      </p:sp>
      <p:pic>
        <p:nvPicPr>
          <p:cNvPr id="8" name="Picture 7" descr="um3zfiO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471" r="75131"/>
          <a:stretch/>
        </p:blipFill>
        <p:spPr>
          <a:xfrm>
            <a:off x="0" y="0"/>
            <a:ext cx="2664706" cy="6819526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9" name="Picture 8" descr="um3zfiO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245" t="14953" r="48077" b="62457"/>
          <a:stretch/>
        </p:blipFill>
        <p:spPr>
          <a:xfrm>
            <a:off x="2690212" y="1566328"/>
            <a:ext cx="6453788" cy="5291671"/>
          </a:xfrm>
          <a:prstGeom prst="rect">
            <a:avLst/>
          </a:prstGeom>
          <a:ln>
            <a:solidFill>
              <a:srgbClr val="4F81BD"/>
            </a:solidFill>
          </a:ln>
        </p:spPr>
      </p:pic>
      <p:pic>
        <p:nvPicPr>
          <p:cNvPr id="10" name="Picture 9" descr="um3zfiO.pn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221" t="57539" r="12501" b="11687"/>
          <a:stretch/>
        </p:blipFill>
        <p:spPr>
          <a:xfrm>
            <a:off x="67336" y="5070516"/>
            <a:ext cx="1608664" cy="1608666"/>
          </a:xfrm>
          <a:prstGeom prst="rect">
            <a:avLst/>
          </a:prstGeom>
          <a:ln>
            <a:solidFill>
              <a:srgbClr val="4F81BD"/>
            </a:solidFill>
          </a:ln>
        </p:spPr>
      </p:pic>
      <p:sp>
        <p:nvSpPr>
          <p:cNvPr id="15" name="Rectangle 14"/>
          <p:cNvSpPr/>
          <p:nvPr/>
        </p:nvSpPr>
        <p:spPr>
          <a:xfrm>
            <a:off x="6494232" y="3257499"/>
            <a:ext cx="2542264" cy="58477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 err="1" smtClean="0">
                <a:solidFill>
                  <a:schemeClr val="bg1"/>
                </a:solidFill>
              </a:rPr>
              <a:t>Gabrovo</a:t>
            </a:r>
            <a:r>
              <a:rPr lang="en-US" sz="1600" b="1" dirty="0" smtClean="0">
                <a:solidFill>
                  <a:schemeClr val="bg1"/>
                </a:solidFill>
              </a:rPr>
              <a:t>, </a:t>
            </a:r>
            <a:r>
              <a:rPr lang="en-US" sz="1600" b="1" dirty="0" err="1" smtClean="0">
                <a:solidFill>
                  <a:schemeClr val="bg1"/>
                </a:solidFill>
              </a:rPr>
              <a:t>Bulga</a:t>
            </a:r>
            <a:r>
              <a:rPr lang="tr-TR" sz="1600" b="1" dirty="0" err="1" smtClean="0">
                <a:solidFill>
                  <a:schemeClr val="bg1"/>
                </a:solidFill>
              </a:rPr>
              <a:t>ristan</a:t>
            </a:r>
            <a:endParaRPr lang="en-US" sz="1600" b="1" dirty="0" smtClean="0">
              <a:solidFill>
                <a:schemeClr val="bg1"/>
              </a:solidFill>
            </a:endParaRPr>
          </a:p>
          <a:p>
            <a:r>
              <a:rPr lang="tr-TR" sz="1600" b="1" dirty="0" smtClean="0">
                <a:solidFill>
                  <a:schemeClr val="bg1"/>
                </a:solidFill>
              </a:rPr>
              <a:t>Nüfus</a:t>
            </a:r>
            <a:r>
              <a:rPr lang="en-US" sz="1600" b="1" dirty="0" smtClean="0">
                <a:solidFill>
                  <a:schemeClr val="bg1"/>
                </a:solidFill>
              </a:rPr>
              <a:t>: 65,268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16" name="Rectangle 15"/>
          <p:cNvSpPr/>
          <p:nvPr/>
        </p:nvSpPr>
        <p:spPr>
          <a:xfrm>
            <a:off x="5830772" y="5020593"/>
            <a:ext cx="2701668" cy="58477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 err="1" smtClean="0">
                <a:solidFill>
                  <a:schemeClr val="bg1"/>
                </a:solidFill>
              </a:rPr>
              <a:t>Karditsa</a:t>
            </a:r>
            <a:r>
              <a:rPr lang="en-US" sz="1600" b="1" dirty="0" smtClean="0">
                <a:solidFill>
                  <a:schemeClr val="bg1"/>
                </a:solidFill>
              </a:rPr>
              <a:t>, </a:t>
            </a:r>
            <a:r>
              <a:rPr lang="tr-TR" sz="1600" b="1" dirty="0" smtClean="0">
                <a:solidFill>
                  <a:schemeClr val="bg1"/>
                </a:solidFill>
              </a:rPr>
              <a:t>Yunanistan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r>
              <a:rPr lang="tr-TR" sz="1600" b="1" dirty="0" smtClean="0">
                <a:solidFill>
                  <a:schemeClr val="bg1"/>
                </a:solidFill>
              </a:rPr>
              <a:t>Nüfus</a:t>
            </a:r>
            <a:r>
              <a:rPr lang="en-US" sz="1600" b="1" dirty="0" smtClean="0">
                <a:solidFill>
                  <a:schemeClr val="bg1"/>
                </a:solidFill>
              </a:rPr>
              <a:t>: 56,747</a:t>
            </a:r>
            <a:endParaRPr lang="en-US" sz="1600" b="1" dirty="0">
              <a:solidFill>
                <a:schemeClr val="bg1"/>
              </a:solidFill>
            </a:endParaRPr>
          </a:p>
        </p:txBody>
      </p:sp>
      <p:pic>
        <p:nvPicPr>
          <p:cNvPr id="21" name="Picture 20" descr="e7a87b779bead44448c84013150788b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82724" y="4414470"/>
            <a:ext cx="456218" cy="456218"/>
          </a:xfrm>
          <a:prstGeom prst="rect">
            <a:avLst/>
          </a:prstGeom>
        </p:spPr>
      </p:pic>
      <p:pic>
        <p:nvPicPr>
          <p:cNvPr id="22" name="Picture 21" descr="e7a87b779bead44448c84013150788b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60132" y="5646740"/>
            <a:ext cx="456218" cy="456218"/>
          </a:xfrm>
          <a:prstGeom prst="rect">
            <a:avLst/>
          </a:prstGeom>
        </p:spPr>
      </p:pic>
      <p:pic>
        <p:nvPicPr>
          <p:cNvPr id="23" name="Picture 22" descr="e7a87b779bead44448c84013150788b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683767" y="4396125"/>
            <a:ext cx="456218" cy="456218"/>
          </a:xfrm>
          <a:prstGeom prst="rect">
            <a:avLst/>
          </a:prstGeom>
        </p:spPr>
      </p:pic>
      <p:pic>
        <p:nvPicPr>
          <p:cNvPr id="24" name="Picture 23" descr="e7a87b779bead44448c84013150788b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4972" y="1706935"/>
            <a:ext cx="456218" cy="456218"/>
          </a:xfrm>
          <a:prstGeom prst="rect">
            <a:avLst/>
          </a:prstGeom>
        </p:spPr>
      </p:pic>
      <p:pic>
        <p:nvPicPr>
          <p:cNvPr id="26" name="Picture 25" descr="e7a87b779bead44448c84013150788b4.png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2070" y="3825626"/>
            <a:ext cx="456218" cy="456218"/>
          </a:xfrm>
          <a:prstGeom prst="rect">
            <a:avLst/>
          </a:prstGeom>
        </p:spPr>
      </p:pic>
      <p:sp>
        <p:nvSpPr>
          <p:cNvPr id="18" name="Rectangle 15"/>
          <p:cNvSpPr/>
          <p:nvPr/>
        </p:nvSpPr>
        <p:spPr>
          <a:xfrm>
            <a:off x="2796644" y="3750628"/>
            <a:ext cx="2639452" cy="58477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tr-TR" sz="1600" b="1" dirty="0" err="1" smtClean="0">
                <a:solidFill>
                  <a:schemeClr val="bg1"/>
                </a:solidFill>
              </a:rPr>
              <a:t>Cieza</a:t>
            </a:r>
            <a:r>
              <a:rPr lang="tr-TR" sz="1600" b="1" dirty="0" smtClean="0">
                <a:solidFill>
                  <a:schemeClr val="bg1"/>
                </a:solidFill>
              </a:rPr>
              <a:t> </a:t>
            </a:r>
            <a:r>
              <a:rPr lang="tr-TR" sz="1600" b="1" dirty="0" err="1" smtClean="0">
                <a:solidFill>
                  <a:schemeClr val="bg1"/>
                </a:solidFill>
              </a:rPr>
              <a:t>Murcia</a:t>
            </a:r>
            <a:r>
              <a:rPr lang="en-US" sz="1600" b="1" dirty="0" smtClean="0">
                <a:solidFill>
                  <a:schemeClr val="bg1"/>
                </a:solidFill>
              </a:rPr>
              <a:t>, </a:t>
            </a:r>
            <a:r>
              <a:rPr lang="tr-TR" sz="1600" b="1" dirty="0" smtClean="0">
                <a:solidFill>
                  <a:schemeClr val="bg1"/>
                </a:solidFill>
              </a:rPr>
              <a:t>İspanya </a:t>
            </a:r>
            <a:endParaRPr lang="en-US" sz="1600" b="1" dirty="0" smtClean="0">
              <a:solidFill>
                <a:schemeClr val="bg1"/>
              </a:solidFill>
            </a:endParaRPr>
          </a:p>
          <a:p>
            <a:r>
              <a:rPr lang="tr-TR" sz="1600" b="1" dirty="0" smtClean="0">
                <a:solidFill>
                  <a:schemeClr val="bg1"/>
                </a:solidFill>
              </a:rPr>
              <a:t>Nüfus</a:t>
            </a:r>
            <a:r>
              <a:rPr lang="en-US" sz="1600" b="1" dirty="0" smtClean="0">
                <a:solidFill>
                  <a:schemeClr val="bg1"/>
                </a:solidFill>
              </a:rPr>
              <a:t>: </a:t>
            </a:r>
            <a:r>
              <a:rPr lang="tr-TR" sz="1600" b="1" dirty="0" smtClean="0">
                <a:solidFill>
                  <a:schemeClr val="bg1"/>
                </a:solidFill>
              </a:rPr>
              <a:t>35,385</a:t>
            </a:r>
            <a:endParaRPr lang="en-US" sz="1600" b="1" dirty="0">
              <a:solidFill>
                <a:schemeClr val="bg1"/>
              </a:solidFill>
            </a:endParaRPr>
          </a:p>
        </p:txBody>
      </p:sp>
      <p:sp>
        <p:nvSpPr>
          <p:cNvPr id="20" name="Rectangle 15"/>
          <p:cNvSpPr/>
          <p:nvPr/>
        </p:nvSpPr>
        <p:spPr>
          <a:xfrm>
            <a:off x="0" y="4697427"/>
            <a:ext cx="2664706" cy="58477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 err="1">
                <a:solidFill>
                  <a:schemeClr val="bg1"/>
                </a:solidFill>
              </a:rPr>
              <a:t>Albury</a:t>
            </a:r>
            <a:r>
              <a:rPr lang="en-US" sz="1600" b="1" dirty="0">
                <a:solidFill>
                  <a:schemeClr val="bg1"/>
                </a:solidFill>
              </a:rPr>
              <a:t>, </a:t>
            </a:r>
            <a:r>
              <a:rPr lang="en-US" sz="1600" b="1" dirty="0" smtClean="0">
                <a:solidFill>
                  <a:schemeClr val="bg1"/>
                </a:solidFill>
              </a:rPr>
              <a:t>A</a:t>
            </a:r>
            <a:r>
              <a:rPr lang="tr-TR" sz="1600" b="1" dirty="0" smtClean="0">
                <a:solidFill>
                  <a:schemeClr val="bg1"/>
                </a:solidFill>
              </a:rPr>
              <a:t>v</a:t>
            </a:r>
            <a:r>
              <a:rPr lang="en-US" sz="1600" b="1" dirty="0" err="1" smtClean="0">
                <a:solidFill>
                  <a:schemeClr val="bg1"/>
                </a:solidFill>
              </a:rPr>
              <a:t>ustral</a:t>
            </a:r>
            <a:r>
              <a:rPr lang="tr-TR" sz="1600" b="1" dirty="0" smtClean="0">
                <a:solidFill>
                  <a:schemeClr val="bg1"/>
                </a:solidFill>
              </a:rPr>
              <a:t>y</a:t>
            </a:r>
            <a:r>
              <a:rPr lang="en-US" sz="1600" b="1" dirty="0" smtClean="0">
                <a:solidFill>
                  <a:schemeClr val="bg1"/>
                </a:solidFill>
              </a:rPr>
              <a:t>a</a:t>
            </a:r>
            <a:endParaRPr lang="en-US" sz="1600" b="1" dirty="0">
              <a:solidFill>
                <a:schemeClr val="bg1"/>
              </a:solidFill>
            </a:endParaRPr>
          </a:p>
          <a:p>
            <a:r>
              <a:rPr lang="tr-TR" sz="1600" b="1" dirty="0" smtClean="0">
                <a:solidFill>
                  <a:schemeClr val="bg1"/>
                </a:solidFill>
              </a:rPr>
              <a:t>Nüfus</a:t>
            </a:r>
            <a:r>
              <a:rPr lang="en-US" sz="1600" b="1" dirty="0" smtClean="0">
                <a:solidFill>
                  <a:schemeClr val="bg1"/>
                </a:solidFill>
              </a:rPr>
              <a:t>: </a:t>
            </a:r>
            <a:r>
              <a:rPr lang="en-US" sz="1600" b="1" dirty="0">
                <a:solidFill>
                  <a:schemeClr val="bg1"/>
                </a:solidFill>
              </a:rPr>
              <a:t>45,627</a:t>
            </a:r>
          </a:p>
        </p:txBody>
      </p:sp>
      <p:sp>
        <p:nvSpPr>
          <p:cNvPr id="27" name="Rectangle 15"/>
          <p:cNvSpPr/>
          <p:nvPr/>
        </p:nvSpPr>
        <p:spPr>
          <a:xfrm>
            <a:off x="188406" y="1288713"/>
            <a:ext cx="3231466" cy="584775"/>
          </a:xfrm>
          <a:prstGeom prst="rect">
            <a:avLst/>
          </a:prstGeom>
          <a:solidFill>
            <a:schemeClr val="accent2"/>
          </a:solidFill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>
            <a:spAutoFit/>
          </a:bodyPr>
          <a:lstStyle/>
          <a:p>
            <a:r>
              <a:rPr lang="en-US" sz="1600" b="1" dirty="0">
                <a:solidFill>
                  <a:schemeClr val="bg1"/>
                </a:solidFill>
              </a:rPr>
              <a:t>Paso Robles, </a:t>
            </a:r>
            <a:r>
              <a:rPr lang="tr-TR" sz="1600" b="1" dirty="0" smtClean="0">
                <a:solidFill>
                  <a:schemeClr val="bg1"/>
                </a:solidFill>
              </a:rPr>
              <a:t>K</a:t>
            </a:r>
            <a:r>
              <a:rPr lang="en-US" sz="1600" b="1" dirty="0" err="1" smtClean="0">
                <a:solidFill>
                  <a:schemeClr val="bg1"/>
                </a:solidFill>
              </a:rPr>
              <a:t>aliforn</a:t>
            </a:r>
            <a:r>
              <a:rPr lang="tr-TR" sz="1600" b="1" dirty="0" smtClean="0">
                <a:solidFill>
                  <a:schemeClr val="bg1"/>
                </a:solidFill>
              </a:rPr>
              <a:t>y</a:t>
            </a:r>
            <a:r>
              <a:rPr lang="en-US" sz="1600" b="1" dirty="0" smtClean="0">
                <a:solidFill>
                  <a:schemeClr val="bg1"/>
                </a:solidFill>
              </a:rPr>
              <a:t>a</a:t>
            </a:r>
            <a:r>
              <a:rPr lang="en-US" sz="1600" b="1" dirty="0">
                <a:solidFill>
                  <a:schemeClr val="bg1"/>
                </a:solidFill>
              </a:rPr>
              <a:t>, </a:t>
            </a:r>
            <a:r>
              <a:rPr lang="tr-TR" sz="1600" b="1" dirty="0" smtClean="0">
                <a:solidFill>
                  <a:schemeClr val="bg1"/>
                </a:solidFill>
              </a:rPr>
              <a:t>ABD</a:t>
            </a:r>
            <a:endParaRPr lang="en-US" sz="1600" b="1" dirty="0">
              <a:solidFill>
                <a:schemeClr val="bg1"/>
              </a:solidFill>
            </a:endParaRPr>
          </a:p>
          <a:p>
            <a:r>
              <a:rPr lang="tr-TR" sz="1600" b="1" dirty="0" smtClean="0">
                <a:solidFill>
                  <a:schemeClr val="bg1"/>
                </a:solidFill>
              </a:rPr>
              <a:t>Nüfus</a:t>
            </a:r>
            <a:r>
              <a:rPr lang="en-US" sz="1600" b="1" dirty="0" smtClean="0">
                <a:solidFill>
                  <a:schemeClr val="bg1"/>
                </a:solidFill>
              </a:rPr>
              <a:t>: </a:t>
            </a:r>
            <a:r>
              <a:rPr lang="en-US" sz="1600" b="1" dirty="0">
                <a:solidFill>
                  <a:schemeClr val="bg1"/>
                </a:solidFill>
              </a:rPr>
              <a:t>29,792</a:t>
            </a:r>
          </a:p>
        </p:txBody>
      </p:sp>
      <p:sp>
        <p:nvSpPr>
          <p:cNvPr id="3" name="Metin kutusu 2"/>
          <p:cNvSpPr txBox="1"/>
          <p:nvPr/>
        </p:nvSpPr>
        <p:spPr>
          <a:xfrm>
            <a:off x="7611780" y="1297180"/>
            <a:ext cx="1553485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tr-TR" sz="1600" i="1" dirty="0" smtClean="0"/>
              <a:t>Temel kriterler: Nüfus, iklim, ekonomik yapı, merkeze uzaklık</a:t>
            </a:r>
            <a:endParaRPr lang="tr-TR" sz="1600" i="1" dirty="0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78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1437828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Dikdörtgen 7"/>
          <p:cNvSpPr/>
          <p:nvPr/>
        </p:nvSpPr>
        <p:spPr bwMode="auto">
          <a:xfrm>
            <a:off x="-1476672" y="-315416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98676" y="-403682"/>
            <a:ext cx="5370853" cy="1066698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Karditsa</a:t>
            </a:r>
            <a:r>
              <a:rPr lang="en-US" sz="3600" dirty="0" smtClean="0"/>
              <a:t>, </a:t>
            </a:r>
            <a:r>
              <a:rPr lang="tr-TR" sz="3600" dirty="0" smtClean="0"/>
              <a:t>Yunanistan</a:t>
            </a:r>
            <a:endParaRPr lang="en-US" sz="3600" dirty="0"/>
          </a:p>
        </p:txBody>
      </p:sp>
      <p:pic>
        <p:nvPicPr>
          <p:cNvPr id="6" name="Content Placeholder 3" descr="DSC01341-Version-2.jpg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438" r="-1806"/>
          <a:stretch/>
        </p:blipFill>
        <p:spPr>
          <a:xfrm>
            <a:off x="6633644" y="3061382"/>
            <a:ext cx="2421853" cy="3473293"/>
          </a:xfrm>
          <a:prstGeom prst="rect">
            <a:avLst/>
          </a:prstGeom>
        </p:spPr>
      </p:pic>
      <p:sp>
        <p:nvSpPr>
          <p:cNvPr id="9" name="Text Placeholder 8"/>
          <p:cNvSpPr>
            <a:spLocks noGrp="1"/>
          </p:cNvSpPr>
          <p:nvPr>
            <p:ph type="body" sz="half" idx="2"/>
          </p:nvPr>
        </p:nvSpPr>
        <p:spPr>
          <a:xfrm>
            <a:off x="285008" y="855023"/>
            <a:ext cx="3586348" cy="5568380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dirty="0" smtClean="0"/>
              <a:t>Nüfus</a:t>
            </a:r>
            <a:r>
              <a:rPr lang="en-US" dirty="0" smtClean="0"/>
              <a:t>: 56,747</a:t>
            </a:r>
          </a:p>
          <a:p>
            <a:r>
              <a:rPr lang="en-US" dirty="0" smtClean="0"/>
              <a:t>T</a:t>
            </a:r>
            <a:r>
              <a:rPr lang="tr-TR" dirty="0" err="1" smtClean="0"/>
              <a:t>urist</a:t>
            </a:r>
            <a:r>
              <a:rPr lang="tr-TR" dirty="0" smtClean="0"/>
              <a:t> sayısı</a:t>
            </a:r>
            <a:r>
              <a:rPr lang="en-US" dirty="0" smtClean="0"/>
              <a:t>: 65,000 </a:t>
            </a:r>
          </a:p>
          <a:p>
            <a:r>
              <a:rPr lang="en-US" dirty="0" smtClean="0"/>
              <a:t>E</a:t>
            </a:r>
            <a:r>
              <a:rPr lang="tr-TR" dirty="0" err="1" smtClean="0"/>
              <a:t>konomi</a:t>
            </a:r>
            <a:r>
              <a:rPr lang="tr-TR" dirty="0" smtClean="0"/>
              <a:t>: Tarım, Ticaret, Turizm</a:t>
            </a:r>
            <a:endParaRPr lang="en-US" dirty="0" smtClean="0"/>
          </a:p>
          <a:p>
            <a:endParaRPr lang="en-US" sz="900" dirty="0" smtClean="0"/>
          </a:p>
          <a:p>
            <a:r>
              <a:rPr lang="en-US" u="sng" dirty="0" smtClean="0"/>
              <a:t>T</a:t>
            </a:r>
            <a:r>
              <a:rPr lang="tr-TR" u="sng" dirty="0" err="1" smtClean="0"/>
              <a:t>urizm</a:t>
            </a:r>
            <a:r>
              <a:rPr lang="tr-TR" u="sng" dirty="0" smtClean="0"/>
              <a:t> kapasitesi (</a:t>
            </a:r>
            <a:r>
              <a:rPr lang="tr-TR" u="sng" dirty="0" err="1" smtClean="0"/>
              <a:t>tripadvisor</a:t>
            </a:r>
            <a:r>
              <a:rPr lang="tr-TR" u="sng" dirty="0" smtClean="0"/>
              <a:t>):</a:t>
            </a:r>
            <a:endParaRPr lang="en-US" u="sng" dirty="0"/>
          </a:p>
          <a:p>
            <a:r>
              <a:rPr lang="tr-TR" dirty="0" smtClean="0"/>
              <a:t>O</a:t>
            </a:r>
            <a:r>
              <a:rPr lang="en-US" dirty="0" err="1" smtClean="0"/>
              <a:t>tel</a:t>
            </a:r>
            <a:r>
              <a:rPr lang="tr-TR" dirty="0" smtClean="0"/>
              <a:t> sayısı</a:t>
            </a:r>
            <a:r>
              <a:rPr lang="en-US" dirty="0" smtClean="0"/>
              <a:t>: 19</a:t>
            </a:r>
          </a:p>
          <a:p>
            <a:r>
              <a:rPr lang="en-US" dirty="0" smtClean="0"/>
              <a:t>Rest</a:t>
            </a:r>
            <a:r>
              <a:rPr lang="tr-TR" dirty="0" smtClean="0"/>
              <a:t>oran sayısı</a:t>
            </a:r>
            <a:r>
              <a:rPr lang="en-US" dirty="0" smtClean="0"/>
              <a:t>: 11</a:t>
            </a:r>
          </a:p>
          <a:p>
            <a:r>
              <a:rPr lang="tr-TR" dirty="0" smtClean="0"/>
              <a:t>Yapacak şey sayısı</a:t>
            </a:r>
            <a:r>
              <a:rPr lang="en-US" dirty="0" smtClean="0"/>
              <a:t>: 0</a:t>
            </a:r>
          </a:p>
          <a:p>
            <a:endParaRPr lang="en-US" sz="900" dirty="0" smtClean="0"/>
          </a:p>
          <a:p>
            <a:r>
              <a:rPr lang="en-US" dirty="0" err="1" smtClean="0"/>
              <a:t>Agr</a:t>
            </a:r>
            <a:r>
              <a:rPr lang="tr-TR" dirty="0" smtClean="0"/>
              <a:t>o-turizm, eko-turizm: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err="1" smtClean="0"/>
              <a:t>Plastira</a:t>
            </a:r>
            <a:r>
              <a:rPr lang="tr-TR" dirty="0" smtClean="0"/>
              <a:t> Gölü</a:t>
            </a:r>
            <a:r>
              <a:rPr lang="en-US" dirty="0" smtClean="0"/>
              <a:t>: </a:t>
            </a:r>
            <a:r>
              <a:rPr lang="tr-TR" dirty="0" smtClean="0"/>
              <a:t>Baraj için oluşturulmuş yapay bir göl </a:t>
            </a:r>
            <a:endParaRPr lang="en-US" dirty="0" smtClean="0"/>
          </a:p>
          <a:p>
            <a:pPr marL="742950" lvl="1" indent="-285750">
              <a:buFont typeface="Arial"/>
              <a:buChar char="•"/>
            </a:pPr>
            <a:r>
              <a:rPr lang="tr-TR" sz="1400" dirty="0" smtClean="0"/>
              <a:t>Yılda </a:t>
            </a:r>
            <a:r>
              <a:rPr lang="en-US" sz="1400" dirty="0" smtClean="0"/>
              <a:t>120,000 </a:t>
            </a:r>
            <a:r>
              <a:rPr lang="tr-TR" sz="1400" dirty="0" smtClean="0"/>
              <a:t>ziyaretç</a:t>
            </a:r>
            <a:r>
              <a:rPr lang="tr-TR" sz="1400" dirty="0"/>
              <a:t>i</a:t>
            </a:r>
            <a:endParaRPr lang="en-US" sz="1400" dirty="0" smtClean="0"/>
          </a:p>
          <a:p>
            <a:pPr marL="285750" indent="-285750">
              <a:buFont typeface="Arial"/>
              <a:buChar char="•"/>
            </a:pPr>
            <a:r>
              <a:rPr lang="tr-TR" dirty="0" smtClean="0"/>
              <a:t>Gölün etrafındaki köylerde her sene yerel yemekler, şarap, el sanatları, müzik, ve dans festivalleri</a:t>
            </a:r>
            <a:endParaRPr lang="en-US" dirty="0" smtClean="0"/>
          </a:p>
          <a:p>
            <a:pPr lvl="1"/>
            <a:endParaRPr lang="en-US" sz="900" dirty="0" smtClean="0"/>
          </a:p>
          <a:p>
            <a:r>
              <a:rPr lang="en-US" dirty="0" smtClean="0"/>
              <a:t>B</a:t>
            </a:r>
            <a:r>
              <a:rPr lang="tr-TR" dirty="0" err="1" smtClean="0"/>
              <a:t>isiklet</a:t>
            </a:r>
            <a:r>
              <a:rPr lang="tr-TR" dirty="0" smtClean="0"/>
              <a:t> yolları ve ulaştırma ağları: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tr-TR" dirty="0" smtClean="0"/>
              <a:t>Şehir merkezinde 4 km’lik bisiklet yolu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tr-TR" dirty="0" smtClean="0"/>
              <a:t>Kırsal alanda 10 km’lik bisiklet yolu 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smtClean="0"/>
              <a:t>Bi</a:t>
            </a:r>
            <a:r>
              <a:rPr lang="tr-TR" dirty="0" err="1" smtClean="0"/>
              <a:t>siklet</a:t>
            </a:r>
            <a:r>
              <a:rPr lang="tr-TR" dirty="0" smtClean="0"/>
              <a:t> kiralama / paylaşım uygulaması </a:t>
            </a:r>
            <a:endParaRPr lang="en-US" dirty="0"/>
          </a:p>
          <a:p>
            <a:pPr marL="285750" indent="-285750">
              <a:buFont typeface="Arial"/>
              <a:buChar char="•"/>
            </a:pPr>
            <a:r>
              <a:rPr lang="tr-TR" dirty="0" smtClean="0"/>
              <a:t>Yayalaştırılmış kent merkezi </a:t>
            </a:r>
            <a:endParaRPr lang="en-US" dirty="0" smtClean="0"/>
          </a:p>
          <a:p>
            <a:endParaRPr lang="en-US" dirty="0"/>
          </a:p>
        </p:txBody>
      </p:sp>
      <p:pic>
        <p:nvPicPr>
          <p:cNvPr id="11" name="Picture 10" descr="podilata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1779"/>
          <a:stretch/>
        </p:blipFill>
        <p:spPr>
          <a:xfrm>
            <a:off x="4059795" y="4694213"/>
            <a:ext cx="2436579" cy="1812315"/>
          </a:xfrm>
          <a:prstGeom prst="rect">
            <a:avLst/>
          </a:prstGeom>
        </p:spPr>
      </p:pic>
      <p:pic>
        <p:nvPicPr>
          <p:cNvPr id="13" name="Content Placeholder 12" descr="foto_podilatovolta_6.jpg"/>
          <p:cNvPicPr>
            <a:picLocks noGrp="1" noChangeAspect="1"/>
          </p:cNvPicPr>
          <p:nvPr>
            <p:ph idx="1"/>
          </p:nvPr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83" t="2115" b="22292"/>
          <a:stretch/>
        </p:blipFill>
        <p:spPr>
          <a:xfrm>
            <a:off x="4060574" y="3079802"/>
            <a:ext cx="2435800" cy="1460035"/>
          </a:xfrm>
        </p:spPr>
      </p:pic>
      <p:pic>
        <p:nvPicPr>
          <p:cNvPr id="15" name="Picture 14" descr="plastira_pano_b.jpg"/>
          <p:cNvPicPr>
            <a:picLocks noChangeAspect="1"/>
          </p:cNvPicPr>
          <p:nvPr/>
        </p:nvPicPr>
        <p:blipFill rotWithShape="1"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00" b="9208"/>
          <a:stretch/>
        </p:blipFill>
        <p:spPr>
          <a:xfrm>
            <a:off x="4060574" y="625593"/>
            <a:ext cx="4957933" cy="2198289"/>
          </a:xfrm>
          <a:prstGeom prst="rect">
            <a:avLst/>
          </a:prstGeom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79</a:t>
            </a:fld>
            <a:endParaRPr lang="tr-TR"/>
          </a:p>
        </p:txBody>
      </p:sp>
      <p:sp>
        <p:nvSpPr>
          <p:cNvPr id="10" name="Dikdörtgen 9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1213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7427924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tr-TR" dirty="0" smtClean="0"/>
              <a:t>‘Yerel’ tek bir aktör değil</a:t>
            </a:r>
          </a:p>
          <a:p>
            <a:pPr lvl="1"/>
            <a:r>
              <a:rPr lang="tr-TR" dirty="0" smtClean="0"/>
              <a:t>Önceleri yerel demek merkezi yönetimin temsilcisi demekti</a:t>
            </a:r>
          </a:p>
          <a:p>
            <a:pPr lvl="1"/>
            <a:r>
              <a:rPr lang="tr-TR" dirty="0" smtClean="0"/>
              <a:t>Kamusal</a:t>
            </a:r>
            <a:r>
              <a:rPr lang="tr-TR" dirty="0"/>
              <a:t>, özel ya da sivil </a:t>
            </a:r>
            <a:r>
              <a:rPr lang="tr-TR" dirty="0" smtClean="0"/>
              <a:t>aktörler ve bireyler</a:t>
            </a:r>
          </a:p>
          <a:p>
            <a:r>
              <a:rPr lang="tr-TR" dirty="0" smtClean="0"/>
              <a:t>Birlikte hareket edememe sorunu</a:t>
            </a:r>
          </a:p>
          <a:p>
            <a:pPr lvl="1"/>
            <a:r>
              <a:rPr lang="tr-TR" dirty="0" smtClean="0"/>
              <a:t>Kalkınmanın önündeki en büyük engel</a:t>
            </a:r>
          </a:p>
          <a:p>
            <a:pPr lvl="1"/>
            <a:r>
              <a:rPr lang="tr-TR" dirty="0" smtClean="0"/>
              <a:t>Uygulamalarda </a:t>
            </a:r>
            <a:r>
              <a:rPr lang="tr-TR" dirty="0"/>
              <a:t>mükerrerliklere, </a:t>
            </a:r>
            <a:endParaRPr lang="tr-TR" dirty="0" smtClean="0"/>
          </a:p>
          <a:p>
            <a:pPr lvl="1"/>
            <a:r>
              <a:rPr lang="tr-TR" dirty="0" smtClean="0"/>
              <a:t>Hataların </a:t>
            </a:r>
            <a:r>
              <a:rPr lang="tr-TR" dirty="0"/>
              <a:t>ya da başarıların yerel hafızada yer bulamamasına ve </a:t>
            </a:r>
            <a:endParaRPr lang="tr-TR" dirty="0" smtClean="0"/>
          </a:p>
          <a:p>
            <a:pPr lvl="1"/>
            <a:r>
              <a:rPr lang="tr-TR" dirty="0" smtClean="0"/>
              <a:t>Yeni </a:t>
            </a:r>
            <a:r>
              <a:rPr lang="tr-TR" dirty="0"/>
              <a:t>bilginin aktörler arasında </a:t>
            </a:r>
            <a:r>
              <a:rPr lang="tr-TR" dirty="0" smtClean="0"/>
              <a:t>yayılmaması</a:t>
            </a:r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15786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Dikdörtgen 6"/>
          <p:cNvSpPr/>
          <p:nvPr/>
        </p:nvSpPr>
        <p:spPr bwMode="auto">
          <a:xfrm>
            <a:off x="-1476672" y="-315416"/>
            <a:ext cx="11953328" cy="1512168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9197" y="116632"/>
            <a:ext cx="5042883" cy="698861"/>
          </a:xfrm>
        </p:spPr>
        <p:txBody>
          <a:bodyPr>
            <a:noAutofit/>
          </a:bodyPr>
          <a:lstStyle/>
          <a:p>
            <a:r>
              <a:rPr lang="en-US" sz="3600" dirty="0" err="1" smtClean="0"/>
              <a:t>Albury</a:t>
            </a:r>
            <a:r>
              <a:rPr lang="en-US" sz="3600" dirty="0" smtClean="0"/>
              <a:t>, A</a:t>
            </a:r>
            <a:r>
              <a:rPr lang="tr-TR" sz="3600" dirty="0" smtClean="0"/>
              <a:t>v</a:t>
            </a:r>
            <a:r>
              <a:rPr lang="en-US" sz="3600" dirty="0" err="1" smtClean="0"/>
              <a:t>ustral</a:t>
            </a:r>
            <a:r>
              <a:rPr lang="tr-TR" sz="3600" dirty="0" smtClean="0"/>
              <a:t>y</a:t>
            </a:r>
            <a:r>
              <a:rPr lang="en-US" sz="3600" dirty="0" smtClean="0"/>
              <a:t>a</a:t>
            </a:r>
            <a:endParaRPr lang="en-US" sz="360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77907" y="807522"/>
            <a:ext cx="3676576" cy="5844037"/>
          </a:xfr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r>
              <a:rPr lang="tr-TR" dirty="0" smtClean="0"/>
              <a:t>Nüfus: 45,627</a:t>
            </a:r>
            <a:r>
              <a:rPr lang="en-US" dirty="0" smtClean="0"/>
              <a:t> </a:t>
            </a:r>
          </a:p>
          <a:p>
            <a:r>
              <a:rPr lang="en-US" dirty="0" smtClean="0"/>
              <a:t>T</a:t>
            </a:r>
            <a:r>
              <a:rPr lang="tr-TR" dirty="0" err="1" smtClean="0"/>
              <a:t>urist</a:t>
            </a:r>
            <a:r>
              <a:rPr lang="tr-TR" dirty="0" smtClean="0"/>
              <a:t> sayısı:</a:t>
            </a:r>
            <a:r>
              <a:rPr lang="en-US" dirty="0" smtClean="0"/>
              <a:t> </a:t>
            </a:r>
            <a:r>
              <a:rPr lang="sv-SE" dirty="0" smtClean="0"/>
              <a:t>3 </a:t>
            </a:r>
            <a:r>
              <a:rPr lang="sv-SE" dirty="0" err="1" smtClean="0"/>
              <a:t>milyon</a:t>
            </a:r>
            <a:endParaRPr lang="en-US" dirty="0" smtClean="0"/>
          </a:p>
          <a:p>
            <a:r>
              <a:rPr lang="en-US" dirty="0" smtClean="0"/>
              <a:t>Economy: </a:t>
            </a:r>
            <a:r>
              <a:rPr lang="tr-TR" dirty="0" smtClean="0"/>
              <a:t>İmalat sanayii, perakende ticaret, sağlık ve sosyal hizmetler</a:t>
            </a:r>
            <a:endParaRPr lang="en-US" dirty="0" smtClean="0"/>
          </a:p>
          <a:p>
            <a:endParaRPr lang="en-US" sz="900" dirty="0" smtClean="0"/>
          </a:p>
          <a:p>
            <a:r>
              <a:rPr lang="tr-TR" u="sng" dirty="0" smtClean="0"/>
              <a:t>Turizm kapasitesi (</a:t>
            </a:r>
            <a:r>
              <a:rPr lang="en-US" u="sng" dirty="0" err="1" smtClean="0"/>
              <a:t>Tripadvisor</a:t>
            </a:r>
            <a:r>
              <a:rPr lang="tr-TR" u="sng" dirty="0" smtClean="0"/>
              <a:t>):</a:t>
            </a:r>
          </a:p>
          <a:p>
            <a:r>
              <a:rPr lang="tr-TR" dirty="0" smtClean="0"/>
              <a:t>Otel sayısı: </a:t>
            </a:r>
            <a:r>
              <a:rPr lang="en-US" dirty="0" smtClean="0"/>
              <a:t> 47</a:t>
            </a:r>
            <a:endParaRPr lang="tr-TR" dirty="0" smtClean="0"/>
          </a:p>
          <a:p>
            <a:r>
              <a:rPr lang="tr-TR" dirty="0" smtClean="0"/>
              <a:t>Restoran sayısı: </a:t>
            </a:r>
            <a:r>
              <a:rPr lang="en-US" dirty="0" smtClean="0"/>
              <a:t>117</a:t>
            </a:r>
          </a:p>
          <a:p>
            <a:r>
              <a:rPr lang="tr-TR" dirty="0" smtClean="0"/>
              <a:t>Yapılacak şey sayısı </a:t>
            </a:r>
            <a:endParaRPr lang="en-US" dirty="0" smtClean="0"/>
          </a:p>
          <a:p>
            <a:endParaRPr lang="en-US" sz="100" dirty="0"/>
          </a:p>
          <a:p>
            <a:r>
              <a:rPr lang="tr-TR" dirty="0" smtClean="0"/>
              <a:t>Kültür meydanı: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tr-TR" dirty="0" smtClean="0"/>
              <a:t>Kentin belli bir yeri  sanat, tiyatro, müzik ve gösteri sanatları için ayrılmış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tr-TR" dirty="0" err="1" smtClean="0"/>
              <a:t>Albury</a:t>
            </a:r>
            <a:r>
              <a:rPr lang="tr-TR" dirty="0" smtClean="0"/>
              <a:t> Müzesi kurulduğu ilk sene 226,00 0 ziyaretçi çekmiş, her sene 80,000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tr-TR" dirty="0" smtClean="0"/>
              <a:t>Yerel ürünleri ve gıdaları satan çok sayıda market 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en-US" dirty="0" err="1" smtClean="0"/>
              <a:t>Albury</a:t>
            </a:r>
            <a:r>
              <a:rPr lang="en-US" dirty="0" smtClean="0"/>
              <a:t> </a:t>
            </a:r>
            <a:r>
              <a:rPr lang="tr-TR" dirty="0" smtClean="0"/>
              <a:t>Eğlence Merkezi</a:t>
            </a:r>
            <a:r>
              <a:rPr lang="en-US" dirty="0" smtClean="0"/>
              <a:t>: </a:t>
            </a:r>
            <a:r>
              <a:rPr lang="tr-TR" dirty="0" smtClean="0"/>
              <a:t>konferanstan konserlere çok amaçlı kullanımlı mekan</a:t>
            </a:r>
            <a:endParaRPr lang="en-US" dirty="0" smtClean="0"/>
          </a:p>
          <a:p>
            <a:endParaRPr lang="en-US" sz="100" dirty="0"/>
          </a:p>
          <a:p>
            <a:r>
              <a:rPr lang="tr-TR" dirty="0" smtClean="0"/>
              <a:t>Cazibe yaratan diğer unsurlar: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tr-TR" dirty="0" smtClean="0"/>
              <a:t>Park alanları (sürekli organizasyonlar için kullanılıyor)</a:t>
            </a:r>
            <a:endParaRPr lang="en-US" dirty="0" smtClean="0"/>
          </a:p>
          <a:p>
            <a:pPr marL="285750" indent="-285750">
              <a:buFont typeface="Arial"/>
              <a:buChar char="•"/>
            </a:pPr>
            <a:r>
              <a:rPr lang="tr-TR" dirty="0" smtClean="0"/>
              <a:t>Bisiklet yolları, spor tesisleri, su sporları </a:t>
            </a:r>
          </a:p>
          <a:p>
            <a:pPr marL="285750" indent="-285750">
              <a:buFont typeface="Arial"/>
              <a:buChar char="•"/>
            </a:pPr>
            <a:r>
              <a:rPr lang="tr-TR" dirty="0" smtClean="0"/>
              <a:t>Doğa turizmine yönelik koruma projeleri</a:t>
            </a:r>
            <a:endParaRPr lang="en-US" dirty="0" smtClean="0"/>
          </a:p>
        </p:txBody>
      </p:sp>
      <p:pic>
        <p:nvPicPr>
          <p:cNvPr id="8" name="Content Placeholder 7" descr="wonga wetlands.jpg"/>
          <p:cNvPicPr>
            <a:picLocks noGrp="1" noChangeAspect="1"/>
          </p:cNvPicPr>
          <p:nvPr>
            <p:ph idx="1"/>
          </p:nvPr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1636" t="120" r="15465" b="-157"/>
          <a:stretch/>
        </p:blipFill>
        <p:spPr>
          <a:xfrm>
            <a:off x="4098638" y="4536376"/>
            <a:ext cx="1650777" cy="2120084"/>
          </a:xfrm>
        </p:spPr>
      </p:pic>
      <p:pic>
        <p:nvPicPr>
          <p:cNvPr id="9" name="Picture 8" descr="Over_looking_Albury.jpg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60" b="11463"/>
          <a:stretch/>
        </p:blipFill>
        <p:spPr>
          <a:xfrm>
            <a:off x="4063014" y="809344"/>
            <a:ext cx="4975409" cy="3509432"/>
          </a:xfrm>
          <a:prstGeom prst="rect">
            <a:avLst/>
          </a:prstGeom>
        </p:spPr>
      </p:pic>
      <p:pic>
        <p:nvPicPr>
          <p:cNvPr id="10" name="Picture 9" descr="markets albury.jpg"/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63" r="7110"/>
          <a:stretch/>
        </p:blipFill>
        <p:spPr>
          <a:xfrm>
            <a:off x="5806464" y="4500751"/>
            <a:ext cx="3231959" cy="2150808"/>
          </a:xfrm>
          <a:prstGeom prst="rect">
            <a:avLst/>
          </a:prstGeom>
        </p:spPr>
      </p:pic>
      <p:sp>
        <p:nvSpPr>
          <p:cNvPr id="3" name="Slayt Numarası Yer Tutucus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80</a:t>
            </a:fld>
            <a:endParaRPr lang="tr-TR"/>
          </a:p>
        </p:txBody>
      </p:sp>
      <p:sp>
        <p:nvSpPr>
          <p:cNvPr id="11" name="Dikdörtgen 10"/>
          <p:cNvSpPr/>
          <p:nvPr/>
        </p:nvSpPr>
        <p:spPr>
          <a:xfrm>
            <a:off x="3131840" y="6313355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1214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436344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Ortak özellikler </a:t>
            </a:r>
            <a:endParaRPr lang="tr-TR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Kentsel ve kırsal alan arasında uyum / sinerji</a:t>
            </a:r>
          </a:p>
          <a:p>
            <a:r>
              <a:rPr lang="tr-TR" dirty="0" smtClean="0"/>
              <a:t>Kentsel mekanda cazibe artırıcı uygulamalar</a:t>
            </a:r>
          </a:p>
          <a:p>
            <a:r>
              <a:rPr lang="tr-TR" dirty="0" smtClean="0"/>
              <a:t>Cazip bir imaj, tanıtım faaliyetleri  </a:t>
            </a:r>
          </a:p>
          <a:p>
            <a:r>
              <a:rPr lang="tr-TR" dirty="0" smtClean="0"/>
              <a:t>Nüfusun iki-üç katı turist çekme kapasitesi </a:t>
            </a:r>
          </a:p>
          <a:p>
            <a:pPr lvl="1"/>
            <a:r>
              <a:rPr lang="tr-TR" dirty="0" smtClean="0"/>
              <a:t>Oteller</a:t>
            </a:r>
          </a:p>
          <a:p>
            <a:pPr lvl="1"/>
            <a:r>
              <a:rPr lang="tr-TR" dirty="0" smtClean="0"/>
              <a:t>Restoranlar</a:t>
            </a:r>
          </a:p>
          <a:p>
            <a:pPr lvl="1"/>
            <a:r>
              <a:rPr lang="tr-TR" dirty="0" smtClean="0"/>
              <a:t>Yapacak «şeyler»</a:t>
            </a:r>
          </a:p>
          <a:p>
            <a:endParaRPr lang="tr-TR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81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71032041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sitedevelopmentplandf5.jpg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417637"/>
            <a:ext cx="9144000" cy="5449609"/>
          </a:xfrm>
          <a:prstGeom prst="rect">
            <a:avLst/>
          </a:prstGeom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5496" y="620688"/>
            <a:ext cx="9721080" cy="838200"/>
          </a:xfrm>
        </p:spPr>
        <p:txBody>
          <a:bodyPr>
            <a:noAutofit/>
          </a:bodyPr>
          <a:lstStyle/>
          <a:p>
            <a:r>
              <a:rPr lang="tr-TR" sz="3000" b="1" dirty="0" smtClean="0"/>
              <a:t>Uzunköprü için gelişim stratejileri ne olabilir?</a:t>
            </a:r>
            <a:endParaRPr lang="en-US" sz="3000" b="1" dirty="0"/>
          </a:p>
        </p:txBody>
      </p:sp>
      <p:sp>
        <p:nvSpPr>
          <p:cNvPr id="5" name="Dikdörtgen 4"/>
          <p:cNvSpPr/>
          <p:nvPr/>
        </p:nvSpPr>
        <p:spPr>
          <a:xfrm>
            <a:off x="1905999" y="2385587"/>
            <a:ext cx="5575465" cy="3046988"/>
          </a:xfrm>
          <a:prstGeom prst="rect">
            <a:avLst/>
          </a:prstGeom>
          <a:solidFill>
            <a:schemeClr val="bg1"/>
          </a:solidFill>
        </p:spPr>
        <p:txBody>
          <a:bodyPr wrap="square">
            <a:spAutoFit/>
          </a:bodyPr>
          <a:lstStyle/>
          <a:p>
            <a:pPr algn="ctr"/>
            <a:r>
              <a:rPr lang="tr-TR" sz="3200" b="1" dirty="0"/>
              <a:t>Yeni bir kent </a:t>
            </a:r>
            <a:r>
              <a:rPr lang="tr-TR" sz="3200" b="1" dirty="0" smtClean="0"/>
              <a:t>anlayışı</a:t>
            </a:r>
            <a:endParaRPr lang="en-US" sz="3200" b="1" dirty="0"/>
          </a:p>
          <a:p>
            <a:pPr algn="ctr"/>
            <a:r>
              <a:rPr lang="tr-TR" sz="3200" b="1" dirty="0"/>
              <a:t>Yeşil bir kent anlayışı </a:t>
            </a:r>
            <a:endParaRPr lang="en-US" sz="3200" b="1" dirty="0"/>
          </a:p>
          <a:p>
            <a:pPr algn="ctr"/>
            <a:r>
              <a:rPr lang="tr-TR" sz="3200" b="1" dirty="0"/>
              <a:t>Akıllı şehir </a:t>
            </a:r>
            <a:endParaRPr lang="en-US" sz="3200" b="1" dirty="0"/>
          </a:p>
          <a:p>
            <a:pPr algn="ctr"/>
            <a:r>
              <a:rPr lang="tr-TR" sz="3200" b="1" dirty="0"/>
              <a:t>Yaratıcı şehir</a:t>
            </a:r>
            <a:endParaRPr lang="en-US" sz="3200" b="1" dirty="0"/>
          </a:p>
          <a:p>
            <a:pPr algn="ctr"/>
            <a:r>
              <a:rPr lang="tr-TR" sz="3200" b="1" dirty="0"/>
              <a:t>Yavaş şehir</a:t>
            </a:r>
            <a:endParaRPr lang="en-US" sz="3200" b="1" dirty="0"/>
          </a:p>
          <a:p>
            <a:pPr algn="ctr"/>
            <a:r>
              <a:rPr lang="tr-TR" sz="3200" b="1" dirty="0"/>
              <a:t>Emeklilik şehri </a:t>
            </a:r>
            <a:endParaRPr lang="en-US" sz="3200" b="1" dirty="0"/>
          </a:p>
        </p:txBody>
      </p:sp>
      <p:sp>
        <p:nvSpPr>
          <p:cNvPr id="3" name="Slayt Numarası Yer Tutucusu 2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82</a:t>
            </a:fld>
            <a:endParaRPr lang="tr-TR"/>
          </a:p>
        </p:txBody>
      </p:sp>
      <p:sp>
        <p:nvSpPr>
          <p:cNvPr id="6" name="Dikdörtgen 5"/>
          <p:cNvSpPr/>
          <p:nvPr/>
        </p:nvSpPr>
        <p:spPr>
          <a:xfrm>
            <a:off x="4067944" y="6500904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1231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184733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Alt Başlık"/>
          <p:cNvSpPr>
            <a:spLocks noGrp="1"/>
          </p:cNvSpPr>
          <p:nvPr>
            <p:ph type="subTitle" idx="1"/>
          </p:nvPr>
        </p:nvSpPr>
        <p:spPr>
          <a:xfrm>
            <a:off x="1115616" y="2708920"/>
            <a:ext cx="7768952" cy="1752600"/>
          </a:xfrm>
        </p:spPr>
        <p:txBody>
          <a:bodyPr/>
          <a:lstStyle/>
          <a:p>
            <a:pPr algn="r"/>
            <a:r>
              <a:rPr lang="tr-TR" b="1" dirty="0" smtClean="0"/>
              <a:t>Dördüncü oturum: </a:t>
            </a:r>
          </a:p>
          <a:p>
            <a:pPr algn="r"/>
            <a:r>
              <a:rPr lang="tr-TR" b="1" dirty="0" smtClean="0"/>
              <a:t>Uzunköprü’de tarım ve hayvancılık sektörleri nasıl gelişebilir?</a:t>
            </a:r>
          </a:p>
        </p:txBody>
      </p:sp>
      <p:sp>
        <p:nvSpPr>
          <p:cNvPr id="6" name="5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88FB6E31-8C72-4448-A184-830BAA37363C}" type="slidenum">
              <a:rPr lang="tr-TR" smtClean="0"/>
              <a:pPr/>
              <a:t>83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33473217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creenHunter_30 Jun. 06 16.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972789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>
          <a:xfrm>
            <a:off x="304800" y="1268760"/>
            <a:ext cx="8534400" cy="691480"/>
          </a:xfrm>
        </p:spPr>
        <p:txBody>
          <a:bodyPr>
            <a:normAutofit fontScale="90000"/>
          </a:bodyPr>
          <a:lstStyle/>
          <a:p>
            <a:pPr lvl="0"/>
            <a:r>
              <a:rPr lang="tr-TR" b="1" dirty="0"/>
              <a:t>Hangi ürünün üretileceğine nasıl karar veriliyor</a:t>
            </a:r>
            <a:r>
              <a:rPr lang="tr-TR" b="1" dirty="0" smtClean="0"/>
              <a:t>?</a:t>
            </a:r>
            <a:br>
              <a:rPr lang="tr-TR" b="1" dirty="0" smtClean="0"/>
            </a:br>
            <a:r>
              <a:rPr lang="tr-TR" sz="2700" b="1" dirty="0" smtClean="0"/>
              <a:t>Üreticiler kendisi için, diğerleri yakın çevre veya Uzunköprü için</a:t>
            </a:r>
            <a:endParaRPr lang="tr-TR" sz="2700" b="1" dirty="0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2636912"/>
            <a:ext cx="8534400" cy="3555776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Babadan oğula aynı ürün</a:t>
            </a:r>
            <a:endParaRPr lang="tr-TR" sz="2800" dirty="0"/>
          </a:p>
          <a:p>
            <a:pPr marL="514350" indent="-514350">
              <a:buFont typeface="+mj-lt"/>
              <a:buAutoNum type="arabicPeriod"/>
            </a:pPr>
            <a:r>
              <a:rPr lang="tr-TR" sz="2800" dirty="0"/>
              <a:t>Devlet </a:t>
            </a:r>
            <a:r>
              <a:rPr lang="tr-TR" sz="2800" dirty="0" smtClean="0"/>
              <a:t>desteklerine göre belirleniyor</a:t>
            </a:r>
            <a:endParaRPr lang="tr-TR" sz="2800" dirty="0"/>
          </a:p>
          <a:p>
            <a:pPr marL="514350" indent="-514350">
              <a:buFont typeface="+mj-lt"/>
              <a:buAutoNum type="arabicPeriod"/>
            </a:pPr>
            <a:r>
              <a:rPr lang="tr-TR" sz="2800" dirty="0"/>
              <a:t>Müşteri talebine göre </a:t>
            </a:r>
            <a:r>
              <a:rPr lang="tr-TR" sz="2800" dirty="0" smtClean="0"/>
              <a:t>belirleniyor</a:t>
            </a:r>
            <a:endParaRPr lang="tr-TR" sz="2800" dirty="0"/>
          </a:p>
          <a:p>
            <a:pPr marL="514350" indent="-514350">
              <a:buFont typeface="+mj-lt"/>
              <a:buAutoNum type="arabicPeriod"/>
            </a:pPr>
            <a:r>
              <a:rPr lang="tr-TR" sz="2800" dirty="0"/>
              <a:t>Diğer çiftçilerden örnek </a:t>
            </a:r>
            <a:r>
              <a:rPr lang="tr-TR" sz="2800" dirty="0" smtClean="0"/>
              <a:t>alınıyor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Üreticinin kendi araştırması sonucu karar veriliyor</a:t>
            </a:r>
            <a:endParaRPr lang="tr-TR" sz="2800" dirty="0"/>
          </a:p>
          <a:p>
            <a:pPr marL="514350" indent="-514350">
              <a:buFont typeface="+mj-lt"/>
              <a:buAutoNum type="arabicPeriod"/>
            </a:pPr>
            <a:r>
              <a:rPr lang="tr-TR" sz="2800" dirty="0"/>
              <a:t>Diğer</a:t>
            </a:r>
          </a:p>
          <a:p>
            <a:endParaRPr lang="tr-TR" sz="2800" dirty="0"/>
          </a:p>
        </p:txBody>
      </p:sp>
      <p:sp>
        <p:nvSpPr>
          <p:cNvPr id="4" name="Slayt Numarası Yer Tutucusu 3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B1DEFA8C-F947-479F-BE07-76B6B3F80BF1}" type="slidenum">
              <a:rPr lang="tr-TR" smtClean="0"/>
              <a:pPr/>
              <a:t>85</a:t>
            </a:fld>
            <a:endParaRPr lang="tr-TR"/>
          </a:p>
        </p:txBody>
      </p:sp>
      <p:sp>
        <p:nvSpPr>
          <p:cNvPr id="5" name="3 Yuvarlatılmış Dikdörtgen"/>
          <p:cNvSpPr/>
          <p:nvPr/>
        </p:nvSpPr>
        <p:spPr>
          <a:xfrm>
            <a:off x="1062972" y="5882414"/>
            <a:ext cx="6696744" cy="432048"/>
          </a:xfrm>
          <a:prstGeom prst="roundRect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tr-TR" sz="2800" b="1" dirty="0" smtClean="0"/>
              <a:t>HIZLI OYLAMA</a:t>
            </a:r>
            <a:endParaRPr lang="tr-TR" sz="2800" b="1" dirty="0"/>
          </a:p>
        </p:txBody>
      </p:sp>
      <p:sp>
        <p:nvSpPr>
          <p:cNvPr id="6" name="6 Dikdörtgen"/>
          <p:cNvSpPr/>
          <p:nvPr/>
        </p:nvSpPr>
        <p:spPr>
          <a:xfrm>
            <a:off x="0" y="6453336"/>
            <a:ext cx="9144000" cy="404664"/>
          </a:xfrm>
          <a:prstGeom prst="rect">
            <a:avLst/>
          </a:prstGeom>
        </p:spPr>
        <p:style>
          <a:lnRef idx="0">
            <a:schemeClr val="accent1"/>
          </a:lnRef>
          <a:fillRef idx="3">
            <a:schemeClr val="accent1"/>
          </a:fillRef>
          <a:effectRef idx="3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7" name="Dikdörtgen 6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1414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4616195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1 Resim" descr="ScreenHunter_31 Jun. 06 16.13.jpg"/>
          <p:cNvPicPr>
            <a:picLocks noGrp="1" noChangeAspect="1"/>
          </p:cNvPicPr>
          <p:nvPr isPhoto="1"/>
        </p:nvPicPr>
        <p:blipFill>
          <a:blip r:embed="rId2" cstate="print">
            <a:lum/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21233436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ikdörtgen 44"/>
          <p:cNvSpPr/>
          <p:nvPr/>
        </p:nvSpPr>
        <p:spPr bwMode="auto">
          <a:xfrm>
            <a:off x="-32350" y="3974"/>
            <a:ext cx="9176349" cy="212888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2276872"/>
            <a:ext cx="6296025" cy="2886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Rectangle 13"/>
          <p:cNvSpPr>
            <a:spLocks noChangeArrowheads="1"/>
          </p:cNvSpPr>
          <p:nvPr/>
        </p:nvSpPr>
        <p:spPr bwMode="auto">
          <a:xfrm>
            <a:off x="4724400" y="3048000"/>
            <a:ext cx="1296144" cy="957064"/>
          </a:xfrm>
          <a:prstGeom prst="rect">
            <a:avLst/>
          </a:prstGeom>
          <a:solidFill>
            <a:srgbClr val="00B0F0"/>
          </a:solidFill>
          <a:ln w="9525">
            <a:noFill/>
            <a:miter lim="800000"/>
            <a:headEnd/>
            <a:tailEnd/>
          </a:ln>
        </p:spPr>
        <p:txBody>
          <a:bodyPr lIns="18000" tIns="18000" rIns="18000" bIns="18000" anchor="ctr"/>
          <a:lstStyle/>
          <a:p>
            <a:pPr algn="ctr"/>
            <a:r>
              <a:rPr lang="tr-TR" sz="1400" b="1" dirty="0" smtClean="0"/>
              <a:t>İthalatı Hızlı Artanlar</a:t>
            </a:r>
            <a:endParaRPr lang="en-US" sz="1400" b="1" dirty="0"/>
          </a:p>
        </p:txBody>
      </p:sp>
      <p:sp>
        <p:nvSpPr>
          <p:cNvPr id="8" name="Rectangle 13"/>
          <p:cNvSpPr>
            <a:spLocks noChangeArrowheads="1"/>
          </p:cNvSpPr>
          <p:nvPr/>
        </p:nvSpPr>
        <p:spPr bwMode="auto">
          <a:xfrm>
            <a:off x="6588224" y="3068960"/>
            <a:ext cx="1295400" cy="990600"/>
          </a:xfrm>
          <a:prstGeom prst="rect">
            <a:avLst/>
          </a:prstGeom>
          <a:solidFill>
            <a:schemeClr val="accent3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</p:spPr>
        <p:txBody>
          <a:bodyPr lIns="18000" tIns="18000" rIns="18000" bIns="18000" anchor="ctr"/>
          <a:lstStyle/>
          <a:p>
            <a:pPr algn="ctr"/>
            <a:r>
              <a:rPr lang="tr-TR" sz="1400" b="1" dirty="0" smtClean="0"/>
              <a:t>Uzunköprü’de Üretilebilecek </a:t>
            </a:r>
          </a:p>
          <a:p>
            <a:pPr algn="ctr"/>
            <a:r>
              <a:rPr lang="tr-TR" sz="1400" b="1" dirty="0" smtClean="0"/>
              <a:t>Ürünler</a:t>
            </a:r>
            <a:endParaRPr lang="en-US" sz="1200" b="1" dirty="0"/>
          </a:p>
        </p:txBody>
      </p:sp>
      <p:sp>
        <p:nvSpPr>
          <p:cNvPr id="9" name="8 Yuvarlatılmış Dikdörtgen"/>
          <p:cNvSpPr/>
          <p:nvPr/>
        </p:nvSpPr>
        <p:spPr bwMode="auto">
          <a:xfrm>
            <a:off x="179512" y="5373216"/>
            <a:ext cx="8784976" cy="432048"/>
          </a:xfrm>
          <a:prstGeom prst="roundRect">
            <a:avLst/>
          </a:prstGeom>
          <a:noFill/>
          <a:ln w="19050" cap="flat" cmpd="sng" algn="ctr">
            <a:solidFill>
              <a:schemeClr val="accent6">
                <a:lumMod val="75000"/>
              </a:schemeClr>
            </a:solidFill>
            <a:prstDash val="dash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0" name="9 Oval"/>
          <p:cNvSpPr/>
          <p:nvPr/>
        </p:nvSpPr>
        <p:spPr bwMode="auto">
          <a:xfrm>
            <a:off x="3203848" y="5445224"/>
            <a:ext cx="360040" cy="216024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1" name="10 Metin kutusu"/>
          <p:cNvSpPr txBox="1"/>
          <p:nvPr/>
        </p:nvSpPr>
        <p:spPr>
          <a:xfrm>
            <a:off x="3563888" y="5445224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 dirty="0" smtClean="0"/>
              <a:t>789</a:t>
            </a:r>
            <a:endParaRPr lang="tr-TR" sz="1200" b="1" dirty="0"/>
          </a:p>
        </p:txBody>
      </p:sp>
      <p:sp>
        <p:nvSpPr>
          <p:cNvPr id="12" name="11 Oval"/>
          <p:cNvSpPr/>
          <p:nvPr/>
        </p:nvSpPr>
        <p:spPr bwMode="auto">
          <a:xfrm>
            <a:off x="4644008" y="5445224"/>
            <a:ext cx="360040" cy="216024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3" name="12 Metin kutusu"/>
          <p:cNvSpPr txBox="1"/>
          <p:nvPr/>
        </p:nvSpPr>
        <p:spPr>
          <a:xfrm>
            <a:off x="5076056" y="5445224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 dirty="0" smtClean="0"/>
              <a:t>106</a:t>
            </a:r>
            <a:endParaRPr lang="tr-TR" sz="1200" b="1" dirty="0"/>
          </a:p>
        </p:txBody>
      </p:sp>
      <p:sp>
        <p:nvSpPr>
          <p:cNvPr id="14" name="13 Oval"/>
          <p:cNvSpPr/>
          <p:nvPr/>
        </p:nvSpPr>
        <p:spPr bwMode="auto">
          <a:xfrm>
            <a:off x="6516216" y="5445224"/>
            <a:ext cx="360040" cy="216024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5" name="14 Metin kutusu"/>
          <p:cNvSpPr txBox="1"/>
          <p:nvPr/>
        </p:nvSpPr>
        <p:spPr>
          <a:xfrm>
            <a:off x="6948264" y="5445224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 dirty="0" smtClean="0"/>
              <a:t>55</a:t>
            </a:r>
            <a:endParaRPr lang="tr-TR" sz="1200" b="1" dirty="0"/>
          </a:p>
        </p:txBody>
      </p:sp>
      <p:sp>
        <p:nvSpPr>
          <p:cNvPr id="16" name="15 Oval"/>
          <p:cNvSpPr/>
          <p:nvPr/>
        </p:nvSpPr>
        <p:spPr bwMode="auto">
          <a:xfrm>
            <a:off x="8172400" y="5445224"/>
            <a:ext cx="360040" cy="216024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17" name="16 Metin kutusu"/>
          <p:cNvSpPr txBox="1"/>
          <p:nvPr/>
        </p:nvSpPr>
        <p:spPr>
          <a:xfrm>
            <a:off x="8604448" y="5445224"/>
            <a:ext cx="539552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 dirty="0" smtClean="0"/>
              <a:t>16</a:t>
            </a:r>
            <a:endParaRPr lang="tr-TR" sz="1200" b="1" dirty="0"/>
          </a:p>
        </p:txBody>
      </p:sp>
      <p:sp>
        <p:nvSpPr>
          <p:cNvPr id="18" name="17 Metin kutusu"/>
          <p:cNvSpPr txBox="1"/>
          <p:nvPr/>
        </p:nvSpPr>
        <p:spPr>
          <a:xfrm>
            <a:off x="0" y="2924944"/>
            <a:ext cx="1187623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400" dirty="0" smtClean="0"/>
              <a:t>Balkanların tüm</a:t>
            </a:r>
          </a:p>
          <a:p>
            <a:pPr algn="ctr"/>
            <a:r>
              <a:rPr lang="tr-TR" sz="1400" dirty="0" smtClean="0"/>
              <a:t>dünyadan </a:t>
            </a:r>
          </a:p>
          <a:p>
            <a:pPr algn="ctr"/>
            <a:r>
              <a:rPr lang="tr-TR" sz="1400" dirty="0" smtClean="0"/>
              <a:t>İthal ettiği </a:t>
            </a:r>
          </a:p>
          <a:p>
            <a:pPr algn="ctr"/>
            <a:r>
              <a:rPr lang="tr-TR" sz="1400" b="1" dirty="0" smtClean="0"/>
              <a:t>4578</a:t>
            </a:r>
            <a:r>
              <a:rPr lang="tr-TR" sz="1400" dirty="0" smtClean="0"/>
              <a:t> ürün</a:t>
            </a:r>
            <a:endParaRPr lang="tr-TR" sz="1400" dirty="0"/>
          </a:p>
        </p:txBody>
      </p:sp>
      <p:cxnSp>
        <p:nvCxnSpPr>
          <p:cNvPr id="19" name="18 Düz Ok Bağlayıcısı"/>
          <p:cNvCxnSpPr/>
          <p:nvPr/>
        </p:nvCxnSpPr>
        <p:spPr bwMode="auto">
          <a:xfrm>
            <a:off x="971600" y="3573016"/>
            <a:ext cx="36004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20" name="19 Oval"/>
          <p:cNvSpPr/>
          <p:nvPr/>
        </p:nvSpPr>
        <p:spPr bwMode="auto">
          <a:xfrm>
            <a:off x="467544" y="5445224"/>
            <a:ext cx="360040" cy="216024"/>
          </a:xfrm>
          <a:prstGeom prst="ellipse">
            <a:avLst/>
          </a:prstGeom>
          <a:solidFill>
            <a:srgbClr val="00B050"/>
          </a:solidFill>
          <a:ln w="9525" cap="flat" cmpd="sng" algn="ctr">
            <a:solidFill>
              <a:srgbClr val="00B050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1" name="20 Metin kutusu"/>
          <p:cNvSpPr txBox="1"/>
          <p:nvPr/>
        </p:nvSpPr>
        <p:spPr>
          <a:xfrm>
            <a:off x="899592" y="5445224"/>
            <a:ext cx="792088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200" b="1" dirty="0" smtClean="0"/>
              <a:t>4578</a:t>
            </a:r>
            <a:endParaRPr lang="tr-TR" sz="1200" b="1" dirty="0"/>
          </a:p>
        </p:txBody>
      </p:sp>
      <p:sp>
        <p:nvSpPr>
          <p:cNvPr id="22" name="21 Metin kutusu"/>
          <p:cNvSpPr txBox="1"/>
          <p:nvPr/>
        </p:nvSpPr>
        <p:spPr>
          <a:xfrm>
            <a:off x="323528" y="6381328"/>
            <a:ext cx="2888932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100" dirty="0" smtClean="0"/>
              <a:t>Kaynak: BACI, WTO, Tepav hesaplamaları, 2012</a:t>
            </a:r>
            <a:endParaRPr lang="tr-TR" sz="1100" dirty="0"/>
          </a:p>
        </p:txBody>
      </p:sp>
      <p:sp>
        <p:nvSpPr>
          <p:cNvPr id="23" name="22 Dikdörtgen"/>
          <p:cNvSpPr/>
          <p:nvPr/>
        </p:nvSpPr>
        <p:spPr bwMode="auto">
          <a:xfrm>
            <a:off x="2771800" y="2564904"/>
            <a:ext cx="144016" cy="2376264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4" name="23 Dikdörtgen"/>
          <p:cNvSpPr/>
          <p:nvPr/>
        </p:nvSpPr>
        <p:spPr bwMode="auto">
          <a:xfrm>
            <a:off x="4067944" y="4509120"/>
            <a:ext cx="4248472" cy="504056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pSp>
        <p:nvGrpSpPr>
          <p:cNvPr id="25" name="64 Grup"/>
          <p:cNvGrpSpPr/>
          <p:nvPr/>
        </p:nvGrpSpPr>
        <p:grpSpPr>
          <a:xfrm>
            <a:off x="4283968" y="4509120"/>
            <a:ext cx="288032" cy="1152128"/>
            <a:chOff x="3995936" y="4725144"/>
            <a:chExt cx="288032" cy="1152128"/>
          </a:xfrm>
        </p:grpSpPr>
        <p:cxnSp>
          <p:nvCxnSpPr>
            <p:cNvPr id="26" name="25 Düz Bağlayıcı"/>
            <p:cNvCxnSpPr/>
            <p:nvPr/>
          </p:nvCxnSpPr>
          <p:spPr bwMode="auto">
            <a:xfrm>
              <a:off x="3995936" y="4725144"/>
              <a:ext cx="0" cy="115212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27" name="26 Düz Ok Bağlayıcısı"/>
            <p:cNvCxnSpPr/>
            <p:nvPr/>
          </p:nvCxnSpPr>
          <p:spPr bwMode="auto">
            <a:xfrm>
              <a:off x="3995936" y="5877272"/>
              <a:ext cx="288032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28" name="69 Grup"/>
          <p:cNvGrpSpPr/>
          <p:nvPr/>
        </p:nvGrpSpPr>
        <p:grpSpPr>
          <a:xfrm>
            <a:off x="6084168" y="4509120"/>
            <a:ext cx="288032" cy="1152128"/>
            <a:chOff x="3995936" y="4725144"/>
            <a:chExt cx="288032" cy="1152128"/>
          </a:xfrm>
        </p:grpSpPr>
        <p:cxnSp>
          <p:nvCxnSpPr>
            <p:cNvPr id="29" name="28 Düz Bağlayıcı"/>
            <p:cNvCxnSpPr/>
            <p:nvPr/>
          </p:nvCxnSpPr>
          <p:spPr bwMode="auto">
            <a:xfrm>
              <a:off x="3995936" y="4725144"/>
              <a:ext cx="0" cy="115212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0" name="29 Düz Ok Bağlayıcısı"/>
            <p:cNvCxnSpPr/>
            <p:nvPr/>
          </p:nvCxnSpPr>
          <p:spPr bwMode="auto">
            <a:xfrm>
              <a:off x="3995936" y="5877272"/>
              <a:ext cx="288032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grpSp>
        <p:nvGrpSpPr>
          <p:cNvPr id="31" name="72 Grup"/>
          <p:cNvGrpSpPr/>
          <p:nvPr/>
        </p:nvGrpSpPr>
        <p:grpSpPr>
          <a:xfrm>
            <a:off x="7884368" y="4509120"/>
            <a:ext cx="288032" cy="1152128"/>
            <a:chOff x="3995936" y="4725144"/>
            <a:chExt cx="288032" cy="1152128"/>
          </a:xfrm>
        </p:grpSpPr>
        <p:cxnSp>
          <p:nvCxnSpPr>
            <p:cNvPr id="32" name="31 Düz Bağlayıcı"/>
            <p:cNvCxnSpPr/>
            <p:nvPr/>
          </p:nvCxnSpPr>
          <p:spPr bwMode="auto">
            <a:xfrm>
              <a:off x="3995936" y="4725144"/>
              <a:ext cx="0" cy="1152128"/>
            </a:xfrm>
            <a:prstGeom prst="line">
              <a:avLst/>
            </a:prstGeom>
            <a:solidFill>
              <a:schemeClr val="accent1"/>
            </a:solidFill>
            <a:ln w="2857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none" w="med" len="med"/>
            </a:ln>
            <a:effectLst/>
          </p:spPr>
        </p:cxnSp>
        <p:cxnSp>
          <p:nvCxnSpPr>
            <p:cNvPr id="33" name="32 Düz Ok Bağlayıcısı"/>
            <p:cNvCxnSpPr/>
            <p:nvPr/>
          </p:nvCxnSpPr>
          <p:spPr bwMode="auto">
            <a:xfrm>
              <a:off x="3995936" y="5877272"/>
              <a:ext cx="288032" cy="0"/>
            </a:xfrm>
            <a:prstGeom prst="straightConnector1">
              <a:avLst/>
            </a:prstGeom>
            <a:solidFill>
              <a:schemeClr val="accent1"/>
            </a:solidFill>
            <a:ln w="28575" cap="flat" cmpd="sng" algn="ctr">
              <a:solidFill>
                <a:srgbClr val="002060"/>
              </a:solidFill>
              <a:prstDash val="solid"/>
              <a:round/>
              <a:headEnd type="none" w="med" len="med"/>
              <a:tailEnd type="arrow"/>
            </a:ln>
            <a:effectLst/>
          </p:spPr>
        </p:cxnSp>
      </p:grpSp>
      <p:cxnSp>
        <p:nvCxnSpPr>
          <p:cNvPr id="34" name="33 Düz Bağlayıcı"/>
          <p:cNvCxnSpPr/>
          <p:nvPr/>
        </p:nvCxnSpPr>
        <p:spPr bwMode="auto">
          <a:xfrm>
            <a:off x="2771800" y="3068960"/>
            <a:ext cx="0" cy="2592288"/>
          </a:xfrm>
          <a:prstGeom prst="line">
            <a:avLst/>
          </a:prstGeom>
          <a:solidFill>
            <a:schemeClr val="accent1"/>
          </a:soli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none" w="med" len="med"/>
          </a:ln>
          <a:effectLst/>
        </p:spPr>
      </p:cxnSp>
      <p:cxnSp>
        <p:nvCxnSpPr>
          <p:cNvPr id="35" name="34 Düz Ok Bağlayıcısı"/>
          <p:cNvCxnSpPr/>
          <p:nvPr/>
        </p:nvCxnSpPr>
        <p:spPr bwMode="auto">
          <a:xfrm>
            <a:off x="2771800" y="5661248"/>
            <a:ext cx="360040" cy="0"/>
          </a:xfrm>
          <a:prstGeom prst="straightConnector1">
            <a:avLst/>
          </a:prstGeom>
          <a:solidFill>
            <a:schemeClr val="accent1"/>
          </a:solidFill>
          <a:ln w="28575" cap="flat" cmpd="sng" algn="ctr">
            <a:solidFill>
              <a:srgbClr val="002060"/>
            </a:solidFill>
            <a:prstDash val="solid"/>
            <a:round/>
            <a:headEnd type="none" w="med" len="med"/>
            <a:tailEnd type="arrow"/>
          </a:ln>
          <a:effectLst/>
        </p:spPr>
      </p:cxnSp>
      <p:sp>
        <p:nvSpPr>
          <p:cNvPr id="36" name="35 Dikdörtgen"/>
          <p:cNvSpPr/>
          <p:nvPr/>
        </p:nvSpPr>
        <p:spPr bwMode="auto">
          <a:xfrm>
            <a:off x="2555776" y="2204864"/>
            <a:ext cx="5328592" cy="432048"/>
          </a:xfrm>
          <a:prstGeom prst="rect">
            <a:avLst/>
          </a:prstGeom>
          <a:solidFill>
            <a:schemeClr val="bg1"/>
          </a:solidFill>
          <a:ln w="9525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37" name="36 Metin kutusu"/>
          <p:cNvSpPr txBox="1"/>
          <p:nvPr/>
        </p:nvSpPr>
        <p:spPr>
          <a:xfrm>
            <a:off x="2627784" y="1988840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latin typeface="Aharoni" pitchFamily="2" charset="-79"/>
                <a:cs typeface="Aharoni" pitchFamily="2" charset="-79"/>
              </a:rPr>
              <a:t>1</a:t>
            </a:r>
            <a:endParaRPr lang="tr-TR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8" name="37 Metin kutusu"/>
          <p:cNvSpPr txBox="1"/>
          <p:nvPr/>
        </p:nvSpPr>
        <p:spPr>
          <a:xfrm>
            <a:off x="4283968" y="1988840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latin typeface="Aharoni" pitchFamily="2" charset="-79"/>
                <a:cs typeface="Aharoni" pitchFamily="2" charset="-79"/>
              </a:rPr>
              <a:t>2</a:t>
            </a:r>
            <a:endParaRPr lang="tr-TR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39" name="38 Metin kutusu"/>
          <p:cNvSpPr txBox="1"/>
          <p:nvPr/>
        </p:nvSpPr>
        <p:spPr>
          <a:xfrm>
            <a:off x="6156176" y="1988840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latin typeface="Aharoni" pitchFamily="2" charset="-79"/>
                <a:cs typeface="Aharoni" pitchFamily="2" charset="-79"/>
              </a:rPr>
              <a:t>3</a:t>
            </a:r>
            <a:endParaRPr lang="tr-TR" sz="2800" dirty="0">
              <a:latin typeface="Aharoni" pitchFamily="2" charset="-79"/>
              <a:cs typeface="Aharoni" pitchFamily="2" charset="-79"/>
            </a:endParaRPr>
          </a:p>
        </p:txBody>
      </p:sp>
      <p:sp>
        <p:nvSpPr>
          <p:cNvPr id="40" name="39 Metin kutusu"/>
          <p:cNvSpPr txBox="1"/>
          <p:nvPr/>
        </p:nvSpPr>
        <p:spPr>
          <a:xfrm>
            <a:off x="8028384" y="1988840"/>
            <a:ext cx="333746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2800" dirty="0" smtClean="0">
                <a:latin typeface="Aharoni" pitchFamily="2" charset="-79"/>
                <a:cs typeface="Aharoni" pitchFamily="2" charset="-79"/>
              </a:rPr>
              <a:t>4</a:t>
            </a:r>
            <a:endParaRPr lang="tr-TR" sz="2800" dirty="0">
              <a:latin typeface="Aharoni" pitchFamily="2" charset="-79"/>
              <a:cs typeface="Aharoni" pitchFamily="2" charset="-79"/>
            </a:endParaRPr>
          </a:p>
        </p:txBody>
      </p:sp>
      <p:pic>
        <p:nvPicPr>
          <p:cNvPr id="41" name="40 Resim" descr="EK.pn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27784" y="2420888"/>
            <a:ext cx="590632" cy="2029108"/>
          </a:xfrm>
          <a:prstGeom prst="rect">
            <a:avLst/>
          </a:prstGeom>
        </p:spPr>
      </p:pic>
      <p:sp>
        <p:nvSpPr>
          <p:cNvPr id="42" name="Rectangle 13"/>
          <p:cNvSpPr>
            <a:spLocks noChangeArrowheads="1"/>
          </p:cNvSpPr>
          <p:nvPr/>
        </p:nvSpPr>
        <p:spPr bwMode="auto">
          <a:xfrm>
            <a:off x="2987824" y="3068960"/>
            <a:ext cx="1223392" cy="990600"/>
          </a:xfrm>
          <a:prstGeom prst="rect">
            <a:avLst/>
          </a:prstGeom>
          <a:solidFill>
            <a:srgbClr val="0070C0"/>
          </a:solidFill>
          <a:ln w="9525">
            <a:noFill/>
            <a:miter lim="800000"/>
            <a:headEnd/>
            <a:tailEnd/>
          </a:ln>
        </p:spPr>
        <p:txBody>
          <a:bodyPr lIns="18000" tIns="18000" rIns="18000" bIns="18000" anchor="ctr"/>
          <a:lstStyle/>
          <a:p>
            <a:pPr algn="ctr"/>
            <a:r>
              <a:rPr lang="tr-TR" sz="1400" b="1" dirty="0" smtClean="0">
                <a:solidFill>
                  <a:schemeClr val="bg1"/>
                </a:solidFill>
              </a:rPr>
              <a:t>Tarımsal Ürünler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3" name="Rectangle 13"/>
          <p:cNvSpPr>
            <a:spLocks noChangeArrowheads="1"/>
          </p:cNvSpPr>
          <p:nvPr/>
        </p:nvSpPr>
        <p:spPr bwMode="auto">
          <a:xfrm>
            <a:off x="1403648" y="3068960"/>
            <a:ext cx="1295400" cy="990600"/>
          </a:xfrm>
          <a:prstGeom prst="rect">
            <a:avLst/>
          </a:prstGeom>
          <a:solidFill>
            <a:srgbClr val="002060"/>
          </a:solidFill>
          <a:ln w="9525">
            <a:noFill/>
            <a:miter lim="800000"/>
            <a:headEnd/>
            <a:tailEnd/>
          </a:ln>
        </p:spPr>
        <p:txBody>
          <a:bodyPr lIns="18000" tIns="18000" rIns="18000" bIns="18000" anchor="ctr"/>
          <a:lstStyle/>
          <a:p>
            <a:pPr algn="ctr"/>
            <a:r>
              <a:rPr lang="tr-TR" sz="1200" dirty="0" smtClean="0"/>
              <a:t> </a:t>
            </a:r>
            <a:r>
              <a:rPr lang="tr-TR" sz="1400" b="1" dirty="0" smtClean="0">
                <a:solidFill>
                  <a:schemeClr val="bg1"/>
                </a:solidFill>
              </a:rPr>
              <a:t>≥ 50 milyon $</a:t>
            </a:r>
            <a:endParaRPr lang="en-US" sz="1400" b="1" dirty="0">
              <a:solidFill>
                <a:schemeClr val="bg1"/>
              </a:solidFill>
            </a:endParaRPr>
          </a:p>
        </p:txBody>
      </p:sp>
      <p:sp>
        <p:nvSpPr>
          <p:cNvPr id="44" name="Başlık 1"/>
          <p:cNvSpPr>
            <a:spLocks noGrp="1"/>
          </p:cNvSpPr>
          <p:nvPr>
            <p:ph type="title"/>
          </p:nvPr>
        </p:nvSpPr>
        <p:spPr>
          <a:xfrm>
            <a:off x="179512" y="1124744"/>
            <a:ext cx="8641143" cy="838200"/>
          </a:xfrm>
        </p:spPr>
        <p:txBody>
          <a:bodyPr>
            <a:noAutofit/>
          </a:bodyPr>
          <a:lstStyle/>
          <a:p>
            <a:pPr algn="l"/>
            <a:r>
              <a:rPr lang="tr-TR" sz="28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Peki Uzunköprü Balkanlar’a ne satabilir?</a:t>
            </a:r>
            <a:endParaRPr lang="tr-TR" sz="2800" b="1" dirty="0">
              <a:solidFill>
                <a:schemeClr val="tx2">
                  <a:lumMod val="75000"/>
                </a:schemeClr>
              </a:solidFill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5" name="Başlık 1"/>
          <p:cNvSpPr txBox="1">
            <a:spLocks/>
          </p:cNvSpPr>
          <p:nvPr/>
        </p:nvSpPr>
        <p:spPr>
          <a:xfrm>
            <a:off x="179512" y="260648"/>
            <a:ext cx="8641143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Eleklerimiz ve çıkan sonuçlar </a:t>
            </a:r>
            <a:endParaRPr kumimoji="0" lang="tr-TR" sz="3600" b="1" i="0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46" name="Dikdörtgen 45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1425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163980415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0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5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4" presetClass="entr" presetSubtype="16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2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4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9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4" presetClass="entr" presetSubtype="16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42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  <p:bldP spid="12" grpId="0" animBg="1"/>
      <p:bldP spid="13" grpId="0"/>
      <p:bldP spid="14" grpId="0" animBg="1"/>
      <p:bldP spid="15" grpId="0"/>
      <p:bldP spid="16" grpId="0" animBg="1"/>
      <p:bldP spid="17" grpId="0"/>
      <p:bldP spid="20" grpId="0" animBg="1"/>
      <p:bldP spid="21" grpId="0"/>
    </p:bld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" name="Dikdörtgen 8"/>
          <p:cNvSpPr/>
          <p:nvPr/>
        </p:nvSpPr>
        <p:spPr bwMode="auto">
          <a:xfrm>
            <a:off x="-32350" y="3974"/>
            <a:ext cx="9176349" cy="212888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47" name="3 İçerik Yer Tutucusu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153812124"/>
              </p:ext>
            </p:extLst>
          </p:nvPr>
        </p:nvGraphicFramePr>
        <p:xfrm>
          <a:off x="611560" y="1988841"/>
          <a:ext cx="8001000" cy="4595153"/>
        </p:xfrm>
        <a:graphic>
          <a:graphicData uri="http://schemas.openxmlformats.org/drawingml/2006/table">
            <a:tbl>
              <a:tblPr firstRow="1" bandRow="1">
                <a:tableStyleId>{EB344D84-9AFB-497E-A393-DC336BA19D2E}</a:tableStyleId>
              </a:tblPr>
              <a:tblGrid>
                <a:gridCol w="855213"/>
                <a:gridCol w="4083308"/>
                <a:gridCol w="1038143"/>
                <a:gridCol w="1080120"/>
                <a:gridCol w="944216"/>
              </a:tblGrid>
              <a:tr h="698583">
                <a:tc>
                  <a:txBody>
                    <a:bodyPr/>
                    <a:lstStyle/>
                    <a:p>
                      <a:pPr algn="ctr" fontAlgn="ctr"/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 dirty="0" smtClean="0"/>
                        <a:t>ÜRÜN ADI</a:t>
                      </a:r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 dirty="0" smtClean="0"/>
                        <a:t>Balkanların</a:t>
                      </a:r>
                    </a:p>
                    <a:p>
                      <a:pPr algn="ctr" fontAlgn="ctr"/>
                      <a:r>
                        <a:rPr lang="tr-TR" sz="1200" u="none" strike="noStrike" dirty="0" smtClean="0"/>
                        <a:t>İthalatı 2000</a:t>
                      </a:r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tr-TR" sz="1200" u="none" strike="noStrike" dirty="0" smtClean="0"/>
                        <a:t>Balkanların İthalatı 2012</a:t>
                      </a:r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 smtClean="0"/>
                        <a:t>İhracatın Yıllık Artış</a:t>
                      </a:r>
                      <a:r>
                        <a:rPr lang="tr-TR" sz="1200" u="none" strike="noStrike" baseline="0" dirty="0" smtClean="0"/>
                        <a:t> Hızı</a:t>
                      </a:r>
                    </a:p>
                    <a:p>
                      <a:pPr algn="ctr" fontAlgn="b"/>
                      <a:r>
                        <a:rPr lang="tr-TR" sz="1200" u="none" strike="noStrike" baseline="0" dirty="0" smtClean="0"/>
                        <a:t>2000-2012</a:t>
                      </a:r>
                      <a:endParaRPr lang="tr-TR" sz="1200" b="1" i="0" u="none" strike="noStrike" dirty="0">
                        <a:solidFill>
                          <a:schemeClr val="bg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</a:tr>
              <a:tr h="287228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1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Kimyaca saf </a:t>
                      </a:r>
                      <a:r>
                        <a:rPr lang="tr-TR" sz="1200" u="none" strike="noStrike" dirty="0" err="1" smtClean="0"/>
                        <a:t>sakkaroz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99.0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592.8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16%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1380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2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Kamış şekeri 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99.1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526.9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15%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20861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3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Hububat esaslı </a:t>
                      </a:r>
                      <a:r>
                        <a:rPr lang="tr-TR" sz="1200" u="none" strike="noStrike" dirty="0" smtClean="0"/>
                        <a:t>ekmek </a:t>
                      </a:r>
                      <a:r>
                        <a:rPr lang="tr-TR" sz="1200" u="none" strike="noStrike" dirty="0" err="1"/>
                        <a:t>mamülleri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53.7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352.3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17%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1380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4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Tatlı bisküviler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64.2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313.2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14%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53781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5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Hububat/hububat </a:t>
                      </a:r>
                      <a:r>
                        <a:rPr lang="tr-TR" sz="1200" u="none" strike="noStrike" dirty="0" smtClean="0"/>
                        <a:t>ürünlerinden </a:t>
                      </a:r>
                      <a:r>
                        <a:rPr lang="tr-TR" sz="1200" u="none" strike="noStrike" dirty="0"/>
                        <a:t>gıda mamulleri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27.1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152.8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16%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20861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6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Kakao müstahzarları 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26.4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152.8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16%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1380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7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Domates (taze/soğutulmuş)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14.2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111.6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19%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220861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8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Süt, peynir vb. ile hububat esaslı karışım ve mamuller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23.5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104.0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13%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28242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9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 err="1"/>
                        <a:t>Rep</a:t>
                      </a:r>
                      <a:r>
                        <a:rPr lang="tr-TR" sz="1200" u="none" strike="noStrike" dirty="0"/>
                        <a:t>/kolza </a:t>
                      </a:r>
                      <a:r>
                        <a:rPr lang="tr-TR" sz="1200" u="none" strike="noStrike" dirty="0" smtClean="0"/>
                        <a:t>tohumları</a:t>
                      </a:r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3.1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82.6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32%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1380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10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Kakao tozu 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10.4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78.8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18%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1380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11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Pancar şekeri 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0.2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72.6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62%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1380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12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 err="1"/>
                        <a:t>Rep</a:t>
                      </a:r>
                      <a:r>
                        <a:rPr lang="tr-TR" sz="1200" u="none" strike="noStrike" dirty="0"/>
                        <a:t>, kolza, hardal yağı; ham </a:t>
                      </a:r>
                      <a:endParaRPr lang="tr-TR" sz="1200" b="1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1.0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70.0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42%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1380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13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Diğer fruktoz ve fruktoz şurubu 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2.8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63.8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30%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181380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14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Glikoz ve glikoz şurubu 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10.4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60.7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16%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53781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15</a:t>
                      </a:r>
                      <a:endParaRPr lang="tr-TR" sz="1200" b="0" i="0" u="none" strike="noStrike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Ekmek, pasta, </a:t>
                      </a:r>
                      <a:r>
                        <a:rPr lang="tr-TR" sz="1200" u="none" strike="noStrike" dirty="0" smtClean="0"/>
                        <a:t>için karışım </a:t>
                      </a:r>
                      <a:r>
                        <a:rPr lang="tr-TR" sz="1200" u="none" strike="noStrike" dirty="0"/>
                        <a:t>ve hamur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/>
                        <a:t>11.7</a:t>
                      </a:r>
                      <a:endParaRPr lang="tr-TR" sz="1200" b="0" i="0" u="none" strike="noStrike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59.0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14%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  <a:tr h="329253"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 smtClean="0"/>
                        <a:t>16</a:t>
                      </a:r>
                      <a:endParaRPr lang="tr-TR" sz="1200" b="0" i="0" u="none" strike="noStrike" dirty="0">
                        <a:solidFill>
                          <a:schemeClr val="tx1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Kakao hamuru; yağı alınmamış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 smtClean="0"/>
                        <a:t>4.2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 smtClean="0"/>
                        <a:t>50.7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+mn-lt"/>
                      </a:endParaRP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tr-TR" sz="1200" u="none" strike="noStrike" dirty="0"/>
                        <a:t>23%</a:t>
                      </a:r>
                      <a:endParaRPr lang="tr-TR" sz="1200" b="0" i="0" u="none" strike="noStrike" dirty="0">
                        <a:solidFill>
                          <a:srgbClr val="000000"/>
                        </a:solidFill>
                        <a:latin typeface="Calibri"/>
                      </a:endParaRPr>
                    </a:p>
                  </a:txBody>
                  <a:tcPr marL="9525" marR="9525" marT="9525" marB="0" anchor="ctr"/>
                </a:tc>
              </a:tr>
            </a:tbl>
          </a:graphicData>
        </a:graphic>
      </p:graphicFrame>
      <p:sp>
        <p:nvSpPr>
          <p:cNvPr id="48" name="3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7010400" y="6492875"/>
            <a:ext cx="2133600" cy="365125"/>
          </a:xfrm>
          <a:prstGeom prst="rect">
            <a:avLst/>
          </a:prstGeom>
        </p:spPr>
        <p:txBody>
          <a:bodyPr/>
          <a:lstStyle/>
          <a:p>
            <a:fld id="{88FB6E31-8C72-4448-A184-830BAA37363C}" type="slidenum">
              <a:rPr lang="tr-TR" smtClean="0"/>
              <a:pPr/>
              <a:t>88</a:t>
            </a:fld>
            <a:endParaRPr lang="tr-TR" dirty="0"/>
          </a:p>
        </p:txBody>
      </p:sp>
      <p:sp>
        <p:nvSpPr>
          <p:cNvPr id="49" name="48 Metin kutusu"/>
          <p:cNvSpPr txBox="1"/>
          <p:nvPr/>
        </p:nvSpPr>
        <p:spPr>
          <a:xfrm>
            <a:off x="0" y="6581001"/>
            <a:ext cx="2582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Kaynak: BACI, Tepav hesaplamaları</a:t>
            </a:r>
            <a:endParaRPr lang="tr-TR" sz="1200" dirty="0"/>
          </a:p>
        </p:txBody>
      </p:sp>
      <p:sp>
        <p:nvSpPr>
          <p:cNvPr id="50" name="49 Metin kutusu"/>
          <p:cNvSpPr txBox="1"/>
          <p:nvPr/>
        </p:nvSpPr>
        <p:spPr>
          <a:xfrm>
            <a:off x="0" y="1484784"/>
            <a:ext cx="9144000" cy="338554"/>
          </a:xfrm>
          <a:prstGeom prst="rect">
            <a:avLst/>
          </a:prstGeom>
          <a:solidFill>
            <a:srgbClr val="002060"/>
          </a:solidFill>
          <a:ln>
            <a:noFill/>
          </a:ln>
        </p:spPr>
        <p:style>
          <a:lnRef idx="2">
            <a:schemeClr val="accent3">
              <a:shade val="50000"/>
            </a:schemeClr>
          </a:lnRef>
          <a:fillRef idx="1">
            <a:schemeClr val="accent3"/>
          </a:fillRef>
          <a:effectRef idx="0">
            <a:schemeClr val="accent3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Edirne’nin Balkanlara satabileceği 16 temel tarım-gıda ürünü – 2012 (milyon $)</a:t>
            </a:r>
            <a:endParaRPr lang="en-US" sz="1600" b="1" dirty="0"/>
          </a:p>
        </p:txBody>
      </p:sp>
      <p:sp>
        <p:nvSpPr>
          <p:cNvPr id="51" name="Başlık 1"/>
          <p:cNvSpPr txBox="1">
            <a:spLocks/>
          </p:cNvSpPr>
          <p:nvPr/>
        </p:nvSpPr>
        <p:spPr>
          <a:xfrm>
            <a:off x="107504" y="260648"/>
            <a:ext cx="8713151" cy="838200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tr-TR" sz="3600" b="1" dirty="0" smtClean="0">
                <a:solidFill>
                  <a:schemeClr val="tx2">
                    <a:lumMod val="75000"/>
                  </a:schemeClr>
                </a:solidFill>
                <a:latin typeface="Tahoma" pitchFamily="34" charset="0"/>
                <a:ea typeface="Tahoma" pitchFamily="34" charset="0"/>
                <a:cs typeface="Tahoma" pitchFamily="34" charset="0"/>
              </a:rPr>
              <a:t>Elekten hangi ürünler geçebiliyor? </a:t>
            </a:r>
            <a:endParaRPr kumimoji="0" lang="tr-TR" sz="3600" b="1" i="0" strike="noStrike" kern="1200" cap="none" spc="0" normalizeH="0" baseline="0" noProof="0" dirty="0">
              <a:ln>
                <a:noFill/>
              </a:ln>
              <a:solidFill>
                <a:schemeClr val="tx2">
                  <a:lumMod val="75000"/>
                </a:schemeClr>
              </a:solidFill>
              <a:effectLst/>
              <a:uLnTx/>
              <a:uFillTx/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8" name="Dikdörtgen 7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1427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746915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Dikdörtgen 5"/>
          <p:cNvSpPr/>
          <p:nvPr/>
        </p:nvSpPr>
        <p:spPr bwMode="auto">
          <a:xfrm>
            <a:off x="-32350" y="3974"/>
            <a:ext cx="9176349" cy="212888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251520" y="260648"/>
            <a:ext cx="8534400" cy="838200"/>
          </a:xfrm>
        </p:spPr>
        <p:txBody>
          <a:bodyPr>
            <a:noAutofit/>
          </a:bodyPr>
          <a:lstStyle/>
          <a:p>
            <a:pPr algn="l"/>
            <a:r>
              <a:rPr lang="tr-TR" sz="3200" b="1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Bu ürünlerde gözümüzü dünyaya çevirmeye başlasak? </a:t>
            </a:r>
            <a:endParaRPr lang="tr-TR" sz="3200" b="1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51520" y="1484784"/>
            <a:ext cx="4248472" cy="4525963"/>
          </a:xfrm>
        </p:spPr>
        <p:txBody>
          <a:bodyPr anchor="t">
            <a:noAutofit/>
          </a:bodyPr>
          <a:lstStyle/>
          <a:p>
            <a:pPr lvl="0">
              <a:buNone/>
              <a:defRPr/>
            </a:pPr>
            <a:r>
              <a:rPr lang="tr-TR" sz="2400" b="1" u="sng" dirty="0">
                <a:solidFill>
                  <a:schemeClr val="bg1">
                    <a:lumMod val="85000"/>
                  </a:schemeClr>
                </a:solidFill>
              </a:rPr>
              <a:t>Alternatif Ürünler </a:t>
            </a:r>
            <a:r>
              <a:rPr lang="tr-TR" sz="2400" b="1" u="sng" dirty="0" smtClean="0">
                <a:solidFill>
                  <a:schemeClr val="bg1">
                    <a:lumMod val="85000"/>
                  </a:schemeClr>
                </a:solidFill>
              </a:rPr>
              <a:t>1:</a:t>
            </a:r>
          </a:p>
          <a:p>
            <a:pPr marL="0" lvl="0" indent="0">
              <a:buNone/>
              <a:defRPr/>
            </a:pPr>
            <a:r>
              <a:rPr lang="tr-TR" sz="2000" b="1" dirty="0" smtClean="0">
                <a:solidFill>
                  <a:schemeClr val="bg1">
                    <a:lumMod val="85000"/>
                  </a:schemeClr>
                </a:solidFill>
              </a:rPr>
              <a:t>(Trakya Tarımsal Aştırmalar Enstitüsünden gelen öneriler)</a:t>
            </a:r>
            <a:endParaRPr lang="tr-TR" sz="2000" b="1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tr-TR" sz="2400" dirty="0" smtClean="0">
                <a:solidFill>
                  <a:schemeClr val="bg1">
                    <a:lumMod val="85000"/>
                  </a:schemeClr>
                </a:solidFill>
              </a:rPr>
              <a:t>Çerezlik Ayçiçeği</a:t>
            </a:r>
          </a:p>
          <a:p>
            <a:r>
              <a:rPr lang="tr-TR" sz="2400" dirty="0" smtClean="0">
                <a:solidFill>
                  <a:schemeClr val="bg1">
                    <a:lumMod val="85000"/>
                  </a:schemeClr>
                </a:solidFill>
              </a:rPr>
              <a:t>Çerezlik Kabak</a:t>
            </a:r>
          </a:p>
          <a:p>
            <a:r>
              <a:rPr lang="tr-TR" sz="2400" dirty="0" smtClean="0">
                <a:solidFill>
                  <a:schemeClr val="bg1">
                    <a:lumMod val="85000"/>
                  </a:schemeClr>
                </a:solidFill>
              </a:rPr>
              <a:t>Kekik</a:t>
            </a:r>
          </a:p>
          <a:p>
            <a:r>
              <a:rPr lang="tr-TR" sz="2400" dirty="0" err="1" smtClean="0">
                <a:solidFill>
                  <a:schemeClr val="bg1">
                    <a:lumMod val="85000"/>
                  </a:schemeClr>
                </a:solidFill>
              </a:rPr>
              <a:t>Aspir</a:t>
            </a:r>
            <a:endParaRPr lang="tr-TR" sz="2400" dirty="0" smtClean="0">
              <a:solidFill>
                <a:schemeClr val="bg1">
                  <a:lumMod val="85000"/>
                </a:schemeClr>
              </a:solidFill>
            </a:endParaRPr>
          </a:p>
          <a:p>
            <a:pPr lvl="0">
              <a:buNone/>
              <a:defRPr/>
            </a:pPr>
            <a:r>
              <a:rPr lang="tr-TR" sz="2400" b="1" u="sng" dirty="0">
                <a:solidFill>
                  <a:schemeClr val="bg1">
                    <a:lumMod val="85000"/>
                  </a:schemeClr>
                </a:solidFill>
              </a:rPr>
              <a:t>Alternatif Ürünler </a:t>
            </a:r>
            <a:r>
              <a:rPr lang="tr-TR" sz="2400" b="1" u="sng" dirty="0" smtClean="0">
                <a:solidFill>
                  <a:schemeClr val="bg1">
                    <a:lumMod val="85000"/>
                  </a:schemeClr>
                </a:solidFill>
              </a:rPr>
              <a:t>2:</a:t>
            </a:r>
          </a:p>
          <a:p>
            <a:pPr marL="0" lvl="0" indent="0">
              <a:buNone/>
              <a:defRPr/>
            </a:pPr>
            <a:r>
              <a:rPr lang="tr-TR" sz="2000" b="1" dirty="0" smtClean="0">
                <a:solidFill>
                  <a:schemeClr val="bg1">
                    <a:lumMod val="85000"/>
                  </a:schemeClr>
                </a:solidFill>
              </a:rPr>
              <a:t>(iç pazarda hayvancılık sektörüne yönelik)</a:t>
            </a:r>
            <a:endParaRPr lang="tr-TR" sz="2000" b="1" dirty="0">
              <a:solidFill>
                <a:schemeClr val="bg1">
                  <a:lumMod val="85000"/>
                </a:schemeClr>
              </a:solidFill>
            </a:endParaRPr>
          </a:p>
          <a:p>
            <a:r>
              <a:rPr lang="tr-TR" sz="2400" b="1" u="sng" dirty="0" smtClean="0"/>
              <a:t>Yonca</a:t>
            </a:r>
          </a:p>
          <a:p>
            <a:r>
              <a:rPr lang="tr-TR" sz="2400" b="1" u="sng" dirty="0" smtClean="0"/>
              <a:t>Silajlık Mısır</a:t>
            </a:r>
          </a:p>
          <a:p>
            <a:r>
              <a:rPr lang="tr-TR" sz="2400" dirty="0" smtClean="0">
                <a:solidFill>
                  <a:schemeClr val="bg1">
                    <a:lumMod val="85000"/>
                  </a:schemeClr>
                </a:solidFill>
              </a:rPr>
              <a:t>Korunga-fiğ</a:t>
            </a:r>
          </a:p>
          <a:p>
            <a:endParaRPr lang="tr-TR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6553200" y="6168926"/>
            <a:ext cx="2133600" cy="365125"/>
          </a:xfrm>
          <a:prstGeom prst="rect">
            <a:avLst/>
          </a:prstGeom>
        </p:spPr>
        <p:txBody>
          <a:bodyPr/>
          <a:lstStyle/>
          <a:p>
            <a:pPr>
              <a:defRPr/>
            </a:pPr>
            <a:fld id="{71E81A02-FA74-4E15-8726-FD9DF49AC1FB}" type="slidenum">
              <a:rPr lang="tr-TR" smtClean="0"/>
              <a:pPr>
                <a:defRPr/>
              </a:pPr>
              <a:t>89</a:t>
            </a:fld>
            <a:endParaRPr lang="tr-TR" dirty="0"/>
          </a:p>
        </p:txBody>
      </p:sp>
      <p:sp>
        <p:nvSpPr>
          <p:cNvPr id="5" name="2 İçerik Yer Tutucusu"/>
          <p:cNvSpPr txBox="1">
            <a:spLocks/>
          </p:cNvSpPr>
          <p:nvPr/>
        </p:nvSpPr>
        <p:spPr>
          <a:xfrm>
            <a:off x="4716016" y="1484784"/>
            <a:ext cx="5184576" cy="4525963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400" b="1" i="0" u="sng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Alternatif Ürünler 3: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None/>
              <a:tabLst/>
              <a:defRPr/>
            </a:pPr>
            <a:r>
              <a:rPr kumimoji="0" lang="tr-TR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(ihracata</a:t>
            </a:r>
            <a:r>
              <a:rPr kumimoji="0" lang="tr-TR" sz="2000" b="1" i="0" strike="noStrike" kern="1200" cap="none" spc="0" normalizeH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yönelik)</a:t>
            </a:r>
            <a:r>
              <a:rPr kumimoji="0" lang="tr-TR" sz="2000" b="1" i="0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     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0" i="0" u="none" strike="noStrike" kern="1200" cap="none" spc="0" normalizeH="0" baseline="0" noProof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Domates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200" noProof="0" dirty="0" smtClean="0">
                <a:solidFill>
                  <a:schemeClr val="bg1">
                    <a:lumMod val="85000"/>
                  </a:schemeClr>
                </a:solidFill>
              </a:rPr>
              <a:t>Ayçiçeği tohumu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0" i="0" u="none" strike="noStrike" kern="1200" cap="none" spc="0" normalizeH="0" baseline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Tütün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200" noProof="0" dirty="0" smtClean="0">
                <a:solidFill>
                  <a:schemeClr val="bg1">
                    <a:lumMod val="85000"/>
                  </a:schemeClr>
                </a:solidFill>
              </a:rPr>
              <a:t>Pamuk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0" i="0" u="none" strike="noStrike" kern="1200" cap="none" spc="0" normalizeH="0" baseline="0" dirty="0" smtClean="0">
                <a:ln>
                  <a:noFill/>
                </a:ln>
                <a:solidFill>
                  <a:schemeClr val="bg1">
                    <a:lumMod val="85000"/>
                  </a:schemeClr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Mısır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200" noProof="0" dirty="0" smtClean="0">
                <a:solidFill>
                  <a:schemeClr val="bg1">
                    <a:lumMod val="85000"/>
                  </a:schemeClr>
                </a:solidFill>
              </a:rPr>
              <a:t>Şeker pancarı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200" b="1" u="sng" noProof="0" dirty="0" smtClean="0"/>
              <a:t>Kolza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kumimoji="0" lang="tr-TR" sz="2200" b="1" i="0" u="sng" strike="noStrike" kern="1200" cap="none" spc="0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</a:rPr>
              <a:t>Süs bitkileri</a:t>
            </a: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buFont typeface="Arial" pitchFamily="34" charset="0"/>
              <a:buChar char="•"/>
              <a:tabLst/>
              <a:defRPr/>
            </a:pPr>
            <a:r>
              <a:rPr lang="tr-TR" sz="2200" noProof="0" dirty="0" smtClean="0">
                <a:solidFill>
                  <a:schemeClr val="bg1">
                    <a:lumMod val="85000"/>
                  </a:schemeClr>
                </a:solidFill>
              </a:rPr>
              <a:t>Modern seracılık (linyit-ısıtma)</a:t>
            </a:r>
            <a:endParaRPr kumimoji="0" lang="tr-TR" sz="2200" b="0" i="0" u="none" strike="noStrike" kern="1200" cap="none" spc="0" normalizeH="0" baseline="0" noProof="0" dirty="0" smtClean="0">
              <a:ln>
                <a:noFill/>
              </a:ln>
              <a:solidFill>
                <a:schemeClr val="bg1">
                  <a:lumMod val="85000"/>
                </a:schemeClr>
              </a:solidFill>
              <a:effectLst/>
              <a:uLnTx/>
              <a:uFillTx/>
            </a:endParaRPr>
          </a:p>
          <a:p>
            <a:pPr marL="342900" marR="0" lvl="0" indent="-342900" algn="l" defTabSz="914400" rtl="0" eaLnBrk="1" fontAlgn="auto" latinLnBrk="0" hangingPunct="1">
              <a:lnSpc>
                <a:spcPct val="100000"/>
              </a:lnSpc>
              <a:spcBef>
                <a:spcPct val="20000"/>
              </a:spcBef>
              <a:spcAft>
                <a:spcPts val="0"/>
              </a:spcAft>
              <a:buClrTx/>
              <a:buSzTx/>
              <a:tabLst/>
              <a:defRPr/>
            </a:pPr>
            <a:endParaRPr kumimoji="0" lang="tr-TR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7" name="Dikdörtgen 6"/>
          <p:cNvSpPr/>
          <p:nvPr/>
        </p:nvSpPr>
        <p:spPr>
          <a:xfrm>
            <a:off x="8452785" y="6485677"/>
            <a:ext cx="691215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tr-TR" dirty="0" smtClean="0"/>
              <a:t>1431</a:t>
            </a:r>
            <a:endParaRPr lang="tr-TR" dirty="0"/>
          </a:p>
        </p:txBody>
      </p:sp>
    </p:spTree>
    <p:extLst>
      <p:ext uri="{BB962C8B-B14F-4D97-AF65-F5344CB8AC3E}">
        <p14:creationId xmlns:p14="http://schemas.microsoft.com/office/powerpoint/2010/main" val="34821062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tr-TR"/>
          </a:p>
        </p:txBody>
      </p:sp>
      <p:sp>
        <p:nvSpPr>
          <p:cNvPr id="3" name="İçerik Yer Tutucusu 2"/>
          <p:cNvSpPr>
            <a:spLocks noGrp="1"/>
          </p:cNvSpPr>
          <p:nvPr>
            <p:ph idx="1"/>
          </p:nvPr>
        </p:nvSpPr>
        <p:spPr>
          <a:xfrm>
            <a:off x="304800" y="1752600"/>
            <a:ext cx="8534400" cy="4953000"/>
          </a:xfrm>
        </p:spPr>
        <p:txBody>
          <a:bodyPr>
            <a:normAutofit fontScale="92500" lnSpcReduction="20000"/>
          </a:bodyPr>
          <a:lstStyle/>
          <a:p>
            <a:r>
              <a:rPr lang="tr-TR" dirty="0" smtClean="0"/>
              <a:t>Dünyanın merkezi burasıdır!</a:t>
            </a:r>
          </a:p>
          <a:p>
            <a:pPr lvl="1"/>
            <a:r>
              <a:rPr lang="tr-TR" dirty="0" smtClean="0"/>
              <a:t>Ortak ve özgün bir kalkınma hikayesi geliştirmek</a:t>
            </a:r>
          </a:p>
          <a:p>
            <a:pPr lvl="1"/>
            <a:r>
              <a:rPr lang="tr-TR" dirty="0" smtClean="0"/>
              <a:t>Çevresindeki fırsat ve tehditlere bakabilmek</a:t>
            </a:r>
          </a:p>
          <a:p>
            <a:pPr lvl="1"/>
            <a:r>
              <a:rPr lang="tr-TR" dirty="0" smtClean="0"/>
              <a:t>Kendi kapasitelerini birlikte keşfedebilmek</a:t>
            </a:r>
          </a:p>
          <a:p>
            <a:pPr lvl="1"/>
            <a:r>
              <a:rPr lang="tr-TR" dirty="0" smtClean="0"/>
              <a:t>Stratejiler geliştirmek</a:t>
            </a:r>
          </a:p>
          <a:p>
            <a:pPr lvl="1"/>
            <a:r>
              <a:rPr lang="tr-TR" dirty="0" smtClean="0"/>
              <a:t>Üst ölçekle müzakere etmek</a:t>
            </a:r>
          </a:p>
          <a:p>
            <a:r>
              <a:rPr lang="tr-TR" dirty="0" smtClean="0"/>
              <a:t>Ortak akıl geliştirmek yeterli değil</a:t>
            </a:r>
          </a:p>
          <a:p>
            <a:pPr lvl="1"/>
            <a:r>
              <a:rPr lang="tr-TR" dirty="0" smtClean="0"/>
              <a:t>Ortak aklı yürütebilmek</a:t>
            </a:r>
          </a:p>
          <a:p>
            <a:pPr lvl="1"/>
            <a:r>
              <a:rPr lang="tr-TR" dirty="0" smtClean="0"/>
              <a:t>İzlemeye ve değerlendirmeye yönelik mekanizmaların tasarlanması</a:t>
            </a:r>
          </a:p>
          <a:p>
            <a:pPr lvl="1"/>
            <a:r>
              <a:rPr lang="tr-TR" dirty="0" smtClean="0"/>
              <a:t>Farklı kurum ve mekanizmaların birbirini görebilmesini sağlaması</a:t>
            </a:r>
          </a:p>
          <a:p>
            <a:pPr lvl="1"/>
            <a:endParaRPr lang="tr-TR" dirty="0" smtClean="0"/>
          </a:p>
          <a:p>
            <a:endParaRPr lang="tr-TR" dirty="0" smtClean="0"/>
          </a:p>
          <a:p>
            <a:endParaRPr lang="tr-TR" dirty="0" smtClean="0"/>
          </a:p>
          <a:p>
            <a:pPr lvl="1"/>
            <a:endParaRPr lang="tr-TR" dirty="0"/>
          </a:p>
        </p:txBody>
      </p:sp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936622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Dikdörtgen 36"/>
          <p:cNvSpPr/>
          <p:nvPr/>
        </p:nvSpPr>
        <p:spPr bwMode="auto">
          <a:xfrm>
            <a:off x="-32350" y="3974"/>
            <a:ext cx="9176349" cy="2128882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graphicFrame>
        <p:nvGraphicFramePr>
          <p:cNvPr id="10" name="9 Nesne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0" name="think-cell Slide" r:id="rId24" imgW="270" imgH="270" progId="TCLayout.ActiveDocument.1">
                  <p:embed/>
                </p:oleObj>
              </mc:Choice>
              <mc:Fallback>
                <p:oleObj name="think-cell Slide" r:id="rId24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7" name="6 Dikdörtgen" hidden="1"/>
          <p:cNvSpPr/>
          <p:nvPr>
            <p:custDataLst>
              <p:tags r:id="rId3"/>
            </p:custDataLst>
          </p:nvPr>
        </p:nvSpPr>
        <p:spPr bwMode="auto">
          <a:xfrm>
            <a:off x="0" y="0"/>
            <a:ext cx="158750" cy="158750"/>
          </a:xfrm>
          <a:prstGeom prst="rect">
            <a:avLst/>
          </a:prstGeom>
          <a:solidFill>
            <a:schemeClr val="accent1"/>
          </a:solidFill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vert="horz" wrap="none" lIns="0" tIns="0" rIns="0" bIns="0" rtlCol="0" anchor="ctr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endParaRPr lang="tr-TR" sz="1400">
              <a:latin typeface="Calibri"/>
              <a:sym typeface="Calibri"/>
            </a:endParaRPr>
          </a:p>
        </p:txBody>
      </p:sp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67544" y="0"/>
            <a:ext cx="8229600" cy="764704"/>
          </a:xfrm>
        </p:spPr>
        <p:txBody>
          <a:bodyPr>
            <a:normAutofit/>
          </a:bodyPr>
          <a:lstStyle/>
          <a:p>
            <a:r>
              <a:rPr lang="tr-TR" sz="3600" b="1" dirty="0" err="1" smtClean="0"/>
              <a:t>Kolza’da</a:t>
            </a:r>
            <a:r>
              <a:rPr lang="tr-TR" sz="3600" b="1" dirty="0" smtClean="0"/>
              <a:t> nasıl bir pazar var?</a:t>
            </a:r>
            <a:endParaRPr lang="tr-TR" sz="3600" b="1" dirty="0"/>
          </a:p>
        </p:txBody>
      </p:sp>
      <p:sp>
        <p:nvSpPr>
          <p:cNvPr id="4" name="3 Slayt Numarası Yer Tutucusu"/>
          <p:cNvSpPr>
            <a:spLocks noGrp="1"/>
          </p:cNvSpPr>
          <p:nvPr>
            <p:ph type="sldNum" sz="quarter" idx="4294967295"/>
          </p:nvPr>
        </p:nvSpPr>
        <p:spPr>
          <a:xfrm>
            <a:off x="6553200" y="6520259"/>
            <a:ext cx="2133600" cy="365125"/>
          </a:xfrm>
          <a:prstGeom prst="rect">
            <a:avLst/>
          </a:prstGeom>
        </p:spPr>
        <p:txBody>
          <a:bodyPr/>
          <a:lstStyle/>
          <a:p>
            <a:fld id="{88FB6E31-8C72-4448-A184-830BAA37363C}" type="slidenum">
              <a:rPr lang="tr-TR" smtClean="0"/>
              <a:pPr/>
              <a:t>90</a:t>
            </a:fld>
            <a:endParaRPr lang="tr-TR" dirty="0"/>
          </a:p>
        </p:txBody>
      </p:sp>
      <p:graphicFrame>
        <p:nvGraphicFramePr>
          <p:cNvPr id="5" name="4 Nesne"/>
          <p:cNvGraphicFramePr>
            <a:graphicFrameLocks noChangeAspect="1"/>
          </p:cNvGraphicFramePr>
          <p:nvPr>
            <p:custDataLst>
              <p:tags r:id="rId4"/>
            </p:custDataLst>
            <p:extLst>
              <p:ext uri="{D42A27DB-BD31-4B8C-83A1-F6EECF244321}">
                <p14:modId xmlns:p14="http://schemas.microsoft.com/office/powerpoint/2010/main" val="4223898353"/>
              </p:ext>
            </p:extLst>
          </p:nvPr>
        </p:nvGraphicFramePr>
        <p:xfrm>
          <a:off x="502568" y="1339627"/>
          <a:ext cx="1981200" cy="2095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1" name="Çizelge" r:id="rId26" imgW="1981200" imgH="2095410" progId="MSGraph.Chart.8">
                  <p:embed followColorScheme="full"/>
                </p:oleObj>
              </mc:Choice>
              <mc:Fallback>
                <p:oleObj name="Çizelge" r:id="rId26" imgW="1981200" imgH="209541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02568" y="1339627"/>
                        <a:ext cx="1981200" cy="20954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7 Dikdörtgen"/>
          <p:cNvSpPr/>
          <p:nvPr>
            <p:custDataLst>
              <p:tags r:id="rId5"/>
            </p:custDataLst>
          </p:nvPr>
        </p:nvSpPr>
        <p:spPr bwMode="auto">
          <a:xfrm>
            <a:off x="1758280" y="3492277"/>
            <a:ext cx="374650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fld id="{AE7D6DE4-5D2A-4D67-BCF5-5BF21E940ACB}" type="datetime'''''2''''01''''2'''''''''''''''''''">
              <a:rPr lang="en-US" sz="1100" smtClean="0">
                <a:solidFill>
                  <a:schemeClr val="tx1"/>
                </a:solidFill>
              </a:rPr>
              <a:pPr algn="ctr">
                <a:spcBef>
                  <a:spcPct val="0"/>
                </a:spcBef>
                <a:spcAft>
                  <a:spcPct val="0"/>
                </a:spcAft>
              </a:pPr>
              <a:t>2012</a:t>
            </a:fld>
            <a:endParaRPr lang="tr-TR" sz="11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12" name="11 Dikdörtgen"/>
          <p:cNvSpPr/>
          <p:nvPr>
            <p:custDataLst>
              <p:tags r:id="rId6"/>
            </p:custDataLst>
          </p:nvPr>
        </p:nvSpPr>
        <p:spPr bwMode="gray">
          <a:xfrm>
            <a:off x="1694780" y="1196752"/>
            <a:ext cx="503237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tr-TR" sz="1600" b="1" dirty="0" smtClean="0">
                <a:solidFill>
                  <a:schemeClr val="tx1"/>
                </a:solidFill>
              </a:rPr>
              <a:t>12 milyar 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tr-TR" sz="1600" b="1" dirty="0" smtClean="0">
                <a:solidFill>
                  <a:schemeClr val="tx1"/>
                </a:solidFill>
              </a:rPr>
              <a:t>dolar</a:t>
            </a:r>
            <a:endParaRPr lang="tr-TR" sz="1600" b="1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6" name="5 Dikdörtgen"/>
          <p:cNvSpPr/>
          <p:nvPr>
            <p:custDataLst>
              <p:tags r:id="rId7"/>
            </p:custDataLst>
          </p:nvPr>
        </p:nvSpPr>
        <p:spPr bwMode="auto">
          <a:xfrm>
            <a:off x="886743" y="3492277"/>
            <a:ext cx="374650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fld id="{82162B84-8DA1-417F-8BB5-C55A738D3950}" type="datetime'''''''''''''''2''''0''''''0''''''''''''''''''2'''''''''''''''">
              <a:rPr lang="en-US" sz="1100" smtClean="0">
                <a:solidFill>
                  <a:schemeClr val="tx1"/>
                </a:solidFill>
              </a:rPr>
              <a:pPr algn="ctr">
                <a:spcBef>
                  <a:spcPct val="0"/>
                </a:spcBef>
                <a:spcAft>
                  <a:spcPct val="0"/>
                </a:spcAft>
              </a:pPr>
              <a:t>2002</a:t>
            </a:fld>
            <a:endParaRPr lang="tr-TR" sz="1100">
              <a:solidFill>
                <a:schemeClr val="tx1"/>
              </a:solidFill>
              <a:sym typeface="+mn-lt"/>
            </a:endParaRPr>
          </a:p>
        </p:txBody>
      </p:sp>
      <p:sp>
        <p:nvSpPr>
          <p:cNvPr id="42" name="41 Dikdörtgen"/>
          <p:cNvSpPr/>
          <p:nvPr>
            <p:custDataLst>
              <p:tags r:id="rId8"/>
            </p:custDataLst>
          </p:nvPr>
        </p:nvSpPr>
        <p:spPr bwMode="gray">
          <a:xfrm>
            <a:off x="867693" y="2816002"/>
            <a:ext cx="412750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tr-TR" sz="1400" b="1" dirty="0" smtClean="0">
                <a:solidFill>
                  <a:schemeClr val="tx1"/>
                </a:solidFill>
                <a:latin typeface="Calibri"/>
                <a:sym typeface="Calibri"/>
              </a:rPr>
              <a:t>2 milyar </a:t>
            </a:r>
          </a:p>
          <a:p>
            <a:pPr algn="ctr">
              <a:spcBef>
                <a:spcPct val="0"/>
              </a:spcBef>
              <a:spcAft>
                <a:spcPct val="0"/>
              </a:spcAft>
            </a:pPr>
            <a:r>
              <a:rPr lang="tr-TR" sz="1400" b="1" dirty="0" smtClean="0">
                <a:solidFill>
                  <a:schemeClr val="tx1"/>
                </a:solidFill>
                <a:latin typeface="Calibri"/>
                <a:sym typeface="Calibri"/>
              </a:rPr>
              <a:t>dolar</a:t>
            </a:r>
            <a:endParaRPr lang="tr-TR" sz="1400" b="1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graphicFrame>
        <p:nvGraphicFramePr>
          <p:cNvPr id="16" name="15 Nesne"/>
          <p:cNvGraphicFramePr>
            <a:graphicFrameLocks noChangeAspect="1"/>
          </p:cNvGraphicFramePr>
          <p:nvPr>
            <p:custDataLst>
              <p:tags r:id="rId9"/>
            </p:custDataLst>
            <p:extLst>
              <p:ext uri="{D42A27DB-BD31-4B8C-83A1-F6EECF244321}">
                <p14:modId xmlns:p14="http://schemas.microsoft.com/office/powerpoint/2010/main" val="1952162220"/>
              </p:ext>
            </p:extLst>
          </p:nvPr>
        </p:nvGraphicFramePr>
        <p:xfrm>
          <a:off x="3894212" y="1339627"/>
          <a:ext cx="1866900" cy="20954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2" name="Çizelge" r:id="rId28" imgW="1866900" imgH="2095410" progId="MSGraph.Chart.8">
                  <p:embed followColorScheme="full"/>
                </p:oleObj>
              </mc:Choice>
              <mc:Fallback>
                <p:oleObj name="Çizelge" r:id="rId28" imgW="1866900" imgH="209541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29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894212" y="1339627"/>
                        <a:ext cx="1866900" cy="20954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18" name="17 Dikdörtgen"/>
          <p:cNvSpPr/>
          <p:nvPr>
            <p:custDataLst>
              <p:tags r:id="rId10"/>
            </p:custDataLst>
          </p:nvPr>
        </p:nvSpPr>
        <p:spPr bwMode="auto">
          <a:xfrm>
            <a:off x="5059437" y="3492277"/>
            <a:ext cx="374650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fld id="{E6A61B08-6A82-42FC-8468-B2BA2A762454}" type="datetime'''''''''''''''''''''''2''''''''0''''1''''2'''''">
              <a:rPr lang="en-US" sz="1100" smtClean="0">
                <a:solidFill>
                  <a:schemeClr val="tx1"/>
                </a:solidFill>
              </a:rPr>
              <a:pPr algn="ctr">
                <a:spcBef>
                  <a:spcPct val="0"/>
                </a:spcBef>
                <a:spcAft>
                  <a:spcPct val="0"/>
                </a:spcAft>
              </a:pPr>
              <a:t>2012</a:t>
            </a:fld>
            <a:endParaRPr lang="tr-TR" sz="1100">
              <a:solidFill>
                <a:schemeClr val="tx1"/>
              </a:solidFill>
              <a:sym typeface="+mn-lt"/>
            </a:endParaRPr>
          </a:p>
        </p:txBody>
      </p:sp>
      <p:sp>
        <p:nvSpPr>
          <p:cNvPr id="70" name="69 Dikdörtgen"/>
          <p:cNvSpPr/>
          <p:nvPr>
            <p:custDataLst>
              <p:tags r:id="rId11"/>
            </p:custDataLst>
          </p:nvPr>
        </p:nvSpPr>
        <p:spPr bwMode="gray">
          <a:xfrm>
            <a:off x="5032714" y="1196752"/>
            <a:ext cx="447586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none" lIns="25400" tIns="0" rIns="25400" bIns="0" rtlCol="0" anchor="b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fld id="{8C329F25-792B-4A82-A1DC-02009B9B6D00}" type="datetime'''''''''''''''''''''''''''''''''2''2''''''''''''6'''''''">
              <a:rPr lang="en-US" sz="1400" smtClean="0">
                <a:solidFill>
                  <a:schemeClr val="tx1"/>
                </a:solidFill>
              </a:rPr>
              <a:pPr algn="ctr">
                <a:spcBef>
                  <a:spcPct val="0"/>
                </a:spcBef>
                <a:spcAft>
                  <a:spcPct val="0"/>
                </a:spcAft>
              </a:pPr>
              <a:t>226</a:t>
            </a:fld>
            <a:endParaRPr lang="tr-TR" sz="1400" dirty="0">
              <a:solidFill>
                <a:schemeClr val="tx1"/>
              </a:solidFill>
              <a:latin typeface="Calibri"/>
              <a:sym typeface="Calibri"/>
            </a:endParaRPr>
          </a:p>
        </p:txBody>
      </p:sp>
      <p:sp>
        <p:nvSpPr>
          <p:cNvPr id="17" name="16 Dikdörtgen"/>
          <p:cNvSpPr/>
          <p:nvPr>
            <p:custDataLst>
              <p:tags r:id="rId12"/>
            </p:custDataLst>
          </p:nvPr>
        </p:nvSpPr>
        <p:spPr bwMode="auto">
          <a:xfrm>
            <a:off x="4235524" y="3492277"/>
            <a:ext cx="374650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fld id="{01B80E8B-2476-4268-9448-5E120429D67F}" type="datetime'''''''2''00''''2'''''''''''''''''''''">
              <a:rPr lang="en-US" sz="1100" smtClean="0">
                <a:solidFill>
                  <a:schemeClr val="tx1"/>
                </a:solidFill>
              </a:rPr>
              <a:pPr algn="ctr">
                <a:spcBef>
                  <a:spcPct val="0"/>
                </a:spcBef>
                <a:spcAft>
                  <a:spcPct val="0"/>
                </a:spcAft>
              </a:pPr>
              <a:t>2002</a:t>
            </a:fld>
            <a:endParaRPr lang="tr-TR" sz="1100">
              <a:solidFill>
                <a:schemeClr val="tx1"/>
              </a:solidFill>
              <a:sym typeface="+mn-lt"/>
            </a:endParaRPr>
          </a:p>
        </p:txBody>
      </p:sp>
      <p:graphicFrame>
        <p:nvGraphicFramePr>
          <p:cNvPr id="20" name="19 Nesne"/>
          <p:cNvGraphicFramePr>
            <a:graphicFrameLocks noChangeAspect="1"/>
          </p:cNvGraphicFramePr>
          <p:nvPr>
            <p:custDataLst>
              <p:tags r:id="rId13"/>
            </p:custDataLst>
            <p:extLst>
              <p:ext uri="{D42A27DB-BD31-4B8C-83A1-F6EECF244321}">
                <p14:modId xmlns:p14="http://schemas.microsoft.com/office/powerpoint/2010/main" val="2020690190"/>
              </p:ext>
            </p:extLst>
          </p:nvPr>
        </p:nvGraphicFramePr>
        <p:xfrm>
          <a:off x="6743700" y="1263427"/>
          <a:ext cx="1781243" cy="212398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3" name="Çizelge" r:id="rId30" imgW="1781243" imgH="2123985" progId="MSGraph.Chart.8">
                  <p:embed followColorScheme="full"/>
                </p:oleObj>
              </mc:Choice>
              <mc:Fallback>
                <p:oleObj name="Çizelge" r:id="rId30" imgW="1781243" imgH="2123985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1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3700" y="1263427"/>
                        <a:ext cx="1781243" cy="212398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21 Dikdörtgen"/>
          <p:cNvSpPr/>
          <p:nvPr>
            <p:custDataLst>
              <p:tags r:id="rId14"/>
            </p:custDataLst>
          </p:nvPr>
        </p:nvSpPr>
        <p:spPr bwMode="auto">
          <a:xfrm>
            <a:off x="7842250" y="3454177"/>
            <a:ext cx="374650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fld id="{B2AEB258-0A79-4122-BA64-22B3954C4727}" type="datetime'''''2''''''''0''''''''''''''1''''''''''''''''''2'''''''''''''">
              <a:rPr lang="en-US" sz="1100" smtClean="0">
                <a:solidFill>
                  <a:schemeClr val="tx1"/>
                </a:solidFill>
              </a:rPr>
              <a:pPr algn="ctr">
                <a:spcBef>
                  <a:spcPct val="0"/>
                </a:spcBef>
                <a:spcAft>
                  <a:spcPct val="0"/>
                </a:spcAft>
              </a:pPr>
              <a:t>2012</a:t>
            </a:fld>
            <a:endParaRPr lang="tr-TR" sz="1100">
              <a:solidFill>
                <a:schemeClr val="tx1"/>
              </a:solidFill>
              <a:sym typeface="+mn-lt"/>
            </a:endParaRPr>
          </a:p>
        </p:txBody>
      </p:sp>
      <p:sp>
        <p:nvSpPr>
          <p:cNvPr id="21" name="20 Dikdörtgen"/>
          <p:cNvSpPr/>
          <p:nvPr>
            <p:custDataLst>
              <p:tags r:id="rId15"/>
            </p:custDataLst>
          </p:nvPr>
        </p:nvSpPr>
        <p:spPr bwMode="auto">
          <a:xfrm>
            <a:off x="7061200" y="3454177"/>
            <a:ext cx="374650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fld id="{5F1959D0-6B6A-4E99-8313-BF0F780949BC}" type="datetime'''''''''''''''''''''2''''''''''''0''''''''02'">
              <a:rPr lang="en-US" sz="1100" smtClean="0">
                <a:solidFill>
                  <a:schemeClr val="tx1"/>
                </a:solidFill>
              </a:rPr>
              <a:pPr algn="ctr">
                <a:spcBef>
                  <a:spcPct val="0"/>
                </a:spcBef>
                <a:spcAft>
                  <a:spcPct val="0"/>
                </a:spcAft>
              </a:pPr>
              <a:t>2002</a:t>
            </a:fld>
            <a:endParaRPr lang="tr-TR" sz="1100">
              <a:solidFill>
                <a:schemeClr val="tx1"/>
              </a:solidFill>
              <a:sym typeface="+mn-lt"/>
            </a:endParaRPr>
          </a:p>
        </p:txBody>
      </p:sp>
      <p:sp>
        <p:nvSpPr>
          <p:cNvPr id="24" name="23 Metin kutusu"/>
          <p:cNvSpPr txBox="1"/>
          <p:nvPr/>
        </p:nvSpPr>
        <p:spPr>
          <a:xfrm>
            <a:off x="539552" y="620688"/>
            <a:ext cx="2808312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tr-TR" sz="1600" b="1" u="sng" dirty="0" smtClean="0"/>
              <a:t>Toplam Dünya pazarı</a:t>
            </a:r>
            <a:endParaRPr lang="tr-TR" sz="1600" b="1" u="sng" dirty="0"/>
          </a:p>
        </p:txBody>
      </p:sp>
      <p:sp>
        <p:nvSpPr>
          <p:cNvPr id="25" name="24 Metin kutusu"/>
          <p:cNvSpPr txBox="1"/>
          <p:nvPr/>
        </p:nvSpPr>
        <p:spPr>
          <a:xfrm>
            <a:off x="3690954" y="620688"/>
            <a:ext cx="2500277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Balkan ihracatı </a:t>
            </a:r>
          </a:p>
          <a:p>
            <a:pPr algn="ctr"/>
            <a:r>
              <a:rPr lang="tr-TR" sz="800" b="1" dirty="0" smtClean="0"/>
              <a:t>(milyon $)</a:t>
            </a:r>
            <a:endParaRPr lang="tr-TR" sz="1600" b="1" dirty="0"/>
          </a:p>
        </p:txBody>
      </p:sp>
      <p:sp>
        <p:nvSpPr>
          <p:cNvPr id="26" name="25 Metin kutusu"/>
          <p:cNvSpPr txBox="1"/>
          <p:nvPr/>
        </p:nvSpPr>
        <p:spPr>
          <a:xfrm>
            <a:off x="6588224" y="620688"/>
            <a:ext cx="2088232" cy="4770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Türkiye ihracatı</a:t>
            </a:r>
          </a:p>
          <a:p>
            <a:pPr algn="ctr"/>
            <a:r>
              <a:rPr lang="tr-TR" sz="800" b="1" dirty="0"/>
              <a:t>(milyon </a:t>
            </a:r>
            <a:r>
              <a:rPr lang="tr-TR" sz="800" b="1" dirty="0" smtClean="0"/>
              <a:t>$)</a:t>
            </a:r>
            <a:endParaRPr lang="tr-TR" sz="1600" b="1" dirty="0"/>
          </a:p>
        </p:txBody>
      </p:sp>
      <p:cxnSp>
        <p:nvCxnSpPr>
          <p:cNvPr id="31" name="30 Düz Bağlayıcı"/>
          <p:cNvCxnSpPr/>
          <p:nvPr/>
        </p:nvCxnSpPr>
        <p:spPr>
          <a:xfrm>
            <a:off x="3203848" y="764704"/>
            <a:ext cx="0" cy="590465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31 Düz Bağlayıcı"/>
          <p:cNvCxnSpPr/>
          <p:nvPr/>
        </p:nvCxnSpPr>
        <p:spPr>
          <a:xfrm>
            <a:off x="6588224" y="692696"/>
            <a:ext cx="0" cy="590465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32 Düz Bağlayıcı"/>
          <p:cNvCxnSpPr/>
          <p:nvPr/>
        </p:nvCxnSpPr>
        <p:spPr>
          <a:xfrm>
            <a:off x="8748464" y="620688"/>
            <a:ext cx="0" cy="5904656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33 Düz Bağlayıcı"/>
          <p:cNvCxnSpPr/>
          <p:nvPr/>
        </p:nvCxnSpPr>
        <p:spPr>
          <a:xfrm>
            <a:off x="251520" y="3774207"/>
            <a:ext cx="8568952" cy="0"/>
          </a:xfrm>
          <a:prstGeom prst="line">
            <a:avLst/>
          </a:prstGeom>
          <a:ln w="28575"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39" name="38 Nesne"/>
          <p:cNvGraphicFramePr>
            <a:graphicFrameLocks noChangeAspect="1"/>
          </p:cNvGraphicFramePr>
          <p:nvPr>
            <p:custDataLst>
              <p:tags r:id="rId16"/>
            </p:custDataLst>
            <p:extLst>
              <p:ext uri="{D42A27DB-BD31-4B8C-83A1-F6EECF244321}">
                <p14:modId xmlns:p14="http://schemas.microsoft.com/office/powerpoint/2010/main" val="3173537726"/>
              </p:ext>
            </p:extLst>
          </p:nvPr>
        </p:nvGraphicFramePr>
        <p:xfrm>
          <a:off x="3779912" y="4469209"/>
          <a:ext cx="1914457" cy="210511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4" name="Çizelge" r:id="rId32" imgW="1914457" imgH="2105115" progId="MSGraph.Chart.8">
                  <p:embed followColorScheme="full"/>
                </p:oleObj>
              </mc:Choice>
              <mc:Fallback>
                <p:oleObj name="Çizelge" r:id="rId32" imgW="1914457" imgH="2105115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3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779912" y="4469209"/>
                        <a:ext cx="1914457" cy="2105115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1" name="40 Dikdörtgen"/>
          <p:cNvSpPr/>
          <p:nvPr>
            <p:custDataLst>
              <p:tags r:id="rId17"/>
            </p:custDataLst>
          </p:nvPr>
        </p:nvSpPr>
        <p:spPr bwMode="auto">
          <a:xfrm>
            <a:off x="4978474" y="6631384"/>
            <a:ext cx="374650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fld id="{5F7EF147-867D-44FA-A64A-CF0C71B2CF18}" type="datetime'''''''2''''''''''01''''''''''''''''''''2'''''''''''''''">
              <a:rPr lang="en-US" sz="1100" smtClean="0">
                <a:solidFill>
                  <a:schemeClr val="tx1"/>
                </a:solidFill>
              </a:rPr>
              <a:pPr algn="ctr">
                <a:spcBef>
                  <a:spcPct val="0"/>
                </a:spcBef>
                <a:spcAft>
                  <a:spcPct val="0"/>
                </a:spcAft>
              </a:pPr>
              <a:t>2012</a:t>
            </a:fld>
            <a:endParaRPr lang="tr-TR" sz="1100" dirty="0">
              <a:solidFill>
                <a:schemeClr val="tx1"/>
              </a:solidFill>
              <a:sym typeface="+mn-lt"/>
            </a:endParaRPr>
          </a:p>
        </p:txBody>
      </p:sp>
      <p:sp>
        <p:nvSpPr>
          <p:cNvPr id="40" name="39 Dikdörtgen"/>
          <p:cNvSpPr/>
          <p:nvPr>
            <p:custDataLst>
              <p:tags r:id="rId18"/>
            </p:custDataLst>
          </p:nvPr>
        </p:nvSpPr>
        <p:spPr bwMode="auto">
          <a:xfrm>
            <a:off x="4140274" y="6631384"/>
            <a:ext cx="374650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fld id="{3AE5E9ED-13CE-464E-96BA-48C02B14549F}" type="datetime'''''''''''''''2''00''''2'''''''''''''''''''">
              <a:rPr lang="en-US" sz="1100" smtClean="0">
                <a:solidFill>
                  <a:schemeClr val="tx1"/>
                </a:solidFill>
              </a:rPr>
              <a:pPr algn="ctr">
                <a:spcBef>
                  <a:spcPct val="0"/>
                </a:spcBef>
                <a:spcAft>
                  <a:spcPct val="0"/>
                </a:spcAft>
              </a:pPr>
              <a:t>2002</a:t>
            </a:fld>
            <a:endParaRPr lang="tr-TR" sz="1100" dirty="0">
              <a:solidFill>
                <a:schemeClr val="tx1"/>
              </a:solidFill>
              <a:sym typeface="+mn-lt"/>
            </a:endParaRPr>
          </a:p>
        </p:txBody>
      </p:sp>
      <p:graphicFrame>
        <p:nvGraphicFramePr>
          <p:cNvPr id="43" name="42 Nesne"/>
          <p:cNvGraphicFramePr>
            <a:graphicFrameLocks noChangeAspect="1"/>
          </p:cNvGraphicFramePr>
          <p:nvPr>
            <p:custDataLst>
              <p:tags r:id="rId19"/>
            </p:custDataLst>
            <p:extLst>
              <p:ext uri="{D42A27DB-BD31-4B8C-83A1-F6EECF244321}">
                <p14:modId xmlns:p14="http://schemas.microsoft.com/office/powerpoint/2010/main" val="3464356797"/>
              </p:ext>
            </p:extLst>
          </p:nvPr>
        </p:nvGraphicFramePr>
        <p:xfrm>
          <a:off x="6743700" y="4159042"/>
          <a:ext cx="1962285" cy="24383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5145" name="Çizelge" r:id="rId34" imgW="1962285" imgH="2438310" progId="MSGraph.Chart.8">
                  <p:embed followColorScheme="full"/>
                </p:oleObj>
              </mc:Choice>
              <mc:Fallback>
                <p:oleObj name="Çizelge" r:id="rId34" imgW="1962285" imgH="2438310" progId="MSGraph.Chart.8">
                  <p:embed followColorScheme="full"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743700" y="4159042"/>
                        <a:ext cx="1962285" cy="2438310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45" name="44 Dikdörtgen"/>
          <p:cNvSpPr/>
          <p:nvPr>
            <p:custDataLst>
              <p:tags r:id="rId20"/>
            </p:custDataLst>
          </p:nvPr>
        </p:nvSpPr>
        <p:spPr bwMode="auto">
          <a:xfrm>
            <a:off x="7980362" y="6640909"/>
            <a:ext cx="374650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fld id="{9B72C96B-6B03-42E0-95B1-780196A5B6AA}" type="datetime'2''''''''''''''0''''''''''1''''''''''2'''">
              <a:rPr lang="en-US" sz="1100" smtClean="0">
                <a:solidFill>
                  <a:schemeClr val="tx1"/>
                </a:solidFill>
              </a:rPr>
              <a:pPr algn="ctr">
                <a:spcBef>
                  <a:spcPct val="0"/>
                </a:spcBef>
                <a:spcAft>
                  <a:spcPct val="0"/>
                </a:spcAft>
              </a:pPr>
              <a:t>2012</a:t>
            </a:fld>
            <a:endParaRPr lang="tr-TR" sz="1100">
              <a:solidFill>
                <a:schemeClr val="tx1"/>
              </a:solidFill>
              <a:sym typeface="+mn-lt"/>
            </a:endParaRPr>
          </a:p>
        </p:txBody>
      </p:sp>
      <p:sp>
        <p:nvSpPr>
          <p:cNvPr id="44" name="43 Dikdörtgen"/>
          <p:cNvSpPr/>
          <p:nvPr>
            <p:custDataLst>
              <p:tags r:id="rId21"/>
            </p:custDataLst>
          </p:nvPr>
        </p:nvSpPr>
        <p:spPr bwMode="auto">
          <a:xfrm>
            <a:off x="7108825" y="6640909"/>
            <a:ext cx="374650" cy="212725"/>
          </a:xfrm>
          <a:prstGeom prst="rect">
            <a:avLst/>
          </a:prstGeom>
          <a:noFill/>
          <a:ln>
            <a:noFill/>
          </a:ln>
          <a:effectLst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rtlCol="0" anchor="t" anchorCtr="0">
            <a:noAutofit/>
          </a:bodyPr>
          <a:lstStyle/>
          <a:p>
            <a:pPr algn="ctr">
              <a:spcBef>
                <a:spcPct val="0"/>
              </a:spcBef>
              <a:spcAft>
                <a:spcPct val="0"/>
              </a:spcAft>
            </a:pPr>
            <a:fld id="{67DF4158-F39D-4548-8687-3A0021E919E2}" type="datetime'''2''''''''''''''''''''''''''0''0''''''''2'''''''''''''''''">
              <a:rPr lang="en-US" sz="1100" smtClean="0">
                <a:solidFill>
                  <a:schemeClr val="tx1"/>
                </a:solidFill>
              </a:rPr>
              <a:pPr algn="ctr">
                <a:spcBef>
                  <a:spcPct val="0"/>
                </a:spcBef>
                <a:spcAft>
                  <a:spcPct val="0"/>
                </a:spcAft>
              </a:pPr>
              <a:t>2002</a:t>
            </a:fld>
            <a:endParaRPr lang="tr-TR" sz="1100">
              <a:solidFill>
                <a:schemeClr val="tx1"/>
              </a:solidFill>
              <a:sym typeface="+mn-lt"/>
            </a:endParaRPr>
          </a:p>
        </p:txBody>
      </p:sp>
      <p:sp>
        <p:nvSpPr>
          <p:cNvPr id="72" name="71 Metin kutusu"/>
          <p:cNvSpPr txBox="1"/>
          <p:nvPr/>
        </p:nvSpPr>
        <p:spPr>
          <a:xfrm>
            <a:off x="395536" y="4437112"/>
            <a:ext cx="2448272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u="sng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En Büyük 5 İthalatçı:</a:t>
            </a:r>
          </a:p>
          <a:p>
            <a:pPr algn="ctr"/>
            <a:endParaRPr lang="tr-TR" sz="1600" dirty="0" smtClean="0">
              <a:latin typeface="Tahoma" pitchFamily="34" charset="0"/>
              <a:ea typeface="Tahoma" pitchFamily="34" charset="0"/>
              <a:cs typeface="Tahoma" pitchFamily="34" charset="0"/>
            </a:endParaRPr>
          </a:p>
          <a:p>
            <a:pPr>
              <a:buFont typeface="Wingdings" pitchFamily="2" charset="2"/>
              <a:buChar char="Ø"/>
            </a:pPr>
            <a:r>
              <a:rPr lang="tr-T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Almanya </a:t>
            </a:r>
          </a:p>
          <a:p>
            <a:pPr>
              <a:buFont typeface="Wingdings" pitchFamily="2" charset="2"/>
              <a:buChar char="Ø"/>
            </a:pPr>
            <a:r>
              <a:rPr lang="tr-T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Çin </a:t>
            </a:r>
          </a:p>
          <a:p>
            <a:pPr>
              <a:buFont typeface="Wingdings" pitchFamily="2" charset="2"/>
              <a:buChar char="Ø"/>
            </a:pPr>
            <a:r>
              <a:rPr lang="tr-T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Japonya </a:t>
            </a:r>
          </a:p>
          <a:p>
            <a:pPr>
              <a:buFont typeface="Wingdings" pitchFamily="2" charset="2"/>
              <a:buChar char="Ø"/>
            </a:pPr>
            <a:r>
              <a:rPr lang="tr-T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Lüksemburg </a:t>
            </a:r>
          </a:p>
          <a:p>
            <a:pPr>
              <a:buFont typeface="Wingdings" pitchFamily="2" charset="2"/>
              <a:buChar char="Ø"/>
            </a:pPr>
            <a:r>
              <a:rPr lang="tr-TR" sz="1600" dirty="0" smtClean="0">
                <a:latin typeface="Tahoma" pitchFamily="34" charset="0"/>
                <a:ea typeface="Tahoma" pitchFamily="34" charset="0"/>
                <a:cs typeface="Tahoma" pitchFamily="34" charset="0"/>
              </a:rPr>
              <a:t>Meksika </a:t>
            </a:r>
            <a:endParaRPr lang="tr-TR" sz="1600" dirty="0">
              <a:latin typeface="Tahoma" pitchFamily="34" charset="0"/>
              <a:ea typeface="Tahoma" pitchFamily="34" charset="0"/>
              <a:cs typeface="Tahoma" pitchFamily="34" charset="0"/>
            </a:endParaRPr>
          </a:p>
        </p:txBody>
      </p:sp>
      <p:cxnSp>
        <p:nvCxnSpPr>
          <p:cNvPr id="74" name="73 Düz Ok Bağlayıcısı"/>
          <p:cNvCxnSpPr/>
          <p:nvPr/>
        </p:nvCxnSpPr>
        <p:spPr>
          <a:xfrm flipV="1">
            <a:off x="1115616" y="1541959"/>
            <a:ext cx="504056" cy="1008112"/>
          </a:xfrm>
          <a:prstGeom prst="straightConnector1">
            <a:avLst/>
          </a:prstGeom>
          <a:ln w="38100">
            <a:solidFill>
              <a:srgbClr val="C0000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5" name="74 Metin kutusu"/>
          <p:cNvSpPr txBox="1"/>
          <p:nvPr/>
        </p:nvSpPr>
        <p:spPr>
          <a:xfrm>
            <a:off x="975420" y="1974007"/>
            <a:ext cx="540533" cy="400110"/>
          </a:xfrm>
          <a:prstGeom prst="rect">
            <a:avLst/>
          </a:prstGeom>
          <a:solidFill>
            <a:schemeClr val="bg1"/>
          </a:solidFill>
        </p:spPr>
        <p:txBody>
          <a:bodyPr wrap="none" rtlCol="0">
            <a:spAutoFit/>
          </a:bodyPr>
          <a:lstStyle/>
          <a:p>
            <a:r>
              <a:rPr lang="tr-TR" sz="2000" b="1" dirty="0" smtClean="0">
                <a:solidFill>
                  <a:srgbClr val="C00000"/>
                </a:solidFill>
              </a:rPr>
              <a:t>x 7</a:t>
            </a:r>
            <a:endParaRPr lang="tr-TR" sz="2000" b="1" dirty="0">
              <a:solidFill>
                <a:srgbClr val="C00000"/>
              </a:solidFill>
            </a:endParaRPr>
          </a:p>
        </p:txBody>
      </p:sp>
      <p:sp>
        <p:nvSpPr>
          <p:cNvPr id="46" name="45 Metin kutusu"/>
          <p:cNvSpPr txBox="1"/>
          <p:nvPr/>
        </p:nvSpPr>
        <p:spPr>
          <a:xfrm>
            <a:off x="0" y="6581001"/>
            <a:ext cx="2582438" cy="27699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tr-TR" sz="1200" dirty="0" smtClean="0"/>
              <a:t>Kaynak: BACI, Tepav hesaplamaları</a:t>
            </a:r>
            <a:endParaRPr lang="tr-TR" sz="1200" dirty="0"/>
          </a:p>
        </p:txBody>
      </p:sp>
      <p:sp>
        <p:nvSpPr>
          <p:cNvPr id="47" name="24 Metin kutusu"/>
          <p:cNvSpPr txBox="1"/>
          <p:nvPr/>
        </p:nvSpPr>
        <p:spPr>
          <a:xfrm>
            <a:off x="3923928" y="3861048"/>
            <a:ext cx="208823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Balkan ithalatı</a:t>
            </a:r>
          </a:p>
          <a:p>
            <a:pPr algn="ctr"/>
            <a:r>
              <a:rPr lang="tr-TR" sz="700" b="1" dirty="0"/>
              <a:t>(milyon </a:t>
            </a:r>
            <a:r>
              <a:rPr lang="tr-TR" sz="700" b="1" dirty="0" smtClean="0"/>
              <a:t>$)</a:t>
            </a:r>
            <a:endParaRPr lang="tr-TR" sz="700" b="1" dirty="0"/>
          </a:p>
        </p:txBody>
      </p:sp>
      <p:sp>
        <p:nvSpPr>
          <p:cNvPr id="48" name="24 Metin kutusu"/>
          <p:cNvSpPr txBox="1"/>
          <p:nvPr/>
        </p:nvSpPr>
        <p:spPr>
          <a:xfrm>
            <a:off x="6732240" y="3789040"/>
            <a:ext cx="194421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tr-TR" sz="1600" b="1" dirty="0" smtClean="0"/>
              <a:t>Türkiye ithalatı</a:t>
            </a:r>
          </a:p>
          <a:p>
            <a:pPr algn="ctr"/>
            <a:r>
              <a:rPr lang="tr-TR" sz="700" b="1" dirty="0"/>
              <a:t>(milyon </a:t>
            </a:r>
            <a:r>
              <a:rPr lang="tr-TR" sz="700" b="1" dirty="0" smtClean="0"/>
              <a:t>$)</a:t>
            </a:r>
            <a:endParaRPr lang="tr-TR" sz="700" b="1" dirty="0"/>
          </a:p>
        </p:txBody>
      </p:sp>
    </p:spTree>
    <p:extLst>
      <p:ext uri="{BB962C8B-B14F-4D97-AF65-F5344CB8AC3E}">
        <p14:creationId xmlns:p14="http://schemas.microsoft.com/office/powerpoint/2010/main" val="15635528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7" name="26 Nesne" hidden="1"/>
          <p:cNvGraphicFramePr>
            <a:graphicFrameLocks noChangeAspect="1"/>
          </p:cNvGraphicFramePr>
          <p:nvPr>
            <p:custDataLst>
              <p:tags r:id="rId2"/>
            </p:custDataLst>
          </p:nvPr>
        </p:nvGraphicFramePr>
        <p:xfrm>
          <a:off x="1587" y="1588"/>
          <a:ext cx="1587" cy="15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103" name="think-cell Slide" r:id="rId4" imgW="270" imgH="270" progId="TCLayout.ActiveDocument.1">
                  <p:embed/>
                </p:oleObj>
              </mc:Choice>
              <mc:Fallback>
                <p:oleObj name="think-cell Slide" r:id="rId4" imgW="270" imgH="270" progId="TCLayout.ActiveDocument.1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587" y="1588"/>
                        <a:ext cx="1587" cy="1587"/>
                      </a:xfrm>
                      <a:prstGeom prst="rect">
                        <a:avLst/>
                      </a:prstGeom>
                      <a:noFill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28" name="27 Dikdörtgen"/>
          <p:cNvSpPr/>
          <p:nvPr/>
        </p:nvSpPr>
        <p:spPr bwMode="auto">
          <a:xfrm>
            <a:off x="-252536" y="0"/>
            <a:ext cx="9865096" cy="908720"/>
          </a:xfrm>
          <a:prstGeom prst="rect">
            <a:avLst/>
          </a:prstGeom>
          <a:solidFill>
            <a:schemeClr val="bg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>
            <a:prstTxWarp prst="textNoShape">
              <a:avLst/>
            </a:prstTxWarp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tr-TR" sz="40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cs typeface="Arial" charset="0"/>
            </a:endParaRPr>
          </a:p>
        </p:txBody>
      </p:sp>
      <p:pic>
        <p:nvPicPr>
          <p:cNvPr id="23" name="Picture 10" descr="tepav bridge logo long.pdf"/>
          <p:cNvPicPr>
            <a:picLocks noChangeAspect="1"/>
          </p:cNvPicPr>
          <p:nvPr/>
        </p:nvPicPr>
        <p:blipFill rotWithShape="1"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 rot="10800000">
            <a:off x="0" y="6183677"/>
            <a:ext cx="9143999" cy="674323"/>
          </a:xfrm>
          <a:prstGeom prst="rect">
            <a:avLst/>
          </a:prstGeom>
          <a:noFill/>
        </p:spPr>
      </p:pic>
      <p:sp>
        <p:nvSpPr>
          <p:cNvPr id="7" name="Yuvarlatılmış Dikdörtgen 6"/>
          <p:cNvSpPr/>
          <p:nvPr/>
        </p:nvSpPr>
        <p:spPr>
          <a:xfrm>
            <a:off x="83936" y="1082081"/>
            <a:ext cx="2819400" cy="5105400"/>
          </a:xfrm>
          <a:prstGeom prst="round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8" name="2 İçerik Yer Tutucusu"/>
          <p:cNvSpPr>
            <a:spLocks noGrp="1"/>
          </p:cNvSpPr>
          <p:nvPr>
            <p:ph sz="half" idx="1"/>
          </p:nvPr>
        </p:nvSpPr>
        <p:spPr>
          <a:xfrm>
            <a:off x="236336" y="1310680"/>
            <a:ext cx="2590800" cy="990600"/>
          </a:xfr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tr-TR" sz="1600" b="1" u="sng" dirty="0" smtClean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Bir:</a:t>
            </a:r>
            <a:r>
              <a:rPr lang="tr-TR" sz="1600" b="1" dirty="0" smtClean="0">
                <a:latin typeface="Arial" pitchFamily="34" charset="0"/>
                <a:cs typeface="Arial" pitchFamily="34" charset="0"/>
              </a:rPr>
              <a:t> Balkan pazarındaki fırsatları görüp, bu pazara katma değerli ürünler satmak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Uzunköprü «</a:t>
            </a:r>
            <a:r>
              <a:rPr lang="tr-TR" sz="1200" b="1" i="1" dirty="0" smtClean="0">
                <a:latin typeface="Arial" pitchFamily="34" charset="0"/>
                <a:cs typeface="Arial" pitchFamily="34" charset="0"/>
              </a:rPr>
              <a:t>Türkiye’nin kıyısında değilim, iki pazarın tam ortasındayım</a:t>
            </a:r>
            <a:r>
              <a:rPr lang="tr-TR" sz="1200" dirty="0" smtClean="0">
                <a:latin typeface="Arial" pitchFamily="34" charset="0"/>
                <a:cs typeface="Arial" pitchFamily="34" charset="0"/>
              </a:rPr>
              <a:t>» özgüvenine kavuşmalı, Balkan pazarına yönelik üretim yapabilmelidir.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Türkiye’den muhtelif girdileri tedarik edip, Uzunköprü’de bunlara katma değer ekleyip, Balkanlardaki tüketici talebine göre adapte edip, hemen yanı başımızdaki bu pazarlara yönelmek Uzunköprü’ye başarıyı getirir.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tr-TR" sz="1600" dirty="0" smtClean="0">
                <a:latin typeface="Arial" pitchFamily="34" charset="0"/>
                <a:cs typeface="Arial" pitchFamily="34" charset="0"/>
              </a:rPr>
              <a:t> </a:t>
            </a:r>
            <a:endParaRPr lang="tr-TR" sz="12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tr-TR" sz="1200" dirty="0" smtClean="0">
              <a:latin typeface="Arial" pitchFamily="34" charset="0"/>
              <a:cs typeface="Arial" pitchFamily="34" charset="0"/>
            </a:endParaRPr>
          </a:p>
          <a:p>
            <a:endParaRPr lang="tr-TR" sz="1400" dirty="0"/>
          </a:p>
        </p:txBody>
      </p:sp>
      <p:sp>
        <p:nvSpPr>
          <p:cNvPr id="2" name="5-Nokta Yıldız 1"/>
          <p:cNvSpPr/>
          <p:nvPr/>
        </p:nvSpPr>
        <p:spPr>
          <a:xfrm>
            <a:off x="1256537" y="5342246"/>
            <a:ext cx="333666" cy="186690"/>
          </a:xfrm>
          <a:prstGeom prst="star5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9" name="Yuvarlatılmış Dikdörtgen 8"/>
          <p:cNvSpPr/>
          <p:nvPr/>
        </p:nvSpPr>
        <p:spPr>
          <a:xfrm>
            <a:off x="160136" y="548680"/>
            <a:ext cx="8839200" cy="381000"/>
          </a:xfrm>
          <a:prstGeom prst="round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0" name="2 İçerik Yer Tutucusu"/>
          <p:cNvSpPr>
            <a:spLocks noGrp="1"/>
          </p:cNvSpPr>
          <p:nvPr>
            <p:ph sz="half" idx="1"/>
          </p:nvPr>
        </p:nvSpPr>
        <p:spPr>
          <a:xfrm>
            <a:off x="324259" y="548680"/>
            <a:ext cx="8305800" cy="300112"/>
          </a:xfr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 algn="ctr">
              <a:spcBef>
                <a:spcPts val="0"/>
              </a:spcBef>
              <a:buNone/>
            </a:pPr>
            <a:r>
              <a:rPr lang="tr-TR" sz="1800" b="1" dirty="0" smtClean="0">
                <a:solidFill>
                  <a:srgbClr val="002060"/>
                </a:solidFill>
                <a:latin typeface="Arial" pitchFamily="34" charset="0"/>
                <a:cs typeface="Arial" pitchFamily="34" charset="0"/>
              </a:rPr>
              <a:t>Peki ne yapmalı? Uzunköprü için üç eksenli bir strateji öneriyoruz: </a:t>
            </a:r>
            <a:endParaRPr lang="tr-TR" sz="1400" dirty="0"/>
          </a:p>
        </p:txBody>
      </p:sp>
      <p:sp>
        <p:nvSpPr>
          <p:cNvPr id="17" name="Yuvarlatılmış Dikdörtgen 16"/>
          <p:cNvSpPr/>
          <p:nvPr/>
        </p:nvSpPr>
        <p:spPr>
          <a:xfrm>
            <a:off x="3131936" y="1082080"/>
            <a:ext cx="2819400" cy="5105400"/>
          </a:xfrm>
          <a:prstGeom prst="round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18" name="2 İçerik Yer Tutucusu"/>
          <p:cNvSpPr>
            <a:spLocks noGrp="1"/>
          </p:cNvSpPr>
          <p:nvPr>
            <p:ph sz="half" idx="1"/>
          </p:nvPr>
        </p:nvSpPr>
        <p:spPr>
          <a:xfrm>
            <a:off x="3284336" y="1310679"/>
            <a:ext cx="2590800" cy="990600"/>
          </a:xfr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r-TR" sz="1600" dirty="0" smtClean="0">
                <a:latin typeface="Arial" pitchFamily="34" charset="0"/>
                <a:cs typeface="Arial" pitchFamily="34" charset="0"/>
              </a:rPr>
              <a:t> </a:t>
            </a:r>
            <a:endParaRPr lang="tr-TR" sz="1200" dirty="0" smtClean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endParaRPr lang="tr-TR" sz="1200" dirty="0" smtClean="0">
              <a:latin typeface="Arial" pitchFamily="34" charset="0"/>
              <a:cs typeface="Arial" pitchFamily="34" charset="0"/>
            </a:endParaRPr>
          </a:p>
          <a:p>
            <a:endParaRPr lang="tr-TR" sz="1400" dirty="0"/>
          </a:p>
        </p:txBody>
      </p:sp>
      <p:sp>
        <p:nvSpPr>
          <p:cNvPr id="19" name="Yuvarlatılmış Dikdörtgen 18"/>
          <p:cNvSpPr/>
          <p:nvPr/>
        </p:nvSpPr>
        <p:spPr>
          <a:xfrm>
            <a:off x="6179936" y="1082080"/>
            <a:ext cx="2819400" cy="5105400"/>
          </a:xfrm>
          <a:prstGeom prst="roundRect">
            <a:avLst/>
          </a:prstGeom>
          <a:noFill/>
          <a:ln w="50800"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tr-TR"/>
          </a:p>
        </p:txBody>
      </p:sp>
      <p:sp>
        <p:nvSpPr>
          <p:cNvPr id="20" name="2 İçerik Yer Tutucusu"/>
          <p:cNvSpPr>
            <a:spLocks noGrp="1"/>
          </p:cNvSpPr>
          <p:nvPr>
            <p:ph sz="half" idx="1"/>
          </p:nvPr>
        </p:nvSpPr>
        <p:spPr>
          <a:xfrm>
            <a:off x="6332336" y="1310679"/>
            <a:ext cx="2590800" cy="990600"/>
          </a:xfr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600"/>
              </a:spcBef>
              <a:buNone/>
            </a:pPr>
            <a:r>
              <a:rPr lang="tr-TR" sz="16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Üç:</a:t>
            </a:r>
            <a:r>
              <a:rPr lang="tr-TR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 smtClean="0">
                <a:latin typeface="Arial" pitchFamily="34" charset="0"/>
                <a:cs typeface="Arial" pitchFamily="34" charset="0"/>
              </a:rPr>
              <a:t>Alternatif ürünlere yönelerek, tarımsal üretimin katma değerini artırmak 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Uzunköprü tarımsal üretim açısından ciddi avantaja sahip. Ergene’nin temizlenmesi ve Çakmak barajının devreye girmesiyle, bölgedeki üretim yelpazesi hızla genişleyebilir.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Geleneksel ürünlerden sıyrılıp, hem ihraca, hem de Trakya’daki hayvancılık kümelenmesinin yem ihtiyaçlarına yönelik yeni ürünlere yönelmek gerekiyor.  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   </a:t>
            </a:r>
            <a:endParaRPr lang="tr-TR" sz="1200" dirty="0">
              <a:latin typeface="Arial" pitchFamily="34" charset="0"/>
              <a:cs typeface="Arial" pitchFamily="34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tr-TR" sz="1600" dirty="0">
                <a:latin typeface="Arial" pitchFamily="34" charset="0"/>
                <a:cs typeface="Arial" pitchFamily="34" charset="0"/>
              </a:rPr>
              <a:t> </a:t>
            </a:r>
            <a:endParaRPr lang="tr-TR" sz="1200" dirty="0">
              <a:latin typeface="Arial" pitchFamily="34" charset="0"/>
              <a:cs typeface="Arial" pitchFamily="34" charset="0"/>
            </a:endParaRPr>
          </a:p>
        </p:txBody>
      </p:sp>
      <p:sp>
        <p:nvSpPr>
          <p:cNvPr id="21" name="2 İçerik Yer Tutucusu"/>
          <p:cNvSpPr>
            <a:spLocks noGrp="1"/>
          </p:cNvSpPr>
          <p:nvPr>
            <p:ph sz="half" idx="1"/>
          </p:nvPr>
        </p:nvSpPr>
        <p:spPr>
          <a:xfrm>
            <a:off x="3284336" y="1310680"/>
            <a:ext cx="2590800" cy="990600"/>
          </a:xfrm>
          <a:noFill/>
          <a:ln w="57150">
            <a:noFill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>
            <a:noAutofit/>
          </a:bodyPr>
          <a:lstStyle/>
          <a:p>
            <a:pPr marL="0" indent="0">
              <a:spcBef>
                <a:spcPts val="0"/>
              </a:spcBef>
              <a:buNone/>
            </a:pPr>
            <a:r>
              <a:rPr lang="tr-TR" sz="1600" b="1" u="sng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İki:</a:t>
            </a:r>
            <a:r>
              <a:rPr lang="tr-TR" sz="1600" b="1" dirty="0">
                <a:solidFill>
                  <a:srgbClr val="FF0000"/>
                </a:solidFill>
                <a:latin typeface="Arial" pitchFamily="34" charset="0"/>
                <a:cs typeface="Arial" pitchFamily="34" charset="0"/>
              </a:rPr>
              <a:t> </a:t>
            </a:r>
            <a:r>
              <a:rPr lang="tr-TR" sz="1600" b="1" dirty="0">
                <a:latin typeface="Arial" pitchFamily="34" charset="0"/>
                <a:cs typeface="Arial" pitchFamily="34" charset="0"/>
              </a:rPr>
              <a:t>Uzunköprü’yü daha cazip bir yer haline getirip turist çekmek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>
                <a:latin typeface="Arial" pitchFamily="34" charset="0"/>
                <a:cs typeface="Arial" pitchFamily="34" charset="0"/>
              </a:rPr>
              <a:t>Uzunköprü </a:t>
            </a:r>
            <a:r>
              <a:rPr lang="tr-TR" sz="1200" dirty="0" smtClean="0">
                <a:latin typeface="Arial" pitchFamily="34" charset="0"/>
                <a:cs typeface="Arial" pitchFamily="34" charset="0"/>
              </a:rPr>
              <a:t>kısa vadede yılda 150 bin turist çekebilir. Bunun yerel ekonomiye etkisi ise 100 milyon lirayı aşabilir. 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tr-TR" sz="1200" dirty="0" smtClean="0">
                <a:latin typeface="Arial" pitchFamily="34" charset="0"/>
                <a:cs typeface="Arial" pitchFamily="34" charset="0"/>
              </a:rPr>
              <a:t>Edirne’ye tarih, Saroz Körfezine ise deniz için gelenler, Uzunköprü’ye çekilebilir. Uzunköprü’ye gelenin memnun kalması, bir gece konaklayabilmesi ve iki gününü güzelce geçirebilmesi için kentin daha yaşanılır ve cazip hale gelmesi önemli. </a:t>
            </a:r>
          </a:p>
          <a:p>
            <a:endParaRPr lang="tr-TR" sz="1400" dirty="0"/>
          </a:p>
        </p:txBody>
      </p:sp>
      <p:sp>
        <p:nvSpPr>
          <p:cNvPr id="24" name="TextBox 11"/>
          <p:cNvSpPr txBox="1"/>
          <p:nvPr/>
        </p:nvSpPr>
        <p:spPr>
          <a:xfrm>
            <a:off x="4211960" y="6488668"/>
            <a:ext cx="854721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err="1" smtClean="0">
                <a:latin typeface="Arial"/>
                <a:cs typeface="Arial"/>
              </a:rPr>
              <a:t>tepav</a:t>
            </a:r>
            <a:endParaRPr lang="en-US" sz="2000" b="1" dirty="0">
              <a:latin typeface="Arial"/>
              <a:cs typeface="Arial"/>
            </a:endParaRPr>
          </a:p>
        </p:txBody>
      </p:sp>
      <p:pic>
        <p:nvPicPr>
          <p:cNvPr id="1028" name="Picture 4" descr="http://www.fazturkey.com/Files/User/Product/Orjinal/655_uzunkopru_edirne.jpg"/>
          <p:cNvPicPr>
            <a:picLocks noChangeAspect="1" noChangeArrowheads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6332336" y="4511080"/>
            <a:ext cx="2514600" cy="1654049"/>
          </a:xfrm>
          <a:prstGeom prst="ellipse">
            <a:avLst/>
          </a:prstGeom>
          <a:noFill/>
          <a:ln>
            <a:noFill/>
          </a:ln>
          <a:effectLst>
            <a:softEdge rad="112500"/>
          </a:effectLst>
          <a:extLst/>
        </p:spPr>
      </p:pic>
      <p:pic>
        <p:nvPicPr>
          <p:cNvPr id="1032" name="Picture 8" descr="http://www.chestercounty.org/client_resources/visitors/goat%20and%20owne.jpg"/>
          <p:cNvPicPr preferRelativeResize="0">
            <a:picLocks noChangeAspect="1" noChangeArrowheads="1"/>
          </p:cNvPicPr>
          <p:nvPr/>
        </p:nvPicPr>
        <p:blipFill>
          <a:blip r:embed="rId8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3284336" y="4461967"/>
            <a:ext cx="2590800" cy="1725513"/>
          </a:xfrm>
          <a:prstGeom prst="ellipse">
            <a:avLst/>
          </a:prstGeom>
          <a:noFill/>
          <a:ln>
            <a:noFill/>
          </a:ln>
          <a:effectLst>
            <a:softEdge rad="112500"/>
          </a:effectLst>
          <a:extLst/>
        </p:spPr>
      </p:pic>
      <p:cxnSp>
        <p:nvCxnSpPr>
          <p:cNvPr id="26" name="Düz Bağlayıcı 25"/>
          <p:cNvCxnSpPr/>
          <p:nvPr/>
        </p:nvCxnSpPr>
        <p:spPr>
          <a:xfrm>
            <a:off x="1455536" y="929680"/>
            <a:ext cx="0" cy="152401"/>
          </a:xfrm>
          <a:prstGeom prst="line">
            <a:avLst/>
          </a:prstGeom>
          <a:ln w="412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Düz Bağlayıcı 30"/>
          <p:cNvCxnSpPr/>
          <p:nvPr/>
        </p:nvCxnSpPr>
        <p:spPr>
          <a:xfrm>
            <a:off x="4526396" y="929680"/>
            <a:ext cx="0" cy="152401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Düz Bağlayıcı 31"/>
          <p:cNvCxnSpPr/>
          <p:nvPr/>
        </p:nvCxnSpPr>
        <p:spPr>
          <a:xfrm>
            <a:off x="7703936" y="929680"/>
            <a:ext cx="0" cy="152401"/>
          </a:xfrm>
          <a:prstGeom prst="line">
            <a:avLst/>
          </a:prstGeom>
          <a:ln w="41275">
            <a:solidFill>
              <a:schemeClr val="accent6">
                <a:lumMod val="75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Düz Bağlayıcı 34"/>
          <p:cNvCxnSpPr>
            <a:stCxn id="17" idx="1"/>
            <a:endCxn id="7" idx="3"/>
          </p:cNvCxnSpPr>
          <p:nvPr/>
        </p:nvCxnSpPr>
        <p:spPr>
          <a:xfrm flipH="1">
            <a:off x="2903336" y="3634780"/>
            <a:ext cx="228600" cy="1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Düz Bağlayıcı 39"/>
          <p:cNvCxnSpPr/>
          <p:nvPr/>
        </p:nvCxnSpPr>
        <p:spPr>
          <a:xfrm flipH="1">
            <a:off x="5951336" y="3638589"/>
            <a:ext cx="228600" cy="1"/>
          </a:xfrm>
          <a:prstGeom prst="line">
            <a:avLst/>
          </a:prstGeom>
          <a:ln w="41275">
            <a:solidFill>
              <a:schemeClr val="accent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6" name="Picture 2" descr="http://www.uiportal.net/wp-content/uploads/2013/02/Balkanlar-ve-Turkiye-640x330.jpg"/>
          <p:cNvPicPr>
            <a:picLocks noChangeAspect="1" noChangeArrowheads="1"/>
          </p:cNvPicPr>
          <p:nvPr/>
        </p:nvPicPr>
        <p:blipFill>
          <a:blip r:embed="rId9" cstate="email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artisticLineDrawing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4615415"/>
            <a:ext cx="3044306" cy="1569720"/>
          </a:xfrm>
          <a:prstGeom prst="ellipse">
            <a:avLst/>
          </a:prstGeom>
          <a:noFill/>
          <a:ln>
            <a:noFill/>
          </a:ln>
          <a:effectLst>
            <a:softEdge rad="112500"/>
          </a:effectLst>
          <a:extLst/>
        </p:spPr>
      </p:pic>
    </p:spTree>
    <p:extLst>
      <p:ext uri="{BB962C8B-B14F-4D97-AF65-F5344CB8AC3E}">
        <p14:creationId xmlns:p14="http://schemas.microsoft.com/office/powerpoint/2010/main" val="36373995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Etkili bir yerel aktör: oda/borsa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/>
              <a:t>Odalar, kurumları bir araya getirebilir, kalkınma platformları oluşturabilirler</a:t>
            </a:r>
            <a:r>
              <a:rPr lang="tr-TR" dirty="0" smtClean="0"/>
              <a:t>.</a:t>
            </a:r>
          </a:p>
          <a:p>
            <a:r>
              <a:rPr lang="tr-TR" dirty="0"/>
              <a:t>Özel sektörle yakın iletişim halinde. </a:t>
            </a:r>
          </a:p>
          <a:p>
            <a:r>
              <a:rPr lang="tr-TR" dirty="0" smtClean="0"/>
              <a:t>Kalkınma </a:t>
            </a:r>
            <a:r>
              <a:rPr lang="tr-TR" dirty="0"/>
              <a:t>ajanslarının yetersiz kaldığı işbirliği oluşturma işlevini paydaşlara daha yakın olan odalar yerine getirebilir.</a:t>
            </a:r>
          </a:p>
          <a:p>
            <a:r>
              <a:rPr lang="tr-TR" dirty="0"/>
              <a:t>Yerel meselelere sahiplik, analitik katkı</a:t>
            </a:r>
          </a:p>
          <a:p>
            <a:r>
              <a:rPr lang="tr-TR" dirty="0" smtClean="0"/>
              <a:t>Odalar diğer kurumlara kıyasla daha esnek harcama yapabilme kapasitesine sahip</a:t>
            </a:r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92</a:t>
            </a:fld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AVfxF.LV0W12vq88zJzRw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RtpThangUeqofIwNBdvag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6Vr75KOBL0CW3r7pQX81nw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YkboW4_b0alUKyemq0EsQ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LORa6zMpU2.WoeCVl7Z6g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fKZ8gXOBki0aaWtR.z3xA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14Et8A3mG0q__Izf6nmpsA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eF1aJqk2kEaCq5Z2DGU5Ng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PsIX6xlXUSG_gh83rRHiA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NgkcJ97HxE63F7hAASjK7w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Y8S3H_oQUqloJ46SVCH_w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2Y8R29WanU.ZNvb4Eqpy9Q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txVkxQbm0G17A5VET5TUQ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OJG3NJGPck.LC9RhERiRfA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txWS4S230qfrGF18CzKAg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ZZiBS3aFiEaVbVWiVZt.mA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2jkuE_yrEWg7T3ISNaXtg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_4FYBCXSHkuMfxmYYs1w2g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YC2grVSPmEqmLgbRP33Jk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DebmZvsUiU.bpm2flarbQA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AVfxF.LV0W12vq88zJzRw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KIo1Supp8EuQAc57NFpY_A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Cpy8m_MWAkePoiVWZae._Q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luLeIjvRaE..t3nk4.7wQ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MWOUmBPScUOA26On1RmqSQ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pV.UUVRkKU6AeFz4ZrKnuw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S47_RdRhAEWi0T2kkenEhQ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hinkcellActiveDocDoNotDelete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jYUaraBCK0etFvJ7oxub.A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3VgBLs3lm0S_ooLxaAFigA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THINKCELLSHAPEDONOTDELETE" val="tgZifVw3N9k2FcF9yyG9efg"/>
</p:tagLst>
</file>

<file path=ppt/theme/theme1.xml><?xml version="1.0" encoding="utf-8"?>
<a:theme xmlns:a="http://schemas.openxmlformats.org/drawingml/2006/main" name="Default Design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Default Design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21446</TotalTime>
  <Words>4028</Words>
  <Application>Microsoft Office PowerPoint</Application>
  <PresentationFormat>Ekran Gösterisi (4:3)</PresentationFormat>
  <Paragraphs>1108</Paragraphs>
  <Slides>92</Slides>
  <Notes>30</Notes>
  <HiddenSlides>0</HiddenSlides>
  <MMClips>0</MMClips>
  <ScaleCrop>false</ScaleCrop>
  <HeadingPairs>
    <vt:vector size="6" baseType="variant">
      <vt:variant>
        <vt:lpstr>Tema</vt:lpstr>
      </vt:variant>
      <vt:variant>
        <vt:i4>1</vt:i4>
      </vt:variant>
      <vt:variant>
        <vt:lpstr>Katıştırılmış OLE Hizmet Programları</vt:lpstr>
      </vt:variant>
      <vt:variant>
        <vt:i4>2</vt:i4>
      </vt:variant>
      <vt:variant>
        <vt:lpstr>Slayt Başlıkları</vt:lpstr>
      </vt:variant>
      <vt:variant>
        <vt:i4>92</vt:i4>
      </vt:variant>
    </vt:vector>
  </HeadingPairs>
  <TitlesOfParts>
    <vt:vector size="95" baseType="lpstr">
      <vt:lpstr>Default Design</vt:lpstr>
      <vt:lpstr>think-cell Slide</vt:lpstr>
      <vt:lpstr>Çizelge</vt:lpstr>
      <vt:lpstr>Yerel Kalkınmayı Nasıl Ele Alıyoruz? Trakya-Uzunköprü örneği</vt:lpstr>
      <vt:lpstr>Neden?</vt:lpstr>
      <vt:lpstr>TEPAV’ın farklı düzeylerde düşünme süreci… (1) bazı örnekler </vt:lpstr>
      <vt:lpstr>TEPAV’ın farklı düzeylerde düşünme süreci… (2) bazı örnekler </vt:lpstr>
      <vt:lpstr>Yerel/Bölgesel Kalkınmaya Nasıl Bakıyoruz?</vt:lpstr>
      <vt:lpstr>PowerPoint Sunusu</vt:lpstr>
      <vt:lpstr>PowerPoint Sunusu</vt:lpstr>
      <vt:lpstr>PowerPoint Sunusu</vt:lpstr>
      <vt:lpstr>PowerPoint Sunusu</vt:lpstr>
      <vt:lpstr>PowerPoint Sunusu</vt:lpstr>
      <vt:lpstr>Hızlı kentleşme ülkemize otomatik büyümeyi getirdi. </vt:lpstr>
      <vt:lpstr>Türkiye’nin dönüşümü de, başarısı da, sorunları da bu eğilimle yakından alakalı…</vt:lpstr>
      <vt:lpstr>Türkiye’deki sanayi faaliyetleri nasıl kayıyor?</vt:lpstr>
      <vt:lpstr>Ülkemizin kentsel yapısında son yıllarda ciddi bir dönüşüm yaşanıyor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2014, 7. Sanayi ve Ticaret Şurası Trakya Sonuçları Sorunlar da çok farklı…</vt:lpstr>
      <vt:lpstr>PowerPoint Sunusu</vt:lpstr>
      <vt:lpstr>BGUS’taki 8 farklı kent sınıflaması  Ayrıca yereldeki iddiayı yansıtıyor mu? </vt:lpstr>
      <vt:lpstr>PowerPoint Sunusu</vt:lpstr>
      <vt:lpstr>2014: Trakya’daki yerleşimler sistemi</vt:lpstr>
      <vt:lpstr>PowerPoint Sunusu</vt:lpstr>
      <vt:lpstr>PowerPoint Sunusu</vt:lpstr>
      <vt:lpstr>Öte yandan Uzunköprü…</vt:lpstr>
      <vt:lpstr>2014: Trakya’daki yerleşimler sistemi</vt:lpstr>
      <vt:lpstr>Bir merkezler sistemi olarak Trakya?</vt:lpstr>
      <vt:lpstr>2030: Trakya’daki merkezler sistemi? Hem dünyayla, hem birbiriyle daha fazla bağlanmış bir Trakya?</vt:lpstr>
      <vt:lpstr>Politika geliştirme süreçlerine 2 temel katkı sağlıyoruz</vt:lpstr>
      <vt:lpstr>Özgün büyüme hikayesi ve rekabet gücü gündemi nasıl olabilir? </vt:lpstr>
      <vt:lpstr>Özgün büyüme hikayesi ve rekabet gücü gündemi nasıl olabilir? </vt:lpstr>
      <vt:lpstr>Araç setinde ne var? </vt:lpstr>
      <vt:lpstr>10 adımda bölgesel rekabet gücü gündemi? </vt:lpstr>
      <vt:lpstr>Anayasa Vatandaş Toplantılarında vatandaşlar ve STK’larla Türkiye’nin meselelerini konuştuk </vt:lpstr>
      <vt:lpstr>Bölge kalkınma planı çalışmalarında da etkileşimli toplantılar düzenledik</vt:lpstr>
      <vt:lpstr>PowerPoint Sunusu</vt:lpstr>
      <vt:lpstr>Odaların büyük bir kısmı geliştirdiğimiz yöntemi yakından gördü</vt:lpstr>
      <vt:lpstr>PowerPoint Sunusu</vt:lpstr>
      <vt:lpstr>UZUNKÖPRÜ KALKINMA ÇALIŞTAYI     6 Haziran 2014,  Uzunköprü - EDİRNE</vt:lpstr>
      <vt:lpstr>PowerPoint Sunusu</vt:lpstr>
      <vt:lpstr>PowerPoint Sunusu</vt:lpstr>
      <vt:lpstr>PowerPoint Sunusu</vt:lpstr>
      <vt:lpstr>İlkokula devam eden bir çocuğunuz olduğunu varsayın. Çocuğunuzun 20 sene sonra nerde yaşamasını isterdiniz? Neden?</vt:lpstr>
      <vt:lpstr>PowerPoint Sunusu</vt:lpstr>
      <vt:lpstr>Yakın gelecekte Uzunköprü’nün nasıl bir gelişme göstereceğini düşünüyorsunuz?</vt:lpstr>
      <vt:lpstr>PowerPoint Sunusu</vt:lpstr>
      <vt:lpstr>PowerPoint Sunusu</vt:lpstr>
      <vt:lpstr>PowerPoint Sunusu</vt:lpstr>
      <vt:lpstr>PowerPoint Sunusu</vt:lpstr>
      <vt:lpstr>Yakın gelecekte yaşadığınız ilçenin nasıl bir gelişme göstereceğini düşünüyorsunuz?</vt:lpstr>
      <vt:lpstr>Bir bütün olarak yaşamınızı düşündüğünüzde ne kadar mutlusunuz?</vt:lpstr>
      <vt:lpstr>Peki sizce yaşadığınız ilçede sokakta rastgele bir vatandaşa “ne kadar mutlusun” diye sorsak ne der? </vt:lpstr>
      <vt:lpstr>Son 10 yılda yaşadığınız bölgenin performansına göre yaşadığınız ilçenin performansı nasıldı? </vt:lpstr>
      <vt:lpstr>Son 10 yıl içinde ilçenizde hangi sektörün diğerlerine göre daha çok geliştiğini gözlemliyorsunuz?</vt:lpstr>
      <vt:lpstr>Son 10 yıl içinde ilçenizde hangi sektörün diğerlerine göre daha çok gelişmesi gerektiğini düşünüyorsunuz?</vt:lpstr>
      <vt:lpstr>Eskiden Uzunköprü nasıl bir yerdi?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Örnek 2: Uzunköprü’deki ÖGE Zeytincilik firmasının modelinden ne öğrenebiliriz?   </vt:lpstr>
      <vt:lpstr>Örnek 2,  ÖGE Zeytincilik’in iş modeli:   Uzunköprü’nün lojistik avantajını değere dönüştürme  Türkiye’den tedarik, Balkanların damak tadına hakimiyet, Uzunköprü’de işleme, Balkanlara hızlı satış, müşteri memnuniyeti  </vt:lpstr>
      <vt:lpstr>PowerPoint Sunusu</vt:lpstr>
      <vt:lpstr>Lojistik avantajımızı ne kadar kullanıyoruz?   </vt:lpstr>
      <vt:lpstr>PowerPoint Sunusu</vt:lpstr>
      <vt:lpstr>PowerPoint Sunusu</vt:lpstr>
      <vt:lpstr>PowerPoint Sunusu</vt:lpstr>
      <vt:lpstr>PowerPoint Sunusu</vt:lpstr>
      <vt:lpstr>PowerPoint Sunusu</vt:lpstr>
      <vt:lpstr>PowerPoint Sunusu</vt:lpstr>
      <vt:lpstr>Uzunköprü’yü nereleriyle kıyasladık?</vt:lpstr>
      <vt:lpstr>Karditsa, Yunanistan</vt:lpstr>
      <vt:lpstr>Albury, Avustralya</vt:lpstr>
      <vt:lpstr>Ortak özellikler </vt:lpstr>
      <vt:lpstr>Uzunköprü için gelişim stratejileri ne olabilir?</vt:lpstr>
      <vt:lpstr>PowerPoint Sunusu</vt:lpstr>
      <vt:lpstr>PowerPoint Sunusu</vt:lpstr>
      <vt:lpstr>Hangi ürünün üretileceğine nasıl karar veriliyor? Üreticiler kendisi için, diğerleri yakın çevre veya Uzunköprü için</vt:lpstr>
      <vt:lpstr>PowerPoint Sunusu</vt:lpstr>
      <vt:lpstr>Peki Uzunköprü Balkanlar’a ne satabilir?</vt:lpstr>
      <vt:lpstr>PowerPoint Sunusu</vt:lpstr>
      <vt:lpstr>Bu ürünlerde gözümüzü dünyaya çevirmeye başlasak? </vt:lpstr>
      <vt:lpstr>Kolza’da nasıl bir pazar var?</vt:lpstr>
      <vt:lpstr>PowerPoint Sunusu</vt:lpstr>
      <vt:lpstr>Etkili bir yerel aktör: oda/borsa</vt:lpstr>
    </vt:vector>
  </TitlesOfParts>
  <Company>TEPAV Economc Policy Research 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Emre Koyuncu</dc:creator>
  <cp:lastModifiedBy>ko</cp:lastModifiedBy>
  <cp:revision>793</cp:revision>
  <dcterms:created xsi:type="dcterms:W3CDTF">2005-06-29T12:09:59Z</dcterms:created>
  <dcterms:modified xsi:type="dcterms:W3CDTF">2014-08-24T15:29:30Z</dcterms:modified>
</cp:coreProperties>
</file>