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9"/>
  </p:notesMasterIdLst>
  <p:handoutMasterIdLst>
    <p:handoutMasterId r:id="rId40"/>
  </p:handoutMasterIdLst>
  <p:sldIdLst>
    <p:sldId id="363" r:id="rId2"/>
    <p:sldId id="364" r:id="rId3"/>
    <p:sldId id="365" r:id="rId4"/>
    <p:sldId id="418" r:id="rId5"/>
    <p:sldId id="419" r:id="rId6"/>
    <p:sldId id="391" r:id="rId7"/>
    <p:sldId id="393" r:id="rId8"/>
    <p:sldId id="398" r:id="rId9"/>
    <p:sldId id="394" r:id="rId10"/>
    <p:sldId id="375" r:id="rId11"/>
    <p:sldId id="366" r:id="rId12"/>
    <p:sldId id="373" r:id="rId13"/>
    <p:sldId id="397" r:id="rId14"/>
    <p:sldId id="399" r:id="rId15"/>
    <p:sldId id="400" r:id="rId16"/>
    <p:sldId id="401" r:id="rId17"/>
    <p:sldId id="402" r:id="rId18"/>
    <p:sldId id="374" r:id="rId19"/>
    <p:sldId id="405" r:id="rId20"/>
    <p:sldId id="377" r:id="rId21"/>
    <p:sldId id="406" r:id="rId22"/>
    <p:sldId id="407" r:id="rId23"/>
    <p:sldId id="408" r:id="rId24"/>
    <p:sldId id="409" r:id="rId25"/>
    <p:sldId id="410" r:id="rId26"/>
    <p:sldId id="370" r:id="rId27"/>
    <p:sldId id="411" r:id="rId28"/>
    <p:sldId id="412" r:id="rId29"/>
    <p:sldId id="413" r:id="rId30"/>
    <p:sldId id="414" r:id="rId31"/>
    <p:sldId id="415" r:id="rId32"/>
    <p:sldId id="386" r:id="rId33"/>
    <p:sldId id="416" r:id="rId34"/>
    <p:sldId id="387" r:id="rId35"/>
    <p:sldId id="381" r:id="rId36"/>
    <p:sldId id="404" r:id="rId37"/>
    <p:sldId id="417" r:id="rId38"/>
  </p:sldIdLst>
  <p:sldSz cx="9144000" cy="6858000" type="screen4x3"/>
  <p:notesSz cx="6669088" cy="9928225"/>
  <p:defaultTextStyle>
    <a:defPPr>
      <a:defRPr lang="en-US"/>
    </a:defPPr>
    <a:lvl1pPr algn="l" rtl="0" fontAlgn="base">
      <a:spcBef>
        <a:spcPct val="0"/>
      </a:spcBef>
      <a:spcAft>
        <a:spcPct val="0"/>
      </a:spcAft>
      <a:defRPr sz="4000" b="1" kern="1200">
        <a:solidFill>
          <a:schemeClr val="tx1"/>
        </a:solidFill>
        <a:latin typeface="Arial" charset="0"/>
        <a:ea typeface="+mn-ea"/>
        <a:cs typeface="Arial" charset="0"/>
      </a:defRPr>
    </a:lvl1pPr>
    <a:lvl2pPr marL="457200" algn="l" rtl="0" fontAlgn="base">
      <a:spcBef>
        <a:spcPct val="0"/>
      </a:spcBef>
      <a:spcAft>
        <a:spcPct val="0"/>
      </a:spcAft>
      <a:defRPr sz="4000" b="1" kern="1200">
        <a:solidFill>
          <a:schemeClr val="tx1"/>
        </a:solidFill>
        <a:latin typeface="Arial" charset="0"/>
        <a:ea typeface="+mn-ea"/>
        <a:cs typeface="Arial" charset="0"/>
      </a:defRPr>
    </a:lvl2pPr>
    <a:lvl3pPr marL="914400" algn="l" rtl="0" fontAlgn="base">
      <a:spcBef>
        <a:spcPct val="0"/>
      </a:spcBef>
      <a:spcAft>
        <a:spcPct val="0"/>
      </a:spcAft>
      <a:defRPr sz="4000" b="1" kern="1200">
        <a:solidFill>
          <a:schemeClr val="tx1"/>
        </a:solidFill>
        <a:latin typeface="Arial" charset="0"/>
        <a:ea typeface="+mn-ea"/>
        <a:cs typeface="Arial" charset="0"/>
      </a:defRPr>
    </a:lvl3pPr>
    <a:lvl4pPr marL="1371600" algn="l" rtl="0" fontAlgn="base">
      <a:spcBef>
        <a:spcPct val="0"/>
      </a:spcBef>
      <a:spcAft>
        <a:spcPct val="0"/>
      </a:spcAft>
      <a:defRPr sz="4000" b="1" kern="1200">
        <a:solidFill>
          <a:schemeClr val="tx1"/>
        </a:solidFill>
        <a:latin typeface="Arial" charset="0"/>
        <a:ea typeface="+mn-ea"/>
        <a:cs typeface="Arial" charset="0"/>
      </a:defRPr>
    </a:lvl4pPr>
    <a:lvl5pPr marL="1828800" algn="l" rtl="0" fontAlgn="base">
      <a:spcBef>
        <a:spcPct val="0"/>
      </a:spcBef>
      <a:spcAft>
        <a:spcPct val="0"/>
      </a:spcAft>
      <a:defRPr sz="4000" b="1" kern="1200">
        <a:solidFill>
          <a:schemeClr val="tx1"/>
        </a:solidFill>
        <a:latin typeface="Arial" charset="0"/>
        <a:ea typeface="+mn-ea"/>
        <a:cs typeface="Arial" charset="0"/>
      </a:defRPr>
    </a:lvl5pPr>
    <a:lvl6pPr marL="2286000" algn="l" defTabSz="914400" rtl="0" eaLnBrk="1" latinLnBrk="0" hangingPunct="1">
      <a:defRPr sz="4000" b="1" kern="1200">
        <a:solidFill>
          <a:schemeClr val="tx1"/>
        </a:solidFill>
        <a:latin typeface="Arial" charset="0"/>
        <a:ea typeface="+mn-ea"/>
        <a:cs typeface="Arial" charset="0"/>
      </a:defRPr>
    </a:lvl6pPr>
    <a:lvl7pPr marL="2743200" algn="l" defTabSz="914400" rtl="0" eaLnBrk="1" latinLnBrk="0" hangingPunct="1">
      <a:defRPr sz="4000" b="1" kern="1200">
        <a:solidFill>
          <a:schemeClr val="tx1"/>
        </a:solidFill>
        <a:latin typeface="Arial" charset="0"/>
        <a:ea typeface="+mn-ea"/>
        <a:cs typeface="Arial" charset="0"/>
      </a:defRPr>
    </a:lvl7pPr>
    <a:lvl8pPr marL="3200400" algn="l" defTabSz="914400" rtl="0" eaLnBrk="1" latinLnBrk="0" hangingPunct="1">
      <a:defRPr sz="4000" b="1" kern="1200">
        <a:solidFill>
          <a:schemeClr val="tx1"/>
        </a:solidFill>
        <a:latin typeface="Arial" charset="0"/>
        <a:ea typeface="+mn-ea"/>
        <a:cs typeface="Arial" charset="0"/>
      </a:defRPr>
    </a:lvl8pPr>
    <a:lvl9pPr marL="3657600" algn="l" defTabSz="914400" rtl="0" eaLnBrk="1" latinLnBrk="0" hangingPunct="1">
      <a:defRPr sz="4000" b="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374AAB"/>
    <a:srgbClr val="FF0000"/>
    <a:srgbClr val="213399"/>
    <a:srgbClr val="CCECFF"/>
    <a:srgbClr val="E60000"/>
    <a:srgbClr val="1F318D"/>
    <a:srgbClr val="CBDDEB"/>
    <a:srgbClr val="DDDDD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4676" autoAdjust="0"/>
  </p:normalViewPr>
  <p:slideViewPr>
    <p:cSldViewPr>
      <p:cViewPr>
        <p:scale>
          <a:sx n="80" d="100"/>
          <a:sy n="80" d="100"/>
        </p:scale>
        <p:origin x="-1608" y="-25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1154" name="Rectangle 2"/>
          <p:cNvSpPr>
            <a:spLocks noGrp="1" noChangeArrowheads="1"/>
          </p:cNvSpPr>
          <p:nvPr>
            <p:ph type="hdr" sz="quarter"/>
          </p:nvPr>
        </p:nvSpPr>
        <p:spPr bwMode="auto">
          <a:xfrm>
            <a:off x="0" y="0"/>
            <a:ext cx="2889938"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pPr>
              <a:defRPr/>
            </a:pPr>
            <a:endParaRPr lang="tr-TR"/>
          </a:p>
        </p:txBody>
      </p:sp>
      <p:sp>
        <p:nvSpPr>
          <p:cNvPr id="561155" name="Rectangle 3"/>
          <p:cNvSpPr>
            <a:spLocks noGrp="1" noChangeArrowheads="1"/>
          </p:cNvSpPr>
          <p:nvPr>
            <p:ph type="dt" sz="quarter" idx="1"/>
          </p:nvPr>
        </p:nvSpPr>
        <p:spPr bwMode="auto">
          <a:xfrm>
            <a:off x="3777607" y="0"/>
            <a:ext cx="2889938"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tr-TR"/>
          </a:p>
        </p:txBody>
      </p:sp>
      <p:sp>
        <p:nvSpPr>
          <p:cNvPr id="561156" name="Rectangle 4"/>
          <p:cNvSpPr>
            <a:spLocks noGrp="1" noChangeArrowheads="1"/>
          </p:cNvSpPr>
          <p:nvPr>
            <p:ph type="ftr" sz="quarter" idx="2"/>
          </p:nvPr>
        </p:nvSpPr>
        <p:spPr bwMode="auto">
          <a:xfrm>
            <a:off x="0" y="9430091"/>
            <a:ext cx="2889938"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pPr>
              <a:defRPr/>
            </a:pPr>
            <a:endParaRPr lang="tr-TR"/>
          </a:p>
        </p:txBody>
      </p:sp>
      <p:sp>
        <p:nvSpPr>
          <p:cNvPr id="561157" name="Rectangle 5"/>
          <p:cNvSpPr>
            <a:spLocks noGrp="1" noChangeArrowheads="1"/>
          </p:cNvSpPr>
          <p:nvPr>
            <p:ph type="sldNum" sz="quarter" idx="3"/>
          </p:nvPr>
        </p:nvSpPr>
        <p:spPr bwMode="auto">
          <a:xfrm>
            <a:off x="3777607" y="9430091"/>
            <a:ext cx="2889938"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pPr>
              <a:defRPr/>
            </a:pPr>
            <a:fld id="{805AD568-B836-43D1-AC72-C6D96D051226}" type="slidenum">
              <a:rPr lang="tr-TR"/>
              <a:pPr>
                <a:defRPr/>
              </a:pPr>
              <a:t>‹#›</a:t>
            </a:fld>
            <a:endParaRPr lang="tr-TR"/>
          </a:p>
        </p:txBody>
      </p:sp>
    </p:spTree>
    <p:extLst>
      <p:ext uri="{BB962C8B-B14F-4D97-AF65-F5344CB8AC3E}">
        <p14:creationId xmlns="" xmlns:p14="http://schemas.microsoft.com/office/powerpoint/2010/main" val="25182784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889938"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p>
        </p:txBody>
      </p:sp>
      <p:sp>
        <p:nvSpPr>
          <p:cNvPr id="3075" name="Rectangle 3"/>
          <p:cNvSpPr>
            <a:spLocks noGrp="1" noChangeArrowheads="1"/>
          </p:cNvSpPr>
          <p:nvPr>
            <p:ph type="dt" idx="1"/>
          </p:nvPr>
        </p:nvSpPr>
        <p:spPr bwMode="auto">
          <a:xfrm>
            <a:off x="3777607" y="0"/>
            <a:ext cx="2889938"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p>
        </p:txBody>
      </p:sp>
      <p:sp>
        <p:nvSpPr>
          <p:cNvPr id="21508" name="Rectangle 4"/>
          <p:cNvSpPr>
            <a:spLocks noGrp="1" noRot="1" noChangeAspect="1" noChangeArrowheads="1" noTextEdit="1"/>
          </p:cNvSpPr>
          <p:nvPr>
            <p:ph type="sldImg" idx="2"/>
          </p:nvPr>
        </p:nvSpPr>
        <p:spPr bwMode="auto">
          <a:xfrm>
            <a:off x="854075" y="744538"/>
            <a:ext cx="4960938" cy="3722687"/>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66909" y="4715907"/>
            <a:ext cx="5335270"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9430091"/>
            <a:ext cx="2889938"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p>
        </p:txBody>
      </p:sp>
      <p:sp>
        <p:nvSpPr>
          <p:cNvPr id="3079" name="Rectangle 7"/>
          <p:cNvSpPr>
            <a:spLocks noGrp="1" noChangeArrowheads="1"/>
          </p:cNvSpPr>
          <p:nvPr>
            <p:ph type="sldNum" sz="quarter" idx="5"/>
          </p:nvPr>
        </p:nvSpPr>
        <p:spPr bwMode="auto">
          <a:xfrm>
            <a:off x="3777607" y="9430091"/>
            <a:ext cx="2889938"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pPr>
              <a:defRPr/>
            </a:pPr>
            <a:fld id="{E846B48D-F06C-4D5B-92CB-F551B85FC6C5}" type="slidenum">
              <a:rPr lang="en-US"/>
              <a:pPr>
                <a:defRPr/>
              </a:pPr>
              <a:t>‹#›</a:t>
            </a:fld>
            <a:endParaRPr lang="en-US"/>
          </a:p>
        </p:txBody>
      </p:sp>
    </p:spTree>
    <p:extLst>
      <p:ext uri="{BB962C8B-B14F-4D97-AF65-F5344CB8AC3E}">
        <p14:creationId xmlns="" xmlns:p14="http://schemas.microsoft.com/office/powerpoint/2010/main" val="29728403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A6F6B027-FD56-4E1B-84A6-DD208EA511E8}" type="slidenum">
              <a:rPr lang="en-US" smtClean="0"/>
              <a:pPr/>
              <a:t>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tr-TR" smtClean="0"/>
          </a:p>
        </p:txBody>
      </p:sp>
      <p:sp>
        <p:nvSpPr>
          <p:cNvPr id="22533" name="4 Üstbilgi Yer Tutucusu"/>
          <p:cNvSpPr>
            <a:spLocks noGrp="1"/>
          </p:cNvSpPr>
          <p:nvPr>
            <p:ph type="hdr" sz="quarter"/>
          </p:nvPr>
        </p:nvSpPr>
        <p:spPr>
          <a:noFill/>
        </p:spPr>
        <p:txBody>
          <a:bodyPr/>
          <a:lstStyle/>
          <a:p>
            <a:r>
              <a:rPr lang="en-US" smtClean="0"/>
              <a:t>Relations with Neighbours-South Caucasus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ayt Görüntüsü Yer Tutucusu 1"/>
          <p:cNvSpPr>
            <a:spLocks noGrp="1" noRot="1" noChangeAspect="1" noTextEdit="1"/>
          </p:cNvSpPr>
          <p:nvPr>
            <p:ph type="sldImg"/>
          </p:nvPr>
        </p:nvSpPr>
        <p:spPr>
          <a:ln/>
        </p:spPr>
      </p:sp>
      <p:sp>
        <p:nvSpPr>
          <p:cNvPr id="48131" name="Not Yer Tutucusu 2"/>
          <p:cNvSpPr>
            <a:spLocks noGrp="1"/>
          </p:cNvSpPr>
          <p:nvPr>
            <p:ph type="body" idx="1"/>
          </p:nvPr>
        </p:nvSpPr>
        <p:spPr>
          <a:noFill/>
        </p:spPr>
        <p:txBody>
          <a:bodyPr/>
          <a:lstStyle/>
          <a:p>
            <a:endParaRPr lang="tr-TR" altLang="tr-TR" smtClean="0">
              <a:latin typeface="Arial" pitchFamily="34" charset="0"/>
            </a:endParaRPr>
          </a:p>
        </p:txBody>
      </p:sp>
      <p:sp>
        <p:nvSpPr>
          <p:cNvPr id="48132" name="Slayt Numarası Yer Tutucusu 3"/>
          <p:cNvSpPr>
            <a:spLocks noGrp="1"/>
          </p:cNvSpPr>
          <p:nvPr>
            <p:ph type="sldNum" sz="quarter" idx="5"/>
          </p:nvPr>
        </p:nvSpPr>
        <p:spPr>
          <a:noFill/>
          <a:ln>
            <a:miter lim="800000"/>
            <a:headEnd/>
            <a:tailEnd/>
          </a:ln>
        </p:spPr>
        <p:txBody>
          <a:bodyPr/>
          <a:lstStyle/>
          <a:p>
            <a:fld id="{FBDA95CE-B6B5-4EC5-B81E-72815E3DB184}" type="slidenum">
              <a:rPr lang="tr-TR" altLang="tr-TR">
                <a:solidFill>
                  <a:prstClr val="black"/>
                </a:solidFill>
                <a:latin typeface="Arial" pitchFamily="34" charset="0"/>
              </a:rPr>
              <a:pPr/>
              <a:t>36</a:t>
            </a:fld>
            <a:endParaRPr lang="tr-TR" altLang="tr-TR">
              <a:solidFill>
                <a:prstClr val="black"/>
              </a:solidFill>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5"/>
          <p:cNvSpPr>
            <a:spLocks noGrp="1" noChangeArrowheads="1"/>
          </p:cNvSpPr>
          <p:nvPr>
            <p:ph type="ftr" sz="quarter" idx="10"/>
          </p:nvPr>
        </p:nvSpPr>
        <p:spPr>
          <a:ln/>
        </p:spPr>
        <p:txBody>
          <a:bodyPr/>
          <a:lstStyle>
            <a:lvl1pPr>
              <a:defRPr/>
            </a:lvl1pPr>
          </a:lstStyle>
          <a:p>
            <a:pPr>
              <a:defRPr/>
            </a:pPr>
            <a:endParaRPr lang="tr-TR"/>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ED41B91E-BAB2-4C54-A020-26D30A9220E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ftr" sz="quarter" idx="10"/>
          </p:nvPr>
        </p:nvSpPr>
        <p:spPr>
          <a:ln/>
        </p:spPr>
        <p:txBody>
          <a:bodyPr/>
          <a:lstStyle>
            <a:lvl1pPr>
              <a:defRPr/>
            </a:lvl1pPr>
          </a:lstStyle>
          <a:p>
            <a:pPr>
              <a:defRPr/>
            </a:pPr>
            <a:endParaRPr lang="tr-TR"/>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674F2D25-3DF4-465B-86A5-0F5F6A279C0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05600" y="762000"/>
            <a:ext cx="2133600" cy="57912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304800" y="762000"/>
            <a:ext cx="6248400" cy="57912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ftr" sz="quarter" idx="10"/>
          </p:nvPr>
        </p:nvSpPr>
        <p:spPr>
          <a:ln/>
        </p:spPr>
        <p:txBody>
          <a:bodyPr/>
          <a:lstStyle>
            <a:lvl1pPr>
              <a:defRPr/>
            </a:lvl1pPr>
          </a:lstStyle>
          <a:p>
            <a:pPr>
              <a:defRPr/>
            </a:pPr>
            <a:endParaRPr lang="tr-TR"/>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99A83E0A-E9DB-42C3-8882-FC091F7E506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ftr" sz="quarter" idx="10"/>
          </p:nvPr>
        </p:nvSpPr>
        <p:spPr>
          <a:ln/>
        </p:spPr>
        <p:txBody>
          <a:bodyPr/>
          <a:lstStyle>
            <a:lvl1pPr>
              <a:defRPr/>
            </a:lvl1pPr>
          </a:lstStyle>
          <a:p>
            <a:pPr>
              <a:defRPr/>
            </a:pPr>
            <a:endParaRPr lang="tr-TR"/>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E7FE05C0-DF42-4A5B-AB53-194E6AA938A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5"/>
          <p:cNvSpPr>
            <a:spLocks noGrp="1" noChangeArrowheads="1"/>
          </p:cNvSpPr>
          <p:nvPr>
            <p:ph type="ftr" sz="quarter" idx="10"/>
          </p:nvPr>
        </p:nvSpPr>
        <p:spPr>
          <a:ln/>
        </p:spPr>
        <p:txBody>
          <a:bodyPr/>
          <a:lstStyle>
            <a:lvl1pPr>
              <a:defRPr/>
            </a:lvl1pPr>
          </a:lstStyle>
          <a:p>
            <a:pPr>
              <a:defRPr/>
            </a:pPr>
            <a:endParaRPr lang="tr-TR"/>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653A3963-9CF0-4DC1-9EB2-3ADE4194CAD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304800" y="1752600"/>
            <a:ext cx="4191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752600"/>
            <a:ext cx="4191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5"/>
          <p:cNvSpPr>
            <a:spLocks noGrp="1" noChangeArrowheads="1"/>
          </p:cNvSpPr>
          <p:nvPr>
            <p:ph type="ftr" sz="quarter" idx="10"/>
          </p:nvPr>
        </p:nvSpPr>
        <p:spPr>
          <a:ln/>
        </p:spPr>
        <p:txBody>
          <a:bodyPr/>
          <a:lstStyle>
            <a:lvl1pPr>
              <a:defRPr/>
            </a:lvl1pPr>
          </a:lstStyle>
          <a:p>
            <a:pPr>
              <a:defRPr/>
            </a:pPr>
            <a:endParaRPr lang="tr-TR"/>
          </a:p>
        </p:txBody>
      </p:sp>
      <p:sp>
        <p:nvSpPr>
          <p:cNvPr id="6" name="Rectangle 6"/>
          <p:cNvSpPr>
            <a:spLocks noGrp="1" noChangeArrowheads="1"/>
          </p:cNvSpPr>
          <p:nvPr>
            <p:ph type="sldNum" sz="quarter" idx="11"/>
          </p:nvPr>
        </p:nvSpPr>
        <p:spPr>
          <a:ln/>
        </p:spPr>
        <p:txBody>
          <a:bodyPr/>
          <a:lstStyle>
            <a:lvl1pPr>
              <a:defRPr/>
            </a:lvl1pPr>
          </a:lstStyle>
          <a:p>
            <a:pPr>
              <a:defRPr/>
            </a:pPr>
            <a:r>
              <a:rPr lang="en-US"/>
              <a:t>Slide </a:t>
            </a:r>
            <a:fld id="{2DAB05A7-5AAE-4E10-9797-6D5B8C626B8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5"/>
          <p:cNvSpPr>
            <a:spLocks noGrp="1" noChangeArrowheads="1"/>
          </p:cNvSpPr>
          <p:nvPr>
            <p:ph type="ftr" sz="quarter" idx="10"/>
          </p:nvPr>
        </p:nvSpPr>
        <p:spPr>
          <a:ln/>
        </p:spPr>
        <p:txBody>
          <a:bodyPr/>
          <a:lstStyle>
            <a:lvl1pPr>
              <a:defRPr/>
            </a:lvl1pPr>
          </a:lstStyle>
          <a:p>
            <a:pPr>
              <a:defRPr/>
            </a:pPr>
            <a:endParaRPr lang="tr-TR"/>
          </a:p>
        </p:txBody>
      </p:sp>
      <p:sp>
        <p:nvSpPr>
          <p:cNvPr id="8" name="Rectangle 6"/>
          <p:cNvSpPr>
            <a:spLocks noGrp="1" noChangeArrowheads="1"/>
          </p:cNvSpPr>
          <p:nvPr>
            <p:ph type="sldNum" sz="quarter" idx="11"/>
          </p:nvPr>
        </p:nvSpPr>
        <p:spPr>
          <a:ln/>
        </p:spPr>
        <p:txBody>
          <a:bodyPr/>
          <a:lstStyle>
            <a:lvl1pPr>
              <a:defRPr/>
            </a:lvl1pPr>
          </a:lstStyle>
          <a:p>
            <a:pPr>
              <a:defRPr/>
            </a:pPr>
            <a:r>
              <a:rPr lang="en-US"/>
              <a:t>Slide </a:t>
            </a:r>
            <a:fld id="{859508DE-1821-4609-8180-B414AF18D58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5"/>
          <p:cNvSpPr>
            <a:spLocks noGrp="1" noChangeArrowheads="1"/>
          </p:cNvSpPr>
          <p:nvPr>
            <p:ph type="ftr" sz="quarter" idx="10"/>
          </p:nvPr>
        </p:nvSpPr>
        <p:spPr>
          <a:ln/>
        </p:spPr>
        <p:txBody>
          <a:bodyPr/>
          <a:lstStyle>
            <a:lvl1pPr>
              <a:defRPr/>
            </a:lvl1pPr>
          </a:lstStyle>
          <a:p>
            <a:pPr>
              <a:defRPr/>
            </a:pPr>
            <a:endParaRPr lang="tr-TR"/>
          </a:p>
        </p:txBody>
      </p:sp>
      <p:sp>
        <p:nvSpPr>
          <p:cNvPr id="4" name="Rectangle 6"/>
          <p:cNvSpPr>
            <a:spLocks noGrp="1" noChangeArrowheads="1"/>
          </p:cNvSpPr>
          <p:nvPr>
            <p:ph type="sldNum" sz="quarter" idx="11"/>
          </p:nvPr>
        </p:nvSpPr>
        <p:spPr>
          <a:ln/>
        </p:spPr>
        <p:txBody>
          <a:bodyPr/>
          <a:lstStyle>
            <a:lvl1pPr>
              <a:defRPr/>
            </a:lvl1pPr>
          </a:lstStyle>
          <a:p>
            <a:pPr>
              <a:defRPr/>
            </a:pPr>
            <a:r>
              <a:rPr lang="en-US"/>
              <a:t>Slide </a:t>
            </a:r>
            <a:fld id="{54EB7CB0-4ECC-49E8-8AEF-3064D55D12A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tr-TR"/>
          </a:p>
        </p:txBody>
      </p:sp>
      <p:sp>
        <p:nvSpPr>
          <p:cNvPr id="3" name="Rectangle 6"/>
          <p:cNvSpPr>
            <a:spLocks noGrp="1" noChangeArrowheads="1"/>
          </p:cNvSpPr>
          <p:nvPr>
            <p:ph type="sldNum" sz="quarter" idx="11"/>
          </p:nvPr>
        </p:nvSpPr>
        <p:spPr>
          <a:ln/>
        </p:spPr>
        <p:txBody>
          <a:bodyPr/>
          <a:lstStyle>
            <a:lvl1pPr>
              <a:defRPr/>
            </a:lvl1pPr>
          </a:lstStyle>
          <a:p>
            <a:pPr>
              <a:defRPr/>
            </a:pPr>
            <a:r>
              <a:rPr lang="en-US"/>
              <a:t>Slide </a:t>
            </a:r>
            <a:fld id="{1F71378A-954E-463E-B0F1-EBDFBF10FA8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5"/>
          <p:cNvSpPr>
            <a:spLocks noGrp="1" noChangeArrowheads="1"/>
          </p:cNvSpPr>
          <p:nvPr>
            <p:ph type="ftr" sz="quarter" idx="10"/>
          </p:nvPr>
        </p:nvSpPr>
        <p:spPr>
          <a:ln/>
        </p:spPr>
        <p:txBody>
          <a:bodyPr/>
          <a:lstStyle>
            <a:lvl1pPr>
              <a:defRPr/>
            </a:lvl1pPr>
          </a:lstStyle>
          <a:p>
            <a:pPr>
              <a:defRPr/>
            </a:pPr>
            <a:endParaRPr lang="tr-TR"/>
          </a:p>
        </p:txBody>
      </p:sp>
      <p:sp>
        <p:nvSpPr>
          <p:cNvPr id="6" name="Rectangle 6"/>
          <p:cNvSpPr>
            <a:spLocks noGrp="1" noChangeArrowheads="1"/>
          </p:cNvSpPr>
          <p:nvPr>
            <p:ph type="sldNum" sz="quarter" idx="11"/>
          </p:nvPr>
        </p:nvSpPr>
        <p:spPr>
          <a:ln/>
        </p:spPr>
        <p:txBody>
          <a:bodyPr/>
          <a:lstStyle>
            <a:lvl1pPr>
              <a:defRPr/>
            </a:lvl1pPr>
          </a:lstStyle>
          <a:p>
            <a:pPr>
              <a:defRPr/>
            </a:pPr>
            <a:r>
              <a:rPr lang="en-US"/>
              <a:t>Slide </a:t>
            </a:r>
            <a:fld id="{D7EE9E48-A60D-4DBA-9819-654FA011C05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5"/>
          <p:cNvSpPr>
            <a:spLocks noGrp="1" noChangeArrowheads="1"/>
          </p:cNvSpPr>
          <p:nvPr>
            <p:ph type="ftr" sz="quarter" idx="10"/>
          </p:nvPr>
        </p:nvSpPr>
        <p:spPr>
          <a:ln/>
        </p:spPr>
        <p:txBody>
          <a:bodyPr/>
          <a:lstStyle>
            <a:lvl1pPr>
              <a:defRPr/>
            </a:lvl1pPr>
          </a:lstStyle>
          <a:p>
            <a:pPr>
              <a:defRPr/>
            </a:pPr>
            <a:endParaRPr lang="tr-TR"/>
          </a:p>
        </p:txBody>
      </p:sp>
      <p:sp>
        <p:nvSpPr>
          <p:cNvPr id="6" name="Rectangle 6"/>
          <p:cNvSpPr>
            <a:spLocks noGrp="1" noChangeArrowheads="1"/>
          </p:cNvSpPr>
          <p:nvPr>
            <p:ph type="sldNum" sz="quarter" idx="11"/>
          </p:nvPr>
        </p:nvSpPr>
        <p:spPr>
          <a:ln/>
        </p:spPr>
        <p:txBody>
          <a:bodyPr/>
          <a:lstStyle>
            <a:lvl1pPr>
              <a:defRPr/>
            </a:lvl1pPr>
          </a:lstStyle>
          <a:p>
            <a:pPr>
              <a:defRPr/>
            </a:pPr>
            <a:r>
              <a:rPr lang="en-US"/>
              <a:t>Slide </a:t>
            </a:r>
            <a:fld id="{D8517A0F-F052-4BA7-8DDE-8FF07F2368A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7"/>
          <p:cNvSpPr>
            <a:spLocks noChangeArrowheads="1"/>
          </p:cNvSpPr>
          <p:nvPr/>
        </p:nvSpPr>
        <p:spPr bwMode="auto">
          <a:xfrm>
            <a:off x="0" y="0"/>
            <a:ext cx="9144000" cy="533400"/>
          </a:xfrm>
          <a:prstGeom prst="rect">
            <a:avLst/>
          </a:prstGeom>
          <a:solidFill>
            <a:srgbClr val="1F318D"/>
          </a:solidFill>
          <a:ln w="38100">
            <a:noFill/>
            <a:miter lim="800000"/>
            <a:headEnd/>
            <a:tailEnd/>
          </a:ln>
          <a:effectLst/>
        </p:spPr>
        <p:txBody>
          <a:bodyPr wrap="none" anchor="ctr"/>
          <a:lstStyle/>
          <a:p>
            <a:pPr>
              <a:defRPr/>
            </a:pPr>
            <a:endParaRPr lang="tr-TR"/>
          </a:p>
        </p:txBody>
      </p:sp>
      <p:pic>
        <p:nvPicPr>
          <p:cNvPr id="1027" name="Picture 9" descr="bar"/>
          <p:cNvPicPr>
            <a:picLocks noChangeAspect="1" noChangeArrowheads="1"/>
          </p:cNvPicPr>
          <p:nvPr/>
        </p:nvPicPr>
        <p:blipFill>
          <a:blip r:embed="rId13" cstate="print"/>
          <a:srcRect l="-209" t="59564"/>
          <a:stretch>
            <a:fillRect/>
          </a:stretch>
        </p:blipFill>
        <p:spPr bwMode="auto">
          <a:xfrm>
            <a:off x="-19050" y="538163"/>
            <a:ext cx="9163050" cy="147637"/>
          </a:xfrm>
          <a:prstGeom prst="rect">
            <a:avLst/>
          </a:prstGeom>
          <a:noFill/>
          <a:ln w="9525">
            <a:noFill/>
            <a:miter lim="800000"/>
            <a:headEnd/>
            <a:tailEnd/>
          </a:ln>
        </p:spPr>
      </p:pic>
      <p:sp>
        <p:nvSpPr>
          <p:cNvPr id="1028" name="Rectangle 2"/>
          <p:cNvSpPr>
            <a:spLocks noGrp="1" noChangeArrowheads="1"/>
          </p:cNvSpPr>
          <p:nvPr>
            <p:ph type="title"/>
          </p:nvPr>
        </p:nvSpPr>
        <p:spPr bwMode="auto">
          <a:xfrm>
            <a:off x="304800" y="762000"/>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304800" y="1752600"/>
            <a:ext cx="85344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5"/>
          <p:cNvSpPr>
            <a:spLocks noGrp="1" noChangeArrowheads="1"/>
          </p:cNvSpPr>
          <p:nvPr>
            <p:ph type="ftr" sz="quarter" idx="3"/>
          </p:nvPr>
        </p:nvSpPr>
        <p:spPr bwMode="auto">
          <a:xfrm>
            <a:off x="1905000" y="0"/>
            <a:ext cx="6324600" cy="533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400">
                <a:solidFill>
                  <a:srgbClr val="CBDDEB"/>
                </a:solidFill>
                <a:latin typeface="+mn-lt"/>
              </a:defRPr>
            </a:lvl1pPr>
          </a:lstStyle>
          <a:p>
            <a:pPr>
              <a:defRPr/>
            </a:pPr>
            <a:endParaRPr lang="tr-TR"/>
          </a:p>
        </p:txBody>
      </p:sp>
      <p:sp>
        <p:nvSpPr>
          <p:cNvPr id="1030" name="Rectangle 6"/>
          <p:cNvSpPr>
            <a:spLocks noGrp="1" noChangeArrowheads="1"/>
          </p:cNvSpPr>
          <p:nvPr>
            <p:ph type="sldNum" sz="quarter" idx="4"/>
          </p:nvPr>
        </p:nvSpPr>
        <p:spPr bwMode="auto">
          <a:xfrm>
            <a:off x="8305800" y="0"/>
            <a:ext cx="838200" cy="5365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sz="1400" b="0">
                <a:solidFill>
                  <a:srgbClr val="CBDDEB"/>
                </a:solidFill>
                <a:latin typeface="+mn-lt"/>
              </a:defRPr>
            </a:lvl1pPr>
          </a:lstStyle>
          <a:p>
            <a:pPr>
              <a:defRPr/>
            </a:pPr>
            <a:r>
              <a:rPr lang="en-US"/>
              <a:t>Slide </a:t>
            </a:r>
            <a:fld id="{EBD541E0-095B-4A38-A677-E0FF7A6C777F}" type="slidenum">
              <a:rPr lang="en-US"/>
              <a:pPr>
                <a:defRPr/>
              </a:pPr>
              <a:t>‹#›</a:t>
            </a:fld>
            <a:endParaRPr lang="en-US"/>
          </a:p>
        </p:txBody>
      </p:sp>
      <p:sp>
        <p:nvSpPr>
          <p:cNvPr id="1041" name="Line 17"/>
          <p:cNvSpPr>
            <a:spLocks noChangeShapeType="1"/>
          </p:cNvSpPr>
          <p:nvPr/>
        </p:nvSpPr>
        <p:spPr bwMode="auto">
          <a:xfrm>
            <a:off x="8267700" y="95250"/>
            <a:ext cx="0" cy="347663"/>
          </a:xfrm>
          <a:prstGeom prst="line">
            <a:avLst/>
          </a:prstGeom>
          <a:noFill/>
          <a:ln w="31750">
            <a:solidFill>
              <a:schemeClr val="bg1"/>
            </a:solidFill>
            <a:round/>
            <a:headEnd/>
            <a:tailEnd/>
          </a:ln>
          <a:effectLst/>
        </p:spPr>
        <p:txBody>
          <a:bodyPr/>
          <a:lstStyle/>
          <a:p>
            <a:pPr>
              <a:defRPr/>
            </a:pPr>
            <a:endParaRPr lang="tr-TR"/>
          </a:p>
        </p:txBody>
      </p:sp>
      <p:pic>
        <p:nvPicPr>
          <p:cNvPr id="1033" name="Picture 18" descr="Untitled-1"/>
          <p:cNvPicPr>
            <a:picLocks noChangeAspect="1" noChangeArrowheads="1"/>
          </p:cNvPicPr>
          <p:nvPr/>
        </p:nvPicPr>
        <p:blipFill>
          <a:blip r:embed="rId14" cstate="print"/>
          <a:srcRect/>
          <a:stretch>
            <a:fillRect/>
          </a:stretch>
        </p:blipFill>
        <p:spPr bwMode="auto">
          <a:xfrm>
            <a:off x="228600" y="66675"/>
            <a:ext cx="1219200" cy="431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rtl="0" eaLnBrk="0" fontAlgn="base" hangingPunct="0">
        <a:spcBef>
          <a:spcPct val="0"/>
        </a:spcBef>
        <a:spcAft>
          <a:spcPct val="0"/>
        </a:spcAft>
        <a:defRPr sz="4400">
          <a:solidFill>
            <a:srgbClr val="1F318D"/>
          </a:solidFill>
          <a:latin typeface="+mj-lt"/>
          <a:ea typeface="+mj-ea"/>
          <a:cs typeface="+mj-cs"/>
        </a:defRPr>
      </a:lvl1pPr>
      <a:lvl2pPr algn="l" rtl="0" eaLnBrk="0" fontAlgn="base" hangingPunct="0">
        <a:spcBef>
          <a:spcPct val="0"/>
        </a:spcBef>
        <a:spcAft>
          <a:spcPct val="0"/>
        </a:spcAft>
        <a:defRPr sz="4400">
          <a:solidFill>
            <a:srgbClr val="1F318D"/>
          </a:solidFill>
          <a:latin typeface="Tahoma" pitchFamily="34" charset="0"/>
          <a:cs typeface="Arial" charset="0"/>
        </a:defRPr>
      </a:lvl2pPr>
      <a:lvl3pPr algn="l" rtl="0" eaLnBrk="0" fontAlgn="base" hangingPunct="0">
        <a:spcBef>
          <a:spcPct val="0"/>
        </a:spcBef>
        <a:spcAft>
          <a:spcPct val="0"/>
        </a:spcAft>
        <a:defRPr sz="4400">
          <a:solidFill>
            <a:srgbClr val="1F318D"/>
          </a:solidFill>
          <a:latin typeface="Tahoma" pitchFamily="34" charset="0"/>
          <a:cs typeface="Arial" charset="0"/>
        </a:defRPr>
      </a:lvl3pPr>
      <a:lvl4pPr algn="l" rtl="0" eaLnBrk="0" fontAlgn="base" hangingPunct="0">
        <a:spcBef>
          <a:spcPct val="0"/>
        </a:spcBef>
        <a:spcAft>
          <a:spcPct val="0"/>
        </a:spcAft>
        <a:defRPr sz="4400">
          <a:solidFill>
            <a:srgbClr val="1F318D"/>
          </a:solidFill>
          <a:latin typeface="Tahoma" pitchFamily="34" charset="0"/>
          <a:cs typeface="Arial" charset="0"/>
        </a:defRPr>
      </a:lvl4pPr>
      <a:lvl5pPr algn="l" rtl="0" eaLnBrk="0" fontAlgn="base" hangingPunct="0">
        <a:spcBef>
          <a:spcPct val="0"/>
        </a:spcBef>
        <a:spcAft>
          <a:spcPct val="0"/>
        </a:spcAft>
        <a:defRPr sz="4400">
          <a:solidFill>
            <a:srgbClr val="1F318D"/>
          </a:solidFill>
          <a:latin typeface="Tahoma" pitchFamily="34" charset="0"/>
          <a:cs typeface="Arial" charset="0"/>
        </a:defRPr>
      </a:lvl5pPr>
      <a:lvl6pPr marL="457200" algn="l" rtl="0" fontAlgn="base">
        <a:spcBef>
          <a:spcPct val="0"/>
        </a:spcBef>
        <a:spcAft>
          <a:spcPct val="0"/>
        </a:spcAft>
        <a:defRPr sz="4400">
          <a:solidFill>
            <a:srgbClr val="1F318D"/>
          </a:solidFill>
          <a:latin typeface="Tahoma" pitchFamily="34" charset="0"/>
          <a:cs typeface="Arial" charset="0"/>
        </a:defRPr>
      </a:lvl6pPr>
      <a:lvl7pPr marL="914400" algn="l" rtl="0" fontAlgn="base">
        <a:spcBef>
          <a:spcPct val="0"/>
        </a:spcBef>
        <a:spcAft>
          <a:spcPct val="0"/>
        </a:spcAft>
        <a:defRPr sz="4400">
          <a:solidFill>
            <a:srgbClr val="1F318D"/>
          </a:solidFill>
          <a:latin typeface="Tahoma" pitchFamily="34" charset="0"/>
          <a:cs typeface="Arial" charset="0"/>
        </a:defRPr>
      </a:lvl7pPr>
      <a:lvl8pPr marL="1371600" algn="l" rtl="0" fontAlgn="base">
        <a:spcBef>
          <a:spcPct val="0"/>
        </a:spcBef>
        <a:spcAft>
          <a:spcPct val="0"/>
        </a:spcAft>
        <a:defRPr sz="4400">
          <a:solidFill>
            <a:srgbClr val="1F318D"/>
          </a:solidFill>
          <a:latin typeface="Tahoma" pitchFamily="34" charset="0"/>
          <a:cs typeface="Arial" charset="0"/>
        </a:defRPr>
      </a:lvl8pPr>
      <a:lvl9pPr marL="1828800" algn="l" rtl="0" fontAlgn="base">
        <a:spcBef>
          <a:spcPct val="0"/>
        </a:spcBef>
        <a:spcAft>
          <a:spcPct val="0"/>
        </a:spcAft>
        <a:defRPr sz="4400">
          <a:solidFill>
            <a:srgbClr val="1F318D"/>
          </a:solidFill>
          <a:latin typeface="Tahoma" pitchFamily="34" charset="0"/>
          <a:cs typeface="Arial" charset="0"/>
        </a:defRPr>
      </a:lvl9pPr>
    </p:titleStyle>
    <p:bodyStyle>
      <a:lvl1pPr marL="342900" indent="-342900" algn="l" rtl="0" eaLnBrk="0" fontAlgn="base" hangingPunct="0">
        <a:spcBef>
          <a:spcPct val="20000"/>
        </a:spcBef>
        <a:spcAft>
          <a:spcPct val="0"/>
        </a:spcAft>
        <a:buClr>
          <a:srgbClr val="E60000"/>
        </a:buClr>
        <a:buSzPct val="8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1F318D"/>
        </a:buClr>
        <a:buSzPct val="90000"/>
        <a:buFont typeface="Wingdings" pitchFamily="2" charset="2"/>
        <a:buChar char="è"/>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www.youtube.com/watch?v=IGQmdoK_ZfY"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0"/>
            <a:ext cx="9144000" cy="2057400"/>
          </a:xfrm>
          <a:prstGeom prst="rect">
            <a:avLst/>
          </a:prstGeom>
          <a:solidFill>
            <a:srgbClr val="131E55"/>
          </a:solidFill>
          <a:ln w="9525">
            <a:noFill/>
            <a:miter lim="800000"/>
            <a:headEnd/>
            <a:tailEnd/>
          </a:ln>
        </p:spPr>
        <p:txBody>
          <a:bodyPr wrap="none" anchor="ctr"/>
          <a:lstStyle/>
          <a:p>
            <a:endParaRPr lang="tr-TR"/>
          </a:p>
        </p:txBody>
      </p:sp>
      <p:sp>
        <p:nvSpPr>
          <p:cNvPr id="2051" name="Text Box 3"/>
          <p:cNvSpPr txBox="1">
            <a:spLocks noChangeArrowheads="1"/>
          </p:cNvSpPr>
          <p:nvPr/>
        </p:nvSpPr>
        <p:spPr bwMode="auto">
          <a:xfrm>
            <a:off x="2743200" y="-152400"/>
            <a:ext cx="3505200" cy="1616075"/>
          </a:xfrm>
          <a:prstGeom prst="rect">
            <a:avLst/>
          </a:prstGeom>
          <a:noFill/>
          <a:ln w="9525" algn="ctr">
            <a:noFill/>
            <a:miter lim="800000"/>
            <a:headEnd/>
            <a:tailEnd/>
          </a:ln>
        </p:spPr>
        <p:txBody>
          <a:bodyPr>
            <a:spAutoFit/>
          </a:bodyPr>
          <a:lstStyle/>
          <a:p>
            <a:pPr algn="ctr"/>
            <a:r>
              <a:rPr lang="tr-TR" sz="10000" dirty="0" err="1">
                <a:solidFill>
                  <a:schemeClr val="bg1"/>
                </a:solidFill>
              </a:rPr>
              <a:t>tepav</a:t>
            </a:r>
            <a:endParaRPr lang="tr-TR" sz="10000" dirty="0">
              <a:solidFill>
                <a:schemeClr val="bg1"/>
              </a:solidFill>
            </a:endParaRPr>
          </a:p>
        </p:txBody>
      </p:sp>
      <p:sp>
        <p:nvSpPr>
          <p:cNvPr id="2052" name="Text Box 4"/>
          <p:cNvSpPr txBox="1">
            <a:spLocks noChangeArrowheads="1"/>
          </p:cNvSpPr>
          <p:nvPr/>
        </p:nvSpPr>
        <p:spPr bwMode="auto">
          <a:xfrm>
            <a:off x="1752600" y="1524000"/>
            <a:ext cx="5486400" cy="384721"/>
          </a:xfrm>
          <a:prstGeom prst="rect">
            <a:avLst/>
          </a:prstGeom>
          <a:noFill/>
          <a:ln w="9525" algn="ctr">
            <a:noFill/>
            <a:miter lim="800000"/>
            <a:headEnd/>
            <a:tailEnd/>
          </a:ln>
        </p:spPr>
        <p:txBody>
          <a:bodyPr>
            <a:spAutoFit/>
          </a:bodyPr>
          <a:lstStyle/>
          <a:p>
            <a:pPr algn="ctr">
              <a:spcBef>
                <a:spcPct val="50000"/>
              </a:spcBef>
            </a:pPr>
            <a:r>
              <a:rPr lang="tr-TR" sz="1900" b="0" dirty="0" smtClean="0">
                <a:solidFill>
                  <a:schemeClr val="bg1"/>
                </a:solidFill>
              </a:rPr>
              <a:t>Türkiye Ekonomi Politikaları Araştırma Vakfı</a:t>
            </a:r>
          </a:p>
        </p:txBody>
      </p:sp>
      <p:sp>
        <p:nvSpPr>
          <p:cNvPr id="2053" name="Rectangle 6"/>
          <p:cNvSpPr>
            <a:spLocks noGrp="1" noChangeArrowheads="1"/>
          </p:cNvSpPr>
          <p:nvPr>
            <p:ph type="subTitle" idx="1"/>
          </p:nvPr>
        </p:nvSpPr>
        <p:spPr>
          <a:xfrm>
            <a:off x="2362200" y="5562600"/>
            <a:ext cx="6400800" cy="1752600"/>
          </a:xfrm>
        </p:spPr>
        <p:txBody>
          <a:bodyPr/>
          <a:lstStyle/>
          <a:p>
            <a:pPr algn="r" eaLnBrk="1" hangingPunct="1">
              <a:lnSpc>
                <a:spcPct val="80000"/>
              </a:lnSpc>
            </a:pPr>
            <a:endParaRPr lang="en-US" sz="2500" dirty="0" smtClean="0"/>
          </a:p>
          <a:p>
            <a:pPr algn="r" eaLnBrk="1" hangingPunct="1">
              <a:lnSpc>
                <a:spcPct val="80000"/>
              </a:lnSpc>
            </a:pPr>
            <a:endParaRPr lang="en-US" sz="2500" dirty="0" smtClean="0"/>
          </a:p>
        </p:txBody>
      </p:sp>
      <p:sp>
        <p:nvSpPr>
          <p:cNvPr id="2054" name="Rectangle 8"/>
          <p:cNvSpPr>
            <a:spLocks noGrp="1" noChangeArrowheads="1"/>
          </p:cNvSpPr>
          <p:nvPr>
            <p:ph type="ctrTitle"/>
          </p:nvPr>
        </p:nvSpPr>
        <p:spPr>
          <a:xfrm>
            <a:off x="0" y="1930594"/>
            <a:ext cx="9144000" cy="4967514"/>
          </a:xfrm>
        </p:spPr>
        <p:txBody>
          <a:bodyPr wrap="square">
            <a:spAutoFit/>
          </a:bodyPr>
          <a:lstStyle/>
          <a:p>
            <a:pPr eaLnBrk="1" hangingPunct="1">
              <a:lnSpc>
                <a:spcPct val="80000"/>
              </a:lnSpc>
              <a:spcAft>
                <a:spcPts val="1200"/>
              </a:spcAft>
            </a:pPr>
            <a:r>
              <a:rPr lang="tr-TR" sz="4000" b="1" dirty="0" smtClean="0"/>
              <a:t/>
            </a:r>
            <a:br>
              <a:rPr lang="tr-TR" sz="4000" b="1" dirty="0" smtClean="0"/>
            </a:br>
            <a:r>
              <a:rPr lang="tr-TR" sz="4000" b="1" dirty="0" smtClean="0"/>
              <a:t/>
            </a:r>
            <a:br>
              <a:rPr lang="tr-TR" sz="4000" b="1" dirty="0" smtClean="0"/>
            </a:br>
            <a:r>
              <a:rPr lang="tr-TR" sz="3200" b="1" dirty="0" smtClean="0"/>
              <a:t/>
            </a:r>
            <a:br>
              <a:rPr lang="tr-TR" sz="3200" b="1" dirty="0" smtClean="0"/>
            </a:br>
            <a:r>
              <a:rPr lang="tr-TR" sz="3200" b="1" dirty="0" smtClean="0"/>
              <a:t>Kalite </a:t>
            </a:r>
            <a:r>
              <a:rPr lang="tr-TR" sz="3200" b="1" dirty="0" smtClean="0"/>
              <a:t>Yönetimi ve Kontrol</a:t>
            </a:r>
            <a:br>
              <a:rPr lang="tr-TR" sz="3200" b="1" dirty="0" smtClean="0"/>
            </a:br>
            <a:r>
              <a:rPr lang="tr-TR" sz="3200" b="1" dirty="0" smtClean="0"/>
              <a:t/>
            </a:r>
            <a:br>
              <a:rPr lang="tr-TR" sz="3200" b="1" dirty="0" smtClean="0"/>
            </a:br>
            <a:r>
              <a:rPr lang="nn-NO" sz="2000" dirty="0" smtClean="0"/>
              <a:t>Oda </a:t>
            </a:r>
            <a:r>
              <a:rPr lang="nn-NO" sz="2000" dirty="0" smtClean="0"/>
              <a:t>ve Borsalarda İç Kontrol </a:t>
            </a:r>
            <a:r>
              <a:rPr lang="tr-TR" sz="2000" dirty="0" smtClean="0"/>
              <a:t>Sistemleri </a:t>
            </a:r>
            <a:r>
              <a:rPr lang="nn-NO" sz="2000" dirty="0" smtClean="0"/>
              <a:t>Kurulum</a:t>
            </a:r>
            <a:r>
              <a:rPr lang="tr-TR" sz="2000" dirty="0" smtClean="0"/>
              <a:t>u</a:t>
            </a:r>
            <a:r>
              <a:rPr lang="nn-NO" sz="2000" dirty="0" smtClean="0"/>
              <a:t> </a:t>
            </a:r>
            <a:r>
              <a:rPr lang="nn-NO" sz="2000" dirty="0" smtClean="0"/>
              <a:t>ve </a:t>
            </a:r>
            <a:r>
              <a:rPr lang="nn-NO" sz="2000" dirty="0" smtClean="0"/>
              <a:t>Uygulaması</a:t>
            </a:r>
            <a:r>
              <a:rPr lang="tr-TR" sz="2000" dirty="0" smtClean="0"/>
              <a:t/>
            </a:r>
            <a:br>
              <a:rPr lang="tr-TR" sz="2000" dirty="0" smtClean="0"/>
            </a:br>
            <a:r>
              <a:rPr lang="tr-TR" sz="2000" dirty="0" smtClean="0"/>
              <a:t/>
            </a:r>
            <a:br>
              <a:rPr lang="tr-TR" sz="2000" dirty="0" smtClean="0"/>
            </a:br>
            <a:r>
              <a:rPr lang="tr-TR" sz="2000" dirty="0" smtClean="0"/>
              <a:t>							</a:t>
            </a:r>
            <a:br>
              <a:rPr lang="tr-TR" sz="2000" dirty="0" smtClean="0"/>
            </a:br>
            <a:r>
              <a:rPr lang="tr-TR" sz="2000" dirty="0" smtClean="0"/>
              <a:t>	</a:t>
            </a:r>
            <a:r>
              <a:rPr lang="tr-TR" sz="2000" dirty="0" smtClean="0"/>
              <a:t>						İdil Özdoğan</a:t>
            </a:r>
            <a:br>
              <a:rPr lang="tr-TR" sz="2000" dirty="0" smtClean="0"/>
            </a:br>
            <a:r>
              <a:rPr lang="nn-NO" sz="2000" dirty="0" smtClean="0"/>
              <a:t> </a:t>
            </a:r>
            <a:r>
              <a:rPr lang="tr-TR" sz="2000" b="1" dirty="0" smtClean="0"/>
              <a:t/>
            </a:r>
            <a:br>
              <a:rPr lang="tr-TR" sz="2000" b="1" dirty="0" smtClean="0"/>
            </a:br>
            <a:r>
              <a:rPr lang="tr-TR" sz="4000" b="1" dirty="0" smtClean="0"/>
              <a:t/>
            </a:r>
            <a:br>
              <a:rPr lang="tr-TR" sz="4000" b="1" dirty="0" smtClean="0"/>
            </a:br>
            <a:r>
              <a:rPr lang="tr-TR" sz="4000" b="1" dirty="0" smtClean="0"/>
              <a:t/>
            </a:r>
            <a:br>
              <a:rPr lang="tr-TR" sz="4000" b="1" dirty="0" smtClean="0"/>
            </a:br>
            <a:endParaRPr lang="tr-TR" sz="4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52400" y="762000"/>
            <a:ext cx="8991600" cy="838200"/>
          </a:xfrm>
        </p:spPr>
        <p:txBody>
          <a:bodyPr/>
          <a:lstStyle/>
          <a:p>
            <a:r>
              <a:rPr lang="tr-TR" sz="2800" dirty="0" smtClean="0"/>
              <a:t>Kamu, </a:t>
            </a:r>
            <a:r>
              <a:rPr lang="tr-TR" sz="2800" dirty="0" smtClean="0"/>
              <a:t>kalite standardizasyonu </a:t>
            </a:r>
            <a:r>
              <a:rPr lang="tr-TR" sz="2800" dirty="0" smtClean="0"/>
              <a:t>için neler yaptı?</a:t>
            </a:r>
            <a:endParaRPr lang="tr-TR" sz="2800" dirty="0"/>
          </a:p>
        </p:txBody>
      </p:sp>
      <p:sp>
        <p:nvSpPr>
          <p:cNvPr id="3" name="2 İçerik Yer Tutucusu"/>
          <p:cNvSpPr>
            <a:spLocks noGrp="1"/>
          </p:cNvSpPr>
          <p:nvPr>
            <p:ph idx="1"/>
          </p:nvPr>
        </p:nvSpPr>
        <p:spPr/>
        <p:txBody>
          <a:bodyPr/>
          <a:lstStyle/>
          <a:p>
            <a:r>
              <a:rPr lang="tr-TR" sz="2400" dirty="0" smtClean="0"/>
              <a:t>Hukuki </a:t>
            </a:r>
            <a:r>
              <a:rPr lang="tr-TR" sz="2400" dirty="0" smtClean="0"/>
              <a:t>Düzenlemeler</a:t>
            </a:r>
          </a:p>
          <a:p>
            <a:pPr lvl="1"/>
            <a:r>
              <a:rPr lang="tr-TR" sz="2400" dirty="0" smtClean="0"/>
              <a:t>5018 Sayılı Kamu Mali Yönetimi ve Kontrol Kanunu</a:t>
            </a:r>
          </a:p>
          <a:p>
            <a:pPr lvl="1"/>
            <a:r>
              <a:rPr lang="tr-TR" sz="2400" dirty="0" smtClean="0"/>
              <a:t>Strateji </a:t>
            </a:r>
            <a:r>
              <a:rPr lang="tr-TR" sz="2400" dirty="0" smtClean="0"/>
              <a:t>Geliştirme Birimlerinin Çalışma Usul ve Esasları Hakkında Yönetmelik </a:t>
            </a:r>
            <a:endParaRPr lang="tr-TR" sz="2400" dirty="0" smtClean="0"/>
          </a:p>
          <a:p>
            <a:pPr lvl="1"/>
            <a:r>
              <a:rPr lang="tr-TR" sz="2400" dirty="0" smtClean="0"/>
              <a:t>İç </a:t>
            </a:r>
            <a:r>
              <a:rPr lang="tr-TR" sz="2400" dirty="0" smtClean="0"/>
              <a:t>Kontrol ve Ön Malî Kontrole İlişkin Usul ve Esaslar </a:t>
            </a:r>
            <a:r>
              <a:rPr lang="tr-TR" sz="2400" dirty="0" smtClean="0"/>
              <a:t>Yönetmeliği</a:t>
            </a:r>
          </a:p>
          <a:p>
            <a:pPr lvl="1"/>
            <a:r>
              <a:rPr lang="tr-TR" sz="2400" dirty="0" smtClean="0"/>
              <a:t>Kamu </a:t>
            </a:r>
            <a:r>
              <a:rPr lang="tr-TR" sz="2400" dirty="0" smtClean="0"/>
              <a:t>İç Kontrol Standartları </a:t>
            </a:r>
            <a:r>
              <a:rPr lang="tr-TR" sz="2400" dirty="0" smtClean="0"/>
              <a:t>Tebliği</a:t>
            </a:r>
          </a:p>
          <a:p>
            <a:pPr lvl="1"/>
            <a:r>
              <a:rPr lang="tr-TR" sz="2400" dirty="0" smtClean="0"/>
              <a:t>Kamu </a:t>
            </a:r>
            <a:r>
              <a:rPr lang="tr-TR" sz="2400" dirty="0" smtClean="0"/>
              <a:t>İç Kontrol Standartlarına Uyum Eylem Planı Rehberi</a:t>
            </a:r>
          </a:p>
          <a:p>
            <a:pPr>
              <a:buNone/>
            </a:pP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dirty="0" smtClean="0"/>
              <a:t>Kontrol, performans ile nasıl ilişkilidir? </a:t>
            </a:r>
            <a:endParaRPr lang="tr-TR" sz="32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11</a:t>
            </a:fld>
            <a:endParaRPr lang="en-US"/>
          </a:p>
        </p:txBody>
      </p:sp>
      <p:sp>
        <p:nvSpPr>
          <p:cNvPr id="19" name="20 Oval"/>
          <p:cNvSpPr/>
          <p:nvPr/>
        </p:nvSpPr>
        <p:spPr>
          <a:xfrm>
            <a:off x="3733800" y="1676400"/>
            <a:ext cx="1676400" cy="1524000"/>
          </a:xfrm>
          <a:prstGeom prst="ellipse">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000" b="0" i="0" u="none" strike="noStrike" kern="0" cap="none" spc="0" normalizeH="0" baseline="0" noProof="0" dirty="0">
                <a:ln>
                  <a:noFill/>
                </a:ln>
                <a:solidFill>
                  <a:sysClr val="window" lastClr="FFFFFF"/>
                </a:solidFill>
                <a:effectLst/>
                <a:uLnTx/>
                <a:uFillTx/>
                <a:latin typeface="Calibri"/>
                <a:ea typeface="+mn-ea"/>
                <a:cs typeface="+mn-cs"/>
              </a:rPr>
              <a:t>Stratejik Planlama</a:t>
            </a:r>
          </a:p>
        </p:txBody>
      </p:sp>
      <p:sp>
        <p:nvSpPr>
          <p:cNvPr id="20" name="21 Oval"/>
          <p:cNvSpPr/>
          <p:nvPr/>
        </p:nvSpPr>
        <p:spPr>
          <a:xfrm>
            <a:off x="609600" y="2743200"/>
            <a:ext cx="2895600" cy="914400"/>
          </a:xfrm>
          <a:prstGeom prst="ellipse">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a:ln>
                  <a:noFill/>
                </a:ln>
                <a:solidFill>
                  <a:sysClr val="window" lastClr="FFFFFF"/>
                </a:solidFill>
                <a:effectLst/>
                <a:uLnTx/>
                <a:uFillTx/>
                <a:latin typeface="Calibri"/>
                <a:ea typeface="+mn-ea"/>
                <a:cs typeface="+mn-cs"/>
              </a:rPr>
              <a:t>Performans Değerlendirme ve Geri Bildirim</a:t>
            </a:r>
          </a:p>
        </p:txBody>
      </p:sp>
      <p:sp>
        <p:nvSpPr>
          <p:cNvPr id="21" name="22 Oval"/>
          <p:cNvSpPr/>
          <p:nvPr/>
        </p:nvSpPr>
        <p:spPr>
          <a:xfrm>
            <a:off x="5943600" y="2743200"/>
            <a:ext cx="2362200" cy="914400"/>
          </a:xfrm>
          <a:prstGeom prst="ellipse">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000" b="0" i="0" u="none" strike="noStrike" kern="0" cap="none" spc="0" normalizeH="0" baseline="0" noProof="0" dirty="0">
                <a:ln>
                  <a:noFill/>
                </a:ln>
                <a:solidFill>
                  <a:sysClr val="window" lastClr="FFFFFF"/>
                </a:solidFill>
                <a:effectLst/>
                <a:uLnTx/>
                <a:uFillTx/>
                <a:latin typeface="Calibri"/>
                <a:ea typeface="+mn-ea"/>
                <a:cs typeface="+mn-cs"/>
              </a:rPr>
              <a:t>Performans Programları</a:t>
            </a:r>
          </a:p>
        </p:txBody>
      </p:sp>
      <p:sp>
        <p:nvSpPr>
          <p:cNvPr id="22" name="23 Oval"/>
          <p:cNvSpPr/>
          <p:nvPr/>
        </p:nvSpPr>
        <p:spPr>
          <a:xfrm>
            <a:off x="1676400" y="4343400"/>
            <a:ext cx="2266950" cy="1295400"/>
          </a:xfrm>
          <a:prstGeom prst="ellipse">
            <a:avLst/>
          </a:prstGeom>
          <a:solidFill>
            <a:srgbClr val="FF0000"/>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000" b="0" i="0" u="none" strike="noStrike" kern="0" cap="none" spc="0" normalizeH="0" baseline="0" noProof="0" dirty="0">
                <a:ln>
                  <a:noFill/>
                </a:ln>
                <a:solidFill>
                  <a:sysClr val="window" lastClr="FFFFFF"/>
                </a:solidFill>
                <a:effectLst/>
                <a:uLnTx/>
                <a:uFillTx/>
                <a:latin typeface="Calibri"/>
                <a:ea typeface="+mn-ea"/>
                <a:cs typeface="+mn-cs"/>
              </a:rPr>
              <a:t>İç Kontrol ve İç Denetim</a:t>
            </a:r>
          </a:p>
        </p:txBody>
      </p:sp>
      <p:sp>
        <p:nvSpPr>
          <p:cNvPr id="23" name="24 Oval"/>
          <p:cNvSpPr/>
          <p:nvPr/>
        </p:nvSpPr>
        <p:spPr>
          <a:xfrm>
            <a:off x="5029200" y="4419600"/>
            <a:ext cx="1676400" cy="1066800"/>
          </a:xfrm>
          <a:prstGeom prst="ellipse">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000" b="0" i="0" u="none" strike="noStrike" kern="0" cap="none" spc="0" normalizeH="0" baseline="0" noProof="0" dirty="0">
                <a:ln>
                  <a:noFill/>
                </a:ln>
                <a:solidFill>
                  <a:sysClr val="window" lastClr="FFFFFF"/>
                </a:solidFill>
                <a:effectLst/>
                <a:uLnTx/>
                <a:uFillTx/>
                <a:latin typeface="Calibri"/>
                <a:ea typeface="+mn-ea"/>
                <a:cs typeface="+mn-cs"/>
              </a:rPr>
              <a:t>Süreç Yönetimi</a:t>
            </a:r>
          </a:p>
        </p:txBody>
      </p:sp>
      <p:sp>
        <p:nvSpPr>
          <p:cNvPr id="24" name="25 Dikdörtgen"/>
          <p:cNvSpPr/>
          <p:nvPr/>
        </p:nvSpPr>
        <p:spPr>
          <a:xfrm>
            <a:off x="6172200" y="1905000"/>
            <a:ext cx="2362200" cy="60960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tr-TR" sz="1800" b="0" kern="0" dirty="0">
                <a:solidFill>
                  <a:sysClr val="windowText" lastClr="000000"/>
                </a:solidFill>
                <a:latin typeface="Calibri"/>
              </a:rPr>
              <a:t>4</a:t>
            </a:r>
            <a:r>
              <a:rPr kumimoji="0" lang="tr-TR" sz="1800" b="0" i="0" u="none" strike="noStrike" kern="0" cap="none" spc="0" normalizeH="0" baseline="0" noProof="0" dirty="0" smtClean="0">
                <a:ln>
                  <a:noFill/>
                </a:ln>
                <a:solidFill>
                  <a:sysClr val="windowText" lastClr="000000"/>
                </a:solidFill>
                <a:effectLst/>
                <a:uLnTx/>
                <a:uFillTx/>
                <a:latin typeface="Calibri"/>
                <a:ea typeface="+mn-ea"/>
                <a:cs typeface="+mn-cs"/>
              </a:rPr>
              <a:t> </a:t>
            </a:r>
            <a:r>
              <a:rPr kumimoji="0" lang="tr-TR" sz="1800" b="0" i="0" u="none" strike="noStrike" kern="0" cap="none" spc="0" normalizeH="0" baseline="0" noProof="0" dirty="0">
                <a:ln>
                  <a:noFill/>
                </a:ln>
                <a:solidFill>
                  <a:sysClr val="windowText" lastClr="000000"/>
                </a:solidFill>
                <a:effectLst/>
                <a:uLnTx/>
                <a:uFillTx/>
                <a:latin typeface="Calibri"/>
                <a:ea typeface="+mn-ea"/>
                <a:cs typeface="+mn-cs"/>
              </a:rPr>
              <a:t>Yıllık Amaç ve Hedefler</a:t>
            </a:r>
          </a:p>
        </p:txBody>
      </p:sp>
      <p:sp>
        <p:nvSpPr>
          <p:cNvPr id="25" name="26 Dikdörtgen"/>
          <p:cNvSpPr/>
          <p:nvPr/>
        </p:nvSpPr>
        <p:spPr>
          <a:xfrm>
            <a:off x="6324600" y="3886200"/>
            <a:ext cx="2209800" cy="45720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a:ln>
                  <a:noFill/>
                </a:ln>
                <a:solidFill>
                  <a:sysClr val="windowText" lastClr="000000"/>
                </a:solidFill>
                <a:effectLst/>
                <a:uLnTx/>
                <a:uFillTx/>
                <a:latin typeface="Calibri"/>
                <a:ea typeface="+mn-ea"/>
                <a:cs typeface="+mn-cs"/>
              </a:rPr>
              <a:t>1 Yıllık Hedefler</a:t>
            </a:r>
          </a:p>
        </p:txBody>
      </p:sp>
      <p:sp>
        <p:nvSpPr>
          <p:cNvPr id="26" name="27 Dikdörtgen"/>
          <p:cNvSpPr/>
          <p:nvPr/>
        </p:nvSpPr>
        <p:spPr>
          <a:xfrm>
            <a:off x="381000" y="1905000"/>
            <a:ext cx="2324100" cy="68580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000" b="0" i="0" u="none" strike="noStrike" kern="0" cap="none" spc="0" normalizeH="0" baseline="0" noProof="0" dirty="0">
                <a:ln>
                  <a:noFill/>
                </a:ln>
                <a:solidFill>
                  <a:sysClr val="windowText" lastClr="000000"/>
                </a:solidFill>
                <a:effectLst/>
                <a:uLnTx/>
                <a:uFillTx/>
                <a:latin typeface="Calibri"/>
                <a:ea typeface="+mn-ea"/>
                <a:cs typeface="+mn-cs"/>
              </a:rPr>
              <a:t>Hedefler  Yakalanır</a:t>
            </a:r>
          </a:p>
        </p:txBody>
      </p:sp>
      <p:sp>
        <p:nvSpPr>
          <p:cNvPr id="27" name="28 Sağ Ok"/>
          <p:cNvSpPr/>
          <p:nvPr/>
        </p:nvSpPr>
        <p:spPr>
          <a:xfrm rot="19294600">
            <a:off x="3089647" y="2284884"/>
            <a:ext cx="597190" cy="316616"/>
          </a:xfrm>
          <a:prstGeom prst="rightArrow">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1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8" name="29 Sağ Ok"/>
          <p:cNvSpPr/>
          <p:nvPr/>
        </p:nvSpPr>
        <p:spPr>
          <a:xfrm rot="2365783">
            <a:off x="5449217" y="2380191"/>
            <a:ext cx="666117" cy="361563"/>
          </a:xfrm>
          <a:prstGeom prst="rightArrow">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1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 name="30 Sağ Ok"/>
          <p:cNvSpPr/>
          <p:nvPr/>
        </p:nvSpPr>
        <p:spPr>
          <a:xfrm rot="7444154">
            <a:off x="5573550" y="3770930"/>
            <a:ext cx="625707" cy="316616"/>
          </a:xfrm>
          <a:prstGeom prst="rightArrow">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1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0" name="31 Sağ Ok"/>
          <p:cNvSpPr/>
          <p:nvPr/>
        </p:nvSpPr>
        <p:spPr>
          <a:xfrm rot="10800000">
            <a:off x="4114800" y="4517601"/>
            <a:ext cx="762000" cy="316616"/>
          </a:xfrm>
          <a:prstGeom prst="rightArrow">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1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1" name="32 Sağ Ok"/>
          <p:cNvSpPr/>
          <p:nvPr/>
        </p:nvSpPr>
        <p:spPr>
          <a:xfrm rot="13203499">
            <a:off x="2843485" y="3833862"/>
            <a:ext cx="663185" cy="316616"/>
          </a:xfrm>
          <a:prstGeom prst="rightArrow">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100" b="0" i="0" u="none" strike="noStrike" kern="0" cap="none" spc="0" normalizeH="0" baseline="0" noProof="0">
              <a:ln>
                <a:noFill/>
              </a:ln>
              <a:solidFill>
                <a:sysClr val="windowText" lastClr="000000"/>
              </a:solidFill>
              <a:effectLst/>
              <a:uLnTx/>
              <a:uFillTx/>
              <a:latin typeface="Calibri"/>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İç kontrol nedir? </a:t>
            </a:r>
            <a:endParaRPr lang="tr-TR" dirty="0"/>
          </a:p>
        </p:txBody>
      </p:sp>
      <p:sp>
        <p:nvSpPr>
          <p:cNvPr id="3" name="2 İçerik Yer Tutucusu"/>
          <p:cNvSpPr>
            <a:spLocks noGrp="1"/>
          </p:cNvSpPr>
          <p:nvPr>
            <p:ph idx="1"/>
          </p:nvPr>
        </p:nvSpPr>
        <p:spPr/>
        <p:txBody>
          <a:bodyPr/>
          <a:lstStyle/>
          <a:p>
            <a:pPr eaLnBrk="1" hangingPunct="1">
              <a:lnSpc>
                <a:spcPct val="80000"/>
              </a:lnSpc>
              <a:buClr>
                <a:srgbClr val="002060"/>
              </a:buClr>
              <a:buSzPct val="150000"/>
              <a:buFont typeface="Arial" pitchFamily="34" charset="0"/>
              <a:buChar char="•"/>
              <a:defRPr/>
            </a:pPr>
            <a:r>
              <a:rPr lang="tr-TR" u="sng" dirty="0" smtClean="0">
                <a:solidFill>
                  <a:srgbClr val="FF0000"/>
                </a:solidFill>
                <a:latin typeface="Arial" charset="0"/>
              </a:rPr>
              <a:t>Bir süreçtir </a:t>
            </a:r>
            <a:r>
              <a:rPr lang="tr-TR" dirty="0" smtClean="0">
                <a:latin typeface="Arial" charset="0"/>
              </a:rPr>
              <a:t>– amaca ulaşmak için bir araçtır, kendisi amaç değildir. </a:t>
            </a:r>
            <a:endParaRPr lang="tr-TR" dirty="0" smtClean="0">
              <a:latin typeface="Arial" charset="0"/>
            </a:endParaRPr>
          </a:p>
          <a:p>
            <a:pPr eaLnBrk="1" hangingPunct="1">
              <a:lnSpc>
                <a:spcPct val="80000"/>
              </a:lnSpc>
              <a:buClr>
                <a:srgbClr val="002060"/>
              </a:buClr>
              <a:buSzPct val="150000"/>
              <a:buFont typeface="Arial" pitchFamily="34" charset="0"/>
              <a:buChar char="•"/>
              <a:defRPr/>
            </a:pPr>
            <a:r>
              <a:rPr lang="tr-TR" u="sng" dirty="0" smtClean="0">
                <a:solidFill>
                  <a:srgbClr val="FF0000"/>
                </a:solidFill>
                <a:latin typeface="Arial" charset="0"/>
              </a:rPr>
              <a:t>Çalışanlar </a:t>
            </a:r>
            <a:r>
              <a:rPr lang="tr-TR" u="sng" dirty="0" smtClean="0">
                <a:solidFill>
                  <a:srgbClr val="FF0000"/>
                </a:solidFill>
                <a:latin typeface="Arial" charset="0"/>
              </a:rPr>
              <a:t>tarafından uygulanır </a:t>
            </a:r>
            <a:r>
              <a:rPr lang="tr-TR" dirty="0" smtClean="0">
                <a:latin typeface="Arial" charset="0"/>
              </a:rPr>
              <a:t>– sadece politikalar, yoklamalar ve formlardan oluşmaz, aynı zamanda kurumun her düzeyindeki çalışanları da </a:t>
            </a:r>
            <a:r>
              <a:rPr lang="tr-TR" dirty="0" smtClean="0">
                <a:latin typeface="Arial" charset="0"/>
              </a:rPr>
              <a:t>kapsar.</a:t>
            </a:r>
          </a:p>
          <a:p>
            <a:pPr eaLnBrk="1" hangingPunct="1">
              <a:lnSpc>
                <a:spcPct val="80000"/>
              </a:lnSpc>
              <a:buClr>
                <a:srgbClr val="002060"/>
              </a:buClr>
              <a:buSzPct val="150000"/>
              <a:buFont typeface="Arial" pitchFamily="34" charset="0"/>
              <a:buChar char="•"/>
              <a:defRPr/>
            </a:pPr>
            <a:r>
              <a:rPr lang="tr-TR" dirty="0" smtClean="0">
                <a:latin typeface="Arial" charset="0"/>
              </a:rPr>
              <a:t>Kurumun </a:t>
            </a:r>
            <a:r>
              <a:rPr lang="tr-TR" dirty="0" smtClean="0">
                <a:latin typeface="Arial" charset="0"/>
              </a:rPr>
              <a:t>yönetimine </a:t>
            </a:r>
            <a:r>
              <a:rPr lang="tr-TR" u="sng" dirty="0" smtClean="0">
                <a:solidFill>
                  <a:srgbClr val="FF0000"/>
                </a:solidFill>
                <a:latin typeface="Arial" charset="0"/>
              </a:rPr>
              <a:t>makul bir güvence</a:t>
            </a:r>
            <a:r>
              <a:rPr lang="tr-TR" dirty="0" smtClean="0">
                <a:solidFill>
                  <a:srgbClr val="FF0000"/>
                </a:solidFill>
                <a:latin typeface="Arial" charset="0"/>
              </a:rPr>
              <a:t> </a:t>
            </a:r>
            <a:r>
              <a:rPr lang="tr-TR" dirty="0" smtClean="0">
                <a:latin typeface="Arial" charset="0"/>
              </a:rPr>
              <a:t>sağlar.</a:t>
            </a:r>
          </a:p>
          <a:p>
            <a:pPr eaLnBrk="1" hangingPunct="1">
              <a:lnSpc>
                <a:spcPct val="80000"/>
              </a:lnSpc>
              <a:buClr>
                <a:srgbClr val="002060"/>
              </a:buClr>
              <a:buSzPct val="150000"/>
              <a:buFont typeface="Arial" pitchFamily="34" charset="0"/>
              <a:buChar char="•"/>
              <a:defRPr/>
            </a:pPr>
            <a:r>
              <a:rPr lang="tr-TR" u="sng" dirty="0" smtClean="0">
                <a:solidFill>
                  <a:srgbClr val="FF0000"/>
                </a:solidFill>
                <a:latin typeface="Arial" charset="0"/>
              </a:rPr>
              <a:t>Hedeflere</a:t>
            </a:r>
            <a:r>
              <a:rPr lang="tr-TR" dirty="0" smtClean="0">
                <a:solidFill>
                  <a:srgbClr val="FE1C16"/>
                </a:solidFill>
              </a:rPr>
              <a:t> </a:t>
            </a:r>
            <a:r>
              <a:rPr lang="tr-TR" dirty="0" smtClean="0">
                <a:latin typeface="Arial" charset="0"/>
              </a:rPr>
              <a:t>ulaşılması için donanımdır.</a:t>
            </a:r>
          </a:p>
          <a:p>
            <a:pPr>
              <a:buNone/>
            </a:pP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dirty="0" smtClean="0"/>
              <a:t>İç kontrol sisteminde kime, hangi roller düşer?</a:t>
            </a:r>
            <a:endParaRPr lang="tr-TR" sz="3200" dirty="0"/>
          </a:p>
        </p:txBody>
      </p:sp>
      <p:sp>
        <p:nvSpPr>
          <p:cNvPr id="3" name="2 İçerik Yer Tutucusu"/>
          <p:cNvSpPr>
            <a:spLocks noGrp="1"/>
          </p:cNvSpPr>
          <p:nvPr>
            <p:ph idx="1"/>
          </p:nvPr>
        </p:nvSpPr>
        <p:spPr>
          <a:xfrm>
            <a:off x="304800" y="1600200"/>
            <a:ext cx="8534400" cy="4953000"/>
          </a:xfrm>
        </p:spPr>
        <p:txBody>
          <a:bodyPr/>
          <a:lstStyle/>
          <a:p>
            <a:pPr algn="just">
              <a:lnSpc>
                <a:spcPct val="80000"/>
              </a:lnSpc>
              <a:buNone/>
            </a:pPr>
            <a:endParaRPr lang="tr-TR" altLang="tr-TR" sz="2400" dirty="0" smtClean="0">
              <a:solidFill>
                <a:srgbClr val="F81D06"/>
              </a:solidFill>
            </a:endParaRPr>
          </a:p>
          <a:p>
            <a:pPr algn="just">
              <a:lnSpc>
                <a:spcPct val="80000"/>
              </a:lnSpc>
              <a:buNone/>
            </a:pPr>
            <a:r>
              <a:rPr lang="tr-TR" altLang="tr-TR" sz="2400" dirty="0" smtClean="0">
                <a:solidFill>
                  <a:srgbClr val="F81D06"/>
                </a:solidFill>
              </a:rPr>
              <a:t>Üst </a:t>
            </a:r>
            <a:r>
              <a:rPr lang="tr-TR" altLang="tr-TR" sz="2400" dirty="0" smtClean="0">
                <a:solidFill>
                  <a:srgbClr val="F81D06"/>
                </a:solidFill>
              </a:rPr>
              <a:t>yönetici:</a:t>
            </a:r>
            <a:r>
              <a:rPr lang="tr-TR" altLang="tr-TR" sz="2400" dirty="0" smtClean="0">
                <a:solidFill>
                  <a:schemeClr val="accent2"/>
                </a:solidFill>
              </a:rPr>
              <a:t> </a:t>
            </a:r>
            <a:r>
              <a:rPr lang="tr-TR" altLang="tr-TR" sz="2400" dirty="0" err="1" smtClean="0">
                <a:solidFill>
                  <a:srgbClr val="000099"/>
                </a:solidFill>
              </a:rPr>
              <a:t>idared</a:t>
            </a:r>
            <a:r>
              <a:rPr lang="tr-TR" altLang="tr-TR" sz="2400" dirty="0" smtClean="0">
                <a:solidFill>
                  <a:srgbClr val="000099"/>
                </a:solidFill>
              </a:rPr>
              <a:t> </a:t>
            </a:r>
            <a:r>
              <a:rPr lang="tr-TR" altLang="tr-TR" sz="2400" dirty="0" smtClean="0">
                <a:solidFill>
                  <a:srgbClr val="000099"/>
                </a:solidFill>
              </a:rPr>
              <a:t>yeterli ve etkili bir iç kontrol </a:t>
            </a:r>
            <a:r>
              <a:rPr lang="tr-TR" altLang="tr-TR" sz="2400" dirty="0" smtClean="0">
                <a:solidFill>
                  <a:srgbClr val="000099"/>
                </a:solidFill>
              </a:rPr>
              <a:t>sisteminin</a:t>
            </a:r>
          </a:p>
          <a:p>
            <a:pPr algn="just">
              <a:lnSpc>
                <a:spcPct val="80000"/>
              </a:lnSpc>
              <a:buNone/>
            </a:pPr>
            <a:r>
              <a:rPr lang="tr-TR" altLang="tr-TR" sz="2400" dirty="0" smtClean="0">
                <a:solidFill>
                  <a:srgbClr val="000099"/>
                </a:solidFill>
              </a:rPr>
              <a:t>kurulmasını </a:t>
            </a:r>
            <a:r>
              <a:rPr lang="tr-TR" altLang="tr-TR" sz="2400" dirty="0" smtClean="0">
                <a:solidFill>
                  <a:srgbClr val="000099"/>
                </a:solidFill>
              </a:rPr>
              <a:t>sağlamak, işleyişi izlemek ve gerekli </a:t>
            </a:r>
            <a:r>
              <a:rPr lang="tr-TR" altLang="tr-TR" sz="2400" dirty="0" smtClean="0">
                <a:solidFill>
                  <a:srgbClr val="000099"/>
                </a:solidFill>
              </a:rPr>
              <a:t>tedbirler</a:t>
            </a:r>
          </a:p>
          <a:p>
            <a:pPr algn="just">
              <a:lnSpc>
                <a:spcPct val="80000"/>
              </a:lnSpc>
              <a:buNone/>
            </a:pPr>
            <a:r>
              <a:rPr lang="tr-TR" altLang="tr-TR" sz="2400" dirty="0" smtClean="0">
                <a:solidFill>
                  <a:srgbClr val="000099"/>
                </a:solidFill>
              </a:rPr>
              <a:t>alarak </a:t>
            </a:r>
            <a:r>
              <a:rPr lang="tr-TR" altLang="tr-TR" sz="2400" dirty="0" smtClean="0">
                <a:solidFill>
                  <a:srgbClr val="000099"/>
                </a:solidFill>
              </a:rPr>
              <a:t>geliştirmek.</a:t>
            </a:r>
          </a:p>
          <a:p>
            <a:pPr algn="just">
              <a:lnSpc>
                <a:spcPct val="80000"/>
              </a:lnSpc>
              <a:buNone/>
            </a:pPr>
            <a:r>
              <a:rPr lang="tr-TR" altLang="tr-TR" sz="2400" dirty="0" smtClean="0">
                <a:solidFill>
                  <a:srgbClr val="F81D06"/>
                </a:solidFill>
              </a:rPr>
              <a:t>Birim </a:t>
            </a:r>
            <a:r>
              <a:rPr lang="tr-TR" altLang="tr-TR" sz="2400" dirty="0" smtClean="0">
                <a:solidFill>
                  <a:srgbClr val="F81D06"/>
                </a:solidFill>
              </a:rPr>
              <a:t>başkanları (harcama yetkilileri): </a:t>
            </a:r>
            <a:r>
              <a:rPr lang="tr-TR" altLang="tr-TR" sz="2400" dirty="0" smtClean="0">
                <a:solidFill>
                  <a:srgbClr val="000099"/>
                </a:solidFill>
              </a:rPr>
              <a:t>Birimlerinde etkili bir </a:t>
            </a:r>
            <a:r>
              <a:rPr lang="tr-TR" altLang="tr-TR" sz="2400" dirty="0" smtClean="0">
                <a:solidFill>
                  <a:srgbClr val="000099"/>
                </a:solidFill>
              </a:rPr>
              <a:t>iç</a:t>
            </a:r>
          </a:p>
          <a:p>
            <a:pPr algn="just">
              <a:lnSpc>
                <a:spcPct val="80000"/>
              </a:lnSpc>
              <a:buNone/>
            </a:pPr>
            <a:r>
              <a:rPr lang="tr-TR" altLang="tr-TR" sz="2400" dirty="0" smtClean="0">
                <a:solidFill>
                  <a:srgbClr val="000099"/>
                </a:solidFill>
              </a:rPr>
              <a:t>kontrol </a:t>
            </a:r>
            <a:r>
              <a:rPr lang="tr-TR" altLang="tr-TR" sz="2400" dirty="0" smtClean="0">
                <a:solidFill>
                  <a:srgbClr val="000099"/>
                </a:solidFill>
              </a:rPr>
              <a:t>sistemi oluşturmak, uygulamak ve geliştirmek.</a:t>
            </a:r>
          </a:p>
          <a:p>
            <a:pPr algn="just">
              <a:lnSpc>
                <a:spcPct val="80000"/>
              </a:lnSpc>
              <a:buNone/>
            </a:pPr>
            <a:r>
              <a:rPr lang="tr-TR" altLang="tr-TR" sz="2400" dirty="0" smtClean="0">
                <a:solidFill>
                  <a:srgbClr val="F81D06"/>
                </a:solidFill>
              </a:rPr>
              <a:t>Strateji Geliştirme / Araştırma </a:t>
            </a:r>
            <a:r>
              <a:rPr lang="tr-TR" altLang="tr-TR" sz="2400" dirty="0" smtClean="0">
                <a:solidFill>
                  <a:srgbClr val="F81D06"/>
                </a:solidFill>
              </a:rPr>
              <a:t>Birimi Yöneticileri: </a:t>
            </a:r>
            <a:r>
              <a:rPr lang="tr-TR" altLang="tr-TR" sz="2400" dirty="0" smtClean="0">
                <a:solidFill>
                  <a:srgbClr val="000099"/>
                </a:solidFill>
              </a:rPr>
              <a:t>İç </a:t>
            </a:r>
            <a:r>
              <a:rPr lang="tr-TR" altLang="tr-TR" sz="2400" dirty="0" smtClean="0">
                <a:solidFill>
                  <a:srgbClr val="000099"/>
                </a:solidFill>
              </a:rPr>
              <a:t>kontrol</a:t>
            </a:r>
          </a:p>
          <a:p>
            <a:pPr algn="just">
              <a:lnSpc>
                <a:spcPct val="80000"/>
              </a:lnSpc>
              <a:buNone/>
            </a:pPr>
            <a:r>
              <a:rPr lang="tr-TR" altLang="tr-TR" sz="2400" dirty="0" smtClean="0">
                <a:solidFill>
                  <a:srgbClr val="000099"/>
                </a:solidFill>
              </a:rPr>
              <a:t>sisteminin </a:t>
            </a:r>
            <a:r>
              <a:rPr lang="tr-TR" altLang="tr-TR" sz="2400" dirty="0" smtClean="0">
                <a:solidFill>
                  <a:srgbClr val="000099"/>
                </a:solidFill>
              </a:rPr>
              <a:t>kurulması çalışmalarını başlatmak, bu </a:t>
            </a:r>
            <a:r>
              <a:rPr lang="tr-TR" altLang="tr-TR" sz="2400" dirty="0" smtClean="0">
                <a:solidFill>
                  <a:srgbClr val="000099"/>
                </a:solidFill>
              </a:rPr>
              <a:t>amaçla</a:t>
            </a:r>
          </a:p>
          <a:p>
            <a:pPr algn="just">
              <a:lnSpc>
                <a:spcPct val="80000"/>
              </a:lnSpc>
              <a:buNone/>
            </a:pPr>
            <a:r>
              <a:rPr lang="tr-TR" altLang="tr-TR" sz="2400" dirty="0" smtClean="0">
                <a:solidFill>
                  <a:srgbClr val="000099"/>
                </a:solidFill>
              </a:rPr>
              <a:t>çalışmaları </a:t>
            </a:r>
            <a:r>
              <a:rPr lang="tr-TR" altLang="tr-TR" sz="2400" dirty="0" smtClean="0">
                <a:solidFill>
                  <a:srgbClr val="000099"/>
                </a:solidFill>
              </a:rPr>
              <a:t>koordine etmek ve teknik destek sağlamak.</a:t>
            </a:r>
          </a:p>
          <a:p>
            <a:pPr algn="just">
              <a:lnSpc>
                <a:spcPct val="80000"/>
              </a:lnSpc>
              <a:buNone/>
            </a:pPr>
            <a:r>
              <a:rPr lang="tr-TR" altLang="tr-TR" sz="2400" dirty="0" smtClean="0">
                <a:solidFill>
                  <a:srgbClr val="FF0000"/>
                </a:solidFill>
              </a:rPr>
              <a:t>İ</a:t>
            </a:r>
            <a:r>
              <a:rPr lang="tr-TR" altLang="tr-TR" sz="2400" dirty="0" smtClean="0">
                <a:solidFill>
                  <a:srgbClr val="F81D06"/>
                </a:solidFill>
              </a:rPr>
              <a:t>ç </a:t>
            </a:r>
            <a:r>
              <a:rPr lang="tr-TR" altLang="tr-TR" sz="2400" dirty="0" smtClean="0">
                <a:solidFill>
                  <a:srgbClr val="F81D06"/>
                </a:solidFill>
              </a:rPr>
              <a:t>denetçiler: </a:t>
            </a:r>
            <a:r>
              <a:rPr lang="tr-TR" altLang="tr-TR" sz="2400" dirty="0" smtClean="0">
                <a:solidFill>
                  <a:srgbClr val="000099"/>
                </a:solidFill>
              </a:rPr>
              <a:t>İç kontrol sistemine ilişkin </a:t>
            </a:r>
            <a:r>
              <a:rPr lang="tr-TR" altLang="tr-TR" sz="2400" dirty="0" smtClean="0">
                <a:solidFill>
                  <a:srgbClr val="000099"/>
                </a:solidFill>
              </a:rPr>
              <a:t>tasarım ve uygulamaların </a:t>
            </a:r>
            <a:r>
              <a:rPr lang="tr-TR" altLang="tr-TR" sz="2400" dirty="0" smtClean="0">
                <a:solidFill>
                  <a:srgbClr val="000099"/>
                </a:solidFill>
              </a:rPr>
              <a:t>uygunluğunu ve yeterliliğini </a:t>
            </a:r>
            <a:r>
              <a:rPr lang="tr-TR" altLang="tr-TR" sz="2400" dirty="0" smtClean="0">
                <a:solidFill>
                  <a:srgbClr val="000099"/>
                </a:solidFill>
              </a:rPr>
              <a:t>değerlendirmek</a:t>
            </a:r>
          </a:p>
          <a:p>
            <a:pPr algn="just">
              <a:lnSpc>
                <a:spcPct val="80000"/>
              </a:lnSpc>
              <a:buNone/>
            </a:pPr>
            <a:r>
              <a:rPr lang="tr-TR" altLang="tr-TR" sz="2400" dirty="0" smtClean="0">
                <a:solidFill>
                  <a:srgbClr val="000099"/>
                </a:solidFill>
              </a:rPr>
              <a:t>  ve </a:t>
            </a:r>
            <a:r>
              <a:rPr lang="tr-TR" altLang="tr-TR" sz="2400" dirty="0" smtClean="0">
                <a:solidFill>
                  <a:srgbClr val="000099"/>
                </a:solidFill>
              </a:rPr>
              <a:t>geliştirilmesi için öneriler sunmak.</a:t>
            </a:r>
          </a:p>
          <a:p>
            <a:endParaRPr lang="tr-TR" sz="24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762000"/>
            <a:ext cx="8839200" cy="838200"/>
          </a:xfrm>
        </p:spPr>
        <p:txBody>
          <a:bodyPr/>
          <a:lstStyle/>
          <a:p>
            <a:r>
              <a:rPr lang="tr-TR" sz="3200" dirty="0" smtClean="0"/>
              <a:t>Oda-Borsalarda görev paylaşımı nasıl olmalıdır? </a:t>
            </a:r>
            <a:endParaRPr lang="tr-TR" sz="3200" dirty="0"/>
          </a:p>
        </p:txBody>
      </p:sp>
      <p:sp>
        <p:nvSpPr>
          <p:cNvPr id="3" name="2 İçerik Yer Tutucusu"/>
          <p:cNvSpPr>
            <a:spLocks noGrp="1"/>
          </p:cNvSpPr>
          <p:nvPr>
            <p:ph idx="1"/>
          </p:nvPr>
        </p:nvSpPr>
        <p:spPr/>
        <p:txBody>
          <a:bodyPr/>
          <a:lstStyle/>
          <a:p>
            <a:pPr marL="342900" lvl="1" indent="-342900">
              <a:buClr>
                <a:srgbClr val="E60000"/>
              </a:buClr>
              <a:buSzPct val="85000"/>
              <a:buFont typeface="Wingdings" pitchFamily="2" charset="2"/>
              <a:buChar char="§"/>
              <a:defRPr/>
            </a:pPr>
            <a:r>
              <a:rPr lang="tr-TR" sz="2400" dirty="0" smtClean="0">
                <a:ea typeface="+mn-ea"/>
              </a:rPr>
              <a:t>Oda/ Borsa Başkanı:</a:t>
            </a:r>
          </a:p>
          <a:p>
            <a:pPr marL="742950" lvl="2" indent="-342900">
              <a:buClr>
                <a:srgbClr val="E60000"/>
              </a:buClr>
              <a:buSzPct val="85000"/>
              <a:buFont typeface="Wingdings" pitchFamily="2" charset="2"/>
              <a:buChar char="§"/>
              <a:defRPr/>
            </a:pPr>
            <a:r>
              <a:rPr lang="tr-TR" dirty="0" smtClean="0">
                <a:ea typeface="+mn-ea"/>
              </a:rPr>
              <a:t>İç kontrol güvence beyanını imzalar </a:t>
            </a:r>
          </a:p>
          <a:p>
            <a:pPr marL="742950" lvl="2" indent="-342900">
              <a:buClr>
                <a:srgbClr val="E60000"/>
              </a:buClr>
              <a:buSzPct val="85000"/>
              <a:buFont typeface="Wingdings" pitchFamily="2" charset="2"/>
              <a:buChar char="§"/>
              <a:defRPr/>
            </a:pPr>
            <a:r>
              <a:rPr lang="tr-TR" dirty="0" smtClean="0">
                <a:ea typeface="+mn-ea"/>
              </a:rPr>
              <a:t>Oda ve borsalarda iç kontrolden nihai </a:t>
            </a:r>
            <a:r>
              <a:rPr lang="tr-TR" dirty="0" smtClean="0">
                <a:ea typeface="+mn-ea"/>
              </a:rPr>
              <a:t>sorumludur</a:t>
            </a:r>
          </a:p>
          <a:p>
            <a:pPr marL="742950" lvl="2" indent="-342900">
              <a:buClr>
                <a:srgbClr val="E60000"/>
              </a:buClr>
              <a:buSzPct val="85000"/>
              <a:buFont typeface="Wingdings" pitchFamily="2" charset="2"/>
              <a:buChar char="§"/>
              <a:defRPr/>
            </a:pPr>
            <a:r>
              <a:rPr lang="tr-TR" dirty="0" smtClean="0">
                <a:ea typeface="+mn-ea"/>
              </a:rPr>
              <a:t>Eylem </a:t>
            </a:r>
            <a:r>
              <a:rPr lang="tr-TR" dirty="0" smtClean="0">
                <a:ea typeface="+mn-ea"/>
              </a:rPr>
              <a:t>planının uygulamasını </a:t>
            </a:r>
            <a:r>
              <a:rPr lang="tr-TR" dirty="0" smtClean="0">
                <a:ea typeface="+mn-ea"/>
              </a:rPr>
              <a:t>izler</a:t>
            </a:r>
          </a:p>
          <a:p>
            <a:pPr marL="742950" lvl="2" indent="-342900">
              <a:buClr>
                <a:srgbClr val="E60000"/>
              </a:buClr>
              <a:buSzPct val="85000"/>
              <a:buFont typeface="Wingdings" pitchFamily="2" charset="2"/>
              <a:buChar char="§"/>
              <a:defRPr/>
            </a:pPr>
            <a:r>
              <a:rPr lang="tr-TR" dirty="0" smtClean="0">
                <a:ea typeface="+mn-ea"/>
              </a:rPr>
              <a:t>Revizeler </a:t>
            </a:r>
            <a:r>
              <a:rPr lang="tr-TR" dirty="0" smtClean="0">
                <a:ea typeface="+mn-ea"/>
              </a:rPr>
              <a:t>ister veya revize taleplerini onaylar</a:t>
            </a:r>
          </a:p>
          <a:p>
            <a:pPr marL="85725" lvl="1" indent="0" algn="just" eaLnBrk="1" hangingPunct="1">
              <a:buClr>
                <a:schemeClr val="hlink"/>
              </a:buClr>
              <a:buFontTx/>
              <a:buNone/>
              <a:defRPr/>
            </a:pPr>
            <a:r>
              <a:rPr lang="tr-TR" sz="2400" b="1" u="sng" dirty="0" smtClean="0">
                <a:solidFill>
                  <a:srgbClr val="000000"/>
                </a:solidFill>
                <a:latin typeface="Arial" pitchFamily="34" charset="0"/>
                <a:cs typeface="Arial" pitchFamily="34" charset="0"/>
              </a:rPr>
              <a:t>İzleme </a:t>
            </a:r>
            <a:r>
              <a:rPr lang="tr-TR" sz="2400" b="1" u="sng" dirty="0" smtClean="0">
                <a:solidFill>
                  <a:srgbClr val="000000"/>
                </a:solidFill>
                <a:latin typeface="Arial" pitchFamily="34" charset="0"/>
                <a:cs typeface="Arial" pitchFamily="34" charset="0"/>
              </a:rPr>
              <a:t>ve Yönlendirme Kurulu:</a:t>
            </a:r>
            <a:r>
              <a:rPr lang="tr-TR" sz="2400" dirty="0" smtClean="0">
                <a:solidFill>
                  <a:srgbClr val="000000"/>
                </a:solidFill>
                <a:latin typeface="Arial" pitchFamily="34" charset="0"/>
                <a:cs typeface="Arial" pitchFamily="34" charset="0"/>
              </a:rPr>
              <a:t> </a:t>
            </a:r>
          </a:p>
          <a:p>
            <a:pPr marL="85725" lvl="1" indent="0" algn="just" eaLnBrk="1" hangingPunct="1">
              <a:buClr>
                <a:schemeClr val="hlink"/>
              </a:buClr>
              <a:buFontTx/>
              <a:buNone/>
              <a:defRPr/>
            </a:pPr>
            <a:r>
              <a:rPr lang="tr-TR" sz="2400" dirty="0" smtClean="0">
                <a:ea typeface="+mn-ea"/>
              </a:rPr>
              <a:t>Üçer aylık periyotlarla toplantı</a:t>
            </a:r>
          </a:p>
          <a:p>
            <a:pPr marL="85725" lvl="1" indent="0" algn="just" eaLnBrk="1" hangingPunct="1">
              <a:buClr>
                <a:schemeClr val="hlink"/>
              </a:buClr>
              <a:buFontTx/>
              <a:buNone/>
              <a:defRPr/>
            </a:pPr>
            <a:r>
              <a:rPr lang="tr-TR" sz="2400" b="1" dirty="0" smtClean="0">
                <a:ea typeface="+mn-ea"/>
              </a:rPr>
              <a:t>Gündem: </a:t>
            </a:r>
          </a:p>
          <a:p>
            <a:pPr marL="85725" lvl="1" indent="0" algn="just" eaLnBrk="1" hangingPunct="1">
              <a:buClr>
                <a:schemeClr val="hlink"/>
              </a:buClr>
              <a:buFontTx/>
              <a:buNone/>
              <a:defRPr/>
            </a:pPr>
            <a:r>
              <a:rPr lang="tr-TR" sz="2400" dirty="0" smtClean="0">
                <a:ea typeface="+mn-ea"/>
              </a:rPr>
              <a:t>İç Kontrol Eylem Planı uygulamaları ve sonuçları</a:t>
            </a:r>
          </a:p>
          <a:p>
            <a:pPr marL="85725" lvl="1" indent="0" algn="just" eaLnBrk="1" hangingPunct="1">
              <a:buClr>
                <a:schemeClr val="hlink"/>
              </a:buClr>
              <a:buFontTx/>
              <a:buNone/>
              <a:defRPr/>
            </a:pPr>
            <a:r>
              <a:rPr lang="tr-TR" sz="2400" dirty="0" smtClean="0">
                <a:ea typeface="+mn-ea"/>
              </a:rPr>
              <a:t>Birimlerin </a:t>
            </a:r>
            <a:r>
              <a:rPr lang="tr-TR" sz="2400" dirty="0" err="1" smtClean="0">
                <a:ea typeface="+mn-ea"/>
              </a:rPr>
              <a:t>durumlarıtartışı</a:t>
            </a:r>
            <a:r>
              <a:rPr lang="tr-TR" sz="2400" dirty="0" smtClean="0">
                <a:ea typeface="+mn-ea"/>
              </a:rPr>
              <a:t> </a:t>
            </a:r>
            <a:r>
              <a:rPr lang="tr-TR" sz="2400" dirty="0" err="1" smtClean="0">
                <a:ea typeface="+mn-ea"/>
              </a:rPr>
              <a:t>lır</a:t>
            </a:r>
            <a:endParaRPr lang="tr-TR" sz="2400" dirty="0" smtClean="0">
              <a:ea typeface="+mn-ea"/>
            </a:endParaRPr>
          </a:p>
          <a:p>
            <a:pPr marL="85725" lvl="1" indent="0" algn="just" eaLnBrk="1" hangingPunct="1">
              <a:buClr>
                <a:schemeClr val="hlink"/>
              </a:buClr>
              <a:buFontTx/>
              <a:buNone/>
              <a:defRPr/>
            </a:pPr>
            <a:r>
              <a:rPr lang="tr-TR" sz="2400" dirty="0" smtClean="0">
                <a:ea typeface="+mn-ea"/>
              </a:rPr>
              <a:t>Gerektiğinde revizyon kararı alınır (üst yöneticiye sunulmak üzere)</a:t>
            </a:r>
          </a:p>
          <a:p>
            <a:pPr>
              <a:buNone/>
            </a:pPr>
            <a:endParaRPr lang="tr-TR" sz="2400" dirty="0" smtClean="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52400" y="762000"/>
            <a:ext cx="8686800" cy="838200"/>
          </a:xfrm>
        </p:spPr>
        <p:txBody>
          <a:bodyPr/>
          <a:lstStyle/>
          <a:p>
            <a:r>
              <a:rPr lang="tr-TR" sz="3200" dirty="0" smtClean="0"/>
              <a:t>Oda-Borsalarda görev paylaşımı nasıl olmalıdır? </a:t>
            </a:r>
            <a:endParaRPr lang="tr-TR" sz="3200" dirty="0"/>
          </a:p>
        </p:txBody>
      </p:sp>
      <p:sp>
        <p:nvSpPr>
          <p:cNvPr id="3" name="2 İçerik Yer Tutucusu"/>
          <p:cNvSpPr>
            <a:spLocks noGrp="1"/>
          </p:cNvSpPr>
          <p:nvPr>
            <p:ph idx="1"/>
          </p:nvPr>
        </p:nvSpPr>
        <p:spPr/>
        <p:txBody>
          <a:bodyPr/>
          <a:lstStyle/>
          <a:p>
            <a:pPr marL="71438" lvl="1" indent="0" algn="just" eaLnBrk="1" hangingPunct="1">
              <a:buClr>
                <a:srgbClr val="FF0000"/>
              </a:buClr>
              <a:buFont typeface="Wingdings" pitchFamily="2" charset="2"/>
              <a:buChar char="§"/>
              <a:defRPr/>
            </a:pPr>
            <a:r>
              <a:rPr lang="tr-TR" sz="2400" b="1" u="sng" dirty="0" smtClean="0">
                <a:solidFill>
                  <a:srgbClr val="000000"/>
                </a:solidFill>
                <a:latin typeface="Arial" pitchFamily="34" charset="0"/>
                <a:cs typeface="Arial" pitchFamily="34" charset="0"/>
              </a:rPr>
              <a:t>Strateji Geliştirme Birimi</a:t>
            </a:r>
            <a:endParaRPr lang="tr-TR" sz="2400" b="1" u="sng" dirty="0" smtClean="0">
              <a:solidFill>
                <a:srgbClr val="000000"/>
              </a:solidFill>
              <a:latin typeface="Arial" pitchFamily="34" charset="0"/>
              <a:cs typeface="Arial" pitchFamily="34" charset="0"/>
            </a:endParaRPr>
          </a:p>
          <a:p>
            <a:pPr marL="471488" lvl="2" indent="0" algn="just" eaLnBrk="1" hangingPunct="1">
              <a:buClr>
                <a:srgbClr val="FF0000"/>
              </a:buClr>
              <a:buFont typeface="Wingdings" pitchFamily="2" charset="2"/>
              <a:buChar char="§"/>
              <a:defRPr/>
            </a:pPr>
            <a:r>
              <a:rPr lang="tr-TR" dirty="0" smtClean="0">
                <a:latin typeface="Arial" pitchFamily="34" charset="0"/>
                <a:cs typeface="Arial" pitchFamily="34" charset="0"/>
              </a:rPr>
              <a:t>Birimlerde iç kontrol uygulamalarına rehberlik ve koordinasyon</a:t>
            </a:r>
          </a:p>
          <a:p>
            <a:pPr marL="471488" lvl="2" indent="0" algn="just" eaLnBrk="1" hangingPunct="1">
              <a:buClr>
                <a:srgbClr val="FF0000"/>
              </a:buClr>
              <a:buFont typeface="Wingdings" pitchFamily="2" charset="2"/>
              <a:buChar char="§"/>
              <a:defRPr/>
            </a:pPr>
            <a:r>
              <a:rPr lang="tr-TR" sz="2400" dirty="0" smtClean="0">
                <a:latin typeface="Arial" pitchFamily="34" charset="0"/>
                <a:cs typeface="Arial" pitchFamily="34" charset="0"/>
              </a:rPr>
              <a:t>İlgili </a:t>
            </a:r>
            <a:r>
              <a:rPr lang="tr-TR" sz="2400" dirty="0" smtClean="0">
                <a:latin typeface="Arial" pitchFamily="34" charset="0"/>
                <a:cs typeface="Arial" pitchFamily="34" charset="0"/>
              </a:rPr>
              <a:t>eğitimler (düzenlenmesi, verilmesi) </a:t>
            </a:r>
            <a:endParaRPr lang="tr-TR" sz="2400" dirty="0" smtClean="0">
              <a:latin typeface="Arial" pitchFamily="34" charset="0"/>
              <a:cs typeface="Arial" pitchFamily="34" charset="0"/>
            </a:endParaRPr>
          </a:p>
          <a:p>
            <a:pPr marL="471488" lvl="2" indent="0" algn="just" eaLnBrk="1" hangingPunct="1">
              <a:buClr>
                <a:srgbClr val="FF0000"/>
              </a:buClr>
              <a:buFont typeface="Wingdings" pitchFamily="2" charset="2"/>
              <a:buChar char="§"/>
              <a:defRPr/>
            </a:pPr>
            <a:r>
              <a:rPr lang="tr-TR" sz="2400" dirty="0" smtClean="0">
                <a:latin typeface="Arial" pitchFamily="34" charset="0"/>
                <a:cs typeface="Arial" pitchFamily="34" charset="0"/>
              </a:rPr>
              <a:t>İzleme </a:t>
            </a:r>
            <a:r>
              <a:rPr lang="tr-TR" sz="2400" dirty="0" smtClean="0">
                <a:latin typeface="Arial" pitchFamily="34" charset="0"/>
                <a:cs typeface="Arial" pitchFamily="34" charset="0"/>
              </a:rPr>
              <a:t>raporlarının alınması, </a:t>
            </a:r>
            <a:r>
              <a:rPr lang="tr-TR" sz="2400" dirty="0" smtClean="0">
                <a:latin typeface="Arial" pitchFamily="34" charset="0"/>
                <a:cs typeface="Arial" pitchFamily="34" charset="0"/>
              </a:rPr>
              <a:t>konsolidasyonu</a:t>
            </a:r>
          </a:p>
          <a:p>
            <a:pPr marL="471488" lvl="2" indent="0" algn="just" eaLnBrk="1" hangingPunct="1">
              <a:buClr>
                <a:srgbClr val="FF0000"/>
              </a:buClr>
              <a:buFont typeface="Wingdings" pitchFamily="2" charset="2"/>
              <a:buChar char="§"/>
              <a:defRPr/>
            </a:pPr>
            <a:r>
              <a:rPr lang="tr-TR" sz="2400" dirty="0" smtClean="0">
                <a:latin typeface="Arial" pitchFamily="34" charset="0"/>
                <a:cs typeface="Arial" pitchFamily="34" charset="0"/>
              </a:rPr>
              <a:t>İzleme </a:t>
            </a:r>
            <a:r>
              <a:rPr lang="tr-TR" sz="2400" dirty="0" smtClean="0">
                <a:latin typeface="Arial" pitchFamily="34" charset="0"/>
                <a:cs typeface="Arial" pitchFamily="34" charset="0"/>
              </a:rPr>
              <a:t>ve Yönlendirme Kurulu Toplantılarının koordinasyonu </a:t>
            </a:r>
            <a:endParaRPr lang="tr-TR" sz="2400" dirty="0" smtClean="0">
              <a:latin typeface="Arial" pitchFamily="34" charset="0"/>
              <a:cs typeface="Arial" pitchFamily="34" charset="0"/>
            </a:endParaRPr>
          </a:p>
          <a:p>
            <a:pPr marL="471488" lvl="2" indent="0" algn="just" eaLnBrk="1" hangingPunct="1">
              <a:buClr>
                <a:srgbClr val="FF0000"/>
              </a:buClr>
              <a:buFont typeface="Wingdings" pitchFamily="2" charset="2"/>
              <a:buChar char="§"/>
              <a:defRPr/>
            </a:pPr>
            <a:r>
              <a:rPr lang="tr-TR" sz="2400" dirty="0" smtClean="0">
                <a:latin typeface="Arial" pitchFamily="34" charset="0"/>
                <a:cs typeface="Arial" pitchFamily="34" charset="0"/>
              </a:rPr>
              <a:t>Uygulama </a:t>
            </a:r>
            <a:r>
              <a:rPr lang="tr-TR" sz="2400" dirty="0" smtClean="0">
                <a:latin typeface="Arial" pitchFamily="34" charset="0"/>
                <a:cs typeface="Arial" pitchFamily="34" charset="0"/>
              </a:rPr>
              <a:t>ve toplantı sonuçlarının üst yöneticiye </a:t>
            </a:r>
            <a:r>
              <a:rPr lang="tr-TR" sz="2400" dirty="0" smtClean="0">
                <a:latin typeface="Arial" pitchFamily="34" charset="0"/>
                <a:cs typeface="Arial" pitchFamily="34" charset="0"/>
              </a:rPr>
              <a:t>raporlanması</a:t>
            </a:r>
          </a:p>
          <a:p>
            <a:pPr marL="471488" lvl="2" indent="0" algn="just" eaLnBrk="1" hangingPunct="1">
              <a:buClr>
                <a:srgbClr val="FF0000"/>
              </a:buClr>
              <a:buFont typeface="Wingdings" pitchFamily="2" charset="2"/>
              <a:buChar char="§"/>
              <a:defRPr/>
            </a:pPr>
            <a:r>
              <a:rPr lang="tr-TR" sz="2400" dirty="0" smtClean="0">
                <a:latin typeface="Arial" pitchFamily="34" charset="0"/>
                <a:cs typeface="Arial" pitchFamily="34" charset="0"/>
              </a:rPr>
              <a:t>Üst </a:t>
            </a:r>
            <a:r>
              <a:rPr lang="tr-TR" sz="2400" dirty="0" smtClean="0">
                <a:latin typeface="Arial" pitchFamily="34" charset="0"/>
                <a:cs typeface="Arial" pitchFamily="34" charset="0"/>
              </a:rPr>
              <a:t>yöneticinin talimatlarının birimlere ulaştırılması</a:t>
            </a:r>
          </a:p>
          <a:p>
            <a:pPr>
              <a:buNone/>
            </a:pP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52400" y="762000"/>
            <a:ext cx="8686800" cy="838200"/>
          </a:xfrm>
        </p:spPr>
        <p:txBody>
          <a:bodyPr/>
          <a:lstStyle/>
          <a:p>
            <a:r>
              <a:rPr lang="tr-TR" sz="3200" dirty="0" smtClean="0"/>
              <a:t>Oda-Borsalarda görev paylaşımı nasıl olmalıdır? </a:t>
            </a:r>
            <a:endParaRPr lang="tr-TR" sz="3200" dirty="0"/>
          </a:p>
        </p:txBody>
      </p:sp>
      <p:sp>
        <p:nvSpPr>
          <p:cNvPr id="3" name="2 İçerik Yer Tutucusu"/>
          <p:cNvSpPr>
            <a:spLocks noGrp="1"/>
          </p:cNvSpPr>
          <p:nvPr>
            <p:ph idx="1"/>
          </p:nvPr>
        </p:nvSpPr>
        <p:spPr/>
        <p:txBody>
          <a:bodyPr/>
          <a:lstStyle/>
          <a:p>
            <a:pPr marL="71438" lvl="1" indent="0" algn="just" eaLnBrk="1" hangingPunct="1">
              <a:buClr>
                <a:schemeClr val="hlink"/>
              </a:buClr>
              <a:buFontTx/>
              <a:buNone/>
              <a:defRPr/>
            </a:pPr>
            <a:r>
              <a:rPr lang="tr-TR" b="1" u="sng" dirty="0" smtClean="0">
                <a:solidFill>
                  <a:srgbClr val="000000"/>
                </a:solidFill>
                <a:latin typeface="Arial" pitchFamily="34" charset="0"/>
                <a:cs typeface="Arial" pitchFamily="34" charset="0"/>
              </a:rPr>
              <a:t>Harcama Birimi: </a:t>
            </a:r>
            <a:r>
              <a:rPr lang="tr-TR" dirty="0" smtClean="0">
                <a:latin typeface="Arial" pitchFamily="34" charset="0"/>
                <a:cs typeface="Arial" pitchFamily="34" charset="0"/>
              </a:rPr>
              <a:t>İç kontrolün uygulanması</a:t>
            </a:r>
          </a:p>
          <a:p>
            <a:pPr marL="42863" lvl="2" indent="0">
              <a:lnSpc>
                <a:spcPct val="80000"/>
              </a:lnSpc>
              <a:buClr>
                <a:srgbClr val="E51FE5"/>
              </a:buClr>
              <a:buSzPct val="150000"/>
              <a:buFontTx/>
              <a:buNone/>
              <a:defRPr/>
            </a:pPr>
            <a:endParaRPr lang="tr-TR" sz="800" dirty="0" smtClean="0">
              <a:latin typeface="Arial" pitchFamily="34" charset="0"/>
              <a:cs typeface="Arial" pitchFamily="34" charset="0"/>
            </a:endParaRPr>
          </a:p>
          <a:p>
            <a:pPr marL="271463" lvl="2">
              <a:buClr>
                <a:srgbClr val="E51FE5"/>
              </a:buClr>
              <a:buSzPct val="150000"/>
              <a:buNone/>
              <a:defRPr/>
            </a:pPr>
            <a:r>
              <a:rPr lang="tr-TR" b="1" i="1" u="sng" dirty="0" smtClean="0">
                <a:latin typeface="Arial" pitchFamily="34" charset="0"/>
                <a:cs typeface="Arial" pitchFamily="34" charset="0"/>
              </a:rPr>
              <a:t>Birim Koordinatörü</a:t>
            </a:r>
            <a:r>
              <a:rPr lang="tr-TR" b="1" i="1" dirty="0" smtClean="0">
                <a:latin typeface="Arial" pitchFamily="34" charset="0"/>
                <a:cs typeface="Arial" pitchFamily="34" charset="0"/>
              </a:rPr>
              <a:t>:</a:t>
            </a:r>
            <a:r>
              <a:rPr lang="tr-TR" dirty="0" smtClean="0">
                <a:latin typeface="Arial" pitchFamily="34" charset="0"/>
                <a:cs typeface="Arial" pitchFamily="34" charset="0"/>
              </a:rPr>
              <a:t> İzleme ve Yönlendirme Kurulu üyesi, Biriminde gerçekleştirilecek Eylem Planı çalışmalarının koordinasyonu, </a:t>
            </a:r>
          </a:p>
          <a:p>
            <a:pPr marL="842963" lvl="3" indent="-342900">
              <a:buSzPct val="100000"/>
              <a:buFont typeface="Arial" pitchFamily="34" charset="0"/>
              <a:buChar char="‒"/>
              <a:defRPr/>
            </a:pPr>
            <a:r>
              <a:rPr lang="tr-TR" dirty="0" smtClean="0">
                <a:latin typeface="Arial" pitchFamily="34" charset="0"/>
                <a:cs typeface="Arial" pitchFamily="34" charset="0"/>
              </a:rPr>
              <a:t>harcama birimi yöneticisi ile çalışma grupları, </a:t>
            </a:r>
            <a:r>
              <a:rPr lang="tr-TR" dirty="0" smtClean="0">
                <a:latin typeface="Arial" pitchFamily="34" charset="0"/>
                <a:cs typeface="Arial" pitchFamily="34" charset="0"/>
              </a:rPr>
              <a:t>birimi </a:t>
            </a:r>
            <a:r>
              <a:rPr lang="tr-TR" dirty="0" smtClean="0">
                <a:latin typeface="Arial" pitchFamily="34" charset="0"/>
                <a:cs typeface="Arial" pitchFamily="34" charset="0"/>
              </a:rPr>
              <a:t>ile Kurul ve </a:t>
            </a:r>
          </a:p>
          <a:p>
            <a:pPr marL="842963" lvl="3" indent="-342900">
              <a:buSzPct val="100000"/>
              <a:buNone/>
              <a:defRPr/>
            </a:pPr>
            <a:r>
              <a:rPr lang="tr-TR" dirty="0" smtClean="0">
                <a:latin typeface="Arial" pitchFamily="34" charset="0"/>
                <a:cs typeface="Arial" pitchFamily="34" charset="0"/>
              </a:rPr>
              <a:t>birimler arasındaki </a:t>
            </a:r>
            <a:r>
              <a:rPr lang="tr-TR" dirty="0" smtClean="0">
                <a:latin typeface="Arial" pitchFamily="34" charset="0"/>
                <a:cs typeface="Arial" pitchFamily="34" charset="0"/>
              </a:rPr>
              <a:t> </a:t>
            </a:r>
            <a:r>
              <a:rPr lang="tr-TR" dirty="0" smtClean="0">
                <a:latin typeface="Arial" pitchFamily="34" charset="0"/>
                <a:cs typeface="Arial" pitchFamily="34" charset="0"/>
              </a:rPr>
              <a:t>koordinasyon ve iletişim</a:t>
            </a:r>
          </a:p>
          <a:p>
            <a:pPr marL="271463" lvl="2">
              <a:buClr>
                <a:srgbClr val="E51FE5"/>
              </a:buClr>
              <a:buSzPct val="150000"/>
              <a:buFont typeface="Arial" pitchFamily="34" charset="0"/>
              <a:buChar char="•"/>
              <a:defRPr/>
            </a:pPr>
            <a:r>
              <a:rPr lang="tr-TR" b="1" i="1" u="sng" dirty="0" smtClean="0">
                <a:latin typeface="Arial" pitchFamily="34" charset="0"/>
                <a:cs typeface="Arial" pitchFamily="34" charset="0"/>
              </a:rPr>
              <a:t>İletişim noktası</a:t>
            </a:r>
            <a:r>
              <a:rPr lang="tr-TR" i="1" dirty="0" smtClean="0">
                <a:latin typeface="Arial" pitchFamily="34" charset="0"/>
                <a:cs typeface="Arial" pitchFamily="34" charset="0"/>
              </a:rPr>
              <a:t>:</a:t>
            </a:r>
            <a:r>
              <a:rPr lang="tr-TR" dirty="0" smtClean="0">
                <a:latin typeface="Arial" pitchFamily="34" charset="0"/>
                <a:cs typeface="Arial" pitchFamily="34" charset="0"/>
              </a:rPr>
              <a:t> SGB ile birim arasındaki iletişimi sağlama, birim izleme raporlarını hazırlayıp gönderme</a:t>
            </a:r>
          </a:p>
          <a:p>
            <a:pPr marL="271463" lvl="2">
              <a:buClr>
                <a:srgbClr val="E51FE5"/>
              </a:buClr>
              <a:buSzPct val="150000"/>
              <a:buFont typeface="Arial" pitchFamily="34" charset="0"/>
              <a:buChar char="•"/>
              <a:defRPr/>
            </a:pPr>
            <a:r>
              <a:rPr lang="tr-TR" b="1" i="1" u="sng" dirty="0" smtClean="0">
                <a:solidFill>
                  <a:srgbClr val="000000"/>
                </a:solidFill>
                <a:latin typeface="Arial" pitchFamily="34" charset="0"/>
                <a:cs typeface="Arial" pitchFamily="34" charset="0"/>
              </a:rPr>
              <a:t>Çalışma grupları</a:t>
            </a:r>
            <a:r>
              <a:rPr lang="tr-TR" dirty="0" smtClean="0">
                <a:latin typeface="Arial" pitchFamily="34" charset="0"/>
                <a:cs typeface="Arial" pitchFamily="34" charset="0"/>
              </a:rPr>
              <a:t>: Eylemleri birim için gerçekleştirme</a:t>
            </a:r>
            <a:endParaRPr lang="fr-FR" dirty="0" smtClean="0">
              <a:latin typeface="Arial" pitchFamily="34" charset="0"/>
              <a:cs typeface="Arial" pitchFamily="34" charset="0"/>
            </a:endParaRPr>
          </a:p>
          <a:p>
            <a:pPr>
              <a:buNone/>
            </a:pP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2800" dirty="0" smtClean="0"/>
              <a:t>Oda-Borsalarda görev paylaşımı nasıl olmalıdır? </a:t>
            </a:r>
            <a:endParaRPr lang="tr-TR" sz="2800" dirty="0"/>
          </a:p>
        </p:txBody>
      </p:sp>
      <p:sp>
        <p:nvSpPr>
          <p:cNvPr id="3" name="2 İçerik Yer Tutucusu"/>
          <p:cNvSpPr>
            <a:spLocks noGrp="1"/>
          </p:cNvSpPr>
          <p:nvPr>
            <p:ph idx="1"/>
          </p:nvPr>
        </p:nvSpPr>
        <p:spPr/>
        <p:txBody>
          <a:bodyPr/>
          <a:lstStyle/>
          <a:p>
            <a:pPr marL="85725" lvl="1" indent="0" algn="just" eaLnBrk="1" hangingPunct="1">
              <a:buClr>
                <a:schemeClr val="hlink"/>
              </a:buClr>
              <a:buFontTx/>
              <a:buNone/>
              <a:defRPr/>
            </a:pPr>
            <a:r>
              <a:rPr lang="tr-TR" b="1" u="sng" dirty="0" smtClean="0">
                <a:solidFill>
                  <a:srgbClr val="000000"/>
                </a:solidFill>
                <a:latin typeface="Arial" pitchFamily="34" charset="0"/>
                <a:cs typeface="Arial" pitchFamily="34" charset="0"/>
              </a:rPr>
              <a:t>İç Denetim:</a:t>
            </a:r>
            <a:r>
              <a:rPr lang="tr-TR" dirty="0" smtClean="0">
                <a:solidFill>
                  <a:srgbClr val="000000"/>
                </a:solidFill>
                <a:latin typeface="Arial" pitchFamily="34" charset="0"/>
                <a:cs typeface="Arial" pitchFamily="34" charset="0"/>
              </a:rPr>
              <a:t> </a:t>
            </a:r>
          </a:p>
          <a:p>
            <a:pPr marL="428625" lvl="1" indent="-342900" eaLnBrk="1" hangingPunct="1">
              <a:buClr>
                <a:srgbClr val="E51FE5"/>
              </a:buClr>
              <a:buSzPct val="150000"/>
              <a:buFont typeface="Arial" pitchFamily="34" charset="0"/>
              <a:buChar char="•"/>
              <a:defRPr/>
            </a:pPr>
            <a:endParaRPr lang="tr-TR" dirty="0" smtClean="0">
              <a:latin typeface="Arial" pitchFamily="34" charset="0"/>
              <a:cs typeface="Arial" pitchFamily="34" charset="0"/>
            </a:endParaRPr>
          </a:p>
          <a:p>
            <a:pPr marL="428625" lvl="1" indent="-342900" eaLnBrk="1" hangingPunct="1">
              <a:buClr>
                <a:srgbClr val="E51FE5"/>
              </a:buClr>
              <a:buSzPct val="150000"/>
              <a:buFont typeface="Arial" pitchFamily="34" charset="0"/>
              <a:buChar char="•"/>
              <a:defRPr/>
            </a:pPr>
            <a:r>
              <a:rPr lang="tr-TR" dirty="0" smtClean="0">
                <a:latin typeface="Arial" pitchFamily="34" charset="0"/>
                <a:cs typeface="Arial" pitchFamily="34" charset="0"/>
              </a:rPr>
              <a:t>Kontrollerin verimliliğini </a:t>
            </a:r>
            <a:r>
              <a:rPr lang="en-US" dirty="0" smtClean="0">
                <a:latin typeface="Arial" pitchFamily="34" charset="0"/>
                <a:cs typeface="Arial" pitchFamily="34" charset="0"/>
              </a:rPr>
              <a:t>&amp; et</a:t>
            </a:r>
            <a:r>
              <a:rPr lang="tr-TR" dirty="0" smtClean="0">
                <a:latin typeface="Arial" pitchFamily="34" charset="0"/>
                <a:cs typeface="Arial" pitchFamily="34" charset="0"/>
              </a:rPr>
              <a:t>kinliğini değerlendirmek</a:t>
            </a:r>
          </a:p>
          <a:p>
            <a:pPr marL="428625" lvl="1" indent="-342900" eaLnBrk="1" hangingPunct="1">
              <a:buClr>
                <a:srgbClr val="E51FE5"/>
              </a:buClr>
              <a:buSzPct val="150000"/>
              <a:buFont typeface="Arial" pitchFamily="34" charset="0"/>
              <a:buChar char="•"/>
              <a:defRPr/>
            </a:pPr>
            <a:r>
              <a:rPr lang="tr-TR" dirty="0" smtClean="0">
                <a:latin typeface="Arial" pitchFamily="34" charset="0"/>
                <a:cs typeface="Arial" pitchFamily="34" charset="0"/>
              </a:rPr>
              <a:t>Gerektiğinde, yeni kontroller tavsiye etmek ya da gereksiz kontrollere son verilmesini önermek </a:t>
            </a:r>
          </a:p>
          <a:p>
            <a:pPr>
              <a:buNone/>
            </a:pP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İç kontrol sayesinde</a:t>
            </a:r>
            <a:endParaRPr lang="tr-TR" dirty="0"/>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18</a:t>
            </a:fld>
            <a:endParaRPr lang="en-US"/>
          </a:p>
        </p:txBody>
      </p:sp>
      <p:grpSp>
        <p:nvGrpSpPr>
          <p:cNvPr id="26" name="Group 33"/>
          <p:cNvGrpSpPr>
            <a:grpSpLocks noGrp="1"/>
          </p:cNvGrpSpPr>
          <p:nvPr>
            <p:ph idx="1"/>
          </p:nvPr>
        </p:nvGrpSpPr>
        <p:grpSpPr bwMode="auto">
          <a:xfrm>
            <a:off x="304800" y="1752600"/>
            <a:ext cx="8534400" cy="4800600"/>
            <a:chOff x="288" y="891"/>
            <a:chExt cx="5366" cy="2862"/>
          </a:xfrm>
        </p:grpSpPr>
        <p:sp>
          <p:nvSpPr>
            <p:cNvPr id="27" name="Text Box 4"/>
            <p:cNvSpPr txBox="1">
              <a:spLocks noChangeArrowheads="1"/>
            </p:cNvSpPr>
            <p:nvPr/>
          </p:nvSpPr>
          <p:spPr bwMode="auto">
            <a:xfrm>
              <a:off x="288" y="2007"/>
              <a:ext cx="1394" cy="89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smtClean="0">
                  <a:ln>
                    <a:noFill/>
                  </a:ln>
                  <a:solidFill>
                    <a:sysClr val="windowText" lastClr="000000"/>
                  </a:solidFill>
                  <a:effectLst/>
                  <a:uLnTx/>
                  <a:uFillTx/>
                  <a:latin typeface="Arial" pitchFamily="34" charset="0"/>
                </a:rPr>
                <a:t>Kaynakların</a:t>
              </a:r>
            </a:p>
            <a:p>
              <a:pPr marL="0" marR="0" lvl="0" indent="0"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smtClean="0">
                  <a:ln>
                    <a:noFill/>
                  </a:ln>
                  <a:solidFill>
                    <a:sysClr val="windowText" lastClr="000000"/>
                  </a:solidFill>
                  <a:effectLst/>
                  <a:uLnTx/>
                  <a:uFillTx/>
                  <a:latin typeface="Arial" pitchFamily="34" charset="0"/>
                </a:rPr>
                <a:t>Karşılığı</a:t>
              </a:r>
            </a:p>
            <a:p>
              <a:pPr marL="0" marR="0" lvl="0" indent="0"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smtClean="0">
                  <a:ln>
                    <a:noFill/>
                  </a:ln>
                  <a:solidFill>
                    <a:sysClr val="windowText" lastClr="000000"/>
                  </a:solidFill>
                  <a:effectLst/>
                  <a:uLnTx/>
                  <a:uFillTx/>
                  <a:latin typeface="Arial" pitchFamily="34" charset="0"/>
                </a:rPr>
                <a:t>(Performans)</a:t>
              </a:r>
            </a:p>
          </p:txBody>
        </p:sp>
        <p:sp>
          <p:nvSpPr>
            <p:cNvPr id="28" name="Rectangle 5"/>
            <p:cNvSpPr>
              <a:spLocks noChangeArrowheads="1"/>
            </p:cNvSpPr>
            <p:nvPr/>
          </p:nvSpPr>
          <p:spPr bwMode="auto">
            <a:xfrm>
              <a:off x="2016" y="3264"/>
              <a:ext cx="2114" cy="489"/>
            </a:xfrm>
            <a:prstGeom prst="rect">
              <a:avLst/>
            </a:prstGeom>
            <a:solidFill>
              <a:srgbClr val="BED3E8"/>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latin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smtClean="0">
                  <a:ln>
                    <a:noFill/>
                  </a:ln>
                  <a:solidFill>
                    <a:sysClr val="windowText" lastClr="000000"/>
                  </a:solidFill>
                  <a:effectLst/>
                  <a:uLnTx/>
                  <a:uFillTx/>
                  <a:latin typeface="Arial" pitchFamily="34" charset="0"/>
                </a:rPr>
                <a:t>Sonuçlar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latin typeface="Arial" pitchFamily="34" charset="0"/>
              </a:endParaRPr>
            </a:p>
          </p:txBody>
        </p:sp>
        <p:sp>
          <p:nvSpPr>
            <p:cNvPr id="29" name="Rectangle 6"/>
            <p:cNvSpPr>
              <a:spLocks noChangeArrowheads="1"/>
            </p:cNvSpPr>
            <p:nvPr/>
          </p:nvSpPr>
          <p:spPr bwMode="auto">
            <a:xfrm>
              <a:off x="2016" y="2640"/>
              <a:ext cx="2114" cy="490"/>
            </a:xfrm>
            <a:prstGeom prst="rect">
              <a:avLst/>
            </a:prstGeom>
            <a:solidFill>
              <a:srgbClr val="BED3E8"/>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smtClean="0">
                  <a:ln>
                    <a:noFill/>
                  </a:ln>
                  <a:solidFill>
                    <a:sysClr val="windowText" lastClr="000000"/>
                  </a:solidFill>
                  <a:effectLst/>
                  <a:uLnTx/>
                  <a:uFillTx/>
                  <a:latin typeface="Arial" pitchFamily="34" charset="0"/>
                </a:rPr>
                <a:t>Çıktılar</a:t>
              </a:r>
            </a:p>
          </p:txBody>
        </p:sp>
        <p:sp>
          <p:nvSpPr>
            <p:cNvPr id="30" name="Rectangle 7"/>
            <p:cNvSpPr>
              <a:spLocks noChangeArrowheads="1"/>
            </p:cNvSpPr>
            <p:nvPr/>
          </p:nvSpPr>
          <p:spPr bwMode="auto">
            <a:xfrm>
              <a:off x="2018" y="2055"/>
              <a:ext cx="2114" cy="489"/>
            </a:xfrm>
            <a:prstGeom prst="rect">
              <a:avLst/>
            </a:prstGeom>
            <a:solidFill>
              <a:srgbClr val="BED3E8"/>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smtClean="0">
                  <a:ln>
                    <a:noFill/>
                  </a:ln>
                  <a:solidFill>
                    <a:sysClr val="windowText" lastClr="000000"/>
                  </a:solidFill>
                  <a:effectLst/>
                  <a:uLnTx/>
                  <a:uFillTx/>
                  <a:latin typeface="Arial" pitchFamily="34" charset="0"/>
                </a:rPr>
                <a:t>Operasyonlar</a:t>
              </a:r>
            </a:p>
          </p:txBody>
        </p:sp>
        <p:sp>
          <p:nvSpPr>
            <p:cNvPr id="31" name="Rectangle 8"/>
            <p:cNvSpPr>
              <a:spLocks noChangeArrowheads="1"/>
            </p:cNvSpPr>
            <p:nvPr/>
          </p:nvSpPr>
          <p:spPr bwMode="auto">
            <a:xfrm>
              <a:off x="1968" y="1440"/>
              <a:ext cx="2114" cy="490"/>
            </a:xfrm>
            <a:prstGeom prst="rect">
              <a:avLst/>
            </a:prstGeom>
            <a:solidFill>
              <a:srgbClr val="BED3E8"/>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smtClean="0">
                  <a:ln>
                    <a:noFill/>
                  </a:ln>
                  <a:solidFill>
                    <a:sysClr val="windowText" lastClr="000000"/>
                  </a:solidFill>
                  <a:effectLst/>
                  <a:uLnTx/>
                  <a:uFillTx/>
                  <a:latin typeface="Arial" pitchFamily="34" charset="0"/>
                </a:rPr>
                <a:t>Girdiler</a:t>
              </a:r>
            </a:p>
          </p:txBody>
        </p:sp>
        <p:sp>
          <p:nvSpPr>
            <p:cNvPr id="32" name="Rectangle 9"/>
            <p:cNvSpPr>
              <a:spLocks noChangeArrowheads="1"/>
            </p:cNvSpPr>
            <p:nvPr/>
          </p:nvSpPr>
          <p:spPr bwMode="auto">
            <a:xfrm>
              <a:off x="1995" y="891"/>
              <a:ext cx="2114" cy="489"/>
            </a:xfrm>
            <a:prstGeom prst="rect">
              <a:avLst/>
            </a:prstGeom>
            <a:solidFill>
              <a:srgbClr val="BED3E8"/>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smtClean="0">
                  <a:ln>
                    <a:noFill/>
                  </a:ln>
                  <a:solidFill>
                    <a:sysClr val="windowText" lastClr="000000"/>
                  </a:solidFill>
                  <a:effectLst/>
                  <a:uLnTx/>
                  <a:uFillTx/>
                  <a:latin typeface="Arial" pitchFamily="34" charset="0"/>
                </a:rPr>
                <a:t>Maliyetler</a:t>
              </a:r>
            </a:p>
          </p:txBody>
        </p:sp>
        <p:sp>
          <p:nvSpPr>
            <p:cNvPr id="33" name="Line 11"/>
            <p:cNvSpPr>
              <a:spLocks noChangeShapeType="1"/>
            </p:cNvSpPr>
            <p:nvPr/>
          </p:nvSpPr>
          <p:spPr bwMode="auto">
            <a:xfrm>
              <a:off x="4132" y="1157"/>
              <a:ext cx="265" cy="0"/>
            </a:xfrm>
            <a:prstGeom prst="line">
              <a:avLst/>
            </a:prstGeom>
            <a:noFill/>
            <a:ln w="9525">
              <a:solidFill>
                <a:srgbClr val="00000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endParaRPr>
            </a:p>
          </p:txBody>
        </p:sp>
        <p:sp>
          <p:nvSpPr>
            <p:cNvPr id="34" name="Line 12"/>
            <p:cNvSpPr>
              <a:spLocks noChangeShapeType="1"/>
            </p:cNvSpPr>
            <p:nvPr/>
          </p:nvSpPr>
          <p:spPr bwMode="auto">
            <a:xfrm>
              <a:off x="4132" y="1727"/>
              <a:ext cx="265" cy="0"/>
            </a:xfrm>
            <a:prstGeom prst="line">
              <a:avLst/>
            </a:prstGeom>
            <a:noFill/>
            <a:ln w="9525">
              <a:solidFill>
                <a:srgbClr val="00000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endParaRPr>
            </a:p>
          </p:txBody>
        </p:sp>
        <p:sp>
          <p:nvSpPr>
            <p:cNvPr id="35" name="Line 15"/>
            <p:cNvSpPr>
              <a:spLocks noChangeShapeType="1"/>
            </p:cNvSpPr>
            <p:nvPr/>
          </p:nvSpPr>
          <p:spPr bwMode="auto">
            <a:xfrm>
              <a:off x="4132" y="1810"/>
              <a:ext cx="330" cy="0"/>
            </a:xfrm>
            <a:prstGeom prst="line">
              <a:avLst/>
            </a:prstGeom>
            <a:noFill/>
            <a:ln w="9525">
              <a:solidFill>
                <a:srgbClr val="00000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endParaRPr>
            </a:p>
          </p:txBody>
        </p:sp>
        <p:sp>
          <p:nvSpPr>
            <p:cNvPr id="36" name="Line 16"/>
            <p:cNvSpPr>
              <a:spLocks noChangeShapeType="1"/>
            </p:cNvSpPr>
            <p:nvPr/>
          </p:nvSpPr>
          <p:spPr bwMode="auto">
            <a:xfrm>
              <a:off x="4132" y="2870"/>
              <a:ext cx="330" cy="0"/>
            </a:xfrm>
            <a:prstGeom prst="line">
              <a:avLst/>
            </a:prstGeom>
            <a:noFill/>
            <a:ln w="9525">
              <a:solidFill>
                <a:srgbClr val="00000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endParaRPr>
            </a:p>
          </p:txBody>
        </p:sp>
        <p:sp>
          <p:nvSpPr>
            <p:cNvPr id="37" name="Line 19"/>
            <p:cNvSpPr>
              <a:spLocks noChangeShapeType="1"/>
            </p:cNvSpPr>
            <p:nvPr/>
          </p:nvSpPr>
          <p:spPr bwMode="auto">
            <a:xfrm>
              <a:off x="4132" y="2953"/>
              <a:ext cx="265" cy="0"/>
            </a:xfrm>
            <a:prstGeom prst="line">
              <a:avLst/>
            </a:prstGeom>
            <a:noFill/>
            <a:ln w="9525">
              <a:solidFill>
                <a:srgbClr val="00000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endParaRPr>
            </a:p>
          </p:txBody>
        </p:sp>
        <p:sp>
          <p:nvSpPr>
            <p:cNvPr id="38" name="Line 20"/>
            <p:cNvSpPr>
              <a:spLocks noChangeShapeType="1"/>
            </p:cNvSpPr>
            <p:nvPr/>
          </p:nvSpPr>
          <p:spPr bwMode="auto">
            <a:xfrm>
              <a:off x="4132" y="3523"/>
              <a:ext cx="265" cy="0"/>
            </a:xfrm>
            <a:prstGeom prst="line">
              <a:avLst/>
            </a:prstGeom>
            <a:noFill/>
            <a:ln w="9525">
              <a:solidFill>
                <a:srgbClr val="00000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endParaRPr>
            </a:p>
          </p:txBody>
        </p:sp>
        <p:sp>
          <p:nvSpPr>
            <p:cNvPr id="39" name="Line 21"/>
            <p:cNvSpPr>
              <a:spLocks noChangeShapeType="1"/>
            </p:cNvSpPr>
            <p:nvPr/>
          </p:nvSpPr>
          <p:spPr bwMode="auto">
            <a:xfrm>
              <a:off x="4397" y="2953"/>
              <a:ext cx="0" cy="570"/>
            </a:xfrm>
            <a:prstGeom prst="line">
              <a:avLst/>
            </a:prstGeom>
            <a:noFill/>
            <a:ln w="9525">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endParaRPr>
            </a:p>
          </p:txBody>
        </p:sp>
        <p:sp>
          <p:nvSpPr>
            <p:cNvPr id="40" name="Text Box 22"/>
            <p:cNvSpPr txBox="1">
              <a:spLocks noChangeArrowheads="1"/>
            </p:cNvSpPr>
            <p:nvPr/>
          </p:nvSpPr>
          <p:spPr bwMode="auto">
            <a:xfrm>
              <a:off x="4464" y="3168"/>
              <a:ext cx="793" cy="34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smtClean="0">
                  <a:ln>
                    <a:noFill/>
                  </a:ln>
                  <a:solidFill>
                    <a:sysClr val="windowText" lastClr="000000"/>
                  </a:solidFill>
                  <a:effectLst/>
                  <a:uLnTx/>
                  <a:uFillTx/>
                  <a:latin typeface="Arial" pitchFamily="34" charset="0"/>
                </a:rPr>
                <a:t>Etkililik</a:t>
              </a:r>
            </a:p>
          </p:txBody>
        </p:sp>
        <p:sp>
          <p:nvSpPr>
            <p:cNvPr id="41" name="Text Box 23"/>
            <p:cNvSpPr txBox="1">
              <a:spLocks noChangeArrowheads="1"/>
            </p:cNvSpPr>
            <p:nvPr/>
          </p:nvSpPr>
          <p:spPr bwMode="auto">
            <a:xfrm>
              <a:off x="4454" y="2112"/>
              <a:ext cx="998" cy="34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smtClean="0">
                  <a:ln>
                    <a:noFill/>
                  </a:ln>
                  <a:solidFill>
                    <a:sysClr val="windowText" lastClr="000000"/>
                  </a:solidFill>
                  <a:effectLst/>
                  <a:uLnTx/>
                  <a:uFillTx/>
                  <a:latin typeface="Arial" pitchFamily="34" charset="0"/>
                </a:rPr>
                <a:t>Verimlilik</a:t>
              </a:r>
            </a:p>
          </p:txBody>
        </p:sp>
        <p:sp>
          <p:nvSpPr>
            <p:cNvPr id="42" name="Text Box 24"/>
            <p:cNvSpPr txBox="1">
              <a:spLocks noChangeArrowheads="1"/>
            </p:cNvSpPr>
            <p:nvPr/>
          </p:nvSpPr>
          <p:spPr bwMode="auto">
            <a:xfrm>
              <a:off x="4367" y="1201"/>
              <a:ext cx="1287" cy="34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smtClean="0">
                  <a:ln>
                    <a:noFill/>
                  </a:ln>
                  <a:solidFill>
                    <a:sysClr val="windowText" lastClr="000000"/>
                  </a:solidFill>
                  <a:effectLst/>
                  <a:uLnTx/>
                  <a:uFillTx/>
                  <a:latin typeface="Arial" pitchFamily="34" charset="0"/>
                </a:rPr>
                <a:t>Ekonomiklik</a:t>
              </a:r>
            </a:p>
          </p:txBody>
        </p:sp>
        <p:sp>
          <p:nvSpPr>
            <p:cNvPr id="43" name="Line 26"/>
            <p:cNvSpPr>
              <a:spLocks noChangeShapeType="1"/>
            </p:cNvSpPr>
            <p:nvPr/>
          </p:nvSpPr>
          <p:spPr bwMode="auto">
            <a:xfrm rot="10800000">
              <a:off x="1674" y="3442"/>
              <a:ext cx="330" cy="0"/>
            </a:xfrm>
            <a:prstGeom prst="line">
              <a:avLst/>
            </a:prstGeom>
            <a:noFill/>
            <a:ln w="9525">
              <a:solidFill>
                <a:srgbClr val="00000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endParaRPr>
            </a:p>
          </p:txBody>
        </p:sp>
        <p:sp>
          <p:nvSpPr>
            <p:cNvPr id="44" name="Line 27"/>
            <p:cNvSpPr>
              <a:spLocks noChangeShapeType="1"/>
            </p:cNvSpPr>
            <p:nvPr/>
          </p:nvSpPr>
          <p:spPr bwMode="auto">
            <a:xfrm rot="10800000">
              <a:off x="1674" y="1238"/>
              <a:ext cx="330" cy="0"/>
            </a:xfrm>
            <a:prstGeom prst="line">
              <a:avLst/>
            </a:prstGeom>
            <a:noFill/>
            <a:ln w="9525">
              <a:solidFill>
                <a:srgbClr val="00000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endParaRPr>
            </a:p>
          </p:txBody>
        </p:sp>
        <p:sp>
          <p:nvSpPr>
            <p:cNvPr id="45" name="Line 28"/>
            <p:cNvSpPr>
              <a:spLocks noChangeShapeType="1"/>
            </p:cNvSpPr>
            <p:nvPr/>
          </p:nvSpPr>
          <p:spPr bwMode="auto">
            <a:xfrm rot="10800000">
              <a:off x="1674" y="1238"/>
              <a:ext cx="0" cy="2204"/>
            </a:xfrm>
            <a:prstGeom prst="line">
              <a:avLst/>
            </a:prstGeom>
            <a:noFill/>
            <a:ln w="9525">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smtClean="0">
                <a:ln>
                  <a:noFill/>
                </a:ln>
                <a:solidFill>
                  <a:sysClr val="windowText" lastClr="000000"/>
                </a:solidFill>
                <a:effectLst/>
                <a:uLnTx/>
                <a:uFillTx/>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600" dirty="0" smtClean="0"/>
              <a:t>Peki, iç </a:t>
            </a:r>
            <a:r>
              <a:rPr lang="tr-TR" sz="3600" dirty="0" smtClean="0"/>
              <a:t>k</a:t>
            </a:r>
            <a:r>
              <a:rPr lang="tr-TR" sz="3600" dirty="0" smtClean="0"/>
              <a:t>ontrol sisteminin bileşenleri nelerdir? </a:t>
            </a:r>
            <a:endParaRPr lang="tr-TR" sz="36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19</a:t>
            </a:fld>
            <a:endParaRPr lang="en-US"/>
          </a:p>
        </p:txBody>
      </p:sp>
      <p:pic>
        <p:nvPicPr>
          <p:cNvPr id="6" name="Picture 9"/>
          <p:cNvPicPr>
            <a:picLocks noChangeAspect="1" noChangeArrowheads="1"/>
          </p:cNvPicPr>
          <p:nvPr/>
        </p:nvPicPr>
        <p:blipFill>
          <a:blip r:embed="rId2" cstate="print"/>
          <a:srcRect/>
          <a:stretch>
            <a:fillRect/>
          </a:stretch>
        </p:blipFill>
        <p:spPr bwMode="auto">
          <a:xfrm>
            <a:off x="0" y="1828800"/>
            <a:ext cx="3724275" cy="4105275"/>
          </a:xfrm>
          <a:prstGeom prst="rect">
            <a:avLst/>
          </a:prstGeom>
          <a:noFill/>
        </p:spPr>
      </p:pic>
      <p:sp>
        <p:nvSpPr>
          <p:cNvPr id="13" name="7 Dikdörtgen"/>
          <p:cNvSpPr/>
          <p:nvPr/>
        </p:nvSpPr>
        <p:spPr>
          <a:xfrm>
            <a:off x="3429000" y="1752600"/>
            <a:ext cx="2495551" cy="1295400"/>
          </a:xfrm>
          <a:prstGeom prst="rect">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000" b="0" i="0" u="sng" strike="noStrike" kern="0" cap="none" spc="0" normalizeH="0" baseline="0" noProof="0" dirty="0" smtClean="0">
                <a:ln>
                  <a:noFill/>
                </a:ln>
                <a:solidFill>
                  <a:sysClr val="window" lastClr="FFFFFF"/>
                </a:solidFill>
                <a:effectLst/>
                <a:uLnTx/>
                <a:uFillTx/>
                <a:latin typeface="Calibri"/>
                <a:ea typeface="+mn-ea"/>
                <a:cs typeface="+mn-cs"/>
              </a:rPr>
              <a:t>Süreç &amp; </a:t>
            </a:r>
            <a:r>
              <a:rPr kumimoji="0" lang="tr-TR" sz="2000" b="0" i="0" u="sng" strike="noStrike" kern="0" cap="none" spc="0" normalizeH="0" baseline="0" noProof="0" dirty="0">
                <a:ln>
                  <a:noFill/>
                </a:ln>
                <a:solidFill>
                  <a:sysClr val="window" lastClr="FFFFFF"/>
                </a:solidFill>
                <a:effectLst/>
                <a:uLnTx/>
                <a:uFillTx/>
                <a:latin typeface="Calibri"/>
                <a:ea typeface="+mn-ea"/>
                <a:cs typeface="+mn-cs"/>
              </a:rPr>
              <a:t>Risk Analizi</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0" i="0" u="none" strike="noStrike" kern="0" cap="none" spc="0" normalizeH="0" baseline="0" noProof="0" dirty="0">
                <a:ln>
                  <a:noFill/>
                </a:ln>
                <a:solidFill>
                  <a:sysClr val="window" lastClr="FFFFFF"/>
                </a:solidFill>
                <a:effectLst/>
                <a:uLnTx/>
                <a:uFillTx/>
                <a:latin typeface="Calibri"/>
                <a:ea typeface="+mn-ea"/>
                <a:cs typeface="+mn-cs"/>
              </a:rPr>
              <a:t>Süreç Analizi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0" i="0" u="none" strike="noStrike" kern="0" cap="none" spc="0" normalizeH="0" baseline="0" noProof="0" dirty="0">
                <a:ln>
                  <a:noFill/>
                </a:ln>
                <a:solidFill>
                  <a:sysClr val="window" lastClr="FFFFFF"/>
                </a:solidFill>
                <a:effectLst/>
                <a:uLnTx/>
                <a:uFillTx/>
                <a:latin typeface="Calibri"/>
                <a:ea typeface="+mn-ea"/>
                <a:cs typeface="+mn-cs"/>
              </a:rPr>
              <a:t>Risk Değerlendirmesi</a:t>
            </a:r>
          </a:p>
        </p:txBody>
      </p:sp>
      <p:sp>
        <p:nvSpPr>
          <p:cNvPr id="14" name="8 Dikdörtgen"/>
          <p:cNvSpPr/>
          <p:nvPr/>
        </p:nvSpPr>
        <p:spPr>
          <a:xfrm>
            <a:off x="6019800" y="1752600"/>
            <a:ext cx="2971800" cy="1295400"/>
          </a:xfrm>
          <a:prstGeom prst="rect">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000" b="0" i="0" u="none" strike="noStrike" kern="0" cap="none" spc="0" normalizeH="0" baseline="0" noProof="0" dirty="0">
                <a:ln>
                  <a:noFill/>
                </a:ln>
                <a:solidFill>
                  <a:sysClr val="window" lastClr="FFFFFF"/>
                </a:solidFill>
                <a:effectLst/>
                <a:uLnTx/>
                <a:uFillTx/>
                <a:latin typeface="Calibri"/>
                <a:ea typeface="+mn-ea"/>
                <a:cs typeface="+mn-cs"/>
              </a:rPr>
              <a:t>Yönetimin Öz Değerlendirmeleri</a:t>
            </a:r>
          </a:p>
        </p:txBody>
      </p:sp>
      <p:sp>
        <p:nvSpPr>
          <p:cNvPr id="15" name="9 Dikdörtgen"/>
          <p:cNvSpPr/>
          <p:nvPr/>
        </p:nvSpPr>
        <p:spPr>
          <a:xfrm>
            <a:off x="3429000" y="3124200"/>
            <a:ext cx="2286001" cy="1295400"/>
          </a:xfrm>
          <a:prstGeom prst="rect">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sng" strike="noStrike" kern="0" cap="none" spc="0" normalizeH="0" baseline="0" noProof="0" dirty="0">
                <a:ln>
                  <a:noFill/>
                </a:ln>
                <a:solidFill>
                  <a:sysClr val="window" lastClr="FFFFFF"/>
                </a:solidFill>
                <a:effectLst/>
                <a:uLnTx/>
                <a:uFillTx/>
                <a:latin typeface="Calibri"/>
                <a:ea typeface="+mn-ea"/>
                <a:cs typeface="+mn-cs"/>
              </a:rPr>
              <a:t>Kontroller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a:ln>
                  <a:noFill/>
                </a:ln>
                <a:solidFill>
                  <a:sysClr val="window" lastClr="FFFFFF"/>
                </a:solidFill>
                <a:effectLst/>
                <a:uLnTx/>
                <a:uFillTx/>
                <a:latin typeface="Calibri"/>
                <a:ea typeface="+mn-ea"/>
                <a:cs typeface="+mn-cs"/>
              </a:rPr>
              <a:t>Tespit Edici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a:ln>
                  <a:noFill/>
                </a:ln>
                <a:solidFill>
                  <a:sysClr val="window" lastClr="FFFFFF"/>
                </a:solidFill>
                <a:effectLst/>
                <a:uLnTx/>
                <a:uFillTx/>
                <a:latin typeface="Calibri"/>
                <a:ea typeface="+mn-ea"/>
                <a:cs typeface="+mn-cs"/>
              </a:rPr>
              <a:t>Önleyici</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a:ln>
                  <a:noFill/>
                </a:ln>
                <a:solidFill>
                  <a:sysClr val="window" lastClr="FFFFFF"/>
                </a:solidFill>
                <a:effectLst/>
                <a:uLnTx/>
                <a:uFillTx/>
                <a:latin typeface="Calibri"/>
                <a:ea typeface="+mn-ea"/>
                <a:cs typeface="+mn-cs"/>
              </a:rPr>
              <a:t>Yönlendirici</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a:ln>
                  <a:noFill/>
                </a:ln>
                <a:solidFill>
                  <a:sysClr val="window" lastClr="FFFFFF"/>
                </a:solidFill>
                <a:effectLst/>
                <a:uLnTx/>
                <a:uFillTx/>
                <a:latin typeface="Calibri"/>
                <a:ea typeface="+mn-ea"/>
                <a:cs typeface="+mn-cs"/>
              </a:rPr>
              <a:t>Düzeltici </a:t>
            </a:r>
          </a:p>
        </p:txBody>
      </p:sp>
      <p:sp>
        <p:nvSpPr>
          <p:cNvPr id="16" name="10 Dikdörtgen"/>
          <p:cNvSpPr/>
          <p:nvPr/>
        </p:nvSpPr>
        <p:spPr>
          <a:xfrm>
            <a:off x="5781675" y="3124200"/>
            <a:ext cx="1838325" cy="1295400"/>
          </a:xfrm>
          <a:prstGeom prst="rect">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a:ln>
                  <a:noFill/>
                </a:ln>
                <a:solidFill>
                  <a:sysClr val="window" lastClr="FFFFFF"/>
                </a:solidFill>
                <a:effectLst/>
                <a:uLnTx/>
                <a:uFillTx/>
                <a:latin typeface="Calibri"/>
                <a:ea typeface="+mn-ea"/>
                <a:cs typeface="+mn-cs"/>
              </a:rPr>
              <a:t>Bilgi Sistemleri</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a:ln>
                  <a:noFill/>
                </a:ln>
                <a:solidFill>
                  <a:sysClr val="window" lastClr="FFFFFF"/>
                </a:solidFill>
                <a:effectLst/>
                <a:uLnTx/>
                <a:uFillTx/>
                <a:latin typeface="Calibri"/>
                <a:ea typeface="+mn-ea"/>
                <a:cs typeface="+mn-cs"/>
              </a:rPr>
              <a:t>Raporlamalar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a:ln>
                  <a:noFill/>
                </a:ln>
                <a:solidFill>
                  <a:sysClr val="window" lastClr="FFFFFF"/>
                </a:solidFill>
                <a:effectLst/>
                <a:uLnTx/>
                <a:uFillTx/>
                <a:latin typeface="Calibri"/>
                <a:ea typeface="+mn-ea"/>
                <a:cs typeface="+mn-cs"/>
              </a:rPr>
              <a:t>İletişim Faaliyetleri  </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7" name="11 Dikdörtgen"/>
          <p:cNvSpPr/>
          <p:nvPr/>
        </p:nvSpPr>
        <p:spPr>
          <a:xfrm>
            <a:off x="7696200" y="3124200"/>
            <a:ext cx="1295400" cy="1295400"/>
          </a:xfrm>
          <a:prstGeom prst="rect">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000" b="0" i="0" u="none" strike="noStrike" kern="0" cap="none" spc="0" normalizeH="0" baseline="0" noProof="0" dirty="0">
                <a:ln>
                  <a:noFill/>
                </a:ln>
                <a:solidFill>
                  <a:sysClr val="window" lastClr="FFFFFF"/>
                </a:solidFill>
                <a:effectLst/>
                <a:uLnTx/>
                <a:uFillTx/>
                <a:latin typeface="Calibri"/>
                <a:ea typeface="+mn-ea"/>
                <a:cs typeface="+mn-cs"/>
              </a:rPr>
              <a:t>İç Denetim</a:t>
            </a:r>
          </a:p>
        </p:txBody>
      </p:sp>
      <p:sp>
        <p:nvSpPr>
          <p:cNvPr id="18" name="12 Dikdörtgen"/>
          <p:cNvSpPr/>
          <p:nvPr/>
        </p:nvSpPr>
        <p:spPr>
          <a:xfrm>
            <a:off x="3429000" y="4572000"/>
            <a:ext cx="5562600" cy="1295400"/>
          </a:xfrm>
          <a:prstGeom prst="rect">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sng" strike="noStrike" kern="0" cap="none" spc="0" normalizeH="0" baseline="0" noProof="0" dirty="0">
                <a:ln>
                  <a:noFill/>
                </a:ln>
                <a:solidFill>
                  <a:sysClr val="window" lastClr="FFFFFF"/>
                </a:solidFill>
                <a:effectLst/>
                <a:uLnTx/>
                <a:uFillTx/>
                <a:latin typeface="Calibri"/>
                <a:ea typeface="+mn-ea"/>
                <a:cs typeface="+mn-cs"/>
              </a:rPr>
              <a:t>Yönetim &amp; Organizasyon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strike="noStrike" kern="0" cap="none" spc="0" normalizeH="0" baseline="0" noProof="0" dirty="0">
                <a:ln>
                  <a:noFill/>
                </a:ln>
                <a:solidFill>
                  <a:sysClr val="window" lastClr="FFFFFF"/>
                </a:solidFill>
                <a:effectLst/>
                <a:uLnTx/>
                <a:uFillTx/>
                <a:latin typeface="Calibri"/>
                <a:ea typeface="+mn-ea"/>
                <a:cs typeface="+mn-cs"/>
              </a:rPr>
              <a:t>Stratejik hedefler, organizasyon yapısı, </a:t>
            </a:r>
            <a:r>
              <a:rPr kumimoji="0" lang="tr-TR" sz="1800" b="0" i="0" strike="noStrike" kern="0" cap="none" spc="0" normalizeH="0" baseline="0" noProof="0" dirty="0" smtClean="0">
                <a:ln>
                  <a:noFill/>
                </a:ln>
                <a:solidFill>
                  <a:sysClr val="window" lastClr="FFFFFF"/>
                </a:solidFill>
                <a:effectLst/>
                <a:uLnTx/>
                <a:uFillTx/>
                <a:latin typeface="Calibri"/>
                <a:ea typeface="+mn-ea"/>
                <a:cs typeface="+mn-cs"/>
              </a:rPr>
              <a:t>süreçler</a:t>
            </a:r>
            <a:r>
              <a:rPr kumimoji="0" lang="tr-TR" sz="1800" b="0" i="0" strike="noStrike" kern="0" cap="none" spc="0" normalizeH="0" baseline="0" noProof="0" dirty="0">
                <a:ln>
                  <a:noFill/>
                </a:ln>
                <a:solidFill>
                  <a:sysClr val="window" lastClr="FFFFFF"/>
                </a:solidFill>
                <a:effectLst/>
                <a:uLnTx/>
                <a:uFillTx/>
                <a:latin typeface="Calibri"/>
                <a:ea typeface="+mn-ea"/>
                <a:cs typeface="+mn-cs"/>
              </a:rPr>
              <a:t>, iş akışları, yetki - görev tanımları, etik kurallar, kurumsal kültür, İK yetkinliği, yönetim felsefesi ve tutumu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762000"/>
            <a:ext cx="9144000" cy="838200"/>
          </a:xfrm>
        </p:spPr>
        <p:txBody>
          <a:bodyPr/>
          <a:lstStyle/>
          <a:p>
            <a:r>
              <a:rPr lang="tr-TR" sz="2400" dirty="0" smtClean="0"/>
              <a:t>Oda ve borsalarımızın hedefleri büyük: bu yüzden strateji belirleme, planlama, performans takibi ve risk kontrolü önemli</a:t>
            </a:r>
            <a:endParaRPr lang="tr-TR" sz="2400" dirty="0"/>
          </a:p>
        </p:txBody>
      </p:sp>
      <p:sp>
        <p:nvSpPr>
          <p:cNvPr id="3" name="2 İçerik Yer Tutucusu"/>
          <p:cNvSpPr>
            <a:spLocks noGrp="1"/>
          </p:cNvSpPr>
          <p:nvPr>
            <p:ph idx="1"/>
          </p:nvPr>
        </p:nvSpPr>
        <p:spPr/>
        <p:txBody>
          <a:bodyPr/>
          <a:lstStyle/>
          <a:p>
            <a:r>
              <a:rPr lang="tr-TR" sz="2400" dirty="0" smtClean="0"/>
              <a:t>Türkiye’de bundan sonra yerel ekonomik büyüme projeleri yarışacak</a:t>
            </a:r>
          </a:p>
          <a:p>
            <a:pPr lvl="1"/>
            <a:r>
              <a:rPr lang="tr-TR" sz="2400" dirty="0" smtClean="0"/>
              <a:t>Yarışa erken katılmakta fayda </a:t>
            </a:r>
            <a:r>
              <a:rPr lang="tr-TR" sz="2400" dirty="0" smtClean="0"/>
              <a:t>var</a:t>
            </a:r>
          </a:p>
          <a:p>
            <a:r>
              <a:rPr lang="tr-TR" sz="2400" dirty="0" smtClean="0"/>
              <a:t>Sıra, </a:t>
            </a:r>
            <a:r>
              <a:rPr lang="tr-TR" sz="2400" dirty="0" smtClean="0"/>
              <a:t>Oda ve Borsaların kendi şehirleri ile ilgili düşüncelerini sistematikleştirmeye geldi</a:t>
            </a:r>
            <a:endParaRPr lang="tr-TR" dirty="0" smtClean="0"/>
          </a:p>
          <a:p>
            <a:pPr lvl="1"/>
            <a:r>
              <a:rPr lang="tr-TR" sz="2400" dirty="0" smtClean="0"/>
              <a:t>21. yüzyılın Oda ve Borsa sistemi nasıl işleyecek?</a:t>
            </a:r>
          </a:p>
          <a:p>
            <a:r>
              <a:rPr lang="tr-TR" sz="2400" dirty="0" smtClean="0"/>
              <a:t>Her yolculuk bir ilk adımla başlar</a:t>
            </a:r>
          </a:p>
          <a:p>
            <a:pPr lvl="1"/>
            <a:r>
              <a:rPr lang="tr-TR" sz="2400" dirty="0" smtClean="0"/>
              <a:t>Katılımcı stratejik plan tasarımı o </a:t>
            </a:r>
            <a:r>
              <a:rPr lang="tr-TR" sz="2400" dirty="0" smtClean="0"/>
              <a:t>başlangıçtır</a:t>
            </a:r>
          </a:p>
          <a:p>
            <a:pPr lvl="1"/>
            <a:r>
              <a:rPr lang="tr-TR" sz="2400" dirty="0" smtClean="0"/>
              <a:t>Şimdi sıra iyi </a:t>
            </a:r>
            <a:r>
              <a:rPr lang="tr-TR" sz="2400" dirty="0" smtClean="0"/>
              <a:t>bir kurumsal yönetişim yapısına geçmekte</a:t>
            </a:r>
            <a:endParaRPr lang="tr-TR" sz="24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600" dirty="0" smtClean="0"/>
              <a:t>I- Kontrol Ortamı</a:t>
            </a:r>
            <a:endParaRPr lang="tr-TR" sz="36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20</a:t>
            </a:fld>
            <a:endParaRPr lang="en-US"/>
          </a:p>
        </p:txBody>
      </p:sp>
      <p:sp>
        <p:nvSpPr>
          <p:cNvPr id="6" name="Rectangle 3"/>
          <p:cNvSpPr txBox="1">
            <a:spLocks noGrp="1" noChangeArrowheads="1"/>
          </p:cNvSpPr>
          <p:nvPr>
            <p:ph idx="1"/>
          </p:nvPr>
        </p:nvSpPr>
        <p:spPr bwMode="auto">
          <a:prstGeom prst="rect">
            <a:avLst/>
          </a:prstGeom>
          <a:noFill/>
          <a:ln>
            <a:noFill/>
          </a:ln>
          <a:extLst>
            <a:ext uri="{909E8E84-426E-40DD-AFC4-6F175D3DCCD1}"/>
            <a:ext uri="{91240B29-F687-4F45-9708-019B960494DF}"/>
          </a:extLst>
        </p:spPr>
        <p:txBody>
          <a:bodyPr/>
          <a:lstStyle>
            <a:lvl1pPr marL="342900" indent="-342900" eaLnBrk="0" hangingPunct="0">
              <a:defRPr sz="2400">
                <a:solidFill>
                  <a:schemeClr val="tx1"/>
                </a:solidFill>
                <a:latin typeface="Arial Narrow" pitchFamily="34" charset="0"/>
              </a:defRPr>
            </a:lvl1pPr>
            <a:lvl2pPr marL="285750" indent="-285750" eaLnBrk="0" hangingPunct="0">
              <a:defRPr sz="2400">
                <a:solidFill>
                  <a:schemeClr val="tx1"/>
                </a:solidFill>
                <a:latin typeface="Arial Narrow" pitchFamily="34" charset="0"/>
              </a:defRPr>
            </a:lvl2pPr>
            <a:lvl3pPr marL="1143000" indent="-228600" eaLnBrk="0" hangingPunct="0">
              <a:defRPr sz="2400">
                <a:solidFill>
                  <a:schemeClr val="tx1"/>
                </a:solidFill>
                <a:latin typeface="Arial Narrow" pitchFamily="34" charset="0"/>
              </a:defRPr>
            </a:lvl3pPr>
            <a:lvl4pPr marL="1600200" indent="-228600" eaLnBrk="0" hangingPunct="0">
              <a:defRPr sz="2400">
                <a:solidFill>
                  <a:schemeClr val="tx1"/>
                </a:solidFill>
                <a:latin typeface="Arial Narrow" pitchFamily="34" charset="0"/>
              </a:defRPr>
            </a:lvl4pPr>
            <a:lvl5pPr marL="2057400" indent="-228600" eaLnBrk="0" hangingPunct="0">
              <a:defRPr sz="2400">
                <a:solidFill>
                  <a:schemeClr val="tx1"/>
                </a:solidFill>
                <a:latin typeface="Arial Narrow" pitchFamily="34" charset="0"/>
              </a:defRPr>
            </a:lvl5pPr>
            <a:lvl6pPr marL="2514600" indent="-228600" eaLnBrk="0" fontAlgn="base" hangingPunct="0">
              <a:spcBef>
                <a:spcPct val="0"/>
              </a:spcBef>
              <a:spcAft>
                <a:spcPct val="0"/>
              </a:spcAft>
              <a:defRPr sz="2400">
                <a:solidFill>
                  <a:schemeClr val="tx1"/>
                </a:solidFill>
                <a:latin typeface="Arial Narrow" pitchFamily="34" charset="0"/>
              </a:defRPr>
            </a:lvl6pPr>
            <a:lvl7pPr marL="2971800" indent="-228600" eaLnBrk="0" fontAlgn="base" hangingPunct="0">
              <a:spcBef>
                <a:spcPct val="0"/>
              </a:spcBef>
              <a:spcAft>
                <a:spcPct val="0"/>
              </a:spcAft>
              <a:defRPr sz="2400">
                <a:solidFill>
                  <a:schemeClr val="tx1"/>
                </a:solidFill>
                <a:latin typeface="Arial Narrow" pitchFamily="34" charset="0"/>
              </a:defRPr>
            </a:lvl7pPr>
            <a:lvl8pPr marL="3429000" indent="-228600" eaLnBrk="0" fontAlgn="base" hangingPunct="0">
              <a:spcBef>
                <a:spcPct val="0"/>
              </a:spcBef>
              <a:spcAft>
                <a:spcPct val="0"/>
              </a:spcAft>
              <a:defRPr sz="2400">
                <a:solidFill>
                  <a:schemeClr val="tx1"/>
                </a:solidFill>
                <a:latin typeface="Arial Narrow" pitchFamily="34" charset="0"/>
              </a:defRPr>
            </a:lvl8pPr>
            <a:lvl9pPr marL="3886200" indent="-228600" eaLnBrk="0" fontAlgn="base" hangingPunct="0">
              <a:spcBef>
                <a:spcPct val="0"/>
              </a:spcBef>
              <a:spcAft>
                <a:spcPct val="0"/>
              </a:spcAft>
              <a:defRPr sz="2400">
                <a:solidFill>
                  <a:schemeClr val="tx1"/>
                </a:solidFill>
                <a:latin typeface="Arial Narrow" pitchFamily="34" charset="0"/>
              </a:defRPr>
            </a:lvl9pPr>
          </a:lstStyle>
          <a:p>
            <a:pPr>
              <a:lnSpc>
                <a:spcPct val="80000"/>
              </a:lnSpc>
              <a:buNone/>
              <a:defRPr/>
            </a:pPr>
            <a:r>
              <a:rPr lang="tr-TR" sz="2000" dirty="0" smtClean="0">
                <a:solidFill>
                  <a:schemeClr val="accent3">
                    <a:lumMod val="50000"/>
                  </a:schemeClr>
                </a:solidFill>
                <a:latin typeface="+mn-lt"/>
                <a:cs typeface="Times New Roman" pitchFamily="18" charset="0"/>
              </a:rPr>
              <a:t>Kontrol ortamının temel unsuru “</a:t>
            </a:r>
            <a:r>
              <a:rPr lang="tr-TR" sz="2000" dirty="0" smtClean="0">
                <a:solidFill>
                  <a:srgbClr val="FF0000"/>
                </a:solidFill>
                <a:latin typeface="+mn-lt"/>
                <a:cs typeface="Times New Roman" pitchFamily="18" charset="0"/>
              </a:rPr>
              <a:t>kurum</a:t>
            </a:r>
            <a:r>
              <a:rPr lang="tr-TR" sz="2000" dirty="0" smtClean="0">
                <a:solidFill>
                  <a:schemeClr val="accent3">
                    <a:lumMod val="50000"/>
                  </a:schemeClr>
                </a:solidFill>
                <a:latin typeface="+mn-lt"/>
                <a:cs typeface="Times New Roman" pitchFamily="18" charset="0"/>
              </a:rPr>
              <a:t>” ve “</a:t>
            </a:r>
            <a:r>
              <a:rPr lang="tr-TR" sz="2000" dirty="0" smtClean="0">
                <a:solidFill>
                  <a:srgbClr val="FF0000"/>
                </a:solidFill>
                <a:latin typeface="+mn-lt"/>
                <a:cs typeface="Times New Roman" pitchFamily="18" charset="0"/>
              </a:rPr>
              <a:t>insan</a:t>
            </a:r>
            <a:r>
              <a:rPr lang="tr-TR" sz="2000" dirty="0" smtClean="0">
                <a:solidFill>
                  <a:schemeClr val="accent3">
                    <a:lumMod val="50000"/>
                  </a:schemeClr>
                </a:solidFill>
                <a:latin typeface="+mn-lt"/>
                <a:cs typeface="Times New Roman" pitchFamily="18" charset="0"/>
              </a:rPr>
              <a:t>”dır</a:t>
            </a:r>
            <a:r>
              <a:rPr lang="tr-TR" sz="2000" dirty="0" smtClean="0">
                <a:solidFill>
                  <a:schemeClr val="accent3">
                    <a:lumMod val="50000"/>
                  </a:schemeClr>
                </a:solidFill>
                <a:latin typeface="+mn-lt"/>
                <a:cs typeface="Times New Roman" pitchFamily="18" charset="0"/>
              </a:rPr>
              <a:t>.</a:t>
            </a:r>
          </a:p>
          <a:p>
            <a:pPr>
              <a:lnSpc>
                <a:spcPct val="80000"/>
              </a:lnSpc>
              <a:buNone/>
              <a:defRPr/>
            </a:pPr>
            <a:endParaRPr lang="tr-TR" sz="2000" dirty="0" smtClean="0">
              <a:solidFill>
                <a:schemeClr val="accent3">
                  <a:lumMod val="50000"/>
                </a:schemeClr>
              </a:solidFill>
              <a:latin typeface="+mn-lt"/>
              <a:cs typeface="Times New Roman" pitchFamily="18" charset="0"/>
            </a:endParaRPr>
          </a:p>
          <a:p>
            <a:pPr lvl="1" algn="just">
              <a:lnSpc>
                <a:spcPct val="80000"/>
              </a:lnSpc>
              <a:defRPr/>
            </a:pPr>
            <a:r>
              <a:rPr lang="tr-TR" sz="2000" dirty="0" smtClean="0">
                <a:solidFill>
                  <a:schemeClr val="accent3">
                    <a:lumMod val="50000"/>
                  </a:schemeClr>
                </a:solidFill>
                <a:latin typeface="+mn-lt"/>
                <a:cs typeface="Times New Roman" pitchFamily="18" charset="0"/>
              </a:rPr>
              <a:t>Kişisel ve mesleki dürüstlük </a:t>
            </a:r>
            <a:r>
              <a:rPr lang="tr-TR" sz="2000" dirty="0" smtClean="0">
                <a:solidFill>
                  <a:schemeClr val="accent3">
                    <a:lumMod val="50000"/>
                  </a:schemeClr>
                </a:solidFill>
                <a:latin typeface="+mn-lt"/>
                <a:cs typeface="Times New Roman" pitchFamily="18" charset="0"/>
              </a:rPr>
              <a:t>ilkeleri</a:t>
            </a:r>
            <a:endParaRPr lang="tr-TR" sz="2000" dirty="0" smtClean="0">
              <a:solidFill>
                <a:schemeClr val="accent3">
                  <a:lumMod val="50000"/>
                </a:schemeClr>
              </a:solidFill>
              <a:latin typeface="+mn-lt"/>
              <a:cs typeface="Times New Roman" pitchFamily="18" charset="0"/>
            </a:endParaRPr>
          </a:p>
          <a:p>
            <a:pPr lvl="1" algn="just">
              <a:lnSpc>
                <a:spcPct val="80000"/>
              </a:lnSpc>
              <a:defRPr/>
            </a:pPr>
            <a:r>
              <a:rPr lang="tr-TR" sz="2000" dirty="0" smtClean="0">
                <a:solidFill>
                  <a:schemeClr val="accent3">
                    <a:lumMod val="50000"/>
                  </a:schemeClr>
                </a:solidFill>
                <a:latin typeface="+mn-lt"/>
                <a:cs typeface="Times New Roman" pitchFamily="18" charset="0"/>
              </a:rPr>
              <a:t>Yönetimin ve personelin etik değerleri </a:t>
            </a:r>
            <a:r>
              <a:rPr lang="tr-TR" sz="2000" dirty="0" smtClean="0">
                <a:solidFill>
                  <a:schemeClr val="accent3">
                    <a:lumMod val="50000"/>
                  </a:schemeClr>
                </a:solidFill>
                <a:latin typeface="+mn-lt"/>
                <a:cs typeface="Times New Roman" pitchFamily="18" charset="0"/>
              </a:rPr>
              <a:t>benimsemesi</a:t>
            </a:r>
            <a:endParaRPr lang="tr-TR" sz="2000" dirty="0" smtClean="0">
              <a:solidFill>
                <a:schemeClr val="accent3">
                  <a:lumMod val="50000"/>
                </a:schemeClr>
              </a:solidFill>
              <a:latin typeface="+mn-lt"/>
              <a:cs typeface="Times New Roman" pitchFamily="18" charset="0"/>
            </a:endParaRPr>
          </a:p>
          <a:p>
            <a:pPr lvl="1" algn="just">
              <a:lnSpc>
                <a:spcPct val="80000"/>
              </a:lnSpc>
              <a:defRPr/>
            </a:pPr>
            <a:r>
              <a:rPr lang="tr-TR" sz="2000" dirty="0" smtClean="0">
                <a:solidFill>
                  <a:schemeClr val="accent3">
                    <a:lumMod val="50000"/>
                  </a:schemeClr>
                </a:solidFill>
                <a:latin typeface="+mn-lt"/>
                <a:cs typeface="Times New Roman" pitchFamily="18" charset="0"/>
              </a:rPr>
              <a:t>Üst yönetimin iç kontrole yönelik destekleyici </a:t>
            </a:r>
            <a:r>
              <a:rPr lang="tr-TR" sz="2000" dirty="0" smtClean="0">
                <a:solidFill>
                  <a:schemeClr val="accent3">
                    <a:lumMod val="50000"/>
                  </a:schemeClr>
                </a:solidFill>
                <a:latin typeface="+mn-lt"/>
                <a:cs typeface="Times New Roman" pitchFamily="18" charset="0"/>
              </a:rPr>
              <a:t>tutumu</a:t>
            </a:r>
            <a:endParaRPr lang="tr-TR" sz="2000" dirty="0" smtClean="0">
              <a:solidFill>
                <a:schemeClr val="accent3">
                  <a:lumMod val="50000"/>
                </a:schemeClr>
              </a:solidFill>
              <a:latin typeface="+mn-lt"/>
              <a:cs typeface="Times New Roman" pitchFamily="18" charset="0"/>
            </a:endParaRPr>
          </a:p>
          <a:p>
            <a:pPr lvl="1" algn="just">
              <a:lnSpc>
                <a:spcPct val="80000"/>
              </a:lnSpc>
              <a:defRPr/>
            </a:pPr>
            <a:r>
              <a:rPr lang="tr-TR" sz="2000" dirty="0" smtClean="0">
                <a:solidFill>
                  <a:schemeClr val="accent3">
                    <a:lumMod val="50000"/>
                  </a:schemeClr>
                </a:solidFill>
                <a:latin typeface="+mn-lt"/>
                <a:cs typeface="Times New Roman" pitchFamily="18" charset="0"/>
              </a:rPr>
              <a:t>Kurumsal (</a:t>
            </a:r>
            <a:r>
              <a:rPr lang="tr-TR" sz="2000" dirty="0" err="1" smtClean="0">
                <a:solidFill>
                  <a:schemeClr val="accent3">
                    <a:lumMod val="50000"/>
                  </a:schemeClr>
                </a:solidFill>
                <a:latin typeface="+mn-lt"/>
                <a:cs typeface="Times New Roman" pitchFamily="18" charset="0"/>
              </a:rPr>
              <a:t>organizasyonel</a:t>
            </a:r>
            <a:r>
              <a:rPr lang="tr-TR" sz="2000" dirty="0" smtClean="0">
                <a:solidFill>
                  <a:schemeClr val="accent3">
                    <a:lumMod val="50000"/>
                  </a:schemeClr>
                </a:solidFill>
                <a:latin typeface="+mn-lt"/>
                <a:cs typeface="Times New Roman" pitchFamily="18" charset="0"/>
              </a:rPr>
              <a:t>) </a:t>
            </a:r>
            <a:r>
              <a:rPr lang="tr-TR" sz="2000" dirty="0" smtClean="0">
                <a:solidFill>
                  <a:schemeClr val="accent3">
                    <a:lumMod val="50000"/>
                  </a:schemeClr>
                </a:solidFill>
                <a:latin typeface="+mn-lt"/>
                <a:cs typeface="Times New Roman" pitchFamily="18" charset="0"/>
              </a:rPr>
              <a:t>yapı</a:t>
            </a:r>
            <a:endParaRPr lang="tr-TR" sz="2000" dirty="0" smtClean="0">
              <a:solidFill>
                <a:schemeClr val="accent3">
                  <a:lumMod val="50000"/>
                </a:schemeClr>
              </a:solidFill>
              <a:latin typeface="+mn-lt"/>
              <a:cs typeface="Times New Roman" pitchFamily="18" charset="0"/>
            </a:endParaRPr>
          </a:p>
          <a:p>
            <a:pPr lvl="1" algn="just">
              <a:lnSpc>
                <a:spcPct val="80000"/>
              </a:lnSpc>
              <a:defRPr/>
            </a:pPr>
            <a:r>
              <a:rPr lang="tr-TR" sz="2000" dirty="0" smtClean="0">
                <a:solidFill>
                  <a:schemeClr val="accent3">
                    <a:lumMod val="50000"/>
                  </a:schemeClr>
                </a:solidFill>
                <a:latin typeface="+mn-lt"/>
                <a:cs typeface="Times New Roman" pitchFamily="18" charset="0"/>
              </a:rPr>
              <a:t>Personelin mesleki yeterliliği ve </a:t>
            </a:r>
            <a:r>
              <a:rPr lang="tr-TR" sz="2000" dirty="0" smtClean="0">
                <a:solidFill>
                  <a:schemeClr val="accent3">
                    <a:lumMod val="50000"/>
                  </a:schemeClr>
                </a:solidFill>
                <a:latin typeface="+mn-lt"/>
                <a:cs typeface="Times New Roman" pitchFamily="18" charset="0"/>
              </a:rPr>
              <a:t>performansı</a:t>
            </a:r>
            <a:endParaRPr lang="tr-TR" sz="2000" dirty="0" smtClean="0">
              <a:solidFill>
                <a:schemeClr val="accent3">
                  <a:lumMod val="50000"/>
                </a:schemeClr>
              </a:solidFill>
              <a:latin typeface="+mn-lt"/>
              <a:cs typeface="Times New Roman" pitchFamily="18" charset="0"/>
            </a:endParaRPr>
          </a:p>
          <a:p>
            <a:pPr lvl="1" algn="just">
              <a:lnSpc>
                <a:spcPct val="80000"/>
              </a:lnSpc>
              <a:defRPr/>
            </a:pPr>
            <a:r>
              <a:rPr lang="tr-TR" sz="2000" dirty="0" smtClean="0">
                <a:solidFill>
                  <a:schemeClr val="accent3">
                    <a:lumMod val="50000"/>
                  </a:schemeClr>
                </a:solidFill>
                <a:latin typeface="+mn-lt"/>
                <a:cs typeface="Times New Roman" pitchFamily="18" charset="0"/>
              </a:rPr>
              <a:t>İnsan kaynakları politikaları ve </a:t>
            </a:r>
            <a:r>
              <a:rPr lang="tr-TR" sz="2000" dirty="0" smtClean="0">
                <a:solidFill>
                  <a:schemeClr val="accent3">
                    <a:lumMod val="50000"/>
                  </a:schemeClr>
                </a:solidFill>
                <a:latin typeface="+mn-lt"/>
                <a:cs typeface="Times New Roman" pitchFamily="18" charset="0"/>
              </a:rPr>
              <a:t>uygulamaları</a:t>
            </a:r>
            <a:endParaRPr lang="tr-TR" sz="2000" dirty="0" smtClean="0">
              <a:solidFill>
                <a:schemeClr val="accent3">
                  <a:lumMod val="50000"/>
                </a:schemeClr>
              </a:solidFill>
              <a:latin typeface="+mn-lt"/>
              <a:cs typeface="Times New Roman" pitchFamily="18" charset="0"/>
            </a:endParaRPr>
          </a:p>
          <a:p>
            <a:pPr lvl="1" algn="just">
              <a:lnSpc>
                <a:spcPct val="80000"/>
              </a:lnSpc>
              <a:defRPr/>
            </a:pPr>
            <a:r>
              <a:rPr lang="tr-TR" sz="2000" dirty="0" smtClean="0">
                <a:solidFill>
                  <a:schemeClr val="accent3">
                    <a:lumMod val="50000"/>
                  </a:schemeClr>
                </a:solidFill>
                <a:latin typeface="+mn-lt"/>
                <a:cs typeface="Times New Roman" pitchFamily="18" charset="0"/>
              </a:rPr>
              <a:t>Yönetim felsefesi ve iş yapma tarzı</a:t>
            </a:r>
          </a:p>
          <a:p>
            <a:pPr lvl="1" algn="just">
              <a:lnSpc>
                <a:spcPct val="80000"/>
              </a:lnSpc>
              <a:defRPr/>
            </a:pPr>
            <a:endParaRPr lang="tr-TR" sz="2000" dirty="0" smtClean="0">
              <a:solidFill>
                <a:schemeClr val="accent3">
                  <a:lumMod val="50000"/>
                </a:schemeClr>
              </a:solidFill>
              <a:latin typeface="+mn-lt"/>
              <a:cs typeface="Times New Roman" pitchFamily="18" charset="0"/>
            </a:endParaRPr>
          </a:p>
          <a:p>
            <a:pPr algn="just">
              <a:lnSpc>
                <a:spcPct val="80000"/>
              </a:lnSpc>
              <a:defRPr/>
            </a:pPr>
            <a:r>
              <a:rPr lang="tr-TR" sz="2000" dirty="0" smtClean="0">
                <a:solidFill>
                  <a:schemeClr val="accent3">
                    <a:lumMod val="50000"/>
                  </a:schemeClr>
                </a:solidFill>
                <a:latin typeface="+mn-lt"/>
                <a:cs typeface="Times New Roman" pitchFamily="18" charset="0"/>
              </a:rPr>
              <a:t>Kontrol ortamı; uygun teşkilatlanmış, görev, yetki ve sorumluluklar tanımlanmış bir kamu idaresinde kamusal faaliyetlerin, yetkin ve dürüst yönetici ve personel tarafından yürütülmesine ilişkin standartları kapsar.</a:t>
            </a:r>
          </a:p>
          <a:p>
            <a:pPr lvl="1" algn="ctr" eaLnBrk="1" hangingPunct="1">
              <a:spcBef>
                <a:spcPct val="20000"/>
              </a:spcBef>
              <a:buNone/>
              <a:defRPr/>
            </a:pPr>
            <a:endParaRPr lang="tr-TR" sz="3200" dirty="0" smtClean="0">
              <a:solidFill>
                <a:schemeClr val="accent3">
                  <a:lumMod val="50000"/>
                </a:schemeClr>
              </a:solidFill>
              <a:latin typeface="+mn-lt"/>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2800" dirty="0" smtClean="0"/>
              <a:t>Kontrol ortamının en önemli bileşenleri: misyon, organizasyon yapısı ve sorumluluklardır</a:t>
            </a:r>
            <a:endParaRPr lang="tr-TR" sz="2800" dirty="0"/>
          </a:p>
        </p:txBody>
      </p:sp>
      <p:sp>
        <p:nvSpPr>
          <p:cNvPr id="3" name="2 İçerik Yer Tutucusu"/>
          <p:cNvSpPr>
            <a:spLocks noGrp="1"/>
          </p:cNvSpPr>
          <p:nvPr>
            <p:ph idx="1"/>
          </p:nvPr>
        </p:nvSpPr>
        <p:spPr/>
        <p:txBody>
          <a:bodyPr/>
          <a:lstStyle/>
          <a:p>
            <a:pPr algn="just">
              <a:defRPr/>
            </a:pPr>
            <a:r>
              <a:rPr lang="tr-TR" sz="2400" dirty="0" smtClean="0"/>
              <a:t>Misyonun tüm personel tarafından bilinmesi ve benimsenmesini sağlayan bir yöntem geliştirilmiş midir</a:t>
            </a:r>
            <a:r>
              <a:rPr lang="tr-TR" sz="2400" dirty="0" smtClean="0"/>
              <a:t>?</a:t>
            </a:r>
            <a:endParaRPr lang="tr-TR" sz="2400" dirty="0" smtClean="0"/>
          </a:p>
          <a:p>
            <a:pPr algn="just">
              <a:defRPr/>
            </a:pPr>
            <a:r>
              <a:rPr lang="tr-TR" sz="2400" dirty="0" smtClean="0"/>
              <a:t>İdari birimlerin (en alt düzey birime kadar) görev, yetki ve sorumlulukları yazılı olarak belirlenmiş midir</a:t>
            </a:r>
            <a:r>
              <a:rPr lang="tr-TR" sz="2400" dirty="0" smtClean="0"/>
              <a:t>?</a:t>
            </a:r>
            <a:endParaRPr lang="tr-TR" sz="2400" dirty="0" smtClean="0"/>
          </a:p>
          <a:p>
            <a:pPr algn="just">
              <a:defRPr/>
            </a:pPr>
            <a:r>
              <a:rPr lang="tr-TR" sz="2400" dirty="0" smtClean="0"/>
              <a:t>Birimlerin görev tanımları ile misyon arasında bir uyumsuzluk var mıdır? </a:t>
            </a:r>
          </a:p>
          <a:p>
            <a:pPr algn="just">
              <a:defRPr/>
            </a:pPr>
            <a:r>
              <a:rPr lang="tr-TR" sz="2400" dirty="0" smtClean="0"/>
              <a:t>Teşkilatlanmaya ilişkin düzenlemeler, hesap verme mekanizmalarını ve bu mekanizmaların işleyişini sağlayacak raporlama kanallarını </a:t>
            </a:r>
            <a:r>
              <a:rPr lang="tr-TR" sz="2400" dirty="0" smtClean="0"/>
              <a:t>içermekte midir?</a:t>
            </a:r>
            <a:endParaRPr lang="tr-TR" sz="2400" dirty="0" smtClean="0"/>
          </a:p>
          <a:p>
            <a:pPr>
              <a:buNone/>
            </a:pPr>
            <a:endParaRPr lang="tr-TR" sz="24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ltLang="tr-TR" sz="2800" dirty="0" smtClean="0">
                <a:solidFill>
                  <a:srgbClr val="374AAB"/>
                </a:solidFill>
              </a:rPr>
              <a:t/>
            </a:r>
            <a:br>
              <a:rPr lang="tr-TR" altLang="tr-TR" sz="2800" dirty="0" smtClean="0">
                <a:solidFill>
                  <a:srgbClr val="374AAB"/>
                </a:solidFill>
              </a:rPr>
            </a:br>
            <a:r>
              <a:rPr lang="tr-TR" altLang="tr-TR" sz="2800" dirty="0" smtClean="0">
                <a:solidFill>
                  <a:srgbClr val="374AAB"/>
                </a:solidFill>
              </a:rPr>
              <a:t>Misyon</a:t>
            </a:r>
            <a:r>
              <a:rPr lang="tr-TR" altLang="tr-TR" sz="2800" dirty="0" smtClean="0">
                <a:solidFill>
                  <a:srgbClr val="374AAB"/>
                </a:solidFill>
              </a:rPr>
              <a:t>, organizasyon yapısı ve görevlere ilişkin temel sorular</a:t>
            </a:r>
            <a:br>
              <a:rPr lang="tr-TR" altLang="tr-TR" sz="2800" dirty="0" smtClean="0">
                <a:solidFill>
                  <a:srgbClr val="374AAB"/>
                </a:solidFill>
              </a:rPr>
            </a:br>
            <a:endParaRPr lang="tr-TR" sz="2800" dirty="0">
              <a:solidFill>
                <a:srgbClr val="374AAB"/>
              </a:solidFill>
            </a:endParaRPr>
          </a:p>
        </p:txBody>
      </p:sp>
      <p:sp>
        <p:nvSpPr>
          <p:cNvPr id="3" name="2 İçerik Yer Tutucusu"/>
          <p:cNvSpPr>
            <a:spLocks noGrp="1"/>
          </p:cNvSpPr>
          <p:nvPr>
            <p:ph idx="1"/>
          </p:nvPr>
        </p:nvSpPr>
        <p:spPr/>
        <p:txBody>
          <a:bodyPr/>
          <a:lstStyle/>
          <a:p>
            <a:pPr algn="just">
              <a:buNone/>
            </a:pPr>
            <a:endParaRPr lang="tr-TR" altLang="tr-TR" sz="1800" dirty="0" smtClean="0">
              <a:solidFill>
                <a:srgbClr val="000099"/>
              </a:solidFill>
            </a:endParaRPr>
          </a:p>
          <a:p>
            <a:pPr algn="just"/>
            <a:r>
              <a:rPr lang="tr-TR" altLang="tr-TR" sz="2000" dirty="0" smtClean="0"/>
              <a:t>Birimlerde görevli her personel için yazılı görev tanımı var mıdır?</a:t>
            </a:r>
          </a:p>
          <a:p>
            <a:pPr lvl="2" algn="just"/>
            <a:r>
              <a:rPr lang="tr-TR" altLang="tr-TR" sz="1600" dirty="0" smtClean="0"/>
              <a:t>Birim &amp; Alt birim</a:t>
            </a:r>
          </a:p>
          <a:p>
            <a:pPr lvl="2" algn="just"/>
            <a:r>
              <a:rPr lang="tr-TR" altLang="tr-TR" sz="1600" dirty="0" smtClean="0"/>
              <a:t>Görev adı (veya unvan adı)</a:t>
            </a:r>
          </a:p>
          <a:p>
            <a:pPr lvl="2" algn="just"/>
            <a:r>
              <a:rPr lang="tr-TR" altLang="tr-TR" sz="1600" dirty="0" smtClean="0"/>
              <a:t>Temel yetki, görev ve sorumluluklar</a:t>
            </a:r>
          </a:p>
          <a:p>
            <a:pPr lvl="2" algn="just"/>
            <a:r>
              <a:rPr lang="tr-TR" altLang="tr-TR" sz="1600" dirty="0" smtClean="0"/>
              <a:t>Görev için gerekli beceri ve yetenekler</a:t>
            </a:r>
          </a:p>
          <a:p>
            <a:pPr lvl="2" algn="just"/>
            <a:r>
              <a:rPr lang="tr-TR" altLang="tr-TR" sz="1600" dirty="0" smtClean="0"/>
              <a:t>Diğer görevlerle ilişkisi</a:t>
            </a:r>
          </a:p>
          <a:p>
            <a:pPr lvl="2" algn="just"/>
            <a:r>
              <a:rPr lang="tr-TR" altLang="tr-TR" sz="1600" dirty="0" smtClean="0"/>
              <a:t>Onay bölümü ve personele tebligata ilişkin bölüm</a:t>
            </a:r>
          </a:p>
          <a:p>
            <a:pPr algn="just"/>
            <a:r>
              <a:rPr lang="tr-TR" altLang="tr-TR" sz="2000" dirty="0" smtClean="0"/>
              <a:t>Hassas görevler yazılı olarak belirlenmiş midir?</a:t>
            </a:r>
          </a:p>
          <a:p>
            <a:pPr lvl="2" algn="just"/>
            <a:r>
              <a:rPr lang="tr-TR" altLang="tr-TR" sz="1600" dirty="0" smtClean="0"/>
              <a:t>Oda/borsanın </a:t>
            </a:r>
            <a:r>
              <a:rPr lang="tr-TR" altLang="tr-TR" sz="1600" dirty="0" smtClean="0"/>
              <a:t>hedeflerini etkileyebilecek önemli kararlar</a:t>
            </a:r>
          </a:p>
          <a:p>
            <a:pPr lvl="2" algn="just"/>
            <a:r>
              <a:rPr lang="tr-TR" altLang="tr-TR" sz="1600" dirty="0" smtClean="0"/>
              <a:t>Firma verilerinin gizliliği</a:t>
            </a:r>
            <a:endParaRPr lang="tr-TR" altLang="tr-TR" sz="1600" dirty="0" smtClean="0"/>
          </a:p>
          <a:p>
            <a:pPr lvl="2" algn="just"/>
            <a:r>
              <a:rPr lang="tr-TR" altLang="tr-TR" sz="1600" dirty="0" smtClean="0"/>
              <a:t>Mali değeri yüksek olan iş ve işlemlerle ilgili görevler</a:t>
            </a:r>
          </a:p>
          <a:p>
            <a:pPr lvl="2" algn="just"/>
            <a:r>
              <a:rPr lang="tr-TR" altLang="tr-TR" sz="1600" dirty="0" smtClean="0"/>
              <a:t>Yüksek seviyede özel uzmanlaşma gerektiren görevler</a:t>
            </a:r>
          </a:p>
          <a:p>
            <a:pPr lvl="2" algn="just"/>
            <a:r>
              <a:rPr lang="tr-TR" altLang="tr-TR" sz="1600" dirty="0" smtClean="0"/>
              <a:t>Oda/borsanın </a:t>
            </a:r>
            <a:r>
              <a:rPr lang="tr-TR" altLang="tr-TR" sz="1600" dirty="0" smtClean="0"/>
              <a:t>itibarını olumsuz etkileyecek durumlar</a:t>
            </a:r>
          </a:p>
          <a:p>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ltLang="tr-TR" sz="2400" dirty="0" smtClean="0">
                <a:solidFill>
                  <a:srgbClr val="374AAB"/>
                </a:solidFill>
              </a:rPr>
              <a:t>Personelin yeterliliği ve performansına ilişkin </a:t>
            </a:r>
            <a:r>
              <a:rPr lang="tr-TR" altLang="tr-TR" sz="2400" dirty="0" smtClean="0">
                <a:solidFill>
                  <a:srgbClr val="374AAB"/>
                </a:solidFill>
              </a:rPr>
              <a:t>temel </a:t>
            </a:r>
            <a:r>
              <a:rPr lang="tr-TR" altLang="tr-TR" sz="2400" dirty="0" smtClean="0">
                <a:solidFill>
                  <a:srgbClr val="374AAB"/>
                </a:solidFill>
              </a:rPr>
              <a:t>sorular</a:t>
            </a:r>
            <a:endParaRPr lang="tr-TR" sz="2400" dirty="0">
              <a:solidFill>
                <a:srgbClr val="374AAB"/>
              </a:solidFill>
            </a:endParaRPr>
          </a:p>
        </p:txBody>
      </p:sp>
      <p:sp>
        <p:nvSpPr>
          <p:cNvPr id="3" name="2 İçerik Yer Tutucusu"/>
          <p:cNvSpPr>
            <a:spLocks noGrp="1"/>
          </p:cNvSpPr>
          <p:nvPr>
            <p:ph idx="1"/>
          </p:nvPr>
        </p:nvSpPr>
        <p:spPr/>
        <p:txBody>
          <a:bodyPr/>
          <a:lstStyle/>
          <a:p>
            <a:pPr algn="just">
              <a:lnSpc>
                <a:spcPct val="80000"/>
              </a:lnSpc>
            </a:pPr>
            <a:r>
              <a:rPr lang="tr-TR" altLang="tr-TR" sz="2400" dirty="0" smtClean="0"/>
              <a:t>Birimlerin görev tanımlarından yola çıkılarak iş analizleri yapılmış mıdır</a:t>
            </a:r>
            <a:r>
              <a:rPr lang="tr-TR" altLang="tr-TR" sz="2400" dirty="0" smtClean="0"/>
              <a:t>?</a:t>
            </a:r>
          </a:p>
          <a:p>
            <a:pPr algn="just">
              <a:lnSpc>
                <a:spcPct val="80000"/>
              </a:lnSpc>
              <a:buNone/>
            </a:pPr>
            <a:endParaRPr lang="tr-TR" altLang="tr-TR" sz="2400" dirty="0" smtClean="0"/>
          </a:p>
          <a:p>
            <a:pPr algn="just">
              <a:lnSpc>
                <a:spcPct val="80000"/>
              </a:lnSpc>
            </a:pPr>
            <a:r>
              <a:rPr lang="tr-TR" altLang="tr-TR" sz="2400" dirty="0" smtClean="0"/>
              <a:t>İş analizlerinden yola çıkılarak yönetici ve personelde aranacak nitelikler her unvan ya da görev için belirlenmiş midir</a:t>
            </a:r>
            <a:r>
              <a:rPr lang="tr-TR" altLang="tr-TR" sz="2400" dirty="0" smtClean="0"/>
              <a:t>?</a:t>
            </a:r>
          </a:p>
          <a:p>
            <a:pPr algn="just">
              <a:lnSpc>
                <a:spcPct val="80000"/>
              </a:lnSpc>
            </a:pPr>
            <a:endParaRPr lang="tr-TR" altLang="tr-TR" sz="2400" dirty="0" smtClean="0"/>
          </a:p>
          <a:p>
            <a:pPr algn="just">
              <a:lnSpc>
                <a:spcPct val="80000"/>
              </a:lnSpc>
            </a:pPr>
            <a:r>
              <a:rPr lang="tr-TR" altLang="tr-TR" sz="2400" dirty="0" smtClean="0"/>
              <a:t>Maliyet fayda analizleri çerçevesinde kadrolar belirlenmiş midir</a:t>
            </a:r>
            <a:r>
              <a:rPr lang="tr-TR" altLang="tr-TR" sz="2400" dirty="0" smtClean="0"/>
              <a:t>?</a:t>
            </a:r>
          </a:p>
          <a:p>
            <a:pPr algn="just">
              <a:lnSpc>
                <a:spcPct val="80000"/>
              </a:lnSpc>
              <a:buNone/>
            </a:pPr>
            <a:endParaRPr lang="tr-TR" altLang="tr-TR" sz="2400" dirty="0" smtClean="0"/>
          </a:p>
          <a:p>
            <a:pPr algn="just">
              <a:lnSpc>
                <a:spcPct val="80000"/>
              </a:lnSpc>
            </a:pPr>
            <a:r>
              <a:rPr lang="tr-TR" altLang="tr-TR" sz="2400" dirty="0" smtClean="0"/>
              <a:t>İhtiyaca uygun kişilerin seçimini sağlayacak güvenilir işe alım süreçleri belirlenmiş midir?</a:t>
            </a:r>
          </a:p>
          <a:p>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ltLang="tr-TR" sz="2400" dirty="0" smtClean="0">
                <a:solidFill>
                  <a:srgbClr val="374AAB"/>
                </a:solidFill>
              </a:rPr>
              <a:t>Personelin yeterliliği ve performansına ilişkin temel sorular</a:t>
            </a:r>
            <a:endParaRPr lang="tr-TR" sz="2400" dirty="0"/>
          </a:p>
        </p:txBody>
      </p:sp>
      <p:sp>
        <p:nvSpPr>
          <p:cNvPr id="3" name="2 İçerik Yer Tutucusu"/>
          <p:cNvSpPr>
            <a:spLocks noGrp="1"/>
          </p:cNvSpPr>
          <p:nvPr>
            <p:ph idx="1"/>
          </p:nvPr>
        </p:nvSpPr>
        <p:spPr/>
        <p:txBody>
          <a:bodyPr/>
          <a:lstStyle/>
          <a:p>
            <a:pPr algn="just">
              <a:lnSpc>
                <a:spcPct val="80000"/>
              </a:lnSpc>
              <a:defRPr/>
            </a:pPr>
            <a:r>
              <a:rPr lang="tr-TR" sz="1800" dirty="0" smtClean="0"/>
              <a:t>Eğitim stratejisi ve prosedürleri belirlenmiş midir?</a:t>
            </a:r>
          </a:p>
          <a:p>
            <a:pPr algn="just">
              <a:lnSpc>
                <a:spcPct val="80000"/>
              </a:lnSpc>
              <a:defRPr/>
            </a:pPr>
            <a:endParaRPr lang="tr-TR" sz="1800" dirty="0" smtClean="0"/>
          </a:p>
          <a:p>
            <a:pPr lvl="1" algn="just">
              <a:lnSpc>
                <a:spcPct val="80000"/>
              </a:lnSpc>
              <a:defRPr/>
            </a:pPr>
            <a:r>
              <a:rPr lang="tr-TR" sz="1800" dirty="0" smtClean="0"/>
              <a:t>Eğitim ihtiyacı anketleri</a:t>
            </a:r>
          </a:p>
          <a:p>
            <a:pPr lvl="1" algn="just">
              <a:lnSpc>
                <a:spcPct val="80000"/>
              </a:lnSpc>
              <a:defRPr/>
            </a:pPr>
            <a:r>
              <a:rPr lang="tr-TR" sz="1800" dirty="0" smtClean="0"/>
              <a:t>Görev tanımları ile uyumlu eğitim programları (Teorik ve Uygulamalı)</a:t>
            </a:r>
          </a:p>
          <a:p>
            <a:pPr lvl="1" algn="just">
              <a:lnSpc>
                <a:spcPct val="80000"/>
              </a:lnSpc>
              <a:defRPr/>
            </a:pPr>
            <a:r>
              <a:rPr lang="tr-TR" sz="1800" dirty="0" smtClean="0"/>
              <a:t>Yurtiçi/ Yurtdışı </a:t>
            </a:r>
            <a:r>
              <a:rPr lang="tr-TR" sz="1800" dirty="0" smtClean="0"/>
              <a:t>eğitim ve stajlar</a:t>
            </a:r>
          </a:p>
          <a:p>
            <a:pPr lvl="1" algn="just">
              <a:lnSpc>
                <a:spcPct val="80000"/>
              </a:lnSpc>
              <a:defRPr/>
            </a:pPr>
            <a:r>
              <a:rPr lang="tr-TR" sz="1800" dirty="0" smtClean="0"/>
              <a:t>Eğitim ve staj sonu değerlendirmeleri</a:t>
            </a:r>
          </a:p>
          <a:p>
            <a:pPr lvl="1" algn="just">
              <a:lnSpc>
                <a:spcPct val="80000"/>
              </a:lnSpc>
              <a:defRPr/>
            </a:pPr>
            <a:r>
              <a:rPr lang="tr-TR" sz="1800" dirty="0" smtClean="0"/>
              <a:t>Kişisel gelişimi destekleyen konferans, </a:t>
            </a:r>
            <a:r>
              <a:rPr lang="tr-TR" sz="1800" dirty="0" err="1" smtClean="0"/>
              <a:t>çalıştay</a:t>
            </a:r>
            <a:r>
              <a:rPr lang="tr-TR" sz="1800" dirty="0" smtClean="0"/>
              <a:t> vb. çalışmalar</a:t>
            </a:r>
          </a:p>
          <a:p>
            <a:pPr lvl="1" algn="just">
              <a:lnSpc>
                <a:spcPct val="80000"/>
              </a:lnSpc>
              <a:defRPr/>
            </a:pPr>
            <a:endParaRPr lang="tr-TR" sz="1800" dirty="0" smtClean="0"/>
          </a:p>
          <a:p>
            <a:pPr algn="just">
              <a:lnSpc>
                <a:spcPct val="80000"/>
              </a:lnSpc>
              <a:defRPr/>
            </a:pPr>
            <a:r>
              <a:rPr lang="tr-TR" sz="1800" dirty="0" smtClean="0"/>
              <a:t>Kariyer geliştirme ve liyakat sistemine ilişkin prosedürler belirlenmiş midir?</a:t>
            </a:r>
          </a:p>
          <a:p>
            <a:pPr algn="just">
              <a:lnSpc>
                <a:spcPct val="80000"/>
              </a:lnSpc>
              <a:defRPr/>
            </a:pPr>
            <a:endParaRPr lang="tr-TR" sz="1800" dirty="0" smtClean="0"/>
          </a:p>
          <a:p>
            <a:pPr lvl="1" algn="just">
              <a:lnSpc>
                <a:spcPct val="80000"/>
              </a:lnSpc>
              <a:defRPr/>
            </a:pPr>
            <a:r>
              <a:rPr lang="tr-TR" sz="1800" dirty="0" smtClean="0"/>
              <a:t>Yükselme/Başarı kriterleri </a:t>
            </a:r>
          </a:p>
          <a:p>
            <a:pPr lvl="1" algn="just">
              <a:lnSpc>
                <a:spcPct val="80000"/>
              </a:lnSpc>
              <a:defRPr/>
            </a:pPr>
            <a:r>
              <a:rPr lang="tr-TR" sz="1800" dirty="0" smtClean="0"/>
              <a:t>Personel performans göstergeleri</a:t>
            </a:r>
          </a:p>
          <a:p>
            <a:pPr lvl="1" algn="just">
              <a:lnSpc>
                <a:spcPct val="80000"/>
              </a:lnSpc>
              <a:defRPr/>
            </a:pPr>
            <a:r>
              <a:rPr lang="tr-TR" sz="1800" dirty="0" smtClean="0"/>
              <a:t>Kariyer planlamaları</a:t>
            </a:r>
          </a:p>
          <a:p>
            <a:pPr lvl="1" algn="just">
              <a:lnSpc>
                <a:spcPct val="80000"/>
              </a:lnSpc>
              <a:defRPr/>
            </a:pPr>
            <a:r>
              <a:rPr lang="tr-TR" sz="1800" dirty="0" smtClean="0"/>
              <a:t>Ödül mekanizmaları</a:t>
            </a:r>
          </a:p>
          <a:p>
            <a:pPr lvl="1" algn="just">
              <a:lnSpc>
                <a:spcPct val="80000"/>
              </a:lnSpc>
              <a:defRPr/>
            </a:pPr>
            <a:r>
              <a:rPr lang="tr-TR" sz="1800" dirty="0" smtClean="0"/>
              <a:t>Düşük performans kararının hangi verilere dayandırılacağının belirlenmesi ve bunun bütün çalışanlara duyurulması</a:t>
            </a:r>
          </a:p>
          <a:p>
            <a:pPr>
              <a:buNone/>
            </a:pP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2800" dirty="0" smtClean="0"/>
              <a:t>Yetki devri için yapılması gerekenler</a:t>
            </a:r>
            <a:endParaRPr lang="tr-TR" sz="2800" dirty="0"/>
          </a:p>
        </p:txBody>
      </p:sp>
      <p:sp>
        <p:nvSpPr>
          <p:cNvPr id="3" name="2 İçerik Yer Tutucusu"/>
          <p:cNvSpPr>
            <a:spLocks noGrp="1"/>
          </p:cNvSpPr>
          <p:nvPr>
            <p:ph idx="1"/>
          </p:nvPr>
        </p:nvSpPr>
        <p:spPr>
          <a:xfrm>
            <a:off x="304800" y="1447800"/>
            <a:ext cx="8534400" cy="5105400"/>
          </a:xfrm>
        </p:spPr>
        <p:txBody>
          <a:bodyPr/>
          <a:lstStyle/>
          <a:p>
            <a:pPr algn="just">
              <a:lnSpc>
                <a:spcPct val="125000"/>
              </a:lnSpc>
              <a:buNone/>
            </a:pPr>
            <a:endParaRPr lang="tr-TR" altLang="tr-TR" dirty="0" smtClean="0"/>
          </a:p>
          <a:p>
            <a:pPr algn="just">
              <a:lnSpc>
                <a:spcPct val="125000"/>
              </a:lnSpc>
              <a:buFont typeface="Wingdings" pitchFamily="2" charset="2"/>
              <a:buChar char="§"/>
            </a:pPr>
            <a:r>
              <a:rPr lang="tr-TR" altLang="tr-TR" sz="2000" dirty="0" smtClean="0"/>
              <a:t>Oda ve borsalarda, yetkiler </a:t>
            </a:r>
            <a:r>
              <a:rPr lang="tr-TR" altLang="tr-TR" sz="2000" dirty="0" smtClean="0"/>
              <a:t>ve yetki devrinin sınırları açıkça belirlenmeli ve yazılı olarak bildirilmelidir. Devredilen yetkinin önemi ve riski dikkate alınarak yetki devri </a:t>
            </a:r>
            <a:r>
              <a:rPr lang="tr-TR" altLang="tr-TR" sz="2000" dirty="0" smtClean="0"/>
              <a:t>yapılmalıdır.</a:t>
            </a:r>
          </a:p>
          <a:p>
            <a:pPr lvl="1" algn="just">
              <a:lnSpc>
                <a:spcPct val="125000"/>
              </a:lnSpc>
              <a:buFont typeface="Wingdings" pitchFamily="2" charset="2"/>
              <a:buChar char="§"/>
            </a:pPr>
            <a:r>
              <a:rPr lang="tr-TR" altLang="tr-TR" sz="2000" dirty="0" smtClean="0"/>
              <a:t>İş akış süreçleri ile imza ve onay mercileri belirlenmeli ve </a:t>
            </a:r>
            <a:r>
              <a:rPr lang="tr-TR" altLang="tr-TR" sz="2000" dirty="0" smtClean="0"/>
              <a:t>duyurulmalı</a:t>
            </a:r>
            <a:endParaRPr lang="tr-TR" altLang="tr-TR" sz="2000" dirty="0" smtClean="0"/>
          </a:p>
          <a:p>
            <a:pPr lvl="1" algn="just">
              <a:lnSpc>
                <a:spcPct val="125000"/>
              </a:lnSpc>
              <a:buFont typeface="Wingdings" pitchFamily="2" charset="2"/>
              <a:buChar char="§"/>
            </a:pPr>
            <a:r>
              <a:rPr lang="tr-TR" altLang="tr-TR" sz="2000" dirty="0" smtClean="0"/>
              <a:t>Yetki </a:t>
            </a:r>
            <a:r>
              <a:rPr lang="tr-TR" altLang="tr-TR" sz="2000" dirty="0" smtClean="0"/>
              <a:t>devirlerine ilişkin hususlar belirlenmeli ve </a:t>
            </a:r>
            <a:r>
              <a:rPr lang="tr-TR" altLang="tr-TR" sz="2000" dirty="0" smtClean="0"/>
              <a:t>duyurulmalı</a:t>
            </a:r>
          </a:p>
          <a:p>
            <a:pPr lvl="1" algn="just">
              <a:lnSpc>
                <a:spcPct val="125000"/>
              </a:lnSpc>
              <a:buFont typeface="Wingdings" pitchFamily="2" charset="2"/>
              <a:buChar char="§"/>
            </a:pPr>
            <a:r>
              <a:rPr lang="tr-TR" altLang="tr-TR" sz="2000" dirty="0" smtClean="0"/>
              <a:t>Yetki </a:t>
            </a:r>
            <a:r>
              <a:rPr lang="tr-TR" altLang="tr-TR" sz="2000" dirty="0" smtClean="0"/>
              <a:t>devredilen personel görevin gerektirdiği bilgi, deneyim ve yeteneğe sahip </a:t>
            </a:r>
            <a:r>
              <a:rPr lang="tr-TR" altLang="tr-TR" sz="2000" dirty="0" smtClean="0"/>
              <a:t>olmalı</a:t>
            </a:r>
          </a:p>
          <a:p>
            <a:pPr lvl="1" algn="just">
              <a:lnSpc>
                <a:spcPct val="125000"/>
              </a:lnSpc>
              <a:buFont typeface="Wingdings" pitchFamily="2" charset="2"/>
              <a:buChar char="§"/>
            </a:pPr>
            <a:r>
              <a:rPr lang="tr-TR" altLang="tr-TR" sz="2000" dirty="0" smtClean="0"/>
              <a:t>Yetki </a:t>
            </a:r>
            <a:r>
              <a:rPr lang="tr-TR" altLang="tr-TR" sz="2000" dirty="0" smtClean="0"/>
              <a:t>devredene bilgi verilmeli</a:t>
            </a:r>
            <a:endParaRPr lang="tr-TR" sz="36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25</a:t>
            </a:fld>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2400" dirty="0" smtClean="0"/>
              <a:t>II-</a:t>
            </a:r>
            <a:r>
              <a:rPr lang="tr-TR" sz="2800" dirty="0" smtClean="0"/>
              <a:t> </a:t>
            </a:r>
            <a:r>
              <a:rPr lang="tr-TR" sz="2400" dirty="0" smtClean="0"/>
              <a:t>Risk Değerlendirme - Kurumsal </a:t>
            </a:r>
            <a:r>
              <a:rPr lang="tr-TR" sz="2400" dirty="0" smtClean="0"/>
              <a:t>Risk Yönetimi Nedir?</a:t>
            </a:r>
            <a:endParaRPr lang="tr-TR" sz="2800" dirty="0"/>
          </a:p>
        </p:txBody>
      </p:sp>
      <p:sp>
        <p:nvSpPr>
          <p:cNvPr id="3" name="2 İçerik Yer Tutucusu"/>
          <p:cNvSpPr>
            <a:spLocks noGrp="1"/>
          </p:cNvSpPr>
          <p:nvPr>
            <p:ph idx="1"/>
          </p:nvPr>
        </p:nvSpPr>
        <p:spPr/>
        <p:txBody>
          <a:bodyPr/>
          <a:lstStyle/>
          <a:p>
            <a:r>
              <a:rPr lang="tr-TR" sz="2400" dirty="0" smtClean="0"/>
              <a:t>Kurumların; </a:t>
            </a:r>
          </a:p>
          <a:p>
            <a:pPr lvl="1"/>
            <a:r>
              <a:rPr lang="tr-TR" sz="2000" dirty="0" smtClean="0"/>
              <a:t>Stratejik, </a:t>
            </a:r>
            <a:r>
              <a:rPr lang="tr-TR" sz="2000" dirty="0" err="1" smtClean="0"/>
              <a:t>operasyonel</a:t>
            </a:r>
            <a:r>
              <a:rPr lang="tr-TR" sz="2000" dirty="0" smtClean="0"/>
              <a:t> ve mali hedeflerini gerçekleştirmesine yardımcı olan,</a:t>
            </a:r>
          </a:p>
          <a:p>
            <a:pPr lvl="1"/>
            <a:r>
              <a:rPr lang="tr-TR" sz="2000" dirty="0" smtClean="0"/>
              <a:t>Risklerin şirketin farklı seviyelerinde iyi yönetilmesi ile kurumsal performansın artırılmasını sağlayan,</a:t>
            </a:r>
          </a:p>
          <a:p>
            <a:pPr lvl="1"/>
            <a:r>
              <a:rPr lang="tr-TR" sz="2000" dirty="0" smtClean="0"/>
              <a:t>Başta uyum riskleri olmak üzere, itibar, mali, ve </a:t>
            </a:r>
            <a:r>
              <a:rPr lang="tr-TR" sz="2000" dirty="0" err="1" smtClean="0"/>
              <a:t>operasyonel</a:t>
            </a:r>
            <a:r>
              <a:rPr lang="tr-TR" sz="2000" dirty="0" smtClean="0"/>
              <a:t> kayıplara karşı koruyan ve karşı karşıya oldukları iş fırsatlarını yakalamalarını sağlayan yönetim aracıdır. </a:t>
            </a:r>
            <a:endParaRPr lang="tr-TR" dirty="0" smtClean="0"/>
          </a:p>
          <a:p>
            <a:r>
              <a:rPr lang="tr-TR" sz="2400" dirty="0" smtClean="0"/>
              <a:t>Türkiye’ de </a:t>
            </a:r>
            <a:r>
              <a:rPr lang="tr-TR" sz="2400" dirty="0" smtClean="0"/>
              <a:t>kurumsal risk yönetimi: </a:t>
            </a:r>
          </a:p>
          <a:p>
            <a:pPr lvl="1"/>
            <a:r>
              <a:rPr lang="tr-TR" sz="1800" dirty="0" smtClean="0"/>
              <a:t>Bankacılık </a:t>
            </a:r>
          </a:p>
          <a:p>
            <a:pPr lvl="1"/>
            <a:r>
              <a:rPr lang="tr-TR" sz="1800" dirty="0" smtClean="0"/>
              <a:t>Halka Açık Şirketler </a:t>
            </a:r>
          </a:p>
          <a:p>
            <a:pPr lvl="1"/>
            <a:r>
              <a:rPr lang="tr-TR" sz="1800" dirty="0" smtClean="0"/>
              <a:t>Kamu İdareleri  için zorunludur</a:t>
            </a:r>
            <a:endParaRPr lang="tr-TR" sz="18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dirty="0" smtClean="0"/>
              <a:t>Risk değerlendirme </a:t>
            </a:r>
            <a:endParaRPr lang="tr-TR" sz="3200" dirty="0"/>
          </a:p>
        </p:txBody>
      </p:sp>
      <p:sp>
        <p:nvSpPr>
          <p:cNvPr id="3" name="2 İçerik Yer Tutucusu"/>
          <p:cNvSpPr>
            <a:spLocks noGrp="1"/>
          </p:cNvSpPr>
          <p:nvPr>
            <p:ph idx="1"/>
          </p:nvPr>
        </p:nvSpPr>
        <p:spPr/>
        <p:txBody>
          <a:bodyPr/>
          <a:lstStyle/>
          <a:p>
            <a:r>
              <a:rPr lang="tr-TR" dirty="0" smtClean="0"/>
              <a:t> </a:t>
            </a:r>
            <a:r>
              <a:rPr lang="tr-TR" dirty="0" smtClean="0"/>
              <a:t>Risk değerlendirme standartları </a:t>
            </a:r>
            <a:r>
              <a:rPr lang="tr-TR" dirty="0" smtClean="0"/>
              <a:t>nelerdir?</a:t>
            </a:r>
          </a:p>
          <a:p>
            <a:pPr>
              <a:buNone/>
            </a:pPr>
            <a:endParaRPr lang="tr-TR" dirty="0" smtClean="0"/>
          </a:p>
          <a:p>
            <a:pPr lvl="1"/>
            <a:r>
              <a:rPr lang="tr-TR" sz="2400" dirty="0" smtClean="0">
                <a:latin typeface="Arial" pitchFamily="34" charset="0"/>
              </a:rPr>
              <a:t>Planlama </a:t>
            </a:r>
            <a:r>
              <a:rPr lang="tr-TR" sz="2400" dirty="0" smtClean="0">
                <a:latin typeface="Arial" pitchFamily="34" charset="0"/>
              </a:rPr>
              <a:t>ve </a:t>
            </a:r>
            <a:r>
              <a:rPr lang="tr-TR" sz="2400" dirty="0" smtClean="0">
                <a:latin typeface="Arial" pitchFamily="34" charset="0"/>
              </a:rPr>
              <a:t>programlama </a:t>
            </a:r>
          </a:p>
          <a:p>
            <a:pPr lvl="2"/>
            <a:r>
              <a:rPr lang="tr-TR" sz="2000" dirty="0" smtClean="0">
                <a:latin typeface="Arial" pitchFamily="34" charset="0"/>
              </a:rPr>
              <a:t> </a:t>
            </a:r>
            <a:r>
              <a:rPr lang="tr-TR" sz="2000" dirty="0" smtClean="0">
                <a:latin typeface="Arial" pitchFamily="34" charset="0"/>
              </a:rPr>
              <a:t>Stratejik plan bu noktada devreye girer</a:t>
            </a:r>
          </a:p>
          <a:p>
            <a:pPr lvl="1"/>
            <a:r>
              <a:rPr lang="tr-TR" sz="2400" dirty="0" smtClean="0">
                <a:latin typeface="Arial" pitchFamily="34" charset="0"/>
              </a:rPr>
              <a:t>Risklerin </a:t>
            </a:r>
            <a:r>
              <a:rPr lang="tr-TR" sz="2400" dirty="0" smtClean="0">
                <a:latin typeface="Arial" pitchFamily="34" charset="0"/>
              </a:rPr>
              <a:t>belirlenmesi ve değerlendirilmesi</a:t>
            </a:r>
          </a:p>
          <a:p>
            <a:pPr lvl="1"/>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27</a:t>
            </a:fld>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600" dirty="0" smtClean="0"/>
              <a:t>III. Kontrol Faaliyetleri</a:t>
            </a:r>
            <a:endParaRPr lang="tr-TR" sz="3600" dirty="0"/>
          </a:p>
        </p:txBody>
      </p:sp>
      <p:sp>
        <p:nvSpPr>
          <p:cNvPr id="3" name="2 İçerik Yer Tutucusu"/>
          <p:cNvSpPr>
            <a:spLocks noGrp="1"/>
          </p:cNvSpPr>
          <p:nvPr>
            <p:ph idx="1"/>
          </p:nvPr>
        </p:nvSpPr>
        <p:spPr/>
        <p:txBody>
          <a:bodyPr/>
          <a:lstStyle/>
          <a:p>
            <a:pPr marL="342900" lvl="1" indent="-342900">
              <a:buClr>
                <a:srgbClr val="E60000"/>
              </a:buClr>
              <a:buSzPct val="85000"/>
              <a:buFont typeface="Wingdings" pitchFamily="2" charset="2"/>
              <a:buChar char="n"/>
            </a:pPr>
            <a:r>
              <a:rPr lang="tr-TR" dirty="0" smtClean="0">
                <a:latin typeface="Arial" pitchFamily="34" charset="0"/>
              </a:rPr>
              <a:t>Oda/borsanın </a:t>
            </a:r>
            <a:r>
              <a:rPr lang="tr-TR" dirty="0" smtClean="0">
                <a:latin typeface="Arial" pitchFamily="34" charset="0"/>
              </a:rPr>
              <a:t>hedeflerinin gerçekleştirilmesini sağlamak ve belirlenen riskleri yönetmek amacıyla oluşturulan politika ve prosedürlerdir.</a:t>
            </a:r>
          </a:p>
          <a:p>
            <a:r>
              <a:rPr lang="tr-TR" dirty="0" smtClean="0"/>
              <a:t> Faaliyetler : </a:t>
            </a:r>
          </a:p>
          <a:p>
            <a:pPr lvl="1"/>
            <a:r>
              <a:rPr lang="tr-TR" dirty="0" smtClean="0"/>
              <a:t> </a:t>
            </a:r>
            <a:r>
              <a:rPr lang="tr-TR" sz="2400" dirty="0" err="1" smtClean="0"/>
              <a:t>Dökümantasyon</a:t>
            </a:r>
            <a:r>
              <a:rPr lang="tr-TR" sz="2400" dirty="0" smtClean="0"/>
              <a:t> </a:t>
            </a:r>
            <a:endParaRPr lang="tr-TR" dirty="0" smtClean="0"/>
          </a:p>
          <a:p>
            <a:pPr lvl="1"/>
            <a:r>
              <a:rPr lang="tr-TR" dirty="0" smtClean="0"/>
              <a:t> </a:t>
            </a:r>
            <a:r>
              <a:rPr lang="tr-TR" sz="2400" dirty="0" smtClean="0"/>
              <a:t>Kayıt</a:t>
            </a:r>
          </a:p>
          <a:p>
            <a:pPr lvl="1"/>
            <a:r>
              <a:rPr lang="tr-TR" sz="2400" dirty="0" smtClean="0"/>
              <a:t>  Yetki </a:t>
            </a:r>
          </a:p>
          <a:p>
            <a:pPr lvl="1"/>
            <a:r>
              <a:rPr lang="tr-TR" sz="2400" dirty="0" smtClean="0"/>
              <a:t> </a:t>
            </a:r>
            <a:r>
              <a:rPr lang="tr-TR" sz="2400" dirty="0" smtClean="0"/>
              <a:t> Yapı</a:t>
            </a:r>
          </a:p>
          <a:p>
            <a:pPr lvl="1"/>
            <a:r>
              <a:rPr lang="tr-TR" sz="2400" dirty="0" smtClean="0"/>
              <a:t> </a:t>
            </a:r>
            <a:r>
              <a:rPr lang="tr-TR" sz="2400" dirty="0" smtClean="0"/>
              <a:t> Gözetim</a:t>
            </a:r>
          </a:p>
          <a:p>
            <a:pPr lvl="1"/>
            <a:r>
              <a:rPr lang="tr-TR" sz="2400" dirty="0" smtClean="0"/>
              <a:t> </a:t>
            </a:r>
            <a:r>
              <a:rPr lang="tr-TR" sz="2400" dirty="0" smtClean="0"/>
              <a:t>	Güvenlik</a:t>
            </a:r>
            <a:endParaRPr lang="tr-TR" sz="24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28</a:t>
            </a:fld>
            <a:endParaRPr lang="en-US"/>
          </a:p>
        </p:txBody>
      </p:sp>
      <p:pic>
        <p:nvPicPr>
          <p:cNvPr id="6" name="Picture 26"/>
          <p:cNvPicPr>
            <a:picLocks noChangeAspect="1" noChangeArrowheads="1"/>
          </p:cNvPicPr>
          <p:nvPr/>
        </p:nvPicPr>
        <p:blipFill>
          <a:blip r:embed="rId2" cstate="print"/>
          <a:srcRect/>
          <a:stretch>
            <a:fillRect/>
          </a:stretch>
        </p:blipFill>
        <p:spPr bwMode="auto">
          <a:xfrm>
            <a:off x="228600" y="3641725"/>
            <a:ext cx="1006475" cy="3216275"/>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600" dirty="0" smtClean="0"/>
              <a:t>Kontrol Faaliyetleri Standartları Nelerdir?</a:t>
            </a:r>
            <a:endParaRPr lang="tr-TR" sz="3600" dirty="0"/>
          </a:p>
        </p:txBody>
      </p:sp>
      <p:sp>
        <p:nvSpPr>
          <p:cNvPr id="3" name="2 İçerik Yer Tutucusu"/>
          <p:cNvSpPr>
            <a:spLocks noGrp="1"/>
          </p:cNvSpPr>
          <p:nvPr>
            <p:ph idx="1"/>
          </p:nvPr>
        </p:nvSpPr>
        <p:spPr/>
        <p:txBody>
          <a:bodyPr/>
          <a:lstStyle/>
          <a:p>
            <a:r>
              <a:rPr lang="tr-TR" sz="2400" dirty="0" smtClean="0"/>
              <a:t>Kontrol Stratejileri ve Yöntemleri</a:t>
            </a:r>
          </a:p>
          <a:p>
            <a:r>
              <a:rPr lang="tr-TR" sz="2400" dirty="0" smtClean="0">
                <a:latin typeface="Arial" pitchFamily="34" charset="0"/>
                <a:cs typeface="Arial" pitchFamily="34" charset="0"/>
              </a:rPr>
              <a:t>Prosedürlerin </a:t>
            </a:r>
            <a:r>
              <a:rPr lang="tr-TR" sz="2400" dirty="0" smtClean="0">
                <a:latin typeface="Arial" pitchFamily="34" charset="0"/>
                <a:cs typeface="Arial" pitchFamily="34" charset="0"/>
              </a:rPr>
              <a:t>belirlenmesi </a:t>
            </a:r>
            <a:r>
              <a:rPr lang="tr-TR" sz="2400" dirty="0" smtClean="0">
                <a:latin typeface="Arial" pitchFamily="34" charset="0"/>
                <a:cs typeface="Arial" pitchFamily="34" charset="0"/>
              </a:rPr>
              <a:t>ve belgelendirilmesi</a:t>
            </a:r>
          </a:p>
          <a:p>
            <a:r>
              <a:rPr lang="tr-TR" sz="2400" dirty="0" smtClean="0">
                <a:latin typeface="Arial" pitchFamily="34" charset="0"/>
                <a:cs typeface="Arial" pitchFamily="34" charset="0"/>
              </a:rPr>
              <a:t>Görevler ayrılığı</a:t>
            </a:r>
          </a:p>
          <a:p>
            <a:r>
              <a:rPr lang="tr-TR" sz="2400" dirty="0" smtClean="0">
                <a:latin typeface="Arial" pitchFamily="34" charset="0"/>
                <a:cs typeface="Arial" pitchFamily="34" charset="0"/>
              </a:rPr>
              <a:t>İş akış kontrolleri</a:t>
            </a:r>
          </a:p>
          <a:p>
            <a:r>
              <a:rPr lang="tr-TR" sz="2400" dirty="0" smtClean="0">
                <a:latin typeface="Arial" pitchFamily="34" charset="0"/>
                <a:cs typeface="Arial" pitchFamily="34" charset="0"/>
              </a:rPr>
              <a:t>Faaliyetlerin sürekliliği</a:t>
            </a:r>
          </a:p>
          <a:p>
            <a:r>
              <a:rPr lang="tr-TR" sz="2400" dirty="0" smtClean="0">
                <a:latin typeface="Arial" pitchFamily="34" charset="0"/>
                <a:cs typeface="Arial" pitchFamily="34" charset="0"/>
              </a:rPr>
              <a:t>Bilgi </a:t>
            </a:r>
            <a:r>
              <a:rPr lang="tr-TR" sz="2400" dirty="0" smtClean="0">
                <a:latin typeface="Arial" pitchFamily="34" charset="0"/>
                <a:cs typeface="Arial" pitchFamily="34" charset="0"/>
              </a:rPr>
              <a:t>sistemleri kontrolleri</a:t>
            </a:r>
          </a:p>
          <a:p>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2800" dirty="0" smtClean="0"/>
              <a:t>Kurumsal yönetişimin bileşenleri nelerdir? </a:t>
            </a:r>
            <a:endParaRPr lang="tr-TR" sz="2800" dirty="0"/>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3</a:t>
            </a:fld>
            <a:endParaRPr lang="en-US"/>
          </a:p>
        </p:txBody>
      </p:sp>
      <p:sp>
        <p:nvSpPr>
          <p:cNvPr id="11" name="12 Yuvarlatılmış Dikdörtgen"/>
          <p:cNvSpPr/>
          <p:nvPr/>
        </p:nvSpPr>
        <p:spPr>
          <a:xfrm>
            <a:off x="4586286" y="3438524"/>
            <a:ext cx="3186114" cy="1971676"/>
          </a:xfrm>
          <a:prstGeom prst="roundRect">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0" i="0" u="none" strike="noStrike" kern="0" cap="none" spc="0" normalizeH="0" baseline="0" noProof="0" dirty="0">
                <a:ln>
                  <a:noFill/>
                </a:ln>
                <a:solidFill>
                  <a:sysClr val="window" lastClr="FFFFFF"/>
                </a:solidFill>
                <a:effectLst/>
                <a:uLnTx/>
                <a:uFillTx/>
                <a:latin typeface="Calibri"/>
                <a:ea typeface="+mn-ea"/>
                <a:cs typeface="+mn-cs"/>
              </a:rPr>
              <a:t>İç Denetim </a:t>
            </a:r>
          </a:p>
        </p:txBody>
      </p:sp>
      <p:sp>
        <p:nvSpPr>
          <p:cNvPr id="12" name="14 Yuvarlatılmış Dikdörtgen"/>
          <p:cNvSpPr/>
          <p:nvPr/>
        </p:nvSpPr>
        <p:spPr>
          <a:xfrm>
            <a:off x="4586286" y="1676400"/>
            <a:ext cx="3186114" cy="1752600"/>
          </a:xfrm>
          <a:prstGeom prst="roundRect">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0" i="0" u="none" strike="noStrike" kern="0" cap="none" spc="0" normalizeH="0" baseline="0" noProof="0" dirty="0">
                <a:ln>
                  <a:noFill/>
                </a:ln>
                <a:solidFill>
                  <a:sysClr val="window" lastClr="FFFFFF"/>
                </a:solidFill>
                <a:effectLst/>
                <a:uLnTx/>
                <a:uFillTx/>
                <a:latin typeface="Calibri"/>
                <a:ea typeface="+mn-ea"/>
                <a:cs typeface="+mn-cs"/>
              </a:rPr>
              <a:t>Bütçe/ Faaliyet Raporları</a:t>
            </a:r>
          </a:p>
        </p:txBody>
      </p:sp>
      <p:sp>
        <p:nvSpPr>
          <p:cNvPr id="13" name="15 Yuvarlatılmış Dikdörtgen"/>
          <p:cNvSpPr/>
          <p:nvPr/>
        </p:nvSpPr>
        <p:spPr>
          <a:xfrm>
            <a:off x="762000" y="1676400"/>
            <a:ext cx="3795712" cy="1743075"/>
          </a:xfrm>
          <a:prstGeom prst="roundRect">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800" b="0" i="0" u="none" strike="noStrike" kern="0" cap="none" spc="0" normalizeH="0" baseline="0" noProof="0" dirty="0">
                <a:ln>
                  <a:noFill/>
                </a:ln>
                <a:solidFill>
                  <a:sysClr val="window" lastClr="FFFFFF"/>
                </a:solidFill>
                <a:effectLst/>
                <a:uLnTx/>
                <a:uFillTx/>
                <a:latin typeface="Calibri"/>
                <a:ea typeface="+mn-ea"/>
                <a:cs typeface="+mn-cs"/>
              </a:rPr>
              <a:t>Stratejik Planlama ve Performans Programları</a:t>
            </a:r>
          </a:p>
        </p:txBody>
      </p:sp>
      <p:sp>
        <p:nvSpPr>
          <p:cNvPr id="14" name="16 Yuvarlatılmış Dikdörtgen"/>
          <p:cNvSpPr/>
          <p:nvPr/>
        </p:nvSpPr>
        <p:spPr>
          <a:xfrm>
            <a:off x="838200" y="3448050"/>
            <a:ext cx="3729037" cy="2038350"/>
          </a:xfrm>
          <a:prstGeom prst="roundRect">
            <a:avLst/>
          </a:prstGeom>
          <a:solidFill>
            <a:srgbClr val="4F81BD"/>
          </a:solidFill>
          <a:ln w="25400" cap="flat" cmpd="sng" algn="ctr">
            <a:solidFill>
              <a:srgbClr val="4F81BD">
                <a:shade val="50000"/>
              </a:srgbClr>
            </a:solidFill>
            <a:prstDash val="solid"/>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600" b="0" i="0" u="none" strike="noStrike" kern="0" cap="none" spc="0" normalizeH="0" baseline="0" noProof="0" dirty="0">
                <a:ln>
                  <a:noFill/>
                </a:ln>
                <a:solidFill>
                  <a:sysClr val="window" lastClr="FFFFFF"/>
                </a:solidFill>
                <a:effectLst/>
                <a:uLnTx/>
                <a:uFillTx/>
                <a:latin typeface="Calibri"/>
                <a:ea typeface="+mn-ea"/>
                <a:cs typeface="+mn-cs"/>
              </a:rPr>
              <a:t>İç Kontrol</a:t>
            </a:r>
          </a:p>
        </p:txBody>
      </p:sp>
      <p:sp>
        <p:nvSpPr>
          <p:cNvPr id="15" name="18 Dikdörtgen"/>
          <p:cNvSpPr/>
          <p:nvPr/>
        </p:nvSpPr>
        <p:spPr>
          <a:xfrm>
            <a:off x="3581400" y="3048000"/>
            <a:ext cx="2057400" cy="112395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800" b="0" i="0" u="none" strike="noStrike" kern="0" cap="none" spc="0" normalizeH="0" baseline="0" noProof="0" dirty="0">
                <a:ln>
                  <a:noFill/>
                </a:ln>
                <a:solidFill>
                  <a:sysClr val="windowText" lastClr="000000"/>
                </a:solidFill>
                <a:effectLst/>
                <a:uLnTx/>
                <a:uFillTx/>
                <a:latin typeface="Calibri"/>
                <a:ea typeface="+mn-ea"/>
                <a:cs typeface="+mn-cs"/>
              </a:rPr>
              <a:t>İyi Kurumsal Yönetişim</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2800" dirty="0" smtClean="0"/>
              <a:t>IV- Bilgi ve İletişim</a:t>
            </a:r>
            <a:endParaRPr lang="tr-TR" sz="2800" dirty="0"/>
          </a:p>
        </p:txBody>
      </p:sp>
      <p:sp>
        <p:nvSpPr>
          <p:cNvPr id="3" name="2 İçerik Yer Tutucusu"/>
          <p:cNvSpPr>
            <a:spLocks noGrp="1"/>
          </p:cNvSpPr>
          <p:nvPr>
            <p:ph idx="1"/>
          </p:nvPr>
        </p:nvSpPr>
        <p:spPr/>
        <p:txBody>
          <a:bodyPr/>
          <a:lstStyle/>
          <a:p>
            <a:r>
              <a:rPr lang="tr-TR" dirty="0" smtClean="0"/>
              <a:t> </a:t>
            </a:r>
            <a:r>
              <a:rPr lang="tr-TR" sz="2800" dirty="0" smtClean="0">
                <a:latin typeface="Arial" pitchFamily="34" charset="0"/>
              </a:rPr>
              <a:t>Gerekli bilginin ihtiyaç duyan kişi, personel ve yöneticiye belirli bir formatta ve ilgililerin iç kontrol ve diğer sorumluluklarını yerine getirmelerine imkan verecek bir zaman dilimi içinde iletilmesini sağlayacak bilgi, iletişim ve kayıt sistemini kapsar</a:t>
            </a: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30</a:t>
            </a:fld>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2800" dirty="0" smtClean="0"/>
              <a:t>Bilgi ve iletişim faaliyetleri standartları nelerdir? </a:t>
            </a:r>
            <a:endParaRPr lang="tr-TR" sz="2800" dirty="0"/>
          </a:p>
        </p:txBody>
      </p:sp>
      <p:sp>
        <p:nvSpPr>
          <p:cNvPr id="3" name="2 İçerik Yer Tutucusu"/>
          <p:cNvSpPr>
            <a:spLocks noGrp="1"/>
          </p:cNvSpPr>
          <p:nvPr>
            <p:ph idx="1"/>
          </p:nvPr>
        </p:nvSpPr>
        <p:spPr/>
        <p:txBody>
          <a:bodyPr/>
          <a:lstStyle/>
          <a:p>
            <a:r>
              <a:rPr lang="tr-TR" sz="2400" dirty="0" smtClean="0"/>
              <a:t>Bilgi ve İletişim</a:t>
            </a:r>
          </a:p>
          <a:p>
            <a:r>
              <a:rPr lang="tr-TR" sz="2400" dirty="0" smtClean="0"/>
              <a:t>Raporlama </a:t>
            </a:r>
          </a:p>
          <a:p>
            <a:r>
              <a:rPr lang="tr-TR" sz="2400" dirty="0" smtClean="0"/>
              <a:t>Kayıt ve Dosyalama Sistemi</a:t>
            </a:r>
          </a:p>
          <a:p>
            <a:r>
              <a:rPr lang="tr-TR" sz="2400" dirty="0" smtClean="0"/>
              <a:t>Hata, usulsüzlük ve yolsuzlukların bildirilmesi</a:t>
            </a:r>
          </a:p>
          <a:p>
            <a:r>
              <a:rPr lang="tr-TR" sz="2400" dirty="0" smtClean="0"/>
              <a:t>Elektronik bilgi ve iletişim altyapısının kurulması</a:t>
            </a:r>
          </a:p>
          <a:p>
            <a:endParaRPr lang="tr-TR" dirty="0" smtClean="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31</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dirty="0" smtClean="0"/>
              <a:t>V. İzleme</a:t>
            </a:r>
            <a:endParaRPr lang="tr-TR" sz="3200" dirty="0"/>
          </a:p>
        </p:txBody>
      </p:sp>
      <p:sp>
        <p:nvSpPr>
          <p:cNvPr id="3" name="2 İçerik Yer Tutucusu"/>
          <p:cNvSpPr>
            <a:spLocks noGrp="1"/>
          </p:cNvSpPr>
          <p:nvPr>
            <p:ph idx="1"/>
          </p:nvPr>
        </p:nvSpPr>
        <p:spPr>
          <a:xfrm>
            <a:off x="228600" y="1676400"/>
            <a:ext cx="8534400" cy="4800600"/>
          </a:xfrm>
        </p:spPr>
        <p:txBody>
          <a:bodyPr/>
          <a:lstStyle/>
          <a:p>
            <a:pPr marL="342900" lvl="1" indent="-342900">
              <a:buClr>
                <a:srgbClr val="E60000"/>
              </a:buClr>
              <a:buSzPct val="85000"/>
              <a:buNone/>
              <a:defRPr/>
            </a:pPr>
            <a:endParaRPr lang="tr-TR" sz="2400" dirty="0" smtClean="0">
              <a:ea typeface="+mn-ea"/>
            </a:endParaRPr>
          </a:p>
          <a:p>
            <a:pPr marL="342900" lvl="1" indent="-342900">
              <a:buClr>
                <a:srgbClr val="E60000"/>
              </a:buClr>
              <a:buSzPct val="85000"/>
              <a:buFont typeface="Wingdings" pitchFamily="2" charset="2"/>
              <a:buChar char="n"/>
              <a:defRPr/>
            </a:pPr>
            <a:r>
              <a:rPr lang="tr-TR" sz="2400" dirty="0" smtClean="0">
                <a:ea typeface="+mn-ea"/>
              </a:rPr>
              <a:t>İzleme, stratejilerin ve kontrol mekanizmalarının tasarlandığı gibi uygulandığından, hedeflerin yakınsandığından emin olmayı sağlar.	</a:t>
            </a:r>
          </a:p>
          <a:p>
            <a:pPr marL="742950" lvl="2" indent="-342900">
              <a:buClr>
                <a:srgbClr val="E60000"/>
              </a:buClr>
              <a:buSzPct val="85000"/>
              <a:buFont typeface="Wingdings" pitchFamily="2" charset="2"/>
              <a:buChar char="n"/>
              <a:defRPr/>
            </a:pPr>
            <a:r>
              <a:rPr lang="tr-TR" sz="2000" dirty="0" smtClean="0">
                <a:ea typeface="+mn-ea"/>
              </a:rPr>
              <a:t>Gelişmeler </a:t>
            </a:r>
            <a:r>
              <a:rPr lang="tr-TR" sz="2000" dirty="0" smtClean="0">
                <a:ea typeface="+mn-ea"/>
              </a:rPr>
              <a:t>aylık bazda rapor formuna işlenerek 3 ayda bir birim yöneticisi imzasıyla koordinasyon birimine </a:t>
            </a:r>
            <a:r>
              <a:rPr lang="tr-TR" sz="2000" dirty="0" smtClean="0">
                <a:ea typeface="+mn-ea"/>
              </a:rPr>
              <a:t>gönderilmelidir</a:t>
            </a:r>
          </a:p>
          <a:p>
            <a:pPr marL="742950" lvl="2" indent="-342900">
              <a:buClr>
                <a:srgbClr val="E60000"/>
              </a:buClr>
              <a:buSzPct val="85000"/>
              <a:buFont typeface="Wingdings" pitchFamily="2" charset="2"/>
              <a:buChar char="n"/>
              <a:defRPr/>
            </a:pPr>
            <a:r>
              <a:rPr lang="tr-TR" sz="2000" dirty="0" smtClean="0">
                <a:latin typeface="Arial" pitchFamily="34" charset="0"/>
                <a:cs typeface="Arial" pitchFamily="34" charset="0"/>
              </a:rPr>
              <a:t>Raporlar koordinasyon birimi tarafından derlenerek </a:t>
            </a:r>
            <a:r>
              <a:rPr lang="tr-TR" sz="2000" dirty="0" smtClean="0">
                <a:latin typeface="Arial" pitchFamily="34" charset="0"/>
                <a:cs typeface="Arial" pitchFamily="34" charset="0"/>
              </a:rPr>
              <a:t>3 ayda bir yapılacak toplantıda İzleme ve Yönlendirme Kuruluna </a:t>
            </a:r>
            <a:r>
              <a:rPr lang="tr-TR" sz="2000" dirty="0" smtClean="0">
                <a:latin typeface="Arial" pitchFamily="34" charset="0"/>
                <a:cs typeface="Arial" pitchFamily="34" charset="0"/>
              </a:rPr>
              <a:t>sunulmalıdır</a:t>
            </a:r>
          </a:p>
          <a:p>
            <a:pPr marL="742950" lvl="2" indent="-342900">
              <a:buClr>
                <a:srgbClr val="E60000"/>
              </a:buClr>
              <a:buSzPct val="85000"/>
              <a:buFont typeface="Wingdings" pitchFamily="2" charset="2"/>
              <a:buChar char="n"/>
              <a:defRPr/>
            </a:pPr>
            <a:r>
              <a:rPr lang="tr-TR" sz="2000" dirty="0" smtClean="0">
                <a:latin typeface="Arial" pitchFamily="34" charset="0"/>
                <a:cs typeface="Arial" pitchFamily="34" charset="0"/>
              </a:rPr>
              <a:t>Dönem </a:t>
            </a:r>
            <a:r>
              <a:rPr lang="tr-TR" sz="2000" dirty="0" smtClean="0">
                <a:latin typeface="Arial" pitchFamily="34" charset="0"/>
                <a:cs typeface="Arial" pitchFamily="34" charset="0"/>
              </a:rPr>
              <a:t>gelişmeleri İzleme ve Yönlendirme Kurulu toplantısı sonrasında </a:t>
            </a:r>
            <a:r>
              <a:rPr lang="tr-TR" sz="2000" dirty="0" smtClean="0">
                <a:latin typeface="Arial" pitchFamily="34" charset="0"/>
                <a:cs typeface="Arial" pitchFamily="34" charset="0"/>
              </a:rPr>
              <a:t>Oda/ Borsa Başkanı’na sunulmalıdır</a:t>
            </a:r>
            <a:endParaRPr lang="tr-TR" sz="2000" dirty="0" smtClean="0">
              <a:latin typeface="Arial" pitchFamily="34" charset="0"/>
              <a:cs typeface="Arial" pitchFamily="34" charset="0"/>
            </a:endParaRPr>
          </a:p>
          <a:p>
            <a:pPr>
              <a:buNone/>
            </a:pP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İzleme standartları nelerdir?</a:t>
            </a:r>
            <a:endParaRPr lang="tr-TR" dirty="0"/>
          </a:p>
        </p:txBody>
      </p:sp>
      <p:sp>
        <p:nvSpPr>
          <p:cNvPr id="3" name="2 İçerik Yer Tutucusu"/>
          <p:cNvSpPr>
            <a:spLocks noGrp="1"/>
          </p:cNvSpPr>
          <p:nvPr>
            <p:ph idx="1"/>
          </p:nvPr>
        </p:nvSpPr>
        <p:spPr/>
        <p:txBody>
          <a:bodyPr/>
          <a:lstStyle/>
          <a:p>
            <a:r>
              <a:rPr lang="tr-TR" dirty="0" smtClean="0"/>
              <a:t>İç Kontrol</a:t>
            </a:r>
          </a:p>
          <a:p>
            <a:r>
              <a:rPr lang="tr-TR" dirty="0" smtClean="0"/>
              <a:t>İç Denetim</a:t>
            </a:r>
          </a:p>
          <a:p>
            <a:pPr>
              <a:buNone/>
            </a:pP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838200"/>
            <a:ext cx="8534400" cy="685800"/>
          </a:xfrm>
        </p:spPr>
        <p:txBody>
          <a:bodyPr/>
          <a:lstStyle/>
          <a:p>
            <a:r>
              <a:rPr lang="tr-TR" sz="3200" dirty="0" smtClean="0"/>
              <a:t>İç Kontrol Standartlarına Uyum Eylem Planı </a:t>
            </a:r>
            <a:endParaRPr lang="tr-TR" sz="32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34</a:t>
            </a:fld>
            <a:endParaRPr lang="en-US"/>
          </a:p>
        </p:txBody>
      </p:sp>
      <p:graphicFrame>
        <p:nvGraphicFramePr>
          <p:cNvPr id="6" name="Group 1915"/>
          <p:cNvGraphicFramePr>
            <a:graphicFrameLocks/>
          </p:cNvGraphicFramePr>
          <p:nvPr/>
        </p:nvGraphicFramePr>
        <p:xfrm>
          <a:off x="457200" y="1752600"/>
          <a:ext cx="8153400" cy="4564065"/>
        </p:xfrm>
        <a:graphic>
          <a:graphicData uri="http://schemas.openxmlformats.org/drawingml/2006/table">
            <a:tbl>
              <a:tblPr/>
              <a:tblGrid>
                <a:gridCol w="635000"/>
                <a:gridCol w="182563"/>
                <a:gridCol w="849312"/>
                <a:gridCol w="647700"/>
                <a:gridCol w="936625"/>
                <a:gridCol w="863600"/>
                <a:gridCol w="863600"/>
                <a:gridCol w="649288"/>
                <a:gridCol w="863600"/>
                <a:gridCol w="1662112"/>
              </a:tblGrid>
              <a:tr h="284163">
                <a:tc gridSpan="10">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rgbClr val="000000"/>
                          </a:solidFill>
                          <a:effectLst/>
                          <a:latin typeface="Arial" charset="0"/>
                          <a:cs typeface="Times New Roman" pitchFamily="18" charset="0"/>
                        </a:rPr>
                        <a:t>TOBB </a:t>
                      </a:r>
                      <a:r>
                        <a:rPr kumimoji="0" lang="tr-TR" sz="1200" b="1" i="0" u="none" strike="noStrike" cap="none" normalizeH="0" baseline="0" dirty="0" smtClean="0">
                          <a:ln>
                            <a:noFill/>
                          </a:ln>
                          <a:solidFill>
                            <a:srgbClr val="000000"/>
                          </a:solidFill>
                          <a:effectLst/>
                          <a:latin typeface="Arial" charset="0"/>
                          <a:cs typeface="Times New Roman" pitchFamily="18" charset="0"/>
                        </a:rPr>
                        <a:t>İç Kontrol Standartlarına Uyum Eylem Planı İzleme Formu</a:t>
                      </a:r>
                      <a:endParaRPr kumimoji="0" lang="tr-TR" sz="1800" b="0" i="0" u="none" strike="noStrike" cap="none" normalizeH="0" baseline="0" dirty="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triangle" w="med" len="med"/>
                    </a:lnB>
                    <a:lnTlToBr>
                      <a:noFill/>
                    </a:lnTlToBr>
                    <a:lnBlToTr>
                      <a:noFill/>
                    </a:lnBlToTr>
                    <a:solidFill>
                      <a:srgbClr val="FFCC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5381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00"/>
                          </a:solidFill>
                          <a:effectLst/>
                          <a:latin typeface="Arial" charset="0"/>
                          <a:cs typeface="Times New Roman" pitchFamily="18" charset="0"/>
                        </a:rPr>
                        <a:t>Tarih:</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gridSpan="9">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itchFamily="2" charset="2"/>
                        <a:buNone/>
                        <a:tabLst/>
                      </a:pPr>
                      <a:endParaRPr kumimoji="0" lang="tr-TR" sz="2800" b="0" i="0" u="none" strike="noStrike" cap="none" normalizeH="0" baseline="0" smtClean="0">
                        <a:ln>
                          <a:noFill/>
                        </a:ln>
                        <a:solidFill>
                          <a:srgbClr val="000000"/>
                        </a:solidFill>
                        <a:effectLst/>
                        <a:latin typeface="Bookman Old Style" pitchFamily="18" charset="0"/>
                        <a:cs typeface="Arial" charset="0"/>
                      </a:endParaRPr>
                    </a:p>
                  </a:txBody>
                  <a:tcPr horzOverflow="overflow">
                    <a:lnL w="12700" cap="flat" cmpd="sng" algn="ctr">
                      <a:solidFill>
                        <a:srgbClr val="000000"/>
                      </a:solidFill>
                      <a:prstDash val="solid"/>
                      <a:round/>
                      <a:headEnd type="none" w="med" len="med"/>
                      <a:tailEnd type="triangl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5381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00"/>
                          </a:solidFill>
                          <a:effectLst/>
                          <a:latin typeface="Arial" charset="0"/>
                          <a:cs typeface="Times New Roman" pitchFamily="18" charset="0"/>
                        </a:rPr>
                        <a:t>Birim:</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gridSpan="9">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itchFamily="2" charset="2"/>
                        <a:buNone/>
                        <a:tabLst/>
                      </a:pPr>
                      <a:endParaRPr kumimoji="0" lang="tr-TR" sz="2800" b="0" i="0" u="none" strike="noStrike" cap="none" normalizeH="0" baseline="0" dirty="0" smtClean="0">
                        <a:ln>
                          <a:noFill/>
                        </a:ln>
                        <a:solidFill>
                          <a:srgbClr val="000000"/>
                        </a:solidFill>
                        <a:effectLst/>
                        <a:latin typeface="Bookman Old Style" pitchFamily="18" charset="0"/>
                        <a:cs typeface="Arial" charset="0"/>
                      </a:endParaRPr>
                    </a:p>
                  </a:txBody>
                  <a:tcPr horzOverflow="overflow">
                    <a:lnL w="12700" cap="flat" cmpd="sng" algn="ctr">
                      <a:solidFill>
                        <a:srgbClr val="000000"/>
                      </a:solidFill>
                      <a:prstDash val="solid"/>
                      <a:round/>
                      <a:headEnd type="none" w="med" len="med"/>
                      <a:tailEnd type="triangl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284163">
                <a:tc gridSpan="10">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smtClean="0">
                          <a:ln>
                            <a:noFill/>
                          </a:ln>
                          <a:solidFill>
                            <a:srgbClr val="000000"/>
                          </a:solidFill>
                          <a:effectLst/>
                          <a:latin typeface="Arial" charset="0"/>
                          <a:cs typeface="Times New Roman" pitchFamily="18" charset="0"/>
                        </a:rPr>
                        <a:t>UNSUR</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rgbClr val="E6E6E6"/>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1069974">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Standart Kod No</a:t>
                      </a:r>
                      <a:endParaRPr kumimoji="0" lang="tr-TR" sz="1800" b="0" i="0" u="none" strike="noStrike" cap="none" normalizeH="0" baseline="0" smtClean="0">
                        <a:ln>
                          <a:noFill/>
                        </a:ln>
                        <a:solidFill>
                          <a:srgbClr val="000000"/>
                        </a:solidFill>
                        <a:effectLst/>
                        <a:latin typeface="Arial" charset="0"/>
                        <a:cs typeface="Arial"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rgbClr val="FFCC99"/>
                    </a:solidFill>
                  </a:tcPr>
                </a:tc>
                <a:tc hMerge="1">
                  <a:txBody>
                    <a:bodyPr/>
                    <a:lstStyle/>
                    <a:p>
                      <a:endParaRPr lang="tr-T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Kamu İ</a:t>
                      </a:r>
                      <a:r>
                        <a:rPr kumimoji="0" lang="tr-TR" sz="1200" b="1" i="0" u="none" strike="noStrike" cap="none" normalizeH="0" baseline="0" smtClean="0">
                          <a:ln>
                            <a:noFill/>
                          </a:ln>
                          <a:solidFill>
                            <a:srgbClr val="000000"/>
                          </a:solidFill>
                          <a:effectLst/>
                          <a:latin typeface="Arial" charset="0"/>
                          <a:cs typeface="Times New Roman" pitchFamily="18" charset="0"/>
                        </a:rPr>
                        <a:t>ç</a:t>
                      </a: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 Kontrol Standardı ve Genel Şartı</a:t>
                      </a:r>
                      <a:endParaRPr kumimoji="0" lang="tr-TR" sz="18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rgbClr val="FFCC99"/>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Eylem Kod No</a:t>
                      </a:r>
                      <a:endParaRPr kumimoji="0" lang="tr-TR" sz="18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rgbClr val="FFCC99"/>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smtClean="0">
                          <a:ln>
                            <a:noFill/>
                          </a:ln>
                          <a:solidFill>
                            <a:srgbClr val="000000"/>
                          </a:solidFill>
                          <a:effectLst/>
                          <a:latin typeface="Arial" charset="0"/>
                          <a:cs typeface="Times New Roman" pitchFamily="18" charset="0"/>
                        </a:rPr>
                        <a:t>Ö</a:t>
                      </a: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ng</a:t>
                      </a:r>
                      <a:r>
                        <a:rPr kumimoji="0" lang="tr-TR" sz="1200" b="1" i="0" u="none" strike="noStrike" cap="none" normalizeH="0" baseline="0" smtClean="0">
                          <a:ln>
                            <a:noFill/>
                          </a:ln>
                          <a:solidFill>
                            <a:srgbClr val="000000"/>
                          </a:solidFill>
                          <a:effectLst/>
                          <a:latin typeface="Arial" charset="0"/>
                          <a:cs typeface="Times New Roman" pitchFamily="18" charset="0"/>
                        </a:rPr>
                        <a:t>ö</a:t>
                      </a: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r</a:t>
                      </a:r>
                      <a:r>
                        <a:rPr kumimoji="0" lang="tr-TR" sz="1200" b="1" i="0" u="none" strike="noStrike" cap="none" normalizeH="0" baseline="0" smtClean="0">
                          <a:ln>
                            <a:noFill/>
                          </a:ln>
                          <a:solidFill>
                            <a:srgbClr val="000000"/>
                          </a:solidFill>
                          <a:effectLst/>
                          <a:latin typeface="Arial" charset="0"/>
                          <a:cs typeface="Times New Roman" pitchFamily="18" charset="0"/>
                        </a:rPr>
                        <a:t>ü</a:t>
                      </a: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len Eylem veya Eylemler</a:t>
                      </a:r>
                      <a:endParaRPr kumimoji="0" lang="tr-TR" sz="18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rgbClr val="FFCC99"/>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Sorumlu </a:t>
                      </a:r>
                      <a:r>
                        <a:rPr kumimoji="0" lang="tr-TR" sz="1200" b="1" i="0" u="none" strike="noStrike" cap="none" normalizeH="0" baseline="0" smtClean="0">
                          <a:ln>
                            <a:noFill/>
                          </a:ln>
                          <a:solidFill>
                            <a:srgbClr val="000000"/>
                          </a:solidFill>
                          <a:effectLst/>
                          <a:latin typeface="Arial" charset="0"/>
                          <a:cs typeface="Times New Roman" pitchFamily="18" charset="0"/>
                        </a:rPr>
                        <a:t>Ç</a:t>
                      </a: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alışma Grubu </a:t>
                      </a:r>
                      <a:r>
                        <a:rPr kumimoji="0" lang="tr-TR" sz="1200" b="1" i="0" u="none" strike="noStrike" cap="none" normalizeH="0" baseline="0" smtClean="0">
                          <a:ln>
                            <a:noFill/>
                          </a:ln>
                          <a:solidFill>
                            <a:srgbClr val="000000"/>
                          </a:solidFill>
                          <a:effectLst/>
                          <a:latin typeface="Arial" charset="0"/>
                          <a:cs typeface="Times New Roman" pitchFamily="18" charset="0"/>
                        </a:rPr>
                        <a:t>Ü</a:t>
                      </a: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yeleri</a:t>
                      </a:r>
                      <a:endParaRPr kumimoji="0" lang="tr-TR" sz="18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rgbClr val="FFCC99"/>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rgbClr val="000000"/>
                          </a:solidFill>
                          <a:effectLst/>
                          <a:latin typeface="Times New Roman" pitchFamily="18" charset="0"/>
                          <a:cs typeface="Times New Roman" pitchFamily="18" charset="0"/>
                        </a:rPr>
                        <a:t>İşbirliği Yapılacak Birim</a:t>
                      </a:r>
                      <a:endParaRPr kumimoji="0" lang="tr-TR" sz="1800" b="0" i="0" u="none" strike="noStrike" cap="none" normalizeH="0" baseline="0" dirty="0" smtClean="0">
                        <a:ln>
                          <a:noFill/>
                        </a:ln>
                        <a:solidFill>
                          <a:srgbClr val="00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rgbClr val="FFCC99"/>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rgbClr val="000000"/>
                          </a:solidFill>
                          <a:effectLst/>
                          <a:latin typeface="Arial" charset="0"/>
                          <a:cs typeface="Times New Roman" pitchFamily="18" charset="0"/>
                        </a:rPr>
                        <a:t>Ç</a:t>
                      </a:r>
                      <a:r>
                        <a:rPr kumimoji="0" lang="tr-TR" sz="1200" b="1" i="0" u="none" strike="noStrike" cap="none" normalizeH="0" baseline="0" dirty="0" smtClean="0">
                          <a:ln>
                            <a:noFill/>
                          </a:ln>
                          <a:solidFill>
                            <a:srgbClr val="000000"/>
                          </a:solidFill>
                          <a:effectLst/>
                          <a:latin typeface="Times New Roman" pitchFamily="18" charset="0"/>
                          <a:cs typeface="Times New Roman" pitchFamily="18" charset="0"/>
                        </a:rPr>
                        <a:t>ıktı/ Sonu</a:t>
                      </a:r>
                      <a:r>
                        <a:rPr kumimoji="0" lang="tr-TR" sz="1200" b="1" i="0" u="none" strike="noStrike" cap="none" normalizeH="0" baseline="0" dirty="0" smtClean="0">
                          <a:ln>
                            <a:noFill/>
                          </a:ln>
                          <a:solidFill>
                            <a:srgbClr val="000000"/>
                          </a:solidFill>
                          <a:effectLst/>
                          <a:latin typeface="Arial" charset="0"/>
                          <a:cs typeface="Times New Roman" pitchFamily="18" charset="0"/>
                        </a:rPr>
                        <a:t>ç</a:t>
                      </a:r>
                      <a:endParaRPr kumimoji="0" lang="tr-TR" sz="1800" b="0" i="0" u="none" strike="noStrike" cap="none" normalizeH="0" baseline="0" dirty="0" smtClean="0">
                        <a:ln>
                          <a:noFill/>
                        </a:ln>
                        <a:solidFill>
                          <a:srgbClr val="00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rgbClr val="FFCC99"/>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rgbClr val="000000"/>
                          </a:solidFill>
                          <a:effectLst/>
                          <a:latin typeface="Times New Roman" pitchFamily="18" charset="0"/>
                          <a:cs typeface="Times New Roman" pitchFamily="18" charset="0"/>
                        </a:rPr>
                        <a:t>Tamam-</a:t>
                      </a:r>
                      <a:r>
                        <a:rPr kumimoji="0" lang="tr-TR" sz="1200" b="1" i="0" u="none" strike="noStrike" cap="none" normalizeH="0" baseline="0" dirty="0" err="1" smtClean="0">
                          <a:ln>
                            <a:noFill/>
                          </a:ln>
                          <a:solidFill>
                            <a:srgbClr val="000000"/>
                          </a:solidFill>
                          <a:effectLst/>
                          <a:latin typeface="Times New Roman" pitchFamily="18" charset="0"/>
                          <a:cs typeface="Times New Roman" pitchFamily="18" charset="0"/>
                        </a:rPr>
                        <a:t>lanma</a:t>
                      </a:r>
                      <a:r>
                        <a:rPr kumimoji="0" lang="tr-TR" sz="1200" b="1" i="0" u="none" strike="noStrike" cap="none" normalizeH="0" baseline="0" dirty="0" smtClean="0">
                          <a:ln>
                            <a:noFill/>
                          </a:ln>
                          <a:solidFill>
                            <a:srgbClr val="000000"/>
                          </a:solidFill>
                          <a:effectLst/>
                          <a:latin typeface="Times New Roman" pitchFamily="18" charset="0"/>
                          <a:cs typeface="Times New Roman" pitchFamily="18" charset="0"/>
                        </a:rPr>
                        <a:t> Tarihi</a:t>
                      </a:r>
                      <a:endParaRPr kumimoji="0" lang="tr-TR" sz="1800" b="0" i="0" u="none" strike="noStrike" cap="none" normalizeH="0" baseline="0" dirty="0" smtClean="0">
                        <a:ln>
                          <a:noFill/>
                        </a:ln>
                        <a:solidFill>
                          <a:srgbClr val="00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rgbClr val="FFCC99"/>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A</a:t>
                      </a:r>
                      <a:r>
                        <a:rPr kumimoji="0" lang="tr-TR" sz="1200" b="1" i="0" u="none" strike="noStrike" cap="none" normalizeH="0" baseline="0" smtClean="0">
                          <a:ln>
                            <a:noFill/>
                          </a:ln>
                          <a:solidFill>
                            <a:srgbClr val="000000"/>
                          </a:solidFill>
                          <a:effectLst/>
                          <a:latin typeface="Arial" charset="0"/>
                          <a:cs typeface="Times New Roman" pitchFamily="18" charset="0"/>
                        </a:rPr>
                        <a:t>ç</a:t>
                      </a:r>
                      <a:r>
                        <a:rPr kumimoji="0" lang="tr-TR" sz="1200" b="1" i="0" u="none" strike="noStrike" cap="none" normalizeH="0" baseline="0" smtClean="0">
                          <a:ln>
                            <a:noFill/>
                          </a:ln>
                          <a:solidFill>
                            <a:srgbClr val="000000"/>
                          </a:solidFill>
                          <a:effectLst/>
                          <a:latin typeface="Times New Roman" pitchFamily="18" charset="0"/>
                          <a:cs typeface="Times New Roman" pitchFamily="18" charset="0"/>
                        </a:rPr>
                        <a:t>ıklama</a:t>
                      </a:r>
                      <a:endParaRPr kumimoji="0" lang="tr-TR" sz="18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triangl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rgbClr val="FFCC99"/>
                    </a:solidFill>
                  </a:tcPr>
                </a:tc>
              </a:tr>
              <a:tr h="265113">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hMerge="1">
                  <a:txBody>
                    <a:bodyPr/>
                    <a:lstStyle/>
                    <a:p>
                      <a:endParaRPr lang="tr-T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r>
              <a:tr h="263525">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hMerge="1">
                  <a:txBody>
                    <a:bodyPr/>
                    <a:lstStyle/>
                    <a:p>
                      <a:endParaRPr lang="tr-T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r>
              <a:tr h="265113">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hMerge="1">
                  <a:txBody>
                    <a:bodyPr/>
                    <a:lstStyle/>
                    <a:p>
                      <a:endParaRPr lang="tr-T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r>
              <a:tr h="263525">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hMerge="1">
                  <a:txBody>
                    <a:bodyPr/>
                    <a:lstStyle/>
                    <a:p>
                      <a:endParaRPr lang="tr-T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dirty="0" smtClean="0">
                          <a:ln>
                            <a:noFill/>
                          </a:ln>
                          <a:solidFill>
                            <a:srgbClr val="000000"/>
                          </a:solidFill>
                          <a:effectLst/>
                          <a:latin typeface="Arial" charset="0"/>
                          <a:cs typeface="Times New Roman" pitchFamily="18" charset="0"/>
                        </a:rPr>
                        <a:t> </a:t>
                      </a:r>
                      <a:endParaRPr kumimoji="0" lang="tr-TR" sz="1800" b="0" i="0" u="none" strike="noStrike" cap="none" normalizeH="0" baseline="0" dirty="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r>
              <a:tr h="263525">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hMerge="1">
                  <a:txBody>
                    <a:bodyPr/>
                    <a:lstStyle/>
                    <a:p>
                      <a:endParaRPr lang="tr-T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r>
              <a:tr h="265113">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hMerge="1">
                  <a:txBody>
                    <a:bodyPr/>
                    <a:lstStyle/>
                    <a:p>
                      <a:endParaRPr lang="tr-T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r>
              <a:tr h="263525">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2857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tr-T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 </a:t>
                      </a:r>
                      <a:endParaRPr kumimoji="0" lang="tr-TR" sz="1800" b="0" i="0" u="none" strike="noStrike" cap="none" normalizeH="0" baseline="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dirty="0" smtClean="0">
                          <a:ln>
                            <a:noFill/>
                          </a:ln>
                          <a:solidFill>
                            <a:srgbClr val="000000"/>
                          </a:solidFill>
                          <a:effectLst/>
                          <a:latin typeface="Arial" charset="0"/>
                          <a:cs typeface="Times New Roman" pitchFamily="18" charset="0"/>
                        </a:rPr>
                        <a:t> </a:t>
                      </a:r>
                      <a:endParaRPr kumimoji="0" lang="tr-TR" sz="1800" b="0" i="0" u="none" strike="noStrike" cap="none" normalizeH="0" baseline="0" dirty="0" smtClean="0">
                        <a:ln>
                          <a:noFill/>
                        </a:ln>
                        <a:solidFill>
                          <a:srgbClr val="000000"/>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triangl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ayt Numarası Yer Tutucusu 5"/>
          <p:cNvSpPr>
            <a:spLocks noGrp="1"/>
          </p:cNvSpPr>
          <p:nvPr>
            <p:ph type="sldNum" sz="quarter" idx="4294967295"/>
          </p:nvPr>
        </p:nvSpPr>
        <p:spPr>
          <a:xfrm>
            <a:off x="6553200" y="6245225"/>
            <a:ext cx="2133600" cy="476250"/>
          </a:xfrm>
          <a:prstGeom prst="rect">
            <a:avLst/>
          </a:prstGeom>
          <a:noFill/>
        </p:spPr>
        <p:txBody>
          <a:bodyPr/>
          <a:lstStyle/>
          <a:p>
            <a:fld id="{31369862-E684-4235-9F8F-FA4A61F798B2}" type="slidenum">
              <a:rPr lang="tr-TR" smtClean="0"/>
              <a:pPr/>
              <a:t>35</a:t>
            </a:fld>
            <a:endParaRPr lang="tr-TR" smtClean="0"/>
          </a:p>
        </p:txBody>
      </p:sp>
      <p:sp>
        <p:nvSpPr>
          <p:cNvPr id="43011" name="Rectangle 2"/>
          <p:cNvSpPr>
            <a:spLocks noChangeArrowheads="1"/>
          </p:cNvSpPr>
          <p:nvPr/>
        </p:nvSpPr>
        <p:spPr bwMode="auto">
          <a:xfrm>
            <a:off x="152400" y="3581400"/>
            <a:ext cx="8991600" cy="3276600"/>
          </a:xfrm>
          <a:prstGeom prst="rect">
            <a:avLst/>
          </a:prstGeom>
          <a:gradFill rotWithShape="1">
            <a:gsLst>
              <a:gs pos="0">
                <a:schemeClr val="accent2">
                  <a:lumMod val="40000"/>
                  <a:lumOff val="60000"/>
                </a:schemeClr>
              </a:gs>
              <a:gs pos="100000">
                <a:schemeClr val="bg1">
                  <a:lumMod val="65000"/>
                </a:schemeClr>
              </a:gs>
            </a:gsLst>
            <a:path path="shape">
              <a:fillToRect l="50000" t="50000" r="50000" b="50000"/>
            </a:path>
          </a:gradFill>
          <a:ln w="9525">
            <a:solidFill>
              <a:schemeClr val="tx1"/>
            </a:solidFill>
            <a:miter lim="800000"/>
            <a:headEnd/>
            <a:tailEnd/>
          </a:ln>
          <a:effectLst/>
        </p:spPr>
        <p:txBody>
          <a:bodyPr wrap="none" anchor="ctr"/>
          <a:lstStyle/>
          <a:p>
            <a:pPr>
              <a:defRPr/>
            </a:pPr>
            <a:endParaRPr lang="tr-TR"/>
          </a:p>
        </p:txBody>
      </p:sp>
      <p:sp>
        <p:nvSpPr>
          <p:cNvPr id="51204" name="AutoShape 3"/>
          <p:cNvSpPr>
            <a:spLocks noChangeArrowheads="1"/>
          </p:cNvSpPr>
          <p:nvPr/>
        </p:nvSpPr>
        <p:spPr bwMode="auto">
          <a:xfrm>
            <a:off x="3419475" y="260350"/>
            <a:ext cx="1728788" cy="549275"/>
          </a:xfrm>
          <a:prstGeom prst="flowChartAlternateProcess">
            <a:avLst/>
          </a:prstGeom>
          <a:gradFill rotWithShape="1">
            <a:gsLst>
              <a:gs pos="0">
                <a:srgbClr val="CBC2FE"/>
              </a:gs>
              <a:gs pos="100000">
                <a:srgbClr val="AEA7DA"/>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05" name="AutoShape 4"/>
          <p:cNvSpPr>
            <a:spLocks noChangeArrowheads="1"/>
          </p:cNvSpPr>
          <p:nvPr/>
        </p:nvSpPr>
        <p:spPr bwMode="auto">
          <a:xfrm>
            <a:off x="3130550" y="1700213"/>
            <a:ext cx="2303463" cy="792162"/>
          </a:xfrm>
          <a:prstGeom prst="flowChartAlternateProcess">
            <a:avLst/>
          </a:prstGeom>
          <a:gradFill rotWithShape="1">
            <a:gsLst>
              <a:gs pos="0">
                <a:srgbClr val="FEC4BA"/>
              </a:gs>
              <a:gs pos="100000">
                <a:srgbClr val="D1A199"/>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06" name="AutoShape 5"/>
          <p:cNvSpPr>
            <a:spLocks noChangeArrowheads="1"/>
          </p:cNvSpPr>
          <p:nvPr/>
        </p:nvSpPr>
        <p:spPr bwMode="auto">
          <a:xfrm>
            <a:off x="611188" y="1412875"/>
            <a:ext cx="1150937" cy="647700"/>
          </a:xfrm>
          <a:prstGeom prst="flowChartAlternateProcess">
            <a:avLst/>
          </a:prstGeom>
          <a:gradFill rotWithShape="1">
            <a:gsLst>
              <a:gs pos="0">
                <a:srgbClr val="F5F79B"/>
              </a:gs>
              <a:gs pos="100000">
                <a:srgbClr val="CACB80"/>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07" name="AutoShape 6"/>
          <p:cNvSpPr>
            <a:spLocks noChangeArrowheads="1"/>
          </p:cNvSpPr>
          <p:nvPr/>
        </p:nvSpPr>
        <p:spPr bwMode="auto">
          <a:xfrm>
            <a:off x="7380288" y="1557338"/>
            <a:ext cx="1150937" cy="576262"/>
          </a:xfrm>
          <a:prstGeom prst="flowChartAlternateProcess">
            <a:avLst/>
          </a:prstGeom>
          <a:gradFill rotWithShape="1">
            <a:gsLst>
              <a:gs pos="0">
                <a:srgbClr val="CCFFCC"/>
              </a:gs>
              <a:gs pos="100000">
                <a:srgbClr val="95BA95"/>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08" name="AutoShape 7"/>
          <p:cNvSpPr>
            <a:spLocks noChangeArrowheads="1"/>
          </p:cNvSpPr>
          <p:nvPr/>
        </p:nvSpPr>
        <p:spPr bwMode="auto">
          <a:xfrm>
            <a:off x="2916238" y="3643313"/>
            <a:ext cx="2808287" cy="576262"/>
          </a:xfrm>
          <a:prstGeom prst="flowChartAlternateProcess">
            <a:avLst/>
          </a:prstGeom>
          <a:gradFill rotWithShape="1">
            <a:gsLst>
              <a:gs pos="0">
                <a:srgbClr val="CCDEEC"/>
              </a:gs>
              <a:gs pos="100000">
                <a:srgbClr val="8E9BA5"/>
              </a:gs>
            </a:gsLst>
            <a:path path="shape">
              <a:fillToRect l="50000" t="50000" r="50000" b="50000"/>
            </a:path>
          </a:gradFill>
          <a:ln w="9525">
            <a:solidFill>
              <a:schemeClr val="tx1"/>
            </a:solidFill>
            <a:miter lim="800000"/>
            <a:headEnd/>
            <a:tailEnd/>
          </a:ln>
        </p:spPr>
        <p:txBody>
          <a:bodyPr wrap="none" anchor="ctr"/>
          <a:lstStyle/>
          <a:p>
            <a:endParaRPr lang="tr-TR"/>
          </a:p>
        </p:txBody>
      </p:sp>
      <p:cxnSp>
        <p:nvCxnSpPr>
          <p:cNvPr id="51209" name="AutoShape 8"/>
          <p:cNvCxnSpPr>
            <a:cxnSpLocks noChangeShapeType="1"/>
            <a:stCxn id="51204" idx="2"/>
            <a:endCxn id="51205" idx="0"/>
          </p:cNvCxnSpPr>
          <p:nvPr/>
        </p:nvCxnSpPr>
        <p:spPr bwMode="auto">
          <a:xfrm rot="5400000">
            <a:off x="3838575" y="1254125"/>
            <a:ext cx="890588" cy="1588"/>
          </a:xfrm>
          <a:prstGeom prst="curvedConnector3">
            <a:avLst>
              <a:gd name="adj1" fmla="val 49912"/>
            </a:avLst>
          </a:prstGeom>
          <a:noFill/>
          <a:ln w="38100">
            <a:solidFill>
              <a:srgbClr val="FF6600"/>
            </a:solidFill>
            <a:round/>
            <a:headEnd type="triangle" w="med" len="med"/>
            <a:tailEnd type="triangle" w="med" len="med"/>
          </a:ln>
        </p:spPr>
      </p:cxnSp>
      <p:cxnSp>
        <p:nvCxnSpPr>
          <p:cNvPr id="51210" name="AutoShape 9"/>
          <p:cNvCxnSpPr>
            <a:cxnSpLocks noChangeShapeType="1"/>
            <a:stCxn id="51205" idx="2"/>
            <a:endCxn id="51208" idx="0"/>
          </p:cNvCxnSpPr>
          <p:nvPr/>
        </p:nvCxnSpPr>
        <p:spPr bwMode="auto">
          <a:xfrm>
            <a:off x="4283075" y="2492375"/>
            <a:ext cx="38100" cy="1150938"/>
          </a:xfrm>
          <a:prstGeom prst="straightConnector1">
            <a:avLst/>
          </a:prstGeom>
          <a:noFill/>
          <a:ln w="38100">
            <a:solidFill>
              <a:srgbClr val="FF6600"/>
            </a:solidFill>
            <a:round/>
            <a:headEnd type="triangle" w="med" len="med"/>
            <a:tailEnd type="triangle" w="med" len="med"/>
          </a:ln>
        </p:spPr>
      </p:cxnSp>
      <p:cxnSp>
        <p:nvCxnSpPr>
          <p:cNvPr id="51211" name="AutoShape 10"/>
          <p:cNvCxnSpPr>
            <a:cxnSpLocks noChangeShapeType="1"/>
            <a:stCxn id="51206" idx="3"/>
            <a:endCxn id="51204" idx="1"/>
          </p:cNvCxnSpPr>
          <p:nvPr/>
        </p:nvCxnSpPr>
        <p:spPr bwMode="auto">
          <a:xfrm flipV="1">
            <a:off x="1762125" y="534988"/>
            <a:ext cx="1657350" cy="1201737"/>
          </a:xfrm>
          <a:prstGeom prst="curvedConnector3">
            <a:avLst>
              <a:gd name="adj1" fmla="val 49903"/>
            </a:avLst>
          </a:prstGeom>
          <a:noFill/>
          <a:ln w="38100">
            <a:solidFill>
              <a:srgbClr val="FF6600"/>
            </a:solidFill>
            <a:round/>
            <a:headEnd type="triangle" w="med" len="med"/>
            <a:tailEnd type="triangle" w="med" len="med"/>
          </a:ln>
        </p:spPr>
      </p:cxnSp>
      <p:cxnSp>
        <p:nvCxnSpPr>
          <p:cNvPr id="51212" name="AutoShape 11"/>
          <p:cNvCxnSpPr>
            <a:cxnSpLocks noChangeShapeType="1"/>
            <a:stCxn id="51206" idx="3"/>
            <a:endCxn id="51205" idx="1"/>
          </p:cNvCxnSpPr>
          <p:nvPr/>
        </p:nvCxnSpPr>
        <p:spPr bwMode="auto">
          <a:xfrm>
            <a:off x="1762125" y="1736725"/>
            <a:ext cx="1368425" cy="360363"/>
          </a:xfrm>
          <a:prstGeom prst="curvedConnector3">
            <a:avLst>
              <a:gd name="adj1" fmla="val 49884"/>
            </a:avLst>
          </a:prstGeom>
          <a:noFill/>
          <a:ln w="38100">
            <a:solidFill>
              <a:srgbClr val="FF6600"/>
            </a:solidFill>
            <a:round/>
            <a:headEnd type="triangle" w="med" len="med"/>
            <a:tailEnd type="triangle" w="med" len="med"/>
          </a:ln>
        </p:spPr>
      </p:cxnSp>
      <p:cxnSp>
        <p:nvCxnSpPr>
          <p:cNvPr id="51213" name="AutoShape 12"/>
          <p:cNvCxnSpPr>
            <a:cxnSpLocks noChangeShapeType="1"/>
            <a:stCxn id="51207" idx="2"/>
            <a:endCxn id="43011" idx="0"/>
          </p:cNvCxnSpPr>
          <p:nvPr/>
        </p:nvCxnSpPr>
        <p:spPr bwMode="auto">
          <a:xfrm rot="5400000">
            <a:off x="5578079" y="1203722"/>
            <a:ext cx="1447800" cy="3307557"/>
          </a:xfrm>
          <a:prstGeom prst="curvedConnector3">
            <a:avLst>
              <a:gd name="adj1" fmla="val 50000"/>
            </a:avLst>
          </a:prstGeom>
          <a:noFill/>
          <a:ln w="38100">
            <a:solidFill>
              <a:srgbClr val="FF6600"/>
            </a:solidFill>
            <a:round/>
            <a:headEnd type="triangle" w="med" len="med"/>
            <a:tailEnd type="triangle" w="med" len="med"/>
          </a:ln>
        </p:spPr>
      </p:cxnSp>
      <p:cxnSp>
        <p:nvCxnSpPr>
          <p:cNvPr id="51214" name="AutoShape 13"/>
          <p:cNvCxnSpPr>
            <a:cxnSpLocks noChangeShapeType="1"/>
            <a:stCxn id="51207" idx="1"/>
            <a:endCxn id="51204" idx="3"/>
          </p:cNvCxnSpPr>
          <p:nvPr/>
        </p:nvCxnSpPr>
        <p:spPr bwMode="auto">
          <a:xfrm rot="10800000">
            <a:off x="5148263" y="534988"/>
            <a:ext cx="2232025" cy="1311275"/>
          </a:xfrm>
          <a:prstGeom prst="curvedConnector3">
            <a:avLst>
              <a:gd name="adj1" fmla="val 50000"/>
            </a:avLst>
          </a:prstGeom>
          <a:noFill/>
          <a:ln w="38100">
            <a:solidFill>
              <a:srgbClr val="FF6600"/>
            </a:solidFill>
            <a:round/>
            <a:headEnd type="triangle" w="med" len="med"/>
            <a:tailEnd type="triangle" w="med" len="med"/>
          </a:ln>
        </p:spPr>
      </p:cxnSp>
      <p:sp>
        <p:nvSpPr>
          <p:cNvPr id="51215" name="Text Box 14"/>
          <p:cNvSpPr txBox="1">
            <a:spLocks noChangeArrowheads="1"/>
          </p:cNvSpPr>
          <p:nvPr/>
        </p:nvSpPr>
        <p:spPr bwMode="auto">
          <a:xfrm>
            <a:off x="3563938" y="333375"/>
            <a:ext cx="1439862" cy="461665"/>
          </a:xfrm>
          <a:prstGeom prst="rect">
            <a:avLst/>
          </a:prstGeom>
          <a:noFill/>
          <a:ln w="9525" algn="ctr">
            <a:noFill/>
            <a:miter lim="800000"/>
            <a:headEnd/>
            <a:tailEnd/>
          </a:ln>
        </p:spPr>
        <p:txBody>
          <a:bodyPr>
            <a:spAutoFit/>
          </a:bodyPr>
          <a:lstStyle/>
          <a:p>
            <a:pPr algn="ctr">
              <a:spcBef>
                <a:spcPct val="50000"/>
              </a:spcBef>
            </a:pPr>
            <a:r>
              <a:rPr lang="tr-TR" sz="1200" b="1" dirty="0" smtClean="0">
                <a:latin typeface="Arial" pitchFamily="34" charset="0"/>
                <a:cs typeface="Arial" pitchFamily="34" charset="0"/>
              </a:rPr>
              <a:t>Oda </a:t>
            </a:r>
            <a:r>
              <a:rPr lang="tr-TR" sz="1200" dirty="0" smtClean="0">
                <a:latin typeface="Arial" pitchFamily="34" charset="0"/>
                <a:cs typeface="Arial" pitchFamily="34" charset="0"/>
              </a:rPr>
              <a:t>/</a:t>
            </a:r>
            <a:r>
              <a:rPr lang="tr-TR" sz="1200" b="1" dirty="0" smtClean="0">
                <a:latin typeface="Arial" pitchFamily="34" charset="0"/>
                <a:cs typeface="Arial" pitchFamily="34" charset="0"/>
              </a:rPr>
              <a:t>Borsa Başkanı </a:t>
            </a:r>
            <a:endParaRPr lang="tr-TR" sz="1200" b="1" dirty="0">
              <a:latin typeface="Arial" pitchFamily="34" charset="0"/>
              <a:cs typeface="Arial" pitchFamily="34" charset="0"/>
            </a:endParaRPr>
          </a:p>
        </p:txBody>
      </p:sp>
      <p:sp>
        <p:nvSpPr>
          <p:cNvPr id="51216" name="Text Box 15"/>
          <p:cNvSpPr txBox="1">
            <a:spLocks noChangeArrowheads="1"/>
          </p:cNvSpPr>
          <p:nvPr/>
        </p:nvSpPr>
        <p:spPr bwMode="auto">
          <a:xfrm>
            <a:off x="3275013" y="1773238"/>
            <a:ext cx="2089150" cy="517525"/>
          </a:xfrm>
          <a:prstGeom prst="rect">
            <a:avLst/>
          </a:prstGeom>
          <a:noFill/>
          <a:ln w="9525" algn="ctr">
            <a:noFill/>
            <a:miter lim="800000"/>
            <a:headEnd/>
            <a:tailEnd/>
          </a:ln>
        </p:spPr>
        <p:txBody>
          <a:bodyPr>
            <a:spAutoFit/>
          </a:bodyPr>
          <a:lstStyle/>
          <a:p>
            <a:pPr algn="ctr">
              <a:spcBef>
                <a:spcPct val="50000"/>
              </a:spcBef>
            </a:pPr>
            <a:r>
              <a:rPr lang="tr-TR" sz="1400" b="1">
                <a:solidFill>
                  <a:srgbClr val="000000"/>
                </a:solidFill>
                <a:latin typeface="Arial" pitchFamily="34" charset="0"/>
                <a:cs typeface="Arial" pitchFamily="34" charset="0"/>
              </a:rPr>
              <a:t>İzleme ve Yönlendirme Kurulu</a:t>
            </a:r>
          </a:p>
        </p:txBody>
      </p:sp>
      <p:sp>
        <p:nvSpPr>
          <p:cNvPr id="51217" name="Text Box 16"/>
          <p:cNvSpPr txBox="1">
            <a:spLocks noChangeArrowheads="1"/>
          </p:cNvSpPr>
          <p:nvPr/>
        </p:nvSpPr>
        <p:spPr bwMode="auto">
          <a:xfrm>
            <a:off x="682625" y="1557338"/>
            <a:ext cx="1008063" cy="304800"/>
          </a:xfrm>
          <a:prstGeom prst="rect">
            <a:avLst/>
          </a:prstGeom>
          <a:noFill/>
          <a:ln w="9525" algn="ctr">
            <a:noFill/>
            <a:miter lim="800000"/>
            <a:headEnd/>
            <a:tailEnd/>
          </a:ln>
        </p:spPr>
        <p:txBody>
          <a:bodyPr>
            <a:spAutoFit/>
          </a:bodyPr>
          <a:lstStyle/>
          <a:p>
            <a:pPr algn="ctr">
              <a:spcBef>
                <a:spcPct val="50000"/>
              </a:spcBef>
            </a:pPr>
            <a:r>
              <a:rPr lang="tr-TR" sz="1400" b="1" dirty="0" smtClean="0">
                <a:solidFill>
                  <a:srgbClr val="000000"/>
                </a:solidFill>
                <a:latin typeface="Arial" pitchFamily="34" charset="0"/>
                <a:cs typeface="Arial" pitchFamily="34" charset="0"/>
              </a:rPr>
              <a:t>TOBB</a:t>
            </a:r>
            <a:endParaRPr lang="tr-TR" sz="1400" b="1" dirty="0">
              <a:solidFill>
                <a:srgbClr val="000000"/>
              </a:solidFill>
              <a:latin typeface="Arial" pitchFamily="34" charset="0"/>
              <a:cs typeface="Arial" pitchFamily="34" charset="0"/>
            </a:endParaRPr>
          </a:p>
        </p:txBody>
      </p:sp>
      <p:sp>
        <p:nvSpPr>
          <p:cNvPr id="51218" name="Text Box 17"/>
          <p:cNvSpPr txBox="1">
            <a:spLocks noChangeArrowheads="1"/>
          </p:cNvSpPr>
          <p:nvPr/>
        </p:nvSpPr>
        <p:spPr bwMode="auto">
          <a:xfrm>
            <a:off x="7451725" y="1700213"/>
            <a:ext cx="1008063" cy="274637"/>
          </a:xfrm>
          <a:prstGeom prst="rect">
            <a:avLst/>
          </a:prstGeom>
          <a:noFill/>
          <a:ln w="9525" algn="ctr">
            <a:noFill/>
            <a:miter lim="800000"/>
            <a:headEnd/>
            <a:tailEnd/>
          </a:ln>
        </p:spPr>
        <p:txBody>
          <a:bodyPr>
            <a:spAutoFit/>
          </a:bodyPr>
          <a:lstStyle/>
          <a:p>
            <a:pPr algn="ctr">
              <a:spcBef>
                <a:spcPct val="50000"/>
              </a:spcBef>
            </a:pPr>
            <a:r>
              <a:rPr lang="tr-TR" sz="1200" b="1">
                <a:solidFill>
                  <a:srgbClr val="000000"/>
                </a:solidFill>
                <a:latin typeface="Arial" pitchFamily="34" charset="0"/>
                <a:cs typeface="Arial" pitchFamily="34" charset="0"/>
              </a:rPr>
              <a:t>İç Denetim</a:t>
            </a:r>
          </a:p>
        </p:txBody>
      </p:sp>
      <p:cxnSp>
        <p:nvCxnSpPr>
          <p:cNvPr id="51220" name="AutoShape 20"/>
          <p:cNvCxnSpPr>
            <a:cxnSpLocks noChangeShapeType="1"/>
            <a:endCxn id="51250" idx="0"/>
          </p:cNvCxnSpPr>
          <p:nvPr/>
        </p:nvCxnSpPr>
        <p:spPr bwMode="auto">
          <a:xfrm flipH="1">
            <a:off x="1079500" y="4219575"/>
            <a:ext cx="3276600" cy="865188"/>
          </a:xfrm>
          <a:prstGeom prst="straightConnector1">
            <a:avLst/>
          </a:prstGeom>
          <a:noFill/>
          <a:ln w="38100">
            <a:solidFill>
              <a:srgbClr val="FF6600"/>
            </a:solidFill>
            <a:round/>
            <a:headEnd/>
            <a:tailEnd type="triangle" w="med" len="med"/>
          </a:ln>
        </p:spPr>
      </p:cxnSp>
      <p:sp>
        <p:nvSpPr>
          <p:cNvPr id="51221" name="AutoShape 21"/>
          <p:cNvSpPr>
            <a:spLocks noChangeArrowheads="1"/>
          </p:cNvSpPr>
          <p:nvPr/>
        </p:nvSpPr>
        <p:spPr bwMode="auto">
          <a:xfrm>
            <a:off x="395288" y="3644900"/>
            <a:ext cx="1584325" cy="576263"/>
          </a:xfrm>
          <a:prstGeom prst="flowChartAlternateProcess">
            <a:avLst/>
          </a:prstGeom>
          <a:gradFill rotWithShape="1">
            <a:gsLst>
              <a:gs pos="0">
                <a:srgbClr val="CBAED6"/>
              </a:gs>
              <a:gs pos="100000">
                <a:srgbClr val="9A84A3"/>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22" name="Text Box 22"/>
          <p:cNvSpPr txBox="1">
            <a:spLocks noChangeArrowheads="1"/>
          </p:cNvSpPr>
          <p:nvPr/>
        </p:nvSpPr>
        <p:spPr bwMode="auto">
          <a:xfrm>
            <a:off x="3059113" y="3787775"/>
            <a:ext cx="2305050" cy="304800"/>
          </a:xfrm>
          <a:prstGeom prst="rect">
            <a:avLst/>
          </a:prstGeom>
          <a:noFill/>
          <a:ln w="9525" algn="ctr">
            <a:noFill/>
            <a:miter lim="800000"/>
            <a:headEnd/>
            <a:tailEnd/>
          </a:ln>
        </p:spPr>
        <p:txBody>
          <a:bodyPr>
            <a:spAutoFit/>
          </a:bodyPr>
          <a:lstStyle/>
          <a:p>
            <a:pPr algn="ctr">
              <a:spcBef>
                <a:spcPct val="50000"/>
              </a:spcBef>
            </a:pPr>
            <a:r>
              <a:rPr lang="tr-TR" sz="1400" b="1">
                <a:solidFill>
                  <a:srgbClr val="000000"/>
                </a:solidFill>
                <a:latin typeface="Arial" pitchFamily="34" charset="0"/>
                <a:cs typeface="Arial" pitchFamily="34" charset="0"/>
              </a:rPr>
              <a:t>Birim Koordinatörü</a:t>
            </a:r>
          </a:p>
        </p:txBody>
      </p:sp>
      <p:sp>
        <p:nvSpPr>
          <p:cNvPr id="51223" name="AutoShape 24"/>
          <p:cNvSpPr>
            <a:spLocks noChangeArrowheads="1"/>
          </p:cNvSpPr>
          <p:nvPr/>
        </p:nvSpPr>
        <p:spPr bwMode="auto">
          <a:xfrm>
            <a:off x="7094538" y="3643313"/>
            <a:ext cx="1798637" cy="576262"/>
          </a:xfrm>
          <a:prstGeom prst="flowChartAlternateProcess">
            <a:avLst/>
          </a:prstGeom>
          <a:gradFill rotWithShape="1">
            <a:gsLst>
              <a:gs pos="0">
                <a:srgbClr val="FED58C"/>
              </a:gs>
              <a:gs pos="100000">
                <a:srgbClr val="D1AF73"/>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24" name="Text Box 25"/>
          <p:cNvSpPr txBox="1">
            <a:spLocks noChangeArrowheads="1"/>
          </p:cNvSpPr>
          <p:nvPr/>
        </p:nvSpPr>
        <p:spPr bwMode="auto">
          <a:xfrm>
            <a:off x="7237413" y="3771900"/>
            <a:ext cx="1582737" cy="304800"/>
          </a:xfrm>
          <a:prstGeom prst="rect">
            <a:avLst/>
          </a:prstGeom>
          <a:noFill/>
          <a:ln w="9525" algn="ctr">
            <a:noFill/>
            <a:miter lim="800000"/>
            <a:headEnd/>
            <a:tailEnd/>
          </a:ln>
        </p:spPr>
        <p:txBody>
          <a:bodyPr>
            <a:spAutoFit/>
          </a:bodyPr>
          <a:lstStyle/>
          <a:p>
            <a:pPr algn="ctr">
              <a:spcBef>
                <a:spcPct val="50000"/>
              </a:spcBef>
            </a:pPr>
            <a:r>
              <a:rPr lang="tr-TR" sz="1400" b="1">
                <a:solidFill>
                  <a:srgbClr val="000000"/>
                </a:solidFill>
                <a:latin typeface="Arial" pitchFamily="34" charset="0"/>
                <a:cs typeface="Arial" pitchFamily="34" charset="0"/>
              </a:rPr>
              <a:t>Birim Yöneticisi</a:t>
            </a:r>
          </a:p>
        </p:txBody>
      </p:sp>
      <p:sp>
        <p:nvSpPr>
          <p:cNvPr id="51225" name="Text Box 26"/>
          <p:cNvSpPr txBox="1">
            <a:spLocks noChangeArrowheads="1"/>
          </p:cNvSpPr>
          <p:nvPr/>
        </p:nvSpPr>
        <p:spPr bwMode="auto">
          <a:xfrm>
            <a:off x="404813" y="3803650"/>
            <a:ext cx="1584325" cy="276225"/>
          </a:xfrm>
          <a:prstGeom prst="rect">
            <a:avLst/>
          </a:prstGeom>
          <a:noFill/>
          <a:ln w="9525" algn="ctr">
            <a:noFill/>
            <a:miter lim="800000"/>
            <a:headEnd/>
            <a:tailEnd/>
          </a:ln>
        </p:spPr>
        <p:txBody>
          <a:bodyPr>
            <a:spAutoFit/>
          </a:bodyPr>
          <a:lstStyle/>
          <a:p>
            <a:pPr algn="ctr">
              <a:spcBef>
                <a:spcPct val="50000"/>
              </a:spcBef>
            </a:pPr>
            <a:r>
              <a:rPr lang="tr-TR" sz="1200" b="1">
                <a:solidFill>
                  <a:srgbClr val="000000"/>
                </a:solidFill>
                <a:latin typeface="Arial" pitchFamily="34" charset="0"/>
                <a:cs typeface="Arial" pitchFamily="34" charset="0"/>
              </a:rPr>
              <a:t>İletişim Personeli</a:t>
            </a:r>
          </a:p>
        </p:txBody>
      </p:sp>
      <p:cxnSp>
        <p:nvCxnSpPr>
          <p:cNvPr id="51226" name="AutoShape 27"/>
          <p:cNvCxnSpPr>
            <a:cxnSpLocks noChangeShapeType="1"/>
            <a:stCxn id="51221" idx="3"/>
            <a:endCxn id="51208" idx="1"/>
          </p:cNvCxnSpPr>
          <p:nvPr/>
        </p:nvCxnSpPr>
        <p:spPr bwMode="auto">
          <a:xfrm flipV="1">
            <a:off x="1979613" y="3932238"/>
            <a:ext cx="936625" cy="1587"/>
          </a:xfrm>
          <a:prstGeom prst="curvedConnector3">
            <a:avLst>
              <a:gd name="adj1" fmla="val 50000"/>
            </a:avLst>
          </a:prstGeom>
          <a:noFill/>
          <a:ln w="38100">
            <a:solidFill>
              <a:srgbClr val="FF6600"/>
            </a:solidFill>
            <a:round/>
            <a:headEnd type="triangle" w="med" len="med"/>
            <a:tailEnd type="triangle" w="med" len="med"/>
          </a:ln>
        </p:spPr>
      </p:cxnSp>
      <p:cxnSp>
        <p:nvCxnSpPr>
          <p:cNvPr id="51227" name="AutoShape 28"/>
          <p:cNvCxnSpPr>
            <a:cxnSpLocks noChangeShapeType="1"/>
            <a:stCxn id="51208" idx="3"/>
            <a:endCxn id="51223" idx="1"/>
          </p:cNvCxnSpPr>
          <p:nvPr/>
        </p:nvCxnSpPr>
        <p:spPr bwMode="auto">
          <a:xfrm>
            <a:off x="5724525" y="3932238"/>
            <a:ext cx="1370013" cy="0"/>
          </a:xfrm>
          <a:prstGeom prst="straightConnector1">
            <a:avLst/>
          </a:prstGeom>
          <a:noFill/>
          <a:ln w="38100">
            <a:solidFill>
              <a:srgbClr val="FF6600"/>
            </a:solidFill>
            <a:round/>
            <a:headEnd type="triangle" w="med" len="med"/>
            <a:tailEnd type="triangle" w="med" len="med"/>
          </a:ln>
        </p:spPr>
      </p:cxnSp>
      <p:cxnSp>
        <p:nvCxnSpPr>
          <p:cNvPr id="51228" name="AutoShape 29"/>
          <p:cNvCxnSpPr>
            <a:cxnSpLocks noChangeShapeType="1"/>
            <a:stCxn id="51221" idx="0"/>
            <a:endCxn id="51206" idx="2"/>
          </p:cNvCxnSpPr>
          <p:nvPr/>
        </p:nvCxnSpPr>
        <p:spPr bwMode="auto">
          <a:xfrm rot="-5400000">
            <a:off x="395287" y="2852738"/>
            <a:ext cx="1584325" cy="0"/>
          </a:xfrm>
          <a:prstGeom prst="straightConnector1">
            <a:avLst/>
          </a:prstGeom>
          <a:noFill/>
          <a:ln w="38100">
            <a:solidFill>
              <a:srgbClr val="FF6600"/>
            </a:solidFill>
            <a:round/>
            <a:headEnd type="triangle" w="med" len="med"/>
            <a:tailEnd type="triangle" w="med" len="med"/>
          </a:ln>
        </p:spPr>
      </p:cxnSp>
      <p:sp>
        <p:nvSpPr>
          <p:cNvPr id="51229" name="AutoShape 30"/>
          <p:cNvSpPr>
            <a:spLocks noChangeArrowheads="1"/>
          </p:cNvSpPr>
          <p:nvPr/>
        </p:nvSpPr>
        <p:spPr bwMode="auto">
          <a:xfrm rot="10800000">
            <a:off x="5148263" y="115888"/>
            <a:ext cx="2016125" cy="433387"/>
          </a:xfrm>
          <a:prstGeom prst="chevron">
            <a:avLst>
              <a:gd name="adj" fmla="val 95776"/>
            </a:avLst>
          </a:prstGeom>
          <a:gradFill rotWithShape="1">
            <a:gsLst>
              <a:gs pos="0">
                <a:srgbClr val="DDDDDD"/>
              </a:gs>
              <a:gs pos="50000">
                <a:srgbClr val="FFFFFF"/>
              </a:gs>
              <a:gs pos="100000">
                <a:srgbClr val="DDDDDD"/>
              </a:gs>
            </a:gsLst>
            <a:lin ang="5400000" scaled="1"/>
          </a:gradFill>
          <a:ln w="9525" algn="ctr">
            <a:solidFill>
              <a:schemeClr val="tx1"/>
            </a:solidFill>
            <a:miter lim="800000"/>
            <a:headEnd/>
            <a:tailEnd/>
          </a:ln>
        </p:spPr>
        <p:txBody>
          <a:bodyPr wrap="none" anchor="ctr"/>
          <a:lstStyle/>
          <a:p>
            <a:endParaRPr lang="tr-TR"/>
          </a:p>
        </p:txBody>
      </p:sp>
      <p:sp>
        <p:nvSpPr>
          <p:cNvPr id="51230" name="Text Box 31"/>
          <p:cNvSpPr txBox="1">
            <a:spLocks noChangeArrowheads="1"/>
          </p:cNvSpPr>
          <p:nvPr/>
        </p:nvSpPr>
        <p:spPr bwMode="auto">
          <a:xfrm>
            <a:off x="5580063" y="115888"/>
            <a:ext cx="1439862" cy="366712"/>
          </a:xfrm>
          <a:prstGeom prst="rect">
            <a:avLst/>
          </a:prstGeom>
          <a:noFill/>
          <a:ln w="9525" algn="ctr">
            <a:noFill/>
            <a:miter lim="800000"/>
            <a:headEnd/>
            <a:tailEnd/>
          </a:ln>
        </p:spPr>
        <p:txBody>
          <a:bodyPr>
            <a:spAutoFit/>
          </a:bodyPr>
          <a:lstStyle/>
          <a:p>
            <a:pPr algn="ctr">
              <a:spcBef>
                <a:spcPct val="50000"/>
              </a:spcBef>
            </a:pPr>
            <a:endParaRPr lang="tr-TR" sz="1800">
              <a:latin typeface="Arial" pitchFamily="34" charset="0"/>
              <a:cs typeface="Arial" pitchFamily="34" charset="0"/>
            </a:endParaRPr>
          </a:p>
        </p:txBody>
      </p:sp>
      <p:sp>
        <p:nvSpPr>
          <p:cNvPr id="51231" name="AutoShape 32"/>
          <p:cNvSpPr>
            <a:spLocks noChangeArrowheads="1"/>
          </p:cNvSpPr>
          <p:nvPr/>
        </p:nvSpPr>
        <p:spPr bwMode="auto">
          <a:xfrm rot="10800000">
            <a:off x="6300788" y="908050"/>
            <a:ext cx="2016125" cy="360363"/>
          </a:xfrm>
          <a:prstGeom prst="chevron">
            <a:avLst>
              <a:gd name="adj" fmla="val 115184"/>
            </a:avLst>
          </a:prstGeom>
          <a:gradFill rotWithShape="1">
            <a:gsLst>
              <a:gs pos="0">
                <a:srgbClr val="DDDDDD"/>
              </a:gs>
              <a:gs pos="50000">
                <a:srgbClr val="FFFFFF"/>
              </a:gs>
              <a:gs pos="100000">
                <a:srgbClr val="DDDDDD"/>
              </a:gs>
            </a:gsLst>
            <a:lin ang="5400000" scaled="1"/>
          </a:gradFill>
          <a:ln w="9525" algn="ctr">
            <a:solidFill>
              <a:schemeClr val="tx1"/>
            </a:solidFill>
            <a:miter lim="800000"/>
            <a:headEnd/>
            <a:tailEnd/>
          </a:ln>
        </p:spPr>
        <p:txBody>
          <a:bodyPr wrap="none" anchor="ctr"/>
          <a:lstStyle/>
          <a:p>
            <a:endParaRPr lang="tr-TR"/>
          </a:p>
        </p:txBody>
      </p:sp>
      <p:sp>
        <p:nvSpPr>
          <p:cNvPr id="51232" name="Text Box 33"/>
          <p:cNvSpPr txBox="1">
            <a:spLocks noChangeArrowheads="1"/>
          </p:cNvSpPr>
          <p:nvPr/>
        </p:nvSpPr>
        <p:spPr bwMode="auto">
          <a:xfrm>
            <a:off x="5435600" y="115888"/>
            <a:ext cx="1368425" cy="396875"/>
          </a:xfrm>
          <a:prstGeom prst="rect">
            <a:avLst/>
          </a:prstGeom>
          <a:noFill/>
          <a:ln w="9525" algn="ctr">
            <a:noFill/>
            <a:miter lim="800000"/>
            <a:headEnd/>
            <a:tailEnd/>
          </a:ln>
        </p:spPr>
        <p:txBody>
          <a:bodyPr>
            <a:spAutoFit/>
          </a:bodyPr>
          <a:lstStyle/>
          <a:p>
            <a:pPr algn="ctr">
              <a:spcBef>
                <a:spcPct val="50000"/>
              </a:spcBef>
            </a:pPr>
            <a:r>
              <a:rPr lang="tr-TR" sz="1000">
                <a:solidFill>
                  <a:srgbClr val="000000"/>
                </a:solidFill>
                <a:latin typeface="Arial" pitchFamily="34" charset="0"/>
                <a:cs typeface="Arial" pitchFamily="34" charset="0"/>
              </a:rPr>
              <a:t>İç Kontrol Güvence Beyanı</a:t>
            </a:r>
          </a:p>
        </p:txBody>
      </p:sp>
      <p:sp>
        <p:nvSpPr>
          <p:cNvPr id="51233" name="AutoShape 34"/>
          <p:cNvSpPr>
            <a:spLocks noChangeArrowheads="1"/>
          </p:cNvSpPr>
          <p:nvPr/>
        </p:nvSpPr>
        <p:spPr bwMode="auto">
          <a:xfrm rot="10800000">
            <a:off x="4284663" y="908050"/>
            <a:ext cx="1512887" cy="647700"/>
          </a:xfrm>
          <a:prstGeom prst="chevron">
            <a:avLst>
              <a:gd name="adj" fmla="val 48089"/>
            </a:avLst>
          </a:prstGeom>
          <a:gradFill rotWithShape="1">
            <a:gsLst>
              <a:gs pos="0">
                <a:srgbClr val="DDDDDD"/>
              </a:gs>
              <a:gs pos="50000">
                <a:srgbClr val="FFFFFF"/>
              </a:gs>
              <a:gs pos="100000">
                <a:srgbClr val="DDDDDD"/>
              </a:gs>
            </a:gsLst>
            <a:lin ang="5400000" scaled="1"/>
          </a:gradFill>
          <a:ln w="9525" algn="ctr">
            <a:solidFill>
              <a:schemeClr val="tx1"/>
            </a:solidFill>
            <a:miter lim="800000"/>
            <a:headEnd/>
            <a:tailEnd/>
          </a:ln>
        </p:spPr>
        <p:txBody>
          <a:bodyPr wrap="none" anchor="ctr"/>
          <a:lstStyle/>
          <a:p>
            <a:endParaRPr lang="tr-TR"/>
          </a:p>
        </p:txBody>
      </p:sp>
      <p:sp>
        <p:nvSpPr>
          <p:cNvPr id="51234" name="Text Box 35"/>
          <p:cNvSpPr txBox="1">
            <a:spLocks noChangeArrowheads="1"/>
          </p:cNvSpPr>
          <p:nvPr/>
        </p:nvSpPr>
        <p:spPr bwMode="auto">
          <a:xfrm>
            <a:off x="6300788" y="981075"/>
            <a:ext cx="1547812" cy="246221"/>
          </a:xfrm>
          <a:prstGeom prst="rect">
            <a:avLst/>
          </a:prstGeom>
          <a:noFill/>
          <a:ln w="9525" algn="ctr">
            <a:noFill/>
            <a:miter lim="800000"/>
            <a:headEnd/>
            <a:tailEnd/>
          </a:ln>
        </p:spPr>
        <p:txBody>
          <a:bodyPr wrap="square">
            <a:spAutoFit/>
          </a:bodyPr>
          <a:lstStyle/>
          <a:p>
            <a:pPr algn="ctr">
              <a:spcBef>
                <a:spcPct val="50000"/>
              </a:spcBef>
            </a:pPr>
            <a:r>
              <a:rPr lang="tr-TR" sz="1000" dirty="0">
                <a:solidFill>
                  <a:srgbClr val="000000"/>
                </a:solidFill>
                <a:latin typeface="Arial" pitchFamily="34" charset="0"/>
                <a:cs typeface="Arial" pitchFamily="34" charset="0"/>
              </a:rPr>
              <a:t>İç Denetim Raporu</a:t>
            </a:r>
          </a:p>
        </p:txBody>
      </p:sp>
      <p:sp>
        <p:nvSpPr>
          <p:cNvPr id="51235" name="AutoShape 36"/>
          <p:cNvSpPr>
            <a:spLocks noChangeArrowheads="1"/>
          </p:cNvSpPr>
          <p:nvPr/>
        </p:nvSpPr>
        <p:spPr bwMode="auto">
          <a:xfrm rot="-9926116">
            <a:off x="6948488" y="2852738"/>
            <a:ext cx="2016125" cy="360362"/>
          </a:xfrm>
          <a:prstGeom prst="chevron">
            <a:avLst>
              <a:gd name="adj" fmla="val 115184"/>
            </a:avLst>
          </a:prstGeom>
          <a:gradFill rotWithShape="1">
            <a:gsLst>
              <a:gs pos="0">
                <a:srgbClr val="DDDDDD"/>
              </a:gs>
              <a:gs pos="50000">
                <a:srgbClr val="FFFFFF"/>
              </a:gs>
              <a:gs pos="100000">
                <a:srgbClr val="DDDDDD"/>
              </a:gs>
            </a:gsLst>
            <a:lin ang="5400000" scaled="1"/>
          </a:gradFill>
          <a:ln w="9525" algn="ctr">
            <a:solidFill>
              <a:schemeClr val="tx1"/>
            </a:solidFill>
            <a:miter lim="800000"/>
            <a:headEnd/>
            <a:tailEnd/>
          </a:ln>
        </p:spPr>
        <p:txBody>
          <a:bodyPr wrap="none" anchor="ctr"/>
          <a:lstStyle/>
          <a:p>
            <a:endParaRPr lang="tr-TR"/>
          </a:p>
        </p:txBody>
      </p:sp>
      <p:sp>
        <p:nvSpPr>
          <p:cNvPr id="51236" name="Text Box 37"/>
          <p:cNvSpPr txBox="1">
            <a:spLocks noChangeArrowheads="1"/>
          </p:cNvSpPr>
          <p:nvPr/>
        </p:nvSpPr>
        <p:spPr bwMode="auto">
          <a:xfrm rot="851814">
            <a:off x="7307263" y="2816225"/>
            <a:ext cx="1368425" cy="396875"/>
          </a:xfrm>
          <a:prstGeom prst="rect">
            <a:avLst/>
          </a:prstGeom>
          <a:noFill/>
          <a:ln w="9525" algn="ctr">
            <a:noFill/>
            <a:miter lim="800000"/>
            <a:headEnd/>
            <a:tailEnd/>
          </a:ln>
        </p:spPr>
        <p:txBody>
          <a:bodyPr>
            <a:spAutoFit/>
          </a:bodyPr>
          <a:lstStyle/>
          <a:p>
            <a:pPr algn="ctr">
              <a:spcBef>
                <a:spcPct val="50000"/>
              </a:spcBef>
            </a:pPr>
            <a:r>
              <a:rPr lang="tr-TR" sz="1000">
                <a:solidFill>
                  <a:srgbClr val="000000"/>
                </a:solidFill>
                <a:latin typeface="Arial" pitchFamily="34" charset="0"/>
                <a:cs typeface="Arial" pitchFamily="34" charset="0"/>
              </a:rPr>
              <a:t>İç  Denetim Faaliyetleri</a:t>
            </a:r>
          </a:p>
        </p:txBody>
      </p:sp>
      <p:sp>
        <p:nvSpPr>
          <p:cNvPr id="51237" name="Text Box 38"/>
          <p:cNvSpPr txBox="1">
            <a:spLocks noChangeArrowheads="1"/>
          </p:cNvSpPr>
          <p:nvPr/>
        </p:nvSpPr>
        <p:spPr bwMode="auto">
          <a:xfrm>
            <a:off x="4356100" y="981075"/>
            <a:ext cx="1368425" cy="549275"/>
          </a:xfrm>
          <a:prstGeom prst="rect">
            <a:avLst/>
          </a:prstGeom>
          <a:noFill/>
          <a:ln w="9525" algn="ctr">
            <a:noFill/>
            <a:miter lim="800000"/>
            <a:headEnd/>
            <a:tailEnd/>
          </a:ln>
        </p:spPr>
        <p:txBody>
          <a:bodyPr>
            <a:spAutoFit/>
          </a:bodyPr>
          <a:lstStyle/>
          <a:p>
            <a:pPr algn="ctr">
              <a:spcBef>
                <a:spcPct val="100000"/>
              </a:spcBef>
              <a:spcAft>
                <a:spcPct val="100000"/>
              </a:spcAft>
            </a:pPr>
            <a:r>
              <a:rPr lang="tr-TR" sz="1000">
                <a:solidFill>
                  <a:srgbClr val="000000"/>
                </a:solidFill>
                <a:latin typeface="Arial" pitchFamily="34" charset="0"/>
                <a:cs typeface="Arial" pitchFamily="34" charset="0"/>
              </a:rPr>
              <a:t>Geri Bildirim (İzleme Raporu ve İç Denetim Raporu</a:t>
            </a:r>
          </a:p>
        </p:txBody>
      </p:sp>
      <p:sp>
        <p:nvSpPr>
          <p:cNvPr id="51238" name="AutoShape 39"/>
          <p:cNvSpPr>
            <a:spLocks noChangeArrowheads="1"/>
          </p:cNvSpPr>
          <p:nvPr/>
        </p:nvSpPr>
        <p:spPr bwMode="auto">
          <a:xfrm rot="10648091">
            <a:off x="5435600" y="1916113"/>
            <a:ext cx="1655763" cy="790575"/>
          </a:xfrm>
          <a:prstGeom prst="chevron">
            <a:avLst>
              <a:gd name="adj" fmla="val 43119"/>
            </a:avLst>
          </a:prstGeom>
          <a:gradFill rotWithShape="1">
            <a:gsLst>
              <a:gs pos="0">
                <a:srgbClr val="DDDDDD"/>
              </a:gs>
              <a:gs pos="50000">
                <a:srgbClr val="FFFFFF"/>
              </a:gs>
              <a:gs pos="100000">
                <a:srgbClr val="DDDDDD"/>
              </a:gs>
            </a:gsLst>
            <a:lin ang="5400000" scaled="1"/>
          </a:gradFill>
          <a:ln w="9525" algn="ctr">
            <a:solidFill>
              <a:schemeClr val="tx1"/>
            </a:solidFill>
            <a:miter lim="800000"/>
            <a:headEnd/>
            <a:tailEnd/>
          </a:ln>
        </p:spPr>
        <p:txBody>
          <a:bodyPr wrap="none" anchor="ctr"/>
          <a:lstStyle/>
          <a:p>
            <a:endParaRPr lang="tr-TR"/>
          </a:p>
        </p:txBody>
      </p:sp>
      <p:sp>
        <p:nvSpPr>
          <p:cNvPr id="51239" name="Text Box 40"/>
          <p:cNvSpPr txBox="1">
            <a:spLocks noChangeArrowheads="1"/>
          </p:cNvSpPr>
          <p:nvPr/>
        </p:nvSpPr>
        <p:spPr bwMode="auto">
          <a:xfrm>
            <a:off x="5292725" y="2060575"/>
            <a:ext cx="1728788" cy="549275"/>
          </a:xfrm>
          <a:prstGeom prst="rect">
            <a:avLst/>
          </a:prstGeom>
          <a:noFill/>
          <a:ln w="9525" algn="ctr">
            <a:noFill/>
            <a:miter lim="800000"/>
            <a:headEnd/>
            <a:tailEnd/>
          </a:ln>
        </p:spPr>
        <p:txBody>
          <a:bodyPr>
            <a:spAutoFit/>
          </a:bodyPr>
          <a:lstStyle/>
          <a:p>
            <a:pPr algn="ctr">
              <a:spcBef>
                <a:spcPct val="100000"/>
              </a:spcBef>
              <a:spcAft>
                <a:spcPct val="100000"/>
              </a:spcAft>
            </a:pPr>
            <a:r>
              <a:rPr lang="tr-TR" sz="1000">
                <a:solidFill>
                  <a:srgbClr val="000000"/>
                </a:solidFill>
                <a:latin typeface="Arial" pitchFamily="34" charset="0"/>
                <a:cs typeface="Arial" pitchFamily="34" charset="0"/>
              </a:rPr>
              <a:t>   İç Kontrol Eylem Planı gerçekleşmelerinin tartışılması</a:t>
            </a:r>
          </a:p>
        </p:txBody>
      </p:sp>
      <p:sp>
        <p:nvSpPr>
          <p:cNvPr id="51240" name="AutoShape 41"/>
          <p:cNvSpPr>
            <a:spLocks noChangeArrowheads="1"/>
          </p:cNvSpPr>
          <p:nvPr/>
        </p:nvSpPr>
        <p:spPr bwMode="auto">
          <a:xfrm>
            <a:off x="971550" y="765175"/>
            <a:ext cx="1512888" cy="358775"/>
          </a:xfrm>
          <a:prstGeom prst="chevron">
            <a:avLst>
              <a:gd name="adj" fmla="val 86816"/>
            </a:avLst>
          </a:prstGeom>
          <a:gradFill rotWithShape="1">
            <a:gsLst>
              <a:gs pos="0">
                <a:srgbClr val="DDDDDD"/>
              </a:gs>
              <a:gs pos="50000">
                <a:srgbClr val="FFFFFF"/>
              </a:gs>
              <a:gs pos="100000">
                <a:srgbClr val="DDDDDD"/>
              </a:gs>
            </a:gsLst>
            <a:lin ang="5400000" scaled="1"/>
          </a:gradFill>
          <a:ln w="9525" algn="ctr">
            <a:solidFill>
              <a:schemeClr val="tx1"/>
            </a:solidFill>
            <a:miter lim="800000"/>
            <a:headEnd/>
            <a:tailEnd/>
          </a:ln>
        </p:spPr>
        <p:txBody>
          <a:bodyPr wrap="none" anchor="ctr"/>
          <a:lstStyle/>
          <a:p>
            <a:endParaRPr lang="tr-TR"/>
          </a:p>
        </p:txBody>
      </p:sp>
      <p:sp>
        <p:nvSpPr>
          <p:cNvPr id="51241" name="Text Box 42"/>
          <p:cNvSpPr txBox="1">
            <a:spLocks noChangeArrowheads="1"/>
          </p:cNvSpPr>
          <p:nvPr/>
        </p:nvSpPr>
        <p:spPr bwMode="auto">
          <a:xfrm>
            <a:off x="1187450" y="836613"/>
            <a:ext cx="1368425" cy="244475"/>
          </a:xfrm>
          <a:prstGeom prst="rect">
            <a:avLst/>
          </a:prstGeom>
          <a:noFill/>
          <a:ln w="9525" algn="ctr">
            <a:noFill/>
            <a:miter lim="800000"/>
            <a:headEnd/>
            <a:tailEnd/>
          </a:ln>
        </p:spPr>
        <p:txBody>
          <a:bodyPr>
            <a:spAutoFit/>
          </a:bodyPr>
          <a:lstStyle/>
          <a:p>
            <a:pPr algn="ctr">
              <a:spcBef>
                <a:spcPct val="100000"/>
              </a:spcBef>
              <a:spcAft>
                <a:spcPct val="100000"/>
              </a:spcAft>
            </a:pPr>
            <a:r>
              <a:rPr lang="tr-TR" sz="1000">
                <a:solidFill>
                  <a:srgbClr val="000000"/>
                </a:solidFill>
                <a:latin typeface="Arial" pitchFamily="34" charset="0"/>
                <a:cs typeface="Arial" pitchFamily="34" charset="0"/>
              </a:rPr>
              <a:t>*İzleme raporu</a:t>
            </a:r>
          </a:p>
        </p:txBody>
      </p:sp>
      <p:sp>
        <p:nvSpPr>
          <p:cNvPr id="51242" name="AutoShape 43"/>
          <p:cNvSpPr>
            <a:spLocks noChangeArrowheads="1"/>
          </p:cNvSpPr>
          <p:nvPr/>
        </p:nvSpPr>
        <p:spPr bwMode="auto">
          <a:xfrm rot="8759450">
            <a:off x="2333625" y="1247775"/>
            <a:ext cx="1370013" cy="504825"/>
          </a:xfrm>
          <a:prstGeom prst="chevron">
            <a:avLst>
              <a:gd name="adj" fmla="val 55872"/>
            </a:avLst>
          </a:prstGeom>
          <a:gradFill rotWithShape="1">
            <a:gsLst>
              <a:gs pos="0">
                <a:srgbClr val="DDDDDD"/>
              </a:gs>
              <a:gs pos="50000">
                <a:srgbClr val="FFFFFF"/>
              </a:gs>
              <a:gs pos="100000">
                <a:srgbClr val="DDDDDD"/>
              </a:gs>
            </a:gsLst>
            <a:lin ang="5400000" scaled="1"/>
          </a:gradFill>
          <a:ln w="9525" algn="ctr">
            <a:solidFill>
              <a:schemeClr val="tx1"/>
            </a:solidFill>
            <a:miter lim="800000"/>
            <a:headEnd/>
            <a:tailEnd/>
          </a:ln>
        </p:spPr>
        <p:txBody>
          <a:bodyPr wrap="none" anchor="ctr"/>
          <a:lstStyle/>
          <a:p>
            <a:endParaRPr lang="tr-TR"/>
          </a:p>
        </p:txBody>
      </p:sp>
      <p:sp>
        <p:nvSpPr>
          <p:cNvPr id="51243" name="Text Box 44"/>
          <p:cNvSpPr txBox="1">
            <a:spLocks noChangeArrowheads="1"/>
          </p:cNvSpPr>
          <p:nvPr/>
        </p:nvSpPr>
        <p:spPr bwMode="auto">
          <a:xfrm rot="-2067221">
            <a:off x="2460625" y="1268413"/>
            <a:ext cx="1027113" cy="396875"/>
          </a:xfrm>
          <a:prstGeom prst="rect">
            <a:avLst/>
          </a:prstGeom>
          <a:noFill/>
          <a:ln w="9525" algn="ctr">
            <a:noFill/>
            <a:miter lim="800000"/>
            <a:headEnd/>
            <a:tailEnd/>
          </a:ln>
        </p:spPr>
        <p:txBody>
          <a:bodyPr>
            <a:spAutoFit/>
          </a:bodyPr>
          <a:lstStyle/>
          <a:p>
            <a:pPr algn="ctr">
              <a:spcBef>
                <a:spcPct val="100000"/>
              </a:spcBef>
              <a:spcAft>
                <a:spcPct val="100000"/>
              </a:spcAft>
            </a:pPr>
            <a:r>
              <a:rPr lang="tr-TR" sz="1000" dirty="0">
                <a:solidFill>
                  <a:srgbClr val="000000"/>
                </a:solidFill>
                <a:latin typeface="Arial" pitchFamily="34" charset="0"/>
                <a:cs typeface="Arial" pitchFamily="34" charset="0"/>
              </a:rPr>
              <a:t>*İzleme sonuçları </a:t>
            </a:r>
          </a:p>
        </p:txBody>
      </p:sp>
      <p:sp>
        <p:nvSpPr>
          <p:cNvPr id="51244" name="AutoShape 45"/>
          <p:cNvSpPr>
            <a:spLocks noChangeArrowheads="1"/>
          </p:cNvSpPr>
          <p:nvPr/>
        </p:nvSpPr>
        <p:spPr bwMode="auto">
          <a:xfrm>
            <a:off x="0" y="2276475"/>
            <a:ext cx="1258888" cy="504825"/>
          </a:xfrm>
          <a:prstGeom prst="chevron">
            <a:avLst>
              <a:gd name="adj" fmla="val 51340"/>
            </a:avLst>
          </a:prstGeom>
          <a:gradFill rotWithShape="1">
            <a:gsLst>
              <a:gs pos="0">
                <a:srgbClr val="DDDDDD"/>
              </a:gs>
              <a:gs pos="50000">
                <a:srgbClr val="FFFFFF"/>
              </a:gs>
              <a:gs pos="100000">
                <a:srgbClr val="DDDDDD"/>
              </a:gs>
            </a:gsLst>
            <a:lin ang="5400000" scaled="1"/>
          </a:gradFill>
          <a:ln w="9525" algn="ctr">
            <a:solidFill>
              <a:schemeClr val="tx1"/>
            </a:solidFill>
            <a:miter lim="800000"/>
            <a:headEnd/>
            <a:tailEnd/>
          </a:ln>
        </p:spPr>
        <p:txBody>
          <a:bodyPr wrap="none" anchor="ctr"/>
          <a:lstStyle/>
          <a:p>
            <a:endParaRPr lang="tr-TR"/>
          </a:p>
        </p:txBody>
      </p:sp>
      <p:sp>
        <p:nvSpPr>
          <p:cNvPr id="51245" name="Text Box 46"/>
          <p:cNvSpPr txBox="1">
            <a:spLocks noChangeArrowheads="1"/>
          </p:cNvSpPr>
          <p:nvPr/>
        </p:nvSpPr>
        <p:spPr bwMode="auto">
          <a:xfrm>
            <a:off x="107950" y="2276475"/>
            <a:ext cx="1339850" cy="396875"/>
          </a:xfrm>
          <a:prstGeom prst="rect">
            <a:avLst/>
          </a:prstGeom>
          <a:noFill/>
          <a:ln w="9525" algn="ctr">
            <a:noFill/>
            <a:miter lim="800000"/>
            <a:headEnd/>
            <a:tailEnd/>
          </a:ln>
        </p:spPr>
        <p:txBody>
          <a:bodyPr wrap="square">
            <a:spAutoFit/>
          </a:bodyPr>
          <a:lstStyle/>
          <a:p>
            <a:pPr algn="ctr">
              <a:spcBef>
                <a:spcPct val="50000"/>
              </a:spcBef>
            </a:pPr>
            <a:r>
              <a:rPr lang="tr-TR" sz="1000" dirty="0">
                <a:solidFill>
                  <a:srgbClr val="000000"/>
                </a:solidFill>
                <a:latin typeface="Arial" pitchFamily="34" charset="0"/>
                <a:cs typeface="Arial" pitchFamily="34" charset="0"/>
              </a:rPr>
              <a:t>*Koordinasyon *Rehberlik </a:t>
            </a:r>
          </a:p>
        </p:txBody>
      </p:sp>
      <p:sp>
        <p:nvSpPr>
          <p:cNvPr id="51246" name="AutoShape 47"/>
          <p:cNvSpPr>
            <a:spLocks noChangeArrowheads="1"/>
          </p:cNvSpPr>
          <p:nvPr/>
        </p:nvSpPr>
        <p:spPr bwMode="auto">
          <a:xfrm rot="-8656498">
            <a:off x="1547813" y="2420938"/>
            <a:ext cx="1873250" cy="504825"/>
          </a:xfrm>
          <a:prstGeom prst="chevron">
            <a:avLst>
              <a:gd name="adj" fmla="val 76396"/>
            </a:avLst>
          </a:prstGeom>
          <a:gradFill rotWithShape="1">
            <a:gsLst>
              <a:gs pos="0">
                <a:srgbClr val="DDDDDD"/>
              </a:gs>
              <a:gs pos="50000">
                <a:srgbClr val="FFFFFF"/>
              </a:gs>
              <a:gs pos="100000">
                <a:srgbClr val="DDDDDD"/>
              </a:gs>
            </a:gsLst>
            <a:lin ang="5400000" scaled="1"/>
          </a:gradFill>
          <a:ln w="9525" algn="ctr">
            <a:solidFill>
              <a:schemeClr val="tx1"/>
            </a:solidFill>
            <a:miter lim="800000"/>
            <a:headEnd/>
            <a:tailEnd/>
          </a:ln>
        </p:spPr>
        <p:txBody>
          <a:bodyPr wrap="none" anchor="ctr"/>
          <a:lstStyle/>
          <a:p>
            <a:endParaRPr lang="tr-TR"/>
          </a:p>
        </p:txBody>
      </p:sp>
      <p:sp>
        <p:nvSpPr>
          <p:cNvPr id="51247" name="Text Box 48"/>
          <p:cNvSpPr txBox="1">
            <a:spLocks noChangeArrowheads="1"/>
          </p:cNvSpPr>
          <p:nvPr/>
        </p:nvSpPr>
        <p:spPr bwMode="auto">
          <a:xfrm rot="2130046">
            <a:off x="1763713" y="2349500"/>
            <a:ext cx="1412875" cy="549275"/>
          </a:xfrm>
          <a:prstGeom prst="rect">
            <a:avLst/>
          </a:prstGeom>
          <a:noFill/>
          <a:ln w="9525" algn="ctr">
            <a:noFill/>
            <a:miter lim="800000"/>
            <a:headEnd/>
            <a:tailEnd/>
          </a:ln>
        </p:spPr>
        <p:txBody>
          <a:bodyPr>
            <a:spAutoFit/>
          </a:bodyPr>
          <a:lstStyle/>
          <a:p>
            <a:pPr algn="ctr">
              <a:spcBef>
                <a:spcPct val="50000"/>
              </a:spcBef>
            </a:pPr>
            <a:r>
              <a:rPr lang="tr-TR" sz="1000">
                <a:solidFill>
                  <a:srgbClr val="000000"/>
                </a:solidFill>
                <a:latin typeface="Arial" pitchFamily="34" charset="0"/>
                <a:cs typeface="Arial" pitchFamily="34" charset="0"/>
              </a:rPr>
              <a:t>Birim İç Kontrol Eylem Planı uygulama sonuçları</a:t>
            </a:r>
          </a:p>
        </p:txBody>
      </p:sp>
      <p:sp>
        <p:nvSpPr>
          <p:cNvPr id="51248" name="AutoShape 55"/>
          <p:cNvSpPr>
            <a:spLocks noChangeArrowheads="1"/>
          </p:cNvSpPr>
          <p:nvPr/>
        </p:nvSpPr>
        <p:spPr bwMode="auto">
          <a:xfrm rot="-8735433">
            <a:off x="6372225" y="4221163"/>
            <a:ext cx="1728788" cy="612775"/>
          </a:xfrm>
          <a:prstGeom prst="chevron">
            <a:avLst>
              <a:gd name="adj" fmla="val 58084"/>
            </a:avLst>
          </a:prstGeom>
          <a:gradFill rotWithShape="1">
            <a:gsLst>
              <a:gs pos="0">
                <a:srgbClr val="DDDDDD"/>
              </a:gs>
              <a:gs pos="50000">
                <a:srgbClr val="FFFFFF"/>
              </a:gs>
              <a:gs pos="100000">
                <a:srgbClr val="DDDDDD"/>
              </a:gs>
            </a:gsLst>
            <a:lin ang="5400000" scaled="1"/>
          </a:gradFill>
          <a:ln w="9525" algn="ctr">
            <a:solidFill>
              <a:schemeClr val="tx1"/>
            </a:solidFill>
            <a:miter lim="800000"/>
            <a:headEnd/>
            <a:tailEnd/>
          </a:ln>
        </p:spPr>
        <p:txBody>
          <a:bodyPr wrap="none" anchor="ctr"/>
          <a:lstStyle/>
          <a:p>
            <a:endParaRPr lang="tr-TR"/>
          </a:p>
        </p:txBody>
      </p:sp>
      <p:sp>
        <p:nvSpPr>
          <p:cNvPr id="51249" name="Text Box 56"/>
          <p:cNvSpPr txBox="1">
            <a:spLocks noChangeArrowheads="1"/>
          </p:cNvSpPr>
          <p:nvPr/>
        </p:nvSpPr>
        <p:spPr bwMode="auto">
          <a:xfrm rot="2072051">
            <a:off x="6588125" y="4292600"/>
            <a:ext cx="1368425" cy="549275"/>
          </a:xfrm>
          <a:prstGeom prst="rect">
            <a:avLst/>
          </a:prstGeom>
          <a:noFill/>
          <a:ln w="9525" algn="ctr">
            <a:noFill/>
            <a:miter lim="800000"/>
            <a:headEnd/>
            <a:tailEnd/>
          </a:ln>
        </p:spPr>
        <p:txBody>
          <a:bodyPr>
            <a:spAutoFit/>
          </a:bodyPr>
          <a:lstStyle/>
          <a:p>
            <a:pPr algn="ctr">
              <a:spcBef>
                <a:spcPct val="50000"/>
              </a:spcBef>
            </a:pPr>
            <a:r>
              <a:rPr lang="tr-TR" sz="1000">
                <a:solidFill>
                  <a:srgbClr val="000000"/>
                </a:solidFill>
                <a:latin typeface="Arial" pitchFamily="34" charset="0"/>
                <a:cs typeface="Arial" pitchFamily="34" charset="0"/>
              </a:rPr>
              <a:t>*Sonuçların raporlanması              *Geri Bildirim</a:t>
            </a:r>
          </a:p>
        </p:txBody>
      </p:sp>
      <p:sp>
        <p:nvSpPr>
          <p:cNvPr id="51250" name="AutoShape 70"/>
          <p:cNvSpPr>
            <a:spLocks noChangeArrowheads="1"/>
          </p:cNvSpPr>
          <p:nvPr/>
        </p:nvSpPr>
        <p:spPr bwMode="auto">
          <a:xfrm>
            <a:off x="466725" y="5084763"/>
            <a:ext cx="1225550" cy="865187"/>
          </a:xfrm>
          <a:prstGeom prst="flowChartAlternateProcess">
            <a:avLst/>
          </a:prstGeom>
          <a:gradFill rotWithShape="1">
            <a:gsLst>
              <a:gs pos="0">
                <a:srgbClr val="DBE7AF"/>
              </a:gs>
              <a:gs pos="100000">
                <a:srgbClr val="99A17A"/>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51" name="Text Box 71"/>
          <p:cNvSpPr txBox="1">
            <a:spLocks noChangeArrowheads="1"/>
          </p:cNvSpPr>
          <p:nvPr/>
        </p:nvSpPr>
        <p:spPr bwMode="auto">
          <a:xfrm>
            <a:off x="611188" y="5276850"/>
            <a:ext cx="1008062" cy="457200"/>
          </a:xfrm>
          <a:prstGeom prst="rect">
            <a:avLst/>
          </a:prstGeom>
          <a:noFill/>
          <a:ln w="9525" algn="ctr">
            <a:noFill/>
            <a:miter lim="800000"/>
            <a:headEnd/>
            <a:tailEnd/>
          </a:ln>
        </p:spPr>
        <p:txBody>
          <a:bodyPr>
            <a:spAutoFit/>
          </a:bodyPr>
          <a:lstStyle/>
          <a:p>
            <a:pPr algn="ctr">
              <a:spcBef>
                <a:spcPct val="50000"/>
              </a:spcBef>
            </a:pPr>
            <a:r>
              <a:rPr lang="tr-TR" sz="1200" b="1">
                <a:solidFill>
                  <a:srgbClr val="000000"/>
                </a:solidFill>
                <a:latin typeface="Arial" pitchFamily="34" charset="0"/>
                <a:cs typeface="Arial" pitchFamily="34" charset="0"/>
              </a:rPr>
              <a:t>Çalışma Grubu</a:t>
            </a:r>
          </a:p>
        </p:txBody>
      </p:sp>
      <p:cxnSp>
        <p:nvCxnSpPr>
          <p:cNvPr id="51252" name="AutoShape 80"/>
          <p:cNvCxnSpPr>
            <a:cxnSpLocks noChangeShapeType="1"/>
            <a:stCxn id="51208" idx="2"/>
          </p:cNvCxnSpPr>
          <p:nvPr/>
        </p:nvCxnSpPr>
        <p:spPr bwMode="auto">
          <a:xfrm flipH="1">
            <a:off x="2520950" y="4219575"/>
            <a:ext cx="1800225" cy="865188"/>
          </a:xfrm>
          <a:prstGeom prst="straightConnector1">
            <a:avLst/>
          </a:prstGeom>
          <a:noFill/>
          <a:ln w="38100">
            <a:solidFill>
              <a:srgbClr val="FF6600"/>
            </a:solidFill>
            <a:round/>
            <a:headEnd/>
            <a:tailEnd type="triangle" w="med" len="med"/>
          </a:ln>
        </p:spPr>
      </p:cxnSp>
      <p:cxnSp>
        <p:nvCxnSpPr>
          <p:cNvPr id="51253" name="AutoShape 81"/>
          <p:cNvCxnSpPr>
            <a:cxnSpLocks noChangeShapeType="1"/>
            <a:stCxn id="51208" idx="2"/>
          </p:cNvCxnSpPr>
          <p:nvPr/>
        </p:nvCxnSpPr>
        <p:spPr bwMode="auto">
          <a:xfrm flipH="1">
            <a:off x="4030663" y="4219575"/>
            <a:ext cx="290512" cy="865188"/>
          </a:xfrm>
          <a:prstGeom prst="straightConnector1">
            <a:avLst/>
          </a:prstGeom>
          <a:noFill/>
          <a:ln w="38100">
            <a:solidFill>
              <a:srgbClr val="FF6600"/>
            </a:solidFill>
            <a:round/>
            <a:headEnd/>
            <a:tailEnd type="triangle" w="med" len="med"/>
          </a:ln>
        </p:spPr>
      </p:cxnSp>
      <p:cxnSp>
        <p:nvCxnSpPr>
          <p:cNvPr id="51254" name="AutoShape 82"/>
          <p:cNvCxnSpPr>
            <a:cxnSpLocks noChangeShapeType="1"/>
            <a:stCxn id="51208" idx="2"/>
          </p:cNvCxnSpPr>
          <p:nvPr/>
        </p:nvCxnSpPr>
        <p:spPr bwMode="auto">
          <a:xfrm>
            <a:off x="4321175" y="4219575"/>
            <a:ext cx="1223963" cy="865188"/>
          </a:xfrm>
          <a:prstGeom prst="straightConnector1">
            <a:avLst/>
          </a:prstGeom>
          <a:noFill/>
          <a:ln w="38100">
            <a:solidFill>
              <a:srgbClr val="FF6600"/>
            </a:solidFill>
            <a:round/>
            <a:headEnd/>
            <a:tailEnd type="triangle" w="med" len="med"/>
          </a:ln>
        </p:spPr>
      </p:cxnSp>
      <p:cxnSp>
        <p:nvCxnSpPr>
          <p:cNvPr id="51255" name="AutoShape 83"/>
          <p:cNvCxnSpPr>
            <a:cxnSpLocks noChangeShapeType="1"/>
            <a:stCxn id="51208" idx="2"/>
          </p:cNvCxnSpPr>
          <p:nvPr/>
        </p:nvCxnSpPr>
        <p:spPr bwMode="auto">
          <a:xfrm>
            <a:off x="4321175" y="4219575"/>
            <a:ext cx="2662238" cy="865188"/>
          </a:xfrm>
          <a:prstGeom prst="straightConnector1">
            <a:avLst/>
          </a:prstGeom>
          <a:noFill/>
          <a:ln w="38100">
            <a:solidFill>
              <a:srgbClr val="FF6600"/>
            </a:solidFill>
            <a:round/>
            <a:headEnd/>
            <a:tailEnd type="triangle" w="med" len="med"/>
          </a:ln>
        </p:spPr>
      </p:cxnSp>
      <p:sp>
        <p:nvSpPr>
          <p:cNvPr id="51256" name="AutoShape 49"/>
          <p:cNvSpPr>
            <a:spLocks noChangeArrowheads="1"/>
          </p:cNvSpPr>
          <p:nvPr/>
        </p:nvSpPr>
        <p:spPr bwMode="auto">
          <a:xfrm>
            <a:off x="2555875" y="4076700"/>
            <a:ext cx="1295400" cy="504825"/>
          </a:xfrm>
          <a:prstGeom prst="horizontalScroll">
            <a:avLst>
              <a:gd name="adj" fmla="val 12500"/>
            </a:avLst>
          </a:prstGeom>
          <a:gradFill rotWithShape="1">
            <a:gsLst>
              <a:gs pos="0">
                <a:srgbClr val="A7AF87"/>
              </a:gs>
              <a:gs pos="50000">
                <a:srgbClr val="EFFBC1"/>
              </a:gs>
              <a:gs pos="100000">
                <a:srgbClr val="A7AF87"/>
              </a:gs>
            </a:gsLst>
            <a:lin ang="5400000" scaled="1"/>
          </a:gradFill>
          <a:ln w="9525">
            <a:solidFill>
              <a:schemeClr val="tx1"/>
            </a:solidFill>
            <a:round/>
            <a:headEnd/>
            <a:tailEnd/>
          </a:ln>
        </p:spPr>
        <p:txBody>
          <a:bodyPr wrap="none" anchor="ctr"/>
          <a:lstStyle/>
          <a:p>
            <a:endParaRPr lang="tr-TR"/>
          </a:p>
        </p:txBody>
      </p:sp>
      <p:sp>
        <p:nvSpPr>
          <p:cNvPr id="51257" name="Text Box 51"/>
          <p:cNvSpPr txBox="1">
            <a:spLocks noChangeArrowheads="1"/>
          </p:cNvSpPr>
          <p:nvPr/>
        </p:nvSpPr>
        <p:spPr bwMode="auto">
          <a:xfrm>
            <a:off x="2700338" y="4221163"/>
            <a:ext cx="1150937" cy="274637"/>
          </a:xfrm>
          <a:prstGeom prst="rect">
            <a:avLst/>
          </a:prstGeom>
          <a:noFill/>
          <a:ln w="9525" algn="ctr">
            <a:noFill/>
            <a:miter lim="800000"/>
            <a:headEnd/>
            <a:tailEnd/>
          </a:ln>
        </p:spPr>
        <p:txBody>
          <a:bodyPr>
            <a:spAutoFit/>
          </a:bodyPr>
          <a:lstStyle/>
          <a:p>
            <a:pPr algn="ctr">
              <a:spcBef>
                <a:spcPct val="50000"/>
              </a:spcBef>
            </a:pPr>
            <a:r>
              <a:rPr lang="tr-TR" sz="1200">
                <a:solidFill>
                  <a:srgbClr val="000000"/>
                </a:solidFill>
                <a:latin typeface="Arial" pitchFamily="34" charset="0"/>
                <a:cs typeface="Arial" pitchFamily="34" charset="0"/>
              </a:rPr>
              <a:t>İ&amp;Y Üyesi</a:t>
            </a:r>
          </a:p>
        </p:txBody>
      </p:sp>
      <p:sp>
        <p:nvSpPr>
          <p:cNvPr id="51258" name="AutoShape 84"/>
          <p:cNvSpPr>
            <a:spLocks noChangeArrowheads="1"/>
          </p:cNvSpPr>
          <p:nvPr/>
        </p:nvSpPr>
        <p:spPr bwMode="auto">
          <a:xfrm>
            <a:off x="1906588" y="5084763"/>
            <a:ext cx="1225550" cy="865187"/>
          </a:xfrm>
          <a:prstGeom prst="flowChartAlternateProcess">
            <a:avLst/>
          </a:prstGeom>
          <a:gradFill rotWithShape="1">
            <a:gsLst>
              <a:gs pos="0">
                <a:srgbClr val="DBE7AF"/>
              </a:gs>
              <a:gs pos="100000">
                <a:srgbClr val="99A17A"/>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59" name="Text Box 85"/>
          <p:cNvSpPr txBox="1">
            <a:spLocks noChangeArrowheads="1"/>
          </p:cNvSpPr>
          <p:nvPr/>
        </p:nvSpPr>
        <p:spPr bwMode="auto">
          <a:xfrm>
            <a:off x="2051050" y="5276850"/>
            <a:ext cx="1008063" cy="457200"/>
          </a:xfrm>
          <a:prstGeom prst="rect">
            <a:avLst/>
          </a:prstGeom>
          <a:noFill/>
          <a:ln w="9525" algn="ctr">
            <a:noFill/>
            <a:miter lim="800000"/>
            <a:headEnd/>
            <a:tailEnd/>
          </a:ln>
        </p:spPr>
        <p:txBody>
          <a:bodyPr>
            <a:spAutoFit/>
          </a:bodyPr>
          <a:lstStyle/>
          <a:p>
            <a:pPr algn="ctr">
              <a:spcBef>
                <a:spcPct val="50000"/>
              </a:spcBef>
            </a:pPr>
            <a:r>
              <a:rPr lang="tr-TR" sz="1200" b="1">
                <a:solidFill>
                  <a:srgbClr val="000000"/>
                </a:solidFill>
                <a:latin typeface="Arial" pitchFamily="34" charset="0"/>
                <a:cs typeface="Arial" pitchFamily="34" charset="0"/>
              </a:rPr>
              <a:t>Çalışma Grubu</a:t>
            </a:r>
          </a:p>
        </p:txBody>
      </p:sp>
      <p:sp>
        <p:nvSpPr>
          <p:cNvPr id="51260" name="AutoShape 86"/>
          <p:cNvSpPr>
            <a:spLocks noChangeArrowheads="1"/>
          </p:cNvSpPr>
          <p:nvPr/>
        </p:nvSpPr>
        <p:spPr bwMode="auto">
          <a:xfrm>
            <a:off x="3417888" y="5084763"/>
            <a:ext cx="1225550" cy="865187"/>
          </a:xfrm>
          <a:prstGeom prst="flowChartAlternateProcess">
            <a:avLst/>
          </a:prstGeom>
          <a:gradFill rotWithShape="1">
            <a:gsLst>
              <a:gs pos="0">
                <a:srgbClr val="DBE7AF"/>
              </a:gs>
              <a:gs pos="100000">
                <a:srgbClr val="99A17A"/>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61" name="Text Box 87"/>
          <p:cNvSpPr txBox="1">
            <a:spLocks noChangeArrowheads="1"/>
          </p:cNvSpPr>
          <p:nvPr/>
        </p:nvSpPr>
        <p:spPr bwMode="auto">
          <a:xfrm>
            <a:off x="3562350" y="5276850"/>
            <a:ext cx="1008063" cy="457200"/>
          </a:xfrm>
          <a:prstGeom prst="rect">
            <a:avLst/>
          </a:prstGeom>
          <a:noFill/>
          <a:ln w="9525" algn="ctr">
            <a:noFill/>
            <a:miter lim="800000"/>
            <a:headEnd/>
            <a:tailEnd/>
          </a:ln>
        </p:spPr>
        <p:txBody>
          <a:bodyPr>
            <a:spAutoFit/>
          </a:bodyPr>
          <a:lstStyle/>
          <a:p>
            <a:pPr algn="ctr">
              <a:spcBef>
                <a:spcPct val="50000"/>
              </a:spcBef>
            </a:pPr>
            <a:r>
              <a:rPr lang="tr-TR" sz="1200" b="1">
                <a:solidFill>
                  <a:srgbClr val="000000"/>
                </a:solidFill>
                <a:latin typeface="Arial" pitchFamily="34" charset="0"/>
                <a:cs typeface="Arial" pitchFamily="34" charset="0"/>
              </a:rPr>
              <a:t>Çalışma Grubu</a:t>
            </a:r>
          </a:p>
        </p:txBody>
      </p:sp>
      <p:sp>
        <p:nvSpPr>
          <p:cNvPr id="51262" name="AutoShape 88"/>
          <p:cNvSpPr>
            <a:spLocks noChangeArrowheads="1"/>
          </p:cNvSpPr>
          <p:nvPr/>
        </p:nvSpPr>
        <p:spPr bwMode="auto">
          <a:xfrm>
            <a:off x="4930775" y="5084763"/>
            <a:ext cx="1225550" cy="865187"/>
          </a:xfrm>
          <a:prstGeom prst="flowChartAlternateProcess">
            <a:avLst/>
          </a:prstGeom>
          <a:gradFill rotWithShape="1">
            <a:gsLst>
              <a:gs pos="0">
                <a:srgbClr val="DBE7AF"/>
              </a:gs>
              <a:gs pos="100000">
                <a:srgbClr val="99A17A"/>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63" name="Text Box 89"/>
          <p:cNvSpPr txBox="1">
            <a:spLocks noChangeArrowheads="1"/>
          </p:cNvSpPr>
          <p:nvPr/>
        </p:nvSpPr>
        <p:spPr bwMode="auto">
          <a:xfrm>
            <a:off x="5075238" y="5276850"/>
            <a:ext cx="1008062" cy="457200"/>
          </a:xfrm>
          <a:prstGeom prst="rect">
            <a:avLst/>
          </a:prstGeom>
          <a:noFill/>
          <a:ln w="9525" algn="ctr">
            <a:noFill/>
            <a:miter lim="800000"/>
            <a:headEnd/>
            <a:tailEnd/>
          </a:ln>
        </p:spPr>
        <p:txBody>
          <a:bodyPr>
            <a:spAutoFit/>
          </a:bodyPr>
          <a:lstStyle/>
          <a:p>
            <a:pPr algn="ctr">
              <a:spcBef>
                <a:spcPct val="50000"/>
              </a:spcBef>
            </a:pPr>
            <a:r>
              <a:rPr lang="tr-TR" sz="1200" b="1">
                <a:solidFill>
                  <a:srgbClr val="000000"/>
                </a:solidFill>
                <a:latin typeface="Arial" pitchFamily="34" charset="0"/>
                <a:cs typeface="Arial" pitchFamily="34" charset="0"/>
              </a:rPr>
              <a:t>Çalışma Grubu</a:t>
            </a:r>
          </a:p>
        </p:txBody>
      </p:sp>
      <p:sp>
        <p:nvSpPr>
          <p:cNvPr id="51264" name="AutoShape 90"/>
          <p:cNvSpPr>
            <a:spLocks noChangeArrowheads="1"/>
          </p:cNvSpPr>
          <p:nvPr/>
        </p:nvSpPr>
        <p:spPr bwMode="auto">
          <a:xfrm>
            <a:off x="6370638" y="5084763"/>
            <a:ext cx="1225550" cy="865187"/>
          </a:xfrm>
          <a:prstGeom prst="flowChartAlternateProcess">
            <a:avLst/>
          </a:prstGeom>
          <a:gradFill rotWithShape="1">
            <a:gsLst>
              <a:gs pos="0">
                <a:srgbClr val="DBE7AF"/>
              </a:gs>
              <a:gs pos="100000">
                <a:srgbClr val="99A17A"/>
              </a:gs>
            </a:gsLst>
            <a:path path="shape">
              <a:fillToRect l="50000" t="50000" r="50000" b="50000"/>
            </a:path>
          </a:gradFill>
          <a:ln w="9525">
            <a:solidFill>
              <a:schemeClr val="tx1"/>
            </a:solidFill>
            <a:miter lim="800000"/>
            <a:headEnd/>
            <a:tailEnd/>
          </a:ln>
        </p:spPr>
        <p:txBody>
          <a:bodyPr wrap="none" anchor="ctr"/>
          <a:lstStyle/>
          <a:p>
            <a:endParaRPr lang="tr-TR"/>
          </a:p>
        </p:txBody>
      </p:sp>
      <p:sp>
        <p:nvSpPr>
          <p:cNvPr id="51265" name="Text Box 91"/>
          <p:cNvSpPr txBox="1">
            <a:spLocks noChangeArrowheads="1"/>
          </p:cNvSpPr>
          <p:nvPr/>
        </p:nvSpPr>
        <p:spPr bwMode="auto">
          <a:xfrm>
            <a:off x="6515100" y="5276850"/>
            <a:ext cx="1008063" cy="457200"/>
          </a:xfrm>
          <a:prstGeom prst="rect">
            <a:avLst/>
          </a:prstGeom>
          <a:noFill/>
          <a:ln w="9525" algn="ctr">
            <a:noFill/>
            <a:miter lim="800000"/>
            <a:headEnd/>
            <a:tailEnd/>
          </a:ln>
        </p:spPr>
        <p:txBody>
          <a:bodyPr>
            <a:spAutoFit/>
          </a:bodyPr>
          <a:lstStyle/>
          <a:p>
            <a:pPr algn="ctr">
              <a:spcBef>
                <a:spcPct val="50000"/>
              </a:spcBef>
            </a:pPr>
            <a:r>
              <a:rPr lang="tr-TR" sz="1200" b="1" dirty="0">
                <a:solidFill>
                  <a:srgbClr val="000000"/>
                </a:solidFill>
                <a:latin typeface="Arial" pitchFamily="34" charset="0"/>
                <a:cs typeface="Arial" pitchFamily="34" charset="0"/>
              </a:rPr>
              <a:t>Çalışma Grubu</a:t>
            </a:r>
          </a:p>
        </p:txBody>
      </p:sp>
      <p:sp>
        <p:nvSpPr>
          <p:cNvPr id="51266" name="AutoShape 92"/>
          <p:cNvSpPr>
            <a:spLocks noChangeArrowheads="1"/>
          </p:cNvSpPr>
          <p:nvPr/>
        </p:nvSpPr>
        <p:spPr bwMode="auto">
          <a:xfrm>
            <a:off x="539750" y="4076700"/>
            <a:ext cx="1295400" cy="504825"/>
          </a:xfrm>
          <a:prstGeom prst="horizontalScroll">
            <a:avLst>
              <a:gd name="adj" fmla="val 12500"/>
            </a:avLst>
          </a:prstGeom>
          <a:gradFill rotWithShape="1">
            <a:gsLst>
              <a:gs pos="0">
                <a:srgbClr val="A7AF87"/>
              </a:gs>
              <a:gs pos="50000">
                <a:srgbClr val="EFFBC1"/>
              </a:gs>
              <a:gs pos="100000">
                <a:srgbClr val="A7AF87"/>
              </a:gs>
            </a:gsLst>
            <a:lin ang="5400000" scaled="1"/>
          </a:gradFill>
          <a:ln w="9525">
            <a:solidFill>
              <a:schemeClr val="tx1"/>
            </a:solidFill>
            <a:round/>
            <a:headEnd/>
            <a:tailEnd/>
          </a:ln>
        </p:spPr>
        <p:txBody>
          <a:bodyPr wrap="none" anchor="ctr"/>
          <a:lstStyle/>
          <a:p>
            <a:endParaRPr lang="tr-TR"/>
          </a:p>
        </p:txBody>
      </p:sp>
      <p:sp>
        <p:nvSpPr>
          <p:cNvPr id="51267" name="Text Box 52"/>
          <p:cNvSpPr txBox="1">
            <a:spLocks noChangeArrowheads="1"/>
          </p:cNvSpPr>
          <p:nvPr/>
        </p:nvSpPr>
        <p:spPr bwMode="auto">
          <a:xfrm>
            <a:off x="468313" y="4149725"/>
            <a:ext cx="1511300" cy="396875"/>
          </a:xfrm>
          <a:prstGeom prst="rect">
            <a:avLst/>
          </a:prstGeom>
          <a:noFill/>
          <a:ln w="9525" algn="ctr">
            <a:noFill/>
            <a:miter lim="800000"/>
            <a:headEnd/>
            <a:tailEnd/>
          </a:ln>
        </p:spPr>
        <p:txBody>
          <a:bodyPr>
            <a:spAutoFit/>
          </a:bodyPr>
          <a:lstStyle/>
          <a:p>
            <a:pPr algn="ctr">
              <a:spcBef>
                <a:spcPct val="50000"/>
              </a:spcBef>
            </a:pPr>
            <a:r>
              <a:rPr lang="tr-TR" sz="1000">
                <a:solidFill>
                  <a:srgbClr val="000000"/>
                </a:solidFill>
                <a:latin typeface="Arial" pitchFamily="34" charset="0"/>
                <a:cs typeface="Arial" pitchFamily="34" charset="0"/>
              </a:rPr>
              <a:t>Birim Koordinatörüne Bağlı Uzman</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Başlık 1"/>
          <p:cNvSpPr>
            <a:spLocks noGrp="1"/>
          </p:cNvSpPr>
          <p:nvPr>
            <p:ph type="title"/>
          </p:nvPr>
        </p:nvSpPr>
        <p:spPr>
          <a:xfrm>
            <a:off x="0" y="609600"/>
            <a:ext cx="8686800" cy="381000"/>
          </a:xfrm>
        </p:spPr>
        <p:txBody>
          <a:bodyPr/>
          <a:lstStyle/>
          <a:p>
            <a:r>
              <a:rPr lang="tr-TR" altLang="tr-TR" sz="2400" dirty="0" smtClean="0">
                <a:solidFill>
                  <a:schemeClr val="accent3">
                    <a:lumMod val="50000"/>
                  </a:schemeClr>
                </a:solidFill>
              </a:rPr>
              <a:t/>
            </a:r>
            <a:br>
              <a:rPr lang="tr-TR" altLang="tr-TR" sz="2400" dirty="0" smtClean="0">
                <a:solidFill>
                  <a:schemeClr val="accent3">
                    <a:lumMod val="50000"/>
                  </a:schemeClr>
                </a:solidFill>
              </a:rPr>
            </a:br>
            <a:r>
              <a:rPr lang="tr-TR" altLang="tr-TR" sz="2400" dirty="0" smtClean="0">
                <a:solidFill>
                  <a:schemeClr val="accent3">
                    <a:lumMod val="50000"/>
                  </a:schemeClr>
                </a:solidFill>
              </a:rPr>
              <a:t>Nihai Hedef: Ekosistemdeki tüm planlarla bütünleşik bir iç kontrol sistemi</a:t>
            </a:r>
            <a:endParaRPr lang="tr-TR" altLang="tr-TR" sz="2400" dirty="0" smtClean="0">
              <a:solidFill>
                <a:schemeClr val="accent3">
                  <a:lumMod val="50000"/>
                </a:schemeClr>
              </a:solidFill>
            </a:endParaRPr>
          </a:p>
        </p:txBody>
      </p:sp>
      <p:sp>
        <p:nvSpPr>
          <p:cNvPr id="4" name="Yuvarlatılmış Dikdörtgen 3"/>
          <p:cNvSpPr/>
          <p:nvPr/>
        </p:nvSpPr>
        <p:spPr>
          <a:xfrm>
            <a:off x="971550" y="1295399"/>
            <a:ext cx="7632700" cy="3810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800" b="0" u="sng" dirty="0">
                <a:solidFill>
                  <a:srgbClr val="FFFFFF"/>
                </a:solidFill>
              </a:rPr>
              <a:t>Kalkınma Planları / Programlar </a:t>
            </a:r>
          </a:p>
        </p:txBody>
      </p:sp>
      <p:sp>
        <p:nvSpPr>
          <p:cNvPr id="5" name="Aşağı Ok 4"/>
          <p:cNvSpPr/>
          <p:nvPr/>
        </p:nvSpPr>
        <p:spPr>
          <a:xfrm>
            <a:off x="2057400" y="1752600"/>
            <a:ext cx="71438" cy="2873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
        <p:nvSpPr>
          <p:cNvPr id="7" name="Aşağı Ok 6"/>
          <p:cNvSpPr/>
          <p:nvPr/>
        </p:nvSpPr>
        <p:spPr>
          <a:xfrm>
            <a:off x="4495800" y="1676400"/>
            <a:ext cx="107950" cy="2873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
        <p:nvSpPr>
          <p:cNvPr id="8" name="Aşağı Ok 7"/>
          <p:cNvSpPr/>
          <p:nvPr/>
        </p:nvSpPr>
        <p:spPr>
          <a:xfrm>
            <a:off x="7086600" y="1752600"/>
            <a:ext cx="73025" cy="2873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
        <p:nvSpPr>
          <p:cNvPr id="9" name="Yuvarlatılmış Dikdörtgen 8"/>
          <p:cNvSpPr/>
          <p:nvPr/>
        </p:nvSpPr>
        <p:spPr>
          <a:xfrm>
            <a:off x="971550" y="2066925"/>
            <a:ext cx="2376488" cy="1112838"/>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400" b="0" u="sng" dirty="0">
              <a:solidFill>
                <a:srgbClr val="FFFFFF"/>
              </a:solidFill>
            </a:endParaRPr>
          </a:p>
          <a:p>
            <a:pPr algn="ctr">
              <a:defRPr/>
            </a:pPr>
            <a:endParaRPr lang="tr-TR" sz="1400" b="0" u="sng" dirty="0">
              <a:solidFill>
                <a:srgbClr val="FFFFFF"/>
              </a:solidFill>
            </a:endParaRPr>
          </a:p>
          <a:p>
            <a:pPr algn="ctr">
              <a:defRPr/>
            </a:pPr>
            <a:r>
              <a:rPr lang="tr-TR" sz="1400" u="sng" dirty="0">
                <a:solidFill>
                  <a:srgbClr val="FFFF00"/>
                </a:solidFill>
              </a:rPr>
              <a:t>Stratejik Plan</a:t>
            </a:r>
          </a:p>
          <a:p>
            <a:pPr marL="285750" indent="-285750">
              <a:buFont typeface="Arial" pitchFamily="34" charset="0"/>
              <a:buChar char="•"/>
              <a:defRPr/>
            </a:pPr>
            <a:r>
              <a:rPr lang="tr-TR" sz="1200" b="0" u="sng" dirty="0">
                <a:solidFill>
                  <a:srgbClr val="FFFFFF"/>
                </a:solidFill>
              </a:rPr>
              <a:t>Stratejik amaçlar</a:t>
            </a:r>
          </a:p>
          <a:p>
            <a:pPr marL="285750" indent="-285750">
              <a:buFont typeface="Arial" pitchFamily="34" charset="0"/>
              <a:buChar char="•"/>
              <a:defRPr/>
            </a:pPr>
            <a:r>
              <a:rPr lang="tr-TR" sz="1200" b="0" u="sng" dirty="0">
                <a:solidFill>
                  <a:srgbClr val="FFFFFF"/>
                </a:solidFill>
              </a:rPr>
              <a:t>Hedefler </a:t>
            </a:r>
          </a:p>
          <a:p>
            <a:pPr marL="285750" indent="-285750">
              <a:buFont typeface="Arial" pitchFamily="34" charset="0"/>
              <a:buChar char="•"/>
              <a:defRPr/>
            </a:pPr>
            <a:r>
              <a:rPr lang="tr-TR" sz="1200" b="0" u="sng" dirty="0">
                <a:solidFill>
                  <a:srgbClr val="FFFFFF"/>
                </a:solidFill>
              </a:rPr>
              <a:t>Performans göstergeleri</a:t>
            </a:r>
          </a:p>
          <a:p>
            <a:pPr algn="ctr">
              <a:defRPr/>
            </a:pPr>
            <a:endParaRPr lang="tr-TR" sz="1800" b="0" u="sng" dirty="0">
              <a:solidFill>
                <a:srgbClr val="FFFFFF"/>
              </a:solidFill>
            </a:endParaRPr>
          </a:p>
          <a:p>
            <a:pPr algn="ctr">
              <a:defRPr/>
            </a:pPr>
            <a:endParaRPr lang="tr-TR" sz="1800" b="0" u="sng" dirty="0">
              <a:solidFill>
                <a:srgbClr val="FFFFFF"/>
              </a:solidFill>
            </a:endParaRPr>
          </a:p>
        </p:txBody>
      </p:sp>
      <p:cxnSp>
        <p:nvCxnSpPr>
          <p:cNvPr id="11" name="Düz Bağlayıcı 10"/>
          <p:cNvCxnSpPr/>
          <p:nvPr/>
        </p:nvCxnSpPr>
        <p:spPr>
          <a:xfrm>
            <a:off x="971550" y="1916113"/>
            <a:ext cx="76327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Yuvarlatılmış Dikdörtgen 11"/>
          <p:cNvSpPr/>
          <p:nvPr/>
        </p:nvSpPr>
        <p:spPr>
          <a:xfrm>
            <a:off x="3851275" y="1995488"/>
            <a:ext cx="2376488" cy="123825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400" b="0" u="sng" dirty="0">
              <a:solidFill>
                <a:srgbClr val="FFFFFF"/>
              </a:solidFill>
            </a:endParaRPr>
          </a:p>
          <a:p>
            <a:pPr algn="ctr">
              <a:defRPr/>
            </a:pPr>
            <a:endParaRPr lang="tr-TR" sz="1400" b="0" u="sng" dirty="0">
              <a:solidFill>
                <a:srgbClr val="FFFFFF"/>
              </a:solidFill>
            </a:endParaRPr>
          </a:p>
          <a:p>
            <a:pPr algn="ctr">
              <a:defRPr/>
            </a:pPr>
            <a:r>
              <a:rPr lang="tr-TR" sz="1400" u="sng" dirty="0">
                <a:solidFill>
                  <a:srgbClr val="FFFF00"/>
                </a:solidFill>
              </a:rPr>
              <a:t>Performans Programı</a:t>
            </a:r>
          </a:p>
          <a:p>
            <a:pPr marL="285750" indent="-285750">
              <a:buFont typeface="Arial" pitchFamily="34" charset="0"/>
              <a:buChar char="•"/>
              <a:defRPr/>
            </a:pPr>
            <a:r>
              <a:rPr lang="tr-TR" sz="1200" b="0" u="sng" dirty="0">
                <a:solidFill>
                  <a:srgbClr val="FFFFFF"/>
                </a:solidFill>
              </a:rPr>
              <a:t>Faaliyet ve projeler</a:t>
            </a:r>
          </a:p>
          <a:p>
            <a:pPr marL="285750" indent="-285750">
              <a:buFont typeface="Arial" pitchFamily="34" charset="0"/>
              <a:buChar char="•"/>
              <a:defRPr/>
            </a:pPr>
            <a:r>
              <a:rPr lang="tr-TR" sz="1200" b="0" u="sng" dirty="0">
                <a:solidFill>
                  <a:srgbClr val="FFFFFF"/>
                </a:solidFill>
              </a:rPr>
              <a:t>Performans hedef ve göstergeleri</a:t>
            </a:r>
          </a:p>
          <a:p>
            <a:pPr marL="285750" indent="-285750">
              <a:buFont typeface="Arial" pitchFamily="34" charset="0"/>
              <a:buChar char="•"/>
              <a:defRPr/>
            </a:pPr>
            <a:r>
              <a:rPr lang="tr-TR" sz="1200" b="0" u="sng" dirty="0">
                <a:solidFill>
                  <a:srgbClr val="FFFFFF"/>
                </a:solidFill>
              </a:rPr>
              <a:t>Kaynak ihtiyacı</a:t>
            </a:r>
          </a:p>
          <a:p>
            <a:pPr algn="ctr">
              <a:defRPr/>
            </a:pPr>
            <a:endParaRPr lang="tr-TR" sz="1800" b="0" u="sng" dirty="0">
              <a:solidFill>
                <a:srgbClr val="FFFFFF"/>
              </a:solidFill>
            </a:endParaRPr>
          </a:p>
          <a:p>
            <a:pPr algn="ctr">
              <a:defRPr/>
            </a:pPr>
            <a:endParaRPr lang="tr-TR" sz="1800" b="0" u="sng" dirty="0">
              <a:solidFill>
                <a:srgbClr val="FFFFFF"/>
              </a:solidFill>
            </a:endParaRPr>
          </a:p>
        </p:txBody>
      </p:sp>
      <p:sp>
        <p:nvSpPr>
          <p:cNvPr id="13" name="Yuvarlatılmış Dikdörtgen 12"/>
          <p:cNvSpPr/>
          <p:nvPr/>
        </p:nvSpPr>
        <p:spPr>
          <a:xfrm>
            <a:off x="6732588" y="2092325"/>
            <a:ext cx="2160587" cy="1081088"/>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400" b="0" u="sng" dirty="0">
              <a:solidFill>
                <a:srgbClr val="FFFFFF"/>
              </a:solidFill>
            </a:endParaRPr>
          </a:p>
          <a:p>
            <a:pPr algn="ctr">
              <a:defRPr/>
            </a:pPr>
            <a:endParaRPr lang="tr-TR" sz="1400" b="0" u="sng" dirty="0">
              <a:solidFill>
                <a:srgbClr val="FFFFFF"/>
              </a:solidFill>
            </a:endParaRPr>
          </a:p>
          <a:p>
            <a:pPr algn="ctr">
              <a:defRPr/>
            </a:pPr>
            <a:r>
              <a:rPr lang="tr-TR" sz="1400" u="sng" dirty="0">
                <a:solidFill>
                  <a:srgbClr val="FFFF00"/>
                </a:solidFill>
              </a:rPr>
              <a:t>Bütçe</a:t>
            </a:r>
          </a:p>
          <a:p>
            <a:pPr marL="285750" indent="-285750">
              <a:buFont typeface="Arial" pitchFamily="34" charset="0"/>
              <a:buChar char="•"/>
              <a:defRPr/>
            </a:pPr>
            <a:r>
              <a:rPr lang="tr-TR" sz="1200" b="0" u="sng" dirty="0">
                <a:solidFill>
                  <a:srgbClr val="FFFFFF"/>
                </a:solidFill>
              </a:rPr>
              <a:t>Harcama </a:t>
            </a:r>
            <a:r>
              <a:rPr lang="tr-TR" sz="1200" b="0" u="sng" dirty="0" smtClean="0">
                <a:solidFill>
                  <a:srgbClr val="FFFFFF"/>
                </a:solidFill>
              </a:rPr>
              <a:t>birimleri</a:t>
            </a:r>
            <a:endParaRPr lang="tr-TR" sz="1200" b="0" u="sng" dirty="0">
              <a:solidFill>
                <a:srgbClr val="FFFFFF"/>
              </a:solidFill>
            </a:endParaRPr>
          </a:p>
          <a:p>
            <a:pPr marL="285750" indent="-285750">
              <a:buFont typeface="Arial" pitchFamily="34" charset="0"/>
              <a:buChar char="•"/>
              <a:defRPr/>
            </a:pPr>
            <a:r>
              <a:rPr lang="tr-TR" sz="1200" b="0" u="sng" dirty="0">
                <a:solidFill>
                  <a:srgbClr val="FFFFFF"/>
                </a:solidFill>
              </a:rPr>
              <a:t>Sınırlamalar</a:t>
            </a:r>
          </a:p>
          <a:p>
            <a:pPr algn="ctr">
              <a:defRPr/>
            </a:pPr>
            <a:endParaRPr lang="tr-TR" sz="1800" b="0" u="sng" dirty="0">
              <a:solidFill>
                <a:srgbClr val="FFFFFF"/>
              </a:solidFill>
            </a:endParaRPr>
          </a:p>
          <a:p>
            <a:pPr algn="ctr">
              <a:defRPr/>
            </a:pPr>
            <a:endParaRPr lang="tr-TR" sz="1800" b="0" u="sng" dirty="0">
              <a:solidFill>
                <a:srgbClr val="FFFFFF"/>
              </a:solidFill>
            </a:endParaRPr>
          </a:p>
        </p:txBody>
      </p:sp>
      <p:sp>
        <p:nvSpPr>
          <p:cNvPr id="14" name="Yuvarlatılmış Dikdörtgen 13"/>
          <p:cNvSpPr/>
          <p:nvPr/>
        </p:nvSpPr>
        <p:spPr>
          <a:xfrm>
            <a:off x="971550" y="5157788"/>
            <a:ext cx="2376488" cy="1395412"/>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400" b="0" u="sng" dirty="0">
              <a:solidFill>
                <a:srgbClr val="FFFFFF"/>
              </a:solidFill>
            </a:endParaRPr>
          </a:p>
          <a:p>
            <a:pPr algn="ctr">
              <a:defRPr/>
            </a:pPr>
            <a:endParaRPr lang="tr-TR" sz="1400" b="0" u="sng" dirty="0">
              <a:solidFill>
                <a:srgbClr val="FFFFFF"/>
              </a:solidFill>
            </a:endParaRPr>
          </a:p>
          <a:p>
            <a:pPr algn="ctr">
              <a:defRPr/>
            </a:pPr>
            <a:endParaRPr lang="tr-TR" sz="1200" u="sng" dirty="0">
              <a:solidFill>
                <a:srgbClr val="FFFF00"/>
              </a:solidFill>
            </a:endParaRPr>
          </a:p>
          <a:p>
            <a:pPr algn="ctr">
              <a:defRPr/>
            </a:pPr>
            <a:r>
              <a:rPr lang="tr-TR" sz="1400" u="sng" dirty="0">
                <a:solidFill>
                  <a:srgbClr val="FFFF00"/>
                </a:solidFill>
              </a:rPr>
              <a:t>Faaliyet Raporu</a:t>
            </a:r>
          </a:p>
          <a:p>
            <a:pPr>
              <a:buFontTx/>
              <a:buChar char="•"/>
              <a:defRPr/>
            </a:pPr>
            <a:r>
              <a:rPr lang="tr-TR" sz="1200" b="0" u="sng" dirty="0">
                <a:solidFill>
                  <a:srgbClr val="000000"/>
                </a:solidFill>
              </a:rPr>
              <a:t>Faaliyet/proje sonuçları</a:t>
            </a:r>
          </a:p>
          <a:p>
            <a:pPr>
              <a:buFontTx/>
              <a:buChar char="•"/>
              <a:defRPr/>
            </a:pPr>
            <a:r>
              <a:rPr lang="tr-TR" sz="1200" b="0" u="sng" dirty="0">
                <a:solidFill>
                  <a:srgbClr val="000000"/>
                </a:solidFill>
              </a:rPr>
              <a:t>Performans hedef ve </a:t>
            </a:r>
          </a:p>
          <a:p>
            <a:pPr>
              <a:defRPr/>
            </a:pPr>
            <a:r>
              <a:rPr lang="tr-TR" sz="1200" b="0" u="sng" dirty="0">
                <a:solidFill>
                  <a:srgbClr val="000000"/>
                </a:solidFill>
              </a:rPr>
              <a:t> gerçekleşmeleri</a:t>
            </a:r>
          </a:p>
          <a:p>
            <a:pPr>
              <a:buFontTx/>
              <a:buChar char="•"/>
              <a:defRPr/>
            </a:pPr>
            <a:r>
              <a:rPr lang="tr-TR" sz="1200" b="0" u="sng" dirty="0">
                <a:solidFill>
                  <a:srgbClr val="000000"/>
                </a:solidFill>
              </a:rPr>
              <a:t>Sapmalar ve nedenleri</a:t>
            </a:r>
          </a:p>
          <a:p>
            <a:pPr>
              <a:buFontTx/>
              <a:buChar char="•"/>
              <a:defRPr/>
            </a:pPr>
            <a:r>
              <a:rPr lang="tr-TR" sz="1200" b="0" u="sng" dirty="0">
                <a:solidFill>
                  <a:srgbClr val="000000"/>
                </a:solidFill>
              </a:rPr>
              <a:t>İç Kontrol Güvence Beyanı</a:t>
            </a:r>
          </a:p>
          <a:p>
            <a:pPr algn="ctr">
              <a:defRPr/>
            </a:pPr>
            <a:endParaRPr lang="tr-TR" sz="1800" b="0" u="sng" dirty="0">
              <a:solidFill>
                <a:srgbClr val="FFFFFF"/>
              </a:solidFill>
            </a:endParaRPr>
          </a:p>
          <a:p>
            <a:pPr algn="ctr">
              <a:defRPr/>
            </a:pPr>
            <a:endParaRPr lang="tr-TR" sz="1800" b="0" u="sng" dirty="0">
              <a:solidFill>
                <a:srgbClr val="FFFFFF"/>
              </a:solidFill>
            </a:endParaRPr>
          </a:p>
        </p:txBody>
      </p:sp>
      <p:sp>
        <p:nvSpPr>
          <p:cNvPr id="15" name="Yuvarlatılmış Dikdörtgen 14"/>
          <p:cNvSpPr/>
          <p:nvPr/>
        </p:nvSpPr>
        <p:spPr>
          <a:xfrm>
            <a:off x="3851275" y="5157788"/>
            <a:ext cx="2376488" cy="12954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400" b="0" u="sng" dirty="0">
              <a:solidFill>
                <a:srgbClr val="FFFFFF"/>
              </a:solidFill>
            </a:endParaRPr>
          </a:p>
          <a:p>
            <a:pPr algn="ctr">
              <a:defRPr/>
            </a:pPr>
            <a:endParaRPr lang="tr-TR" sz="1400" b="0" u="sng" dirty="0">
              <a:solidFill>
                <a:srgbClr val="FFFFFF"/>
              </a:solidFill>
            </a:endParaRPr>
          </a:p>
          <a:p>
            <a:pPr algn="ctr">
              <a:defRPr/>
            </a:pPr>
            <a:endParaRPr lang="tr-TR" sz="1400" u="sng" dirty="0">
              <a:solidFill>
                <a:srgbClr val="FFFF00"/>
              </a:solidFill>
            </a:endParaRPr>
          </a:p>
          <a:p>
            <a:pPr algn="ctr">
              <a:defRPr/>
            </a:pPr>
            <a:r>
              <a:rPr lang="tr-TR" sz="1400" u="sng" dirty="0">
                <a:solidFill>
                  <a:srgbClr val="FFFF00"/>
                </a:solidFill>
              </a:rPr>
              <a:t>Dış </a:t>
            </a:r>
            <a:r>
              <a:rPr lang="tr-TR" sz="1400" u="sng" dirty="0" smtClean="0">
                <a:solidFill>
                  <a:srgbClr val="FFFF00"/>
                </a:solidFill>
              </a:rPr>
              <a:t>Denetim</a:t>
            </a:r>
            <a:endParaRPr lang="tr-TR" sz="1400" u="sng" dirty="0">
              <a:solidFill>
                <a:srgbClr val="FFFF00"/>
              </a:solidFill>
            </a:endParaRPr>
          </a:p>
          <a:p>
            <a:pPr indent="-285750">
              <a:buFontTx/>
              <a:buChar char="•"/>
              <a:defRPr/>
            </a:pPr>
            <a:r>
              <a:rPr lang="tr-TR" sz="1200" b="0" u="sng" dirty="0">
                <a:solidFill>
                  <a:srgbClr val="000000"/>
                </a:solidFill>
              </a:rPr>
              <a:t>Mali denetim</a:t>
            </a:r>
          </a:p>
          <a:p>
            <a:pPr indent="-285750">
              <a:buFontTx/>
              <a:buChar char="•"/>
              <a:defRPr/>
            </a:pPr>
            <a:r>
              <a:rPr lang="tr-TR" sz="1200" b="0" u="sng" dirty="0">
                <a:solidFill>
                  <a:srgbClr val="000000"/>
                </a:solidFill>
              </a:rPr>
              <a:t>Uygunluk denetimi</a:t>
            </a:r>
          </a:p>
          <a:p>
            <a:pPr indent="-285750">
              <a:buFontTx/>
              <a:buChar char="•"/>
              <a:defRPr/>
            </a:pPr>
            <a:r>
              <a:rPr lang="tr-TR" sz="1200" b="0" u="sng" dirty="0">
                <a:solidFill>
                  <a:srgbClr val="000000"/>
                </a:solidFill>
              </a:rPr>
              <a:t>Performans denetimi</a:t>
            </a:r>
          </a:p>
          <a:p>
            <a:pPr>
              <a:defRPr/>
            </a:pPr>
            <a:endParaRPr lang="tr-TR" sz="1800" b="0" u="sng" dirty="0">
              <a:solidFill>
                <a:srgbClr val="000000"/>
              </a:solidFill>
            </a:endParaRPr>
          </a:p>
          <a:p>
            <a:pPr algn="ctr">
              <a:defRPr/>
            </a:pPr>
            <a:endParaRPr lang="tr-TR" sz="1800" b="0" u="sng" dirty="0">
              <a:solidFill>
                <a:srgbClr val="FFFFFF"/>
              </a:solidFill>
            </a:endParaRPr>
          </a:p>
        </p:txBody>
      </p:sp>
      <p:sp>
        <p:nvSpPr>
          <p:cNvPr id="17" name="Sağ Ok 16"/>
          <p:cNvSpPr/>
          <p:nvPr/>
        </p:nvSpPr>
        <p:spPr>
          <a:xfrm>
            <a:off x="6350000" y="2687638"/>
            <a:ext cx="215900" cy="460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
        <p:nvSpPr>
          <p:cNvPr id="20" name="Sağ Ok 19"/>
          <p:cNvSpPr/>
          <p:nvPr/>
        </p:nvSpPr>
        <p:spPr>
          <a:xfrm>
            <a:off x="3565525" y="5732463"/>
            <a:ext cx="215900" cy="460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
        <p:nvSpPr>
          <p:cNvPr id="22" name="Sağ Ok 21"/>
          <p:cNvSpPr/>
          <p:nvPr/>
        </p:nvSpPr>
        <p:spPr>
          <a:xfrm>
            <a:off x="6396038" y="5781675"/>
            <a:ext cx="209550" cy="46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
        <p:nvSpPr>
          <p:cNvPr id="23" name="Yuvarlatılmış Dikdörtgen 22"/>
          <p:cNvSpPr/>
          <p:nvPr/>
        </p:nvSpPr>
        <p:spPr>
          <a:xfrm>
            <a:off x="107504" y="2067616"/>
            <a:ext cx="576064" cy="1112021"/>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tr-TR" sz="1150" b="0" u="sng">
                <a:solidFill>
                  <a:srgbClr val="FFFFFF"/>
                </a:solidFill>
              </a:rPr>
              <a:t>Planlama programlama bütçeleme</a:t>
            </a:r>
          </a:p>
        </p:txBody>
      </p:sp>
      <p:sp>
        <p:nvSpPr>
          <p:cNvPr id="24" name="Sağ Ok 23"/>
          <p:cNvSpPr/>
          <p:nvPr/>
        </p:nvSpPr>
        <p:spPr>
          <a:xfrm>
            <a:off x="3497263" y="2600325"/>
            <a:ext cx="215900" cy="46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
        <p:nvSpPr>
          <p:cNvPr id="26" name="Yuvarlatılmış Dikdörtgen 25"/>
          <p:cNvSpPr/>
          <p:nvPr/>
        </p:nvSpPr>
        <p:spPr>
          <a:xfrm>
            <a:off x="93879" y="5105237"/>
            <a:ext cx="576064" cy="1348099"/>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tr-TR" sz="1150" b="0" u="sng" dirty="0">
                <a:solidFill>
                  <a:srgbClr val="FFFFFF"/>
                </a:solidFill>
              </a:rPr>
              <a:t>Hesap verme</a:t>
            </a:r>
          </a:p>
        </p:txBody>
      </p:sp>
      <p:sp>
        <p:nvSpPr>
          <p:cNvPr id="27" name="Yuvarlatılmış Dikdörtgen 26"/>
          <p:cNvSpPr/>
          <p:nvPr/>
        </p:nvSpPr>
        <p:spPr>
          <a:xfrm>
            <a:off x="93880" y="3356992"/>
            <a:ext cx="576064" cy="1328045"/>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tr-TR" sz="1200" b="0" u="sng" dirty="0">
                <a:solidFill>
                  <a:srgbClr val="FFFFFF"/>
                </a:solidFill>
              </a:rPr>
              <a:t>Uygulama</a:t>
            </a:r>
          </a:p>
        </p:txBody>
      </p:sp>
      <p:sp>
        <p:nvSpPr>
          <p:cNvPr id="28" name="Yuvarlatılmış Dikdörtgen 27"/>
          <p:cNvSpPr/>
          <p:nvPr/>
        </p:nvSpPr>
        <p:spPr>
          <a:xfrm>
            <a:off x="4427538" y="3284538"/>
            <a:ext cx="4465637" cy="172878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400" u="sng" dirty="0" smtClean="0">
                <a:solidFill>
                  <a:srgbClr val="FF0000"/>
                </a:solidFill>
              </a:rPr>
              <a:t>İç </a:t>
            </a:r>
            <a:r>
              <a:rPr lang="tr-TR" sz="1400" u="sng" dirty="0">
                <a:solidFill>
                  <a:srgbClr val="FF0000"/>
                </a:solidFill>
              </a:rPr>
              <a:t>Kontrol Standartları </a:t>
            </a:r>
          </a:p>
          <a:p>
            <a:pPr marL="171450" indent="-171450" algn="just">
              <a:buFont typeface="Wingdings" pitchFamily="2" charset="2"/>
              <a:buChar char="ü"/>
              <a:defRPr/>
            </a:pPr>
            <a:r>
              <a:rPr lang="tr-TR" sz="1050" b="0" u="sng" dirty="0">
                <a:solidFill>
                  <a:srgbClr val="000000"/>
                </a:solidFill>
              </a:rPr>
              <a:t>Görev, yetki ve sorumluluklar</a:t>
            </a:r>
          </a:p>
          <a:p>
            <a:pPr marL="171450" indent="-171450" algn="just">
              <a:buFont typeface="Wingdings" pitchFamily="2" charset="2"/>
              <a:buChar char="ü"/>
              <a:defRPr/>
            </a:pPr>
            <a:r>
              <a:rPr lang="tr-TR" sz="1050" b="0" u="sng" dirty="0">
                <a:solidFill>
                  <a:srgbClr val="000000"/>
                </a:solidFill>
              </a:rPr>
              <a:t>Etik değerleri benimsemiş yetkin personel</a:t>
            </a:r>
          </a:p>
          <a:p>
            <a:pPr marL="171450" indent="-171450" algn="just">
              <a:buFont typeface="Wingdings" pitchFamily="2" charset="2"/>
              <a:buChar char="ü"/>
              <a:defRPr/>
            </a:pPr>
            <a:r>
              <a:rPr lang="tr-TR" sz="1050" b="0" u="sng" dirty="0">
                <a:solidFill>
                  <a:srgbClr val="000000"/>
                </a:solidFill>
              </a:rPr>
              <a:t>Stratejik / program / </a:t>
            </a:r>
            <a:r>
              <a:rPr lang="tr-TR" sz="1050" b="0" u="sng" dirty="0" err="1">
                <a:solidFill>
                  <a:srgbClr val="000000"/>
                </a:solidFill>
              </a:rPr>
              <a:t>operasonel</a:t>
            </a:r>
            <a:r>
              <a:rPr lang="tr-TR" sz="1050" b="0" u="sng" dirty="0">
                <a:solidFill>
                  <a:srgbClr val="000000"/>
                </a:solidFill>
              </a:rPr>
              <a:t> düzeyde belirlenmiş riskler  </a:t>
            </a:r>
          </a:p>
          <a:p>
            <a:pPr marL="171450" indent="-171450" algn="just">
              <a:buFont typeface="Wingdings" pitchFamily="2" charset="2"/>
              <a:buChar char="ü"/>
              <a:defRPr/>
            </a:pPr>
            <a:r>
              <a:rPr lang="tr-TR" sz="1050" b="0" u="sng" dirty="0">
                <a:solidFill>
                  <a:srgbClr val="000000"/>
                </a:solidFill>
              </a:rPr>
              <a:t>Risklerle uyumlu kontrol strateji ve yöntemleri</a:t>
            </a:r>
          </a:p>
          <a:p>
            <a:pPr marL="171450" indent="-171450" algn="just">
              <a:buFont typeface="Wingdings" pitchFamily="2" charset="2"/>
              <a:buChar char="ü"/>
              <a:defRPr/>
            </a:pPr>
            <a:r>
              <a:rPr lang="tr-TR" sz="1050" b="0" u="sng" dirty="0">
                <a:solidFill>
                  <a:srgbClr val="000000"/>
                </a:solidFill>
              </a:rPr>
              <a:t>Karar alma ve kontrol süreçlerini destekleyen bilgi ve iletişim </a:t>
            </a:r>
          </a:p>
          <a:p>
            <a:pPr marL="171450" indent="-171450" algn="just">
              <a:buFont typeface="Wingdings" pitchFamily="2" charset="2"/>
              <a:buChar char="ü"/>
              <a:defRPr/>
            </a:pPr>
            <a:r>
              <a:rPr lang="tr-TR" sz="1050" b="0" u="sng" dirty="0">
                <a:solidFill>
                  <a:srgbClr val="000000"/>
                </a:solidFill>
              </a:rPr>
              <a:t>İç kontrollerin tasarım ve işleyişinin düzenli izlenmesi</a:t>
            </a:r>
          </a:p>
          <a:p>
            <a:pPr marL="171450" indent="-171450" algn="just">
              <a:buFont typeface="Wingdings" pitchFamily="2" charset="2"/>
              <a:buChar char="ü"/>
              <a:defRPr/>
            </a:pPr>
            <a:r>
              <a:rPr lang="tr-TR" sz="1050" b="0" u="sng" dirty="0">
                <a:solidFill>
                  <a:srgbClr val="000000"/>
                </a:solidFill>
              </a:rPr>
              <a:t>İç denetim</a:t>
            </a:r>
            <a:endParaRPr lang="tr-TR" sz="1150" b="0" u="sng" dirty="0">
              <a:solidFill>
                <a:srgbClr val="000000"/>
              </a:solidFill>
            </a:endParaRPr>
          </a:p>
        </p:txBody>
      </p:sp>
      <p:sp>
        <p:nvSpPr>
          <p:cNvPr id="30" name="Sağ Ok 29"/>
          <p:cNvSpPr/>
          <p:nvPr/>
        </p:nvSpPr>
        <p:spPr>
          <a:xfrm>
            <a:off x="792163" y="4011613"/>
            <a:ext cx="215900" cy="4445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
        <p:nvSpPr>
          <p:cNvPr id="31" name="Yuvarlatılmış Dikdörtgen 30"/>
          <p:cNvSpPr/>
          <p:nvPr/>
        </p:nvSpPr>
        <p:spPr>
          <a:xfrm>
            <a:off x="1116013" y="3357563"/>
            <a:ext cx="2879725" cy="143986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400" u="sng" dirty="0">
                <a:solidFill>
                  <a:srgbClr val="FF0000"/>
                </a:solidFill>
              </a:rPr>
              <a:t>Yöneticilerden beklenen</a:t>
            </a:r>
          </a:p>
          <a:p>
            <a:pPr algn="ctr">
              <a:defRPr/>
            </a:pPr>
            <a:endParaRPr lang="tr-TR" sz="1200" u="sng" dirty="0">
              <a:solidFill>
                <a:srgbClr val="FF0000"/>
              </a:solidFill>
            </a:endParaRPr>
          </a:p>
          <a:p>
            <a:pPr marL="285750" indent="-285750">
              <a:buFont typeface="Arial" pitchFamily="34" charset="0"/>
              <a:buChar char="•"/>
              <a:defRPr/>
            </a:pPr>
            <a:r>
              <a:rPr lang="tr-TR" sz="1200" b="0" u="sng" dirty="0">
                <a:solidFill>
                  <a:prstClr val="black"/>
                </a:solidFill>
              </a:rPr>
              <a:t>Plan/program/bütçeye uyum</a:t>
            </a:r>
          </a:p>
          <a:p>
            <a:pPr marL="285750" indent="-285750">
              <a:buFont typeface="Arial" pitchFamily="34" charset="0"/>
              <a:buChar char="•"/>
              <a:defRPr/>
            </a:pPr>
            <a:r>
              <a:rPr lang="tr-TR" sz="1200" b="0" u="sng" dirty="0">
                <a:solidFill>
                  <a:prstClr val="black"/>
                </a:solidFill>
              </a:rPr>
              <a:t>Mevzuata uyum</a:t>
            </a:r>
          </a:p>
          <a:p>
            <a:pPr marL="285750" indent="-285750">
              <a:buFont typeface="Arial" pitchFamily="34" charset="0"/>
              <a:buChar char="•"/>
              <a:defRPr/>
            </a:pPr>
            <a:r>
              <a:rPr lang="tr-TR" sz="1200" b="0" u="sng" dirty="0">
                <a:solidFill>
                  <a:prstClr val="black"/>
                </a:solidFill>
              </a:rPr>
              <a:t>3 e ilkesine uyum</a:t>
            </a:r>
          </a:p>
          <a:p>
            <a:pPr marL="285750" indent="-285750">
              <a:buFont typeface="Arial" pitchFamily="34" charset="0"/>
              <a:buChar char="•"/>
              <a:defRPr/>
            </a:pPr>
            <a:r>
              <a:rPr lang="tr-TR" sz="1200" b="0" u="sng" dirty="0">
                <a:solidFill>
                  <a:srgbClr val="000000"/>
                </a:solidFill>
              </a:rPr>
              <a:t>Hedefleri başarma</a:t>
            </a:r>
          </a:p>
        </p:txBody>
      </p:sp>
      <p:sp>
        <p:nvSpPr>
          <p:cNvPr id="33" name="Sağ Ok 32"/>
          <p:cNvSpPr/>
          <p:nvPr/>
        </p:nvSpPr>
        <p:spPr>
          <a:xfrm>
            <a:off x="698500" y="2568575"/>
            <a:ext cx="217488" cy="4603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
        <p:nvSpPr>
          <p:cNvPr id="34" name="Sağ Ok 33"/>
          <p:cNvSpPr/>
          <p:nvPr/>
        </p:nvSpPr>
        <p:spPr>
          <a:xfrm>
            <a:off x="684213" y="5710238"/>
            <a:ext cx="215900" cy="4603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
        <p:nvSpPr>
          <p:cNvPr id="29" name="Sağ Ok 28"/>
          <p:cNvSpPr/>
          <p:nvPr/>
        </p:nvSpPr>
        <p:spPr>
          <a:xfrm>
            <a:off x="4070350" y="4076700"/>
            <a:ext cx="215900" cy="4603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1800" b="0" u="sng">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42" presetClass="entr" presetSubtype="0"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42" presetClass="entr" presetSubtype="0" fill="hold" nodeType="click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2" fill="hold" nodeType="clickPar">
                      <p:stCondLst>
                        <p:cond delay="indefinite"/>
                      </p:stCondLst>
                      <p:childTnLst>
                        <p:par>
                          <p:cTn id="83" fill="hold" nodeType="withGroup">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1000"/>
                                        <p:tgtEl>
                                          <p:spTgt spid="30"/>
                                        </p:tgtEl>
                                      </p:cBhvr>
                                    </p:animEffect>
                                    <p:anim calcmode="lin" valueType="num">
                                      <p:cBhvr>
                                        <p:cTn id="87" dur="1000" fill="hold"/>
                                        <p:tgtEl>
                                          <p:spTgt spid="30"/>
                                        </p:tgtEl>
                                        <p:attrNameLst>
                                          <p:attrName>ppt_x</p:attrName>
                                        </p:attrNameLst>
                                      </p:cBhvr>
                                      <p:tavLst>
                                        <p:tav tm="0">
                                          <p:val>
                                            <p:strVal val="#ppt_x"/>
                                          </p:val>
                                        </p:tav>
                                        <p:tav tm="100000">
                                          <p:val>
                                            <p:strVal val="#ppt_x"/>
                                          </p:val>
                                        </p:tav>
                                      </p:tavLst>
                                    </p:anim>
                                    <p:anim calcmode="lin" valueType="num">
                                      <p:cBhvr>
                                        <p:cTn id="88" dur="1000" fill="hold"/>
                                        <p:tgtEl>
                                          <p:spTgt spid="3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1000"/>
                                        <p:tgtEl>
                                          <p:spTgt spid="31"/>
                                        </p:tgtEl>
                                      </p:cBhvr>
                                    </p:animEffect>
                                    <p:anim calcmode="lin" valueType="num">
                                      <p:cBhvr>
                                        <p:cTn id="92" dur="1000" fill="hold"/>
                                        <p:tgtEl>
                                          <p:spTgt spid="31"/>
                                        </p:tgtEl>
                                        <p:attrNameLst>
                                          <p:attrName>ppt_x</p:attrName>
                                        </p:attrNameLst>
                                      </p:cBhvr>
                                      <p:tavLst>
                                        <p:tav tm="0">
                                          <p:val>
                                            <p:strVal val="#ppt_x"/>
                                          </p:val>
                                        </p:tav>
                                        <p:tav tm="100000">
                                          <p:val>
                                            <p:strVal val="#ppt_x"/>
                                          </p:val>
                                        </p:tav>
                                      </p:tavLst>
                                    </p:anim>
                                    <p:anim calcmode="lin" valueType="num">
                                      <p:cBhvr>
                                        <p:cTn id="9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94" fill="hold" nodeType="clickPar">
                      <p:stCondLst>
                        <p:cond delay="indefinite"/>
                      </p:stCondLst>
                      <p:childTnLst>
                        <p:par>
                          <p:cTn id="95" fill="hold" nodeType="withGroup">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1000"/>
                                        <p:tgtEl>
                                          <p:spTgt spid="29"/>
                                        </p:tgtEl>
                                      </p:cBhvr>
                                    </p:animEffect>
                                    <p:anim calcmode="lin" valueType="num">
                                      <p:cBhvr>
                                        <p:cTn id="99" dur="1000" fill="hold"/>
                                        <p:tgtEl>
                                          <p:spTgt spid="29"/>
                                        </p:tgtEl>
                                        <p:attrNameLst>
                                          <p:attrName>ppt_x</p:attrName>
                                        </p:attrNameLst>
                                      </p:cBhvr>
                                      <p:tavLst>
                                        <p:tav tm="0">
                                          <p:val>
                                            <p:strVal val="#ppt_x"/>
                                          </p:val>
                                        </p:tav>
                                        <p:tav tm="100000">
                                          <p:val>
                                            <p:strVal val="#ppt_x"/>
                                          </p:val>
                                        </p:tav>
                                      </p:tavLst>
                                    </p:anim>
                                    <p:anim calcmode="lin" valueType="num">
                                      <p:cBhvr>
                                        <p:cTn id="100" dur="1000" fill="hold"/>
                                        <p:tgtEl>
                                          <p:spTgt spid="29"/>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1000"/>
                                        <p:tgtEl>
                                          <p:spTgt spid="28"/>
                                        </p:tgtEl>
                                      </p:cBhvr>
                                    </p:animEffect>
                                    <p:anim calcmode="lin" valueType="num">
                                      <p:cBhvr>
                                        <p:cTn id="104" dur="1000" fill="hold"/>
                                        <p:tgtEl>
                                          <p:spTgt spid="28"/>
                                        </p:tgtEl>
                                        <p:attrNameLst>
                                          <p:attrName>ppt_x</p:attrName>
                                        </p:attrNameLst>
                                      </p:cBhvr>
                                      <p:tavLst>
                                        <p:tav tm="0">
                                          <p:val>
                                            <p:strVal val="#ppt_x"/>
                                          </p:val>
                                        </p:tav>
                                        <p:tav tm="100000">
                                          <p:val>
                                            <p:strVal val="#ppt_x"/>
                                          </p:val>
                                        </p:tav>
                                      </p:tavLst>
                                    </p:anim>
                                    <p:anim calcmode="lin" valueType="num">
                                      <p:cBhvr>
                                        <p:cTn id="10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6" fill="hold" nodeType="clickPar">
                      <p:stCondLst>
                        <p:cond delay="indefinite"/>
                      </p:stCondLst>
                      <p:childTnLst>
                        <p:par>
                          <p:cTn id="107" fill="hold" nodeType="withGroup">
                            <p:stCondLst>
                              <p:cond delay="0"/>
                            </p:stCondLst>
                            <p:childTnLst>
                              <p:par>
                                <p:cTn id="108" presetID="42" presetClass="entr" presetSubtype="0" fill="hold" nodeType="click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1000"/>
                                        <p:tgtEl>
                                          <p:spTgt spid="26"/>
                                        </p:tgtEl>
                                      </p:cBhvr>
                                    </p:animEffect>
                                    <p:anim calcmode="lin" valueType="num">
                                      <p:cBhvr>
                                        <p:cTn id="111" dur="1000" fill="hold"/>
                                        <p:tgtEl>
                                          <p:spTgt spid="26"/>
                                        </p:tgtEl>
                                        <p:attrNameLst>
                                          <p:attrName>ppt_x</p:attrName>
                                        </p:attrNameLst>
                                      </p:cBhvr>
                                      <p:tavLst>
                                        <p:tav tm="0">
                                          <p:val>
                                            <p:strVal val="#ppt_x"/>
                                          </p:val>
                                        </p:tav>
                                        <p:tav tm="100000">
                                          <p:val>
                                            <p:strVal val="#ppt_x"/>
                                          </p:val>
                                        </p:tav>
                                      </p:tavLst>
                                    </p:anim>
                                    <p:anim calcmode="lin" valueType="num">
                                      <p:cBhvr>
                                        <p:cTn id="11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13" fill="hold" nodeType="clickPar">
                      <p:stCondLst>
                        <p:cond delay="indefinite"/>
                      </p:stCondLst>
                      <p:childTnLst>
                        <p:par>
                          <p:cTn id="114" fill="hold" nodeType="withGroup">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fade">
                                      <p:cBhvr>
                                        <p:cTn id="117" dur="1000"/>
                                        <p:tgtEl>
                                          <p:spTgt spid="34"/>
                                        </p:tgtEl>
                                      </p:cBhvr>
                                    </p:animEffect>
                                    <p:anim calcmode="lin" valueType="num">
                                      <p:cBhvr>
                                        <p:cTn id="118" dur="1000" fill="hold"/>
                                        <p:tgtEl>
                                          <p:spTgt spid="34"/>
                                        </p:tgtEl>
                                        <p:attrNameLst>
                                          <p:attrName>ppt_x</p:attrName>
                                        </p:attrNameLst>
                                      </p:cBhvr>
                                      <p:tavLst>
                                        <p:tav tm="0">
                                          <p:val>
                                            <p:strVal val="#ppt_x"/>
                                          </p:val>
                                        </p:tav>
                                        <p:tav tm="100000">
                                          <p:val>
                                            <p:strVal val="#ppt_x"/>
                                          </p:val>
                                        </p:tav>
                                      </p:tavLst>
                                    </p:anim>
                                    <p:anim calcmode="lin" valueType="num">
                                      <p:cBhvr>
                                        <p:cTn id="119" dur="1000" fill="hold"/>
                                        <p:tgtEl>
                                          <p:spTgt spid="3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4"/>
                                        </p:tgtEl>
                                        <p:attrNameLst>
                                          <p:attrName>style.visibility</p:attrName>
                                        </p:attrNameLst>
                                      </p:cBhvr>
                                      <p:to>
                                        <p:strVal val="visible"/>
                                      </p:to>
                                    </p:set>
                                    <p:animEffect transition="in" filter="fade">
                                      <p:cBhvr>
                                        <p:cTn id="122" dur="1000"/>
                                        <p:tgtEl>
                                          <p:spTgt spid="14"/>
                                        </p:tgtEl>
                                      </p:cBhvr>
                                    </p:animEffect>
                                    <p:anim calcmode="lin" valueType="num">
                                      <p:cBhvr>
                                        <p:cTn id="123" dur="1000" fill="hold"/>
                                        <p:tgtEl>
                                          <p:spTgt spid="14"/>
                                        </p:tgtEl>
                                        <p:attrNameLst>
                                          <p:attrName>ppt_x</p:attrName>
                                        </p:attrNameLst>
                                      </p:cBhvr>
                                      <p:tavLst>
                                        <p:tav tm="0">
                                          <p:val>
                                            <p:strVal val="#ppt_x"/>
                                          </p:val>
                                        </p:tav>
                                        <p:tav tm="100000">
                                          <p:val>
                                            <p:strVal val="#ppt_x"/>
                                          </p:val>
                                        </p:tav>
                                      </p:tavLst>
                                    </p:anim>
                                    <p:anim calcmode="lin" valueType="num">
                                      <p:cBhvr>
                                        <p:cTn id="1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25" fill="hold" nodeType="clickPar">
                      <p:stCondLst>
                        <p:cond delay="indefinite"/>
                      </p:stCondLst>
                      <p:childTnLst>
                        <p:par>
                          <p:cTn id="126" fill="hold" nodeType="withGroup">
                            <p:stCondLst>
                              <p:cond delay="0"/>
                            </p:stCondLst>
                            <p:childTnLst>
                              <p:par>
                                <p:cTn id="127" presetID="42" presetClass="entr" presetSubtype="0" fill="hold" grpId="0" nodeType="clickEffect">
                                  <p:stCondLst>
                                    <p:cond delay="0"/>
                                  </p:stCondLst>
                                  <p:childTnLst>
                                    <p:set>
                                      <p:cBhvr>
                                        <p:cTn id="128" dur="1" fill="hold">
                                          <p:stCondLst>
                                            <p:cond delay="0"/>
                                          </p:stCondLst>
                                        </p:cTn>
                                        <p:tgtEl>
                                          <p:spTgt spid="20"/>
                                        </p:tgtEl>
                                        <p:attrNameLst>
                                          <p:attrName>style.visibility</p:attrName>
                                        </p:attrNameLst>
                                      </p:cBhvr>
                                      <p:to>
                                        <p:strVal val="visible"/>
                                      </p:to>
                                    </p:set>
                                    <p:animEffect transition="in" filter="fade">
                                      <p:cBhvr>
                                        <p:cTn id="129" dur="1000"/>
                                        <p:tgtEl>
                                          <p:spTgt spid="20"/>
                                        </p:tgtEl>
                                      </p:cBhvr>
                                    </p:animEffect>
                                    <p:anim calcmode="lin" valueType="num">
                                      <p:cBhvr>
                                        <p:cTn id="130" dur="1000" fill="hold"/>
                                        <p:tgtEl>
                                          <p:spTgt spid="20"/>
                                        </p:tgtEl>
                                        <p:attrNameLst>
                                          <p:attrName>ppt_x</p:attrName>
                                        </p:attrNameLst>
                                      </p:cBhvr>
                                      <p:tavLst>
                                        <p:tav tm="0">
                                          <p:val>
                                            <p:strVal val="#ppt_x"/>
                                          </p:val>
                                        </p:tav>
                                        <p:tav tm="100000">
                                          <p:val>
                                            <p:strVal val="#ppt_x"/>
                                          </p:val>
                                        </p:tav>
                                      </p:tavLst>
                                    </p:anim>
                                    <p:anim calcmode="lin" valueType="num">
                                      <p:cBhvr>
                                        <p:cTn id="131" dur="1000" fill="hold"/>
                                        <p:tgtEl>
                                          <p:spTgt spid="20"/>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5"/>
                                        </p:tgtEl>
                                        <p:attrNameLst>
                                          <p:attrName>style.visibility</p:attrName>
                                        </p:attrNameLst>
                                      </p:cBhvr>
                                      <p:to>
                                        <p:strVal val="visible"/>
                                      </p:to>
                                    </p:set>
                                    <p:animEffect transition="in" filter="fade">
                                      <p:cBhvr>
                                        <p:cTn id="134" dur="1000"/>
                                        <p:tgtEl>
                                          <p:spTgt spid="15"/>
                                        </p:tgtEl>
                                      </p:cBhvr>
                                    </p:animEffect>
                                    <p:anim calcmode="lin" valueType="num">
                                      <p:cBhvr>
                                        <p:cTn id="135" dur="1000" fill="hold"/>
                                        <p:tgtEl>
                                          <p:spTgt spid="15"/>
                                        </p:tgtEl>
                                        <p:attrNameLst>
                                          <p:attrName>ppt_x</p:attrName>
                                        </p:attrNameLst>
                                      </p:cBhvr>
                                      <p:tavLst>
                                        <p:tav tm="0">
                                          <p:val>
                                            <p:strVal val="#ppt_x"/>
                                          </p:val>
                                        </p:tav>
                                        <p:tav tm="100000">
                                          <p:val>
                                            <p:strVal val="#ppt_x"/>
                                          </p:val>
                                        </p:tav>
                                      </p:tavLst>
                                    </p:anim>
                                    <p:anim calcmode="lin" valueType="num">
                                      <p:cBhvr>
                                        <p:cTn id="13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37" fill="hold" nodeType="clickPar">
                      <p:stCondLst>
                        <p:cond delay="indefinite"/>
                      </p:stCondLst>
                      <p:childTnLst>
                        <p:par>
                          <p:cTn id="138" fill="hold" nodeType="withGroup">
                            <p:stCondLst>
                              <p:cond delay="0"/>
                            </p:stCondLst>
                            <p:childTnLst>
                              <p:par>
                                <p:cTn id="139" presetID="42" presetClass="entr" presetSubtype="0" fill="hold" grpId="0" nodeType="clickEffect">
                                  <p:stCondLst>
                                    <p:cond delay="0"/>
                                  </p:stCondLst>
                                  <p:childTnLst>
                                    <p:set>
                                      <p:cBhvr>
                                        <p:cTn id="140" dur="1" fill="hold">
                                          <p:stCondLst>
                                            <p:cond delay="0"/>
                                          </p:stCondLst>
                                        </p:cTn>
                                        <p:tgtEl>
                                          <p:spTgt spid="22"/>
                                        </p:tgtEl>
                                        <p:attrNameLst>
                                          <p:attrName>style.visibility</p:attrName>
                                        </p:attrNameLst>
                                      </p:cBhvr>
                                      <p:to>
                                        <p:strVal val="visible"/>
                                      </p:to>
                                    </p:set>
                                    <p:animEffect transition="in" filter="fade">
                                      <p:cBhvr>
                                        <p:cTn id="141" dur="1000"/>
                                        <p:tgtEl>
                                          <p:spTgt spid="22"/>
                                        </p:tgtEl>
                                      </p:cBhvr>
                                    </p:animEffect>
                                    <p:anim calcmode="lin" valueType="num">
                                      <p:cBhvr>
                                        <p:cTn id="142" dur="1000" fill="hold"/>
                                        <p:tgtEl>
                                          <p:spTgt spid="22"/>
                                        </p:tgtEl>
                                        <p:attrNameLst>
                                          <p:attrName>ppt_x</p:attrName>
                                        </p:attrNameLst>
                                      </p:cBhvr>
                                      <p:tavLst>
                                        <p:tav tm="0">
                                          <p:val>
                                            <p:strVal val="#ppt_x"/>
                                          </p:val>
                                        </p:tav>
                                        <p:tav tm="100000">
                                          <p:val>
                                            <p:strVal val="#ppt_x"/>
                                          </p:val>
                                        </p:tav>
                                      </p:tavLst>
                                    </p:anim>
                                    <p:anim calcmode="lin" valueType="num">
                                      <p:cBhvr>
                                        <p:cTn id="14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2" grpId="0" animBg="1"/>
      <p:bldP spid="13" grpId="0" animBg="1"/>
      <p:bldP spid="14" grpId="0" animBg="1"/>
      <p:bldP spid="15" grpId="0" animBg="1"/>
      <p:bldP spid="17" grpId="0" animBg="1"/>
      <p:bldP spid="20" grpId="0" animBg="1"/>
      <p:bldP spid="22" grpId="0" animBg="1"/>
      <p:bldP spid="24" grpId="0" animBg="1"/>
      <p:bldP spid="28" grpId="0" animBg="1"/>
      <p:bldP spid="30" grpId="0" animBg="1"/>
      <p:bldP spid="31" grpId="0" animBg="1"/>
      <p:bldP spid="33" grpId="0" animBg="1"/>
      <p:bldP spid="34" grpId="0" animBg="1"/>
      <p:bldP spid="2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pPr>
              <a:buNone/>
            </a:pPr>
            <a:r>
              <a:rPr lang="tr-TR" dirty="0" smtClean="0">
                <a:hlinkClick r:id="rId2"/>
              </a:rPr>
              <a:t>http://</a:t>
            </a:r>
            <a:r>
              <a:rPr lang="tr-TR" dirty="0" smtClean="0">
                <a:hlinkClick r:id="rId2"/>
              </a:rPr>
              <a:t>www.</a:t>
            </a:r>
            <a:r>
              <a:rPr lang="tr-TR" dirty="0" err="1" smtClean="0">
                <a:hlinkClick r:id="rId2"/>
              </a:rPr>
              <a:t>youtube</a:t>
            </a:r>
            <a:r>
              <a:rPr lang="tr-TR" dirty="0" smtClean="0">
                <a:hlinkClick r:id="rId2"/>
              </a:rPr>
              <a:t>.com/</a:t>
            </a:r>
            <a:r>
              <a:rPr lang="tr-TR" dirty="0" err="1" smtClean="0">
                <a:hlinkClick r:id="rId2"/>
              </a:rPr>
              <a:t>watch</a:t>
            </a:r>
            <a:r>
              <a:rPr lang="tr-TR" dirty="0" smtClean="0">
                <a:hlinkClick r:id="rId2"/>
              </a:rPr>
              <a:t>?v=</a:t>
            </a:r>
            <a:r>
              <a:rPr lang="tr-TR" dirty="0" err="1" smtClean="0">
                <a:hlinkClick r:id="rId2"/>
              </a:rPr>
              <a:t>IGQmdoK</a:t>
            </a:r>
            <a:r>
              <a:rPr lang="tr-TR" dirty="0" smtClean="0">
                <a:hlinkClick r:id="rId2"/>
              </a:rPr>
              <a:t>_</a:t>
            </a:r>
            <a:r>
              <a:rPr lang="tr-TR" dirty="0" err="1" smtClean="0">
                <a:hlinkClick r:id="rId2"/>
              </a:rPr>
              <a:t>ZfY</a:t>
            </a:r>
            <a:endParaRPr lang="tr-TR" dirty="0" smtClean="0"/>
          </a:p>
          <a:p>
            <a:pPr>
              <a:buNone/>
            </a:pP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37</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28600" y="990600"/>
            <a:ext cx="8534400" cy="838200"/>
          </a:xfrm>
        </p:spPr>
        <p:txBody>
          <a:bodyPr/>
          <a:lstStyle/>
          <a:p>
            <a:r>
              <a:rPr lang="tr-TR" sz="2800" dirty="0" smtClean="0"/>
              <a:t/>
            </a:r>
            <a:br>
              <a:rPr lang="tr-TR" sz="2800" dirty="0" smtClean="0"/>
            </a:br>
            <a:r>
              <a:rPr lang="tr-TR" sz="2800" dirty="0" smtClean="0"/>
              <a:t>Bu bakış açısıyla, </a:t>
            </a:r>
            <a:r>
              <a:rPr lang="tr-TR" sz="2800" dirty="0" smtClean="0"/>
              <a:t>s</a:t>
            </a:r>
            <a:r>
              <a:rPr lang="tr-TR" sz="2800" dirty="0" smtClean="0"/>
              <a:t>tratejik </a:t>
            </a:r>
            <a:r>
              <a:rPr lang="tr-TR" sz="2800" dirty="0" smtClean="0"/>
              <a:t>plan </a:t>
            </a:r>
            <a:r>
              <a:rPr lang="tr-TR" sz="2800" dirty="0" smtClean="0"/>
              <a:t>bizim için ne ifade eder?</a:t>
            </a:r>
            <a:br>
              <a:rPr lang="tr-TR" sz="2800" dirty="0" smtClean="0"/>
            </a:br>
            <a:endParaRPr lang="tr-TR" sz="2800" dirty="0"/>
          </a:p>
        </p:txBody>
      </p:sp>
      <p:sp>
        <p:nvSpPr>
          <p:cNvPr id="3" name="İçerik Yer Tutucusu 2"/>
          <p:cNvSpPr>
            <a:spLocks noGrp="1"/>
          </p:cNvSpPr>
          <p:nvPr>
            <p:ph idx="1"/>
          </p:nvPr>
        </p:nvSpPr>
        <p:spPr>
          <a:xfrm>
            <a:off x="304800" y="2133600"/>
            <a:ext cx="8534400" cy="4419600"/>
          </a:xfrm>
        </p:spPr>
        <p:txBody>
          <a:bodyPr/>
          <a:lstStyle/>
          <a:p>
            <a:r>
              <a:rPr lang="tr-TR" sz="2800" dirty="0"/>
              <a:t>Sıkıcı bir zorunluluk değil elzem bir düşünme çerçevesi </a:t>
            </a:r>
            <a:r>
              <a:rPr lang="tr-TR" sz="2800" dirty="0" smtClean="0"/>
              <a:t>geliştirmek</a:t>
            </a:r>
          </a:p>
          <a:p>
            <a:pPr lvl="1"/>
            <a:r>
              <a:rPr lang="tr-TR" sz="2000" dirty="0" smtClean="0"/>
              <a:t>Analitik Çalışmalar Modülü: Hangi ilde hangi yeni sektörler?</a:t>
            </a:r>
          </a:p>
          <a:p>
            <a:pPr lvl="1">
              <a:buNone/>
            </a:pPr>
            <a:endParaRPr lang="tr-TR" sz="1800" dirty="0" smtClean="0"/>
          </a:p>
          <a:p>
            <a:r>
              <a:rPr lang="tr-TR" sz="2800" dirty="0" smtClean="0"/>
              <a:t>Planı </a:t>
            </a:r>
            <a:r>
              <a:rPr lang="tr-TR" sz="2800" dirty="0"/>
              <a:t>YAZMAK değil, herkesle birlikte YAPMAK </a:t>
            </a:r>
            <a:r>
              <a:rPr lang="tr-TR" sz="2800" dirty="0" smtClean="0"/>
              <a:t>önemli</a:t>
            </a:r>
          </a:p>
          <a:p>
            <a:pPr lvl="1"/>
            <a:r>
              <a:rPr lang="tr-TR" sz="2000" dirty="0" smtClean="0"/>
              <a:t>Katılımcı Süreç Modülü </a:t>
            </a:r>
          </a:p>
          <a:p>
            <a:pPr lvl="1"/>
            <a:endParaRPr lang="tr-TR" sz="1800" dirty="0"/>
          </a:p>
          <a:p>
            <a:r>
              <a:rPr lang="tr-TR" sz="2800" dirty="0"/>
              <a:t>Gereken yerel verileri üretmek ve </a:t>
            </a:r>
            <a:r>
              <a:rPr lang="tr-TR" sz="2800" dirty="0" smtClean="0"/>
              <a:t>derlemek</a:t>
            </a:r>
            <a:endParaRPr lang="tr-TR" sz="2800" dirty="0"/>
          </a:p>
          <a:p>
            <a:pPr lvl="1"/>
            <a:r>
              <a:rPr lang="tr-TR" sz="2000" dirty="0" smtClean="0"/>
              <a:t>Endeks ve Bültenler Modülü </a:t>
            </a:r>
          </a:p>
          <a:p>
            <a:pPr lvl="3"/>
            <a:endParaRPr lang="tr-TR" sz="1050" dirty="0"/>
          </a:p>
        </p:txBody>
      </p:sp>
      <p:sp>
        <p:nvSpPr>
          <p:cNvPr id="4" name="Slayt Numarası Yer Tutucusu 3"/>
          <p:cNvSpPr>
            <a:spLocks noGrp="1"/>
          </p:cNvSpPr>
          <p:nvPr>
            <p:ph type="sldNum" sz="quarter" idx="11"/>
          </p:nvPr>
        </p:nvSpPr>
        <p:spPr/>
        <p:txBody>
          <a:bodyPr/>
          <a:lstStyle/>
          <a:p>
            <a:fld id="{4771E298-EE47-4B6C-B534-E440BA23F950}" type="slidenum">
              <a:rPr lang="tr-TR" smtClean="0"/>
              <a:pPr/>
              <a:t>4</a:t>
            </a:fld>
            <a:endParaRPr lang="tr-TR"/>
          </a:p>
        </p:txBody>
      </p:sp>
    </p:spTree>
    <p:extLst>
      <p:ext uri="{BB962C8B-B14F-4D97-AF65-F5344CB8AC3E}">
        <p14:creationId xmlns:p14="http://schemas.microsoft.com/office/powerpoint/2010/main" xmlns="" val="20267368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692696"/>
            <a:ext cx="8534400" cy="838200"/>
          </a:xfrm>
        </p:spPr>
        <p:txBody>
          <a:bodyPr/>
          <a:lstStyle/>
          <a:p>
            <a:r>
              <a:rPr lang="tr-TR" sz="2800" dirty="0" smtClean="0"/>
              <a:t>Bu bakış açısıyla, stratejik plan bizim için ne ifade eder?</a:t>
            </a:r>
            <a:endParaRPr lang="tr-TR" sz="2800" dirty="0"/>
          </a:p>
        </p:txBody>
      </p:sp>
      <p:sp>
        <p:nvSpPr>
          <p:cNvPr id="3" name="2 İçerik Yer Tutucusu"/>
          <p:cNvSpPr>
            <a:spLocks noGrp="1"/>
          </p:cNvSpPr>
          <p:nvPr>
            <p:ph idx="1"/>
          </p:nvPr>
        </p:nvSpPr>
        <p:spPr>
          <a:xfrm>
            <a:off x="304800" y="1556792"/>
            <a:ext cx="8534400" cy="4996408"/>
          </a:xfrm>
        </p:spPr>
        <p:txBody>
          <a:bodyPr/>
          <a:lstStyle/>
          <a:p>
            <a:r>
              <a:rPr lang="tr-TR" sz="2800" dirty="0" smtClean="0"/>
              <a:t>Gelişmeleri takip etmek, her yeni konuyu tartışmaya açmak</a:t>
            </a:r>
          </a:p>
          <a:p>
            <a:pPr lvl="1"/>
            <a:r>
              <a:rPr lang="tr-TR" sz="2000" dirty="0" smtClean="0"/>
              <a:t>Kişiye – kuruma özel periyodik değerlendirme </a:t>
            </a:r>
          </a:p>
          <a:p>
            <a:pPr lvl="1"/>
            <a:endParaRPr lang="tr-TR" sz="1800" dirty="0" smtClean="0"/>
          </a:p>
          <a:p>
            <a:r>
              <a:rPr lang="tr-TR" sz="2800" dirty="0" smtClean="0"/>
              <a:t>Kentin düşünce hayatına sürdürülebilir katkı sağlamak</a:t>
            </a:r>
          </a:p>
          <a:p>
            <a:pPr lvl="1"/>
            <a:r>
              <a:rPr lang="tr-TR" sz="2000" dirty="0" smtClean="0"/>
              <a:t>Türkiye’de tartışılan her konuyu, yerelde oda ve borsalar tartışmaya açmalı</a:t>
            </a:r>
          </a:p>
          <a:p>
            <a:pPr lvl="1"/>
            <a:endParaRPr lang="tr-TR" sz="1800" dirty="0" smtClean="0"/>
          </a:p>
          <a:p>
            <a:r>
              <a:rPr lang="tr-TR" sz="2800" dirty="0" smtClean="0"/>
              <a:t>Kurumsal iletişim stratejisi olmayanın stratejik planı olmaz</a:t>
            </a:r>
          </a:p>
          <a:p>
            <a:pPr lvl="1"/>
            <a:r>
              <a:rPr lang="tr-TR" sz="2000" dirty="0" smtClean="0"/>
              <a:t>İletişim stratejisi tasarımı</a:t>
            </a:r>
          </a:p>
          <a:p>
            <a:pPr lvl="1">
              <a:buNone/>
            </a:pPr>
            <a:endParaRPr lang="tr-TR" sz="2400" dirty="0" smtClean="0"/>
          </a:p>
          <a:p>
            <a:pPr lvl="1">
              <a:buNone/>
            </a:pPr>
            <a:endParaRPr lang="tr-TR" sz="2400" dirty="0" smtClean="0"/>
          </a:p>
          <a:p>
            <a:pPr>
              <a:buNone/>
            </a:pPr>
            <a:endParaRPr lang="tr-TR" sz="4000" dirty="0" smtClean="0"/>
          </a:p>
          <a:p>
            <a:pPr>
              <a:buNone/>
            </a:pPr>
            <a:endParaRPr lang="tr-TR" dirty="0"/>
          </a:p>
        </p:txBody>
      </p:sp>
      <p:sp>
        <p:nvSpPr>
          <p:cNvPr id="4" name="3 Slayt Numarası Yer Tutucusu"/>
          <p:cNvSpPr>
            <a:spLocks noGrp="1"/>
          </p:cNvSpPr>
          <p:nvPr>
            <p:ph type="sldNum" sz="quarter" idx="11"/>
          </p:nvPr>
        </p:nvSpPr>
        <p:spPr/>
        <p:txBody>
          <a:bodyPr/>
          <a:lstStyle/>
          <a:p>
            <a:fld id="{4771E298-EE47-4B6C-B534-E440BA23F950}" type="slidenum">
              <a:rPr lang="tr-TR" smtClean="0"/>
              <a:pPr/>
              <a:t>5</a:t>
            </a:fld>
            <a:endParaRPr lang="tr-T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28600" y="685800"/>
            <a:ext cx="8763000" cy="563563"/>
          </a:xfrm>
        </p:spPr>
        <p:txBody>
          <a:bodyPr/>
          <a:lstStyle/>
          <a:p>
            <a:pPr>
              <a:defRPr/>
            </a:pPr>
            <a:r>
              <a:rPr lang="tr-TR" sz="2800" dirty="0" smtClean="0">
                <a:latin typeface="+mn-lt"/>
              </a:rPr>
              <a:t>Gün geçtikçe yönetişim ve kontrol kavramları değişiyor</a:t>
            </a:r>
            <a:endParaRPr lang="tr-TR" sz="2800" dirty="0" smtClean="0">
              <a:latin typeface="+mn-lt"/>
            </a:endParaRPr>
          </a:p>
        </p:txBody>
      </p:sp>
      <p:sp>
        <p:nvSpPr>
          <p:cNvPr id="8195" name="Oval 5"/>
          <p:cNvSpPr>
            <a:spLocks noChangeArrowheads="1"/>
          </p:cNvSpPr>
          <p:nvPr/>
        </p:nvSpPr>
        <p:spPr bwMode="auto">
          <a:xfrm>
            <a:off x="2590800" y="1524000"/>
            <a:ext cx="3600450" cy="1295400"/>
          </a:xfrm>
          <a:prstGeom prst="ellipse">
            <a:avLst/>
          </a:prstGeom>
          <a:solidFill>
            <a:schemeClr val="accent3">
              <a:lumMod val="40000"/>
              <a:lumOff val="60000"/>
            </a:schemeClr>
          </a:solidFill>
          <a:ln w="9525">
            <a:solidFill>
              <a:schemeClr val="tx1"/>
            </a:solidFill>
            <a:round/>
            <a:headEnd/>
            <a:tailEnd/>
          </a:ln>
        </p:spPr>
        <p:txBody>
          <a:bodyPr wrap="none" anchor="ctr"/>
          <a:lstStyle/>
          <a:p>
            <a:r>
              <a:rPr lang="tr-TR" altLang="tr-TR" sz="2000" u="none" dirty="0">
                <a:solidFill>
                  <a:schemeClr val="bg1"/>
                </a:solidFill>
              </a:rPr>
              <a:t>Klasik </a:t>
            </a:r>
            <a:r>
              <a:rPr lang="tr-TR" altLang="tr-TR" sz="2000" dirty="0" smtClean="0">
                <a:solidFill>
                  <a:schemeClr val="bg1"/>
                </a:solidFill>
              </a:rPr>
              <a:t>y</a:t>
            </a:r>
            <a:r>
              <a:rPr lang="tr-TR" altLang="tr-TR" sz="2000" u="none" dirty="0" smtClean="0">
                <a:solidFill>
                  <a:schemeClr val="bg1"/>
                </a:solidFill>
              </a:rPr>
              <a:t>önetim</a:t>
            </a:r>
            <a:endParaRPr lang="tr-TR" altLang="tr-TR" sz="2000" u="none" dirty="0">
              <a:solidFill>
                <a:schemeClr val="bg1"/>
              </a:solidFill>
            </a:endParaRPr>
          </a:p>
          <a:p>
            <a:r>
              <a:rPr lang="tr-TR" altLang="tr-TR" sz="2000" dirty="0" smtClean="0">
                <a:solidFill>
                  <a:schemeClr val="bg1"/>
                </a:solidFill>
              </a:rPr>
              <a:t>a</a:t>
            </a:r>
            <a:r>
              <a:rPr lang="tr-TR" altLang="tr-TR" sz="2000" u="none" dirty="0" smtClean="0">
                <a:solidFill>
                  <a:schemeClr val="bg1"/>
                </a:solidFill>
              </a:rPr>
              <a:t>nlayışında </a:t>
            </a:r>
            <a:r>
              <a:rPr lang="tr-TR" altLang="tr-TR" sz="2000" u="none" dirty="0">
                <a:solidFill>
                  <a:schemeClr val="bg1"/>
                </a:solidFill>
              </a:rPr>
              <a:t>kontrol</a:t>
            </a:r>
          </a:p>
        </p:txBody>
      </p:sp>
      <p:sp>
        <p:nvSpPr>
          <p:cNvPr id="8196" name="Oval 6"/>
          <p:cNvSpPr>
            <a:spLocks noChangeArrowheads="1"/>
          </p:cNvSpPr>
          <p:nvPr/>
        </p:nvSpPr>
        <p:spPr bwMode="auto">
          <a:xfrm>
            <a:off x="2627313" y="4724400"/>
            <a:ext cx="3529012" cy="1366838"/>
          </a:xfrm>
          <a:prstGeom prst="ellipse">
            <a:avLst/>
          </a:prstGeom>
          <a:solidFill>
            <a:schemeClr val="accent3">
              <a:lumMod val="40000"/>
              <a:lumOff val="60000"/>
            </a:schemeClr>
          </a:solidFill>
          <a:ln w="9525">
            <a:solidFill>
              <a:schemeClr val="tx1"/>
            </a:solidFill>
            <a:round/>
            <a:headEnd/>
            <a:tailEnd/>
          </a:ln>
        </p:spPr>
        <p:txBody>
          <a:bodyPr wrap="none" anchor="ctr"/>
          <a:lstStyle/>
          <a:p>
            <a:r>
              <a:rPr lang="tr-TR" altLang="tr-TR" sz="2000" u="none" dirty="0">
                <a:solidFill>
                  <a:schemeClr val="bg1"/>
                </a:solidFill>
              </a:rPr>
              <a:t>Yeni </a:t>
            </a:r>
            <a:r>
              <a:rPr lang="tr-TR" altLang="tr-TR" sz="2000" dirty="0" smtClean="0">
                <a:solidFill>
                  <a:schemeClr val="bg1"/>
                </a:solidFill>
              </a:rPr>
              <a:t>y</a:t>
            </a:r>
            <a:r>
              <a:rPr lang="tr-TR" altLang="tr-TR" sz="2000" u="none" dirty="0" smtClean="0">
                <a:solidFill>
                  <a:schemeClr val="bg1"/>
                </a:solidFill>
              </a:rPr>
              <a:t>önetim</a:t>
            </a:r>
            <a:endParaRPr lang="tr-TR" altLang="tr-TR" sz="2000" u="none" dirty="0">
              <a:solidFill>
                <a:schemeClr val="bg1"/>
              </a:solidFill>
            </a:endParaRPr>
          </a:p>
          <a:p>
            <a:r>
              <a:rPr lang="tr-TR" altLang="tr-TR" sz="2000" dirty="0" smtClean="0">
                <a:solidFill>
                  <a:schemeClr val="bg1"/>
                </a:solidFill>
              </a:rPr>
              <a:t>a</a:t>
            </a:r>
            <a:r>
              <a:rPr lang="tr-TR" altLang="tr-TR" sz="2000" u="none" dirty="0" smtClean="0">
                <a:solidFill>
                  <a:schemeClr val="bg1"/>
                </a:solidFill>
              </a:rPr>
              <a:t>nlayışında </a:t>
            </a:r>
            <a:r>
              <a:rPr lang="tr-TR" altLang="tr-TR" sz="2000" u="none" dirty="0">
                <a:solidFill>
                  <a:schemeClr val="bg1"/>
                </a:solidFill>
              </a:rPr>
              <a:t>kontrol</a:t>
            </a:r>
          </a:p>
        </p:txBody>
      </p:sp>
      <p:sp>
        <p:nvSpPr>
          <p:cNvPr id="8197" name="Line 7"/>
          <p:cNvSpPr>
            <a:spLocks noChangeShapeType="1"/>
          </p:cNvSpPr>
          <p:nvPr/>
        </p:nvSpPr>
        <p:spPr bwMode="auto">
          <a:xfrm>
            <a:off x="4419600" y="3810000"/>
            <a:ext cx="0" cy="865187"/>
          </a:xfrm>
          <a:prstGeom prst="line">
            <a:avLst/>
          </a:prstGeom>
          <a:noFill/>
          <a:ln w="9525">
            <a:solidFill>
              <a:schemeClr val="tx1"/>
            </a:solidFill>
            <a:round/>
            <a:headEnd/>
            <a:tailEnd type="triangle" w="med" len="med"/>
          </a:ln>
        </p:spPr>
        <p:txBody>
          <a:bodyPr/>
          <a:lstStyle/>
          <a:p>
            <a:endParaRPr lang="tr-TR"/>
          </a:p>
        </p:txBody>
      </p:sp>
      <p:sp>
        <p:nvSpPr>
          <p:cNvPr id="8198" name="Oval 8"/>
          <p:cNvSpPr>
            <a:spLocks noChangeArrowheads="1"/>
          </p:cNvSpPr>
          <p:nvPr/>
        </p:nvSpPr>
        <p:spPr bwMode="auto">
          <a:xfrm>
            <a:off x="3429000" y="2667000"/>
            <a:ext cx="2016125" cy="936625"/>
          </a:xfrm>
          <a:prstGeom prst="ellipse">
            <a:avLst/>
          </a:prstGeom>
          <a:solidFill>
            <a:schemeClr val="accent3">
              <a:lumMod val="60000"/>
              <a:lumOff val="40000"/>
            </a:schemeClr>
          </a:solidFill>
          <a:ln w="9525">
            <a:solidFill>
              <a:schemeClr val="tx1"/>
            </a:solidFill>
            <a:round/>
            <a:headEnd/>
            <a:tailEnd/>
          </a:ln>
        </p:spPr>
        <p:txBody>
          <a:bodyPr wrap="none" anchor="ctr"/>
          <a:lstStyle/>
          <a:p>
            <a:r>
              <a:rPr lang="tr-TR" altLang="tr-TR" sz="2000" u="none" dirty="0"/>
              <a:t>girdi odaklı</a:t>
            </a:r>
          </a:p>
        </p:txBody>
      </p:sp>
      <p:sp>
        <p:nvSpPr>
          <p:cNvPr id="8199" name="Oval 10"/>
          <p:cNvSpPr>
            <a:spLocks noChangeArrowheads="1"/>
          </p:cNvSpPr>
          <p:nvPr/>
        </p:nvSpPr>
        <p:spPr bwMode="auto">
          <a:xfrm>
            <a:off x="5029200" y="2362200"/>
            <a:ext cx="2016125" cy="936625"/>
          </a:xfrm>
          <a:prstGeom prst="ellipse">
            <a:avLst/>
          </a:prstGeom>
          <a:solidFill>
            <a:schemeClr val="accent3">
              <a:lumMod val="20000"/>
              <a:lumOff val="80000"/>
            </a:schemeClr>
          </a:solidFill>
          <a:ln w="9525">
            <a:solidFill>
              <a:schemeClr val="accent3">
                <a:lumMod val="60000"/>
                <a:lumOff val="40000"/>
              </a:schemeClr>
            </a:solidFill>
            <a:round/>
            <a:headEnd/>
            <a:tailEnd/>
          </a:ln>
        </p:spPr>
        <p:txBody>
          <a:bodyPr wrap="none" anchor="ctr"/>
          <a:lstStyle/>
          <a:p>
            <a:r>
              <a:rPr lang="tr-TR" altLang="tr-TR" sz="2000" u="none" dirty="0"/>
              <a:t>tespit edici</a:t>
            </a:r>
          </a:p>
          <a:p>
            <a:r>
              <a:rPr lang="tr-TR" altLang="tr-TR" sz="2000" u="none" dirty="0"/>
              <a:t>-</a:t>
            </a:r>
            <a:r>
              <a:rPr lang="tr-TR" altLang="tr-TR" sz="2000" u="none" dirty="0" err="1"/>
              <a:t>Ex</a:t>
            </a:r>
            <a:r>
              <a:rPr lang="tr-TR" altLang="tr-TR" sz="2000" u="none" dirty="0"/>
              <a:t>-post-</a:t>
            </a:r>
          </a:p>
        </p:txBody>
      </p:sp>
      <p:sp>
        <p:nvSpPr>
          <p:cNvPr id="8200" name="Oval 11"/>
          <p:cNvSpPr>
            <a:spLocks noChangeArrowheads="1"/>
          </p:cNvSpPr>
          <p:nvPr/>
        </p:nvSpPr>
        <p:spPr bwMode="auto">
          <a:xfrm>
            <a:off x="1752600" y="2362200"/>
            <a:ext cx="2016125" cy="936625"/>
          </a:xfrm>
          <a:prstGeom prst="ellipse">
            <a:avLst/>
          </a:prstGeom>
          <a:solidFill>
            <a:schemeClr val="accent3">
              <a:lumMod val="20000"/>
              <a:lumOff val="80000"/>
            </a:schemeClr>
          </a:solidFill>
          <a:ln w="9525">
            <a:solidFill>
              <a:schemeClr val="tx1"/>
            </a:solidFill>
            <a:round/>
            <a:headEnd/>
            <a:tailEnd/>
          </a:ln>
        </p:spPr>
        <p:txBody>
          <a:bodyPr wrap="none" anchor="ctr"/>
          <a:lstStyle/>
          <a:p>
            <a:r>
              <a:rPr lang="tr-TR" altLang="tr-TR" sz="2000" u="none" dirty="0"/>
              <a:t>işlem odaklı</a:t>
            </a:r>
          </a:p>
        </p:txBody>
      </p:sp>
      <p:sp>
        <p:nvSpPr>
          <p:cNvPr id="8201" name="Oval 14"/>
          <p:cNvSpPr>
            <a:spLocks noChangeArrowheads="1"/>
          </p:cNvSpPr>
          <p:nvPr/>
        </p:nvSpPr>
        <p:spPr bwMode="auto">
          <a:xfrm>
            <a:off x="3348038" y="5805488"/>
            <a:ext cx="2016125" cy="936625"/>
          </a:xfrm>
          <a:prstGeom prst="ellipse">
            <a:avLst/>
          </a:prstGeom>
          <a:solidFill>
            <a:schemeClr val="accent3">
              <a:lumMod val="60000"/>
              <a:lumOff val="40000"/>
            </a:schemeClr>
          </a:solidFill>
          <a:ln w="9525">
            <a:solidFill>
              <a:schemeClr val="tx1"/>
            </a:solidFill>
            <a:round/>
            <a:headEnd/>
            <a:tailEnd/>
          </a:ln>
        </p:spPr>
        <p:txBody>
          <a:bodyPr wrap="none" anchor="ctr"/>
          <a:lstStyle/>
          <a:p>
            <a:r>
              <a:rPr lang="tr-TR" altLang="tr-TR" sz="2000" u="none" dirty="0"/>
              <a:t>çıktı/sonuç</a:t>
            </a:r>
          </a:p>
          <a:p>
            <a:r>
              <a:rPr lang="tr-TR" altLang="tr-TR" sz="2000" u="none" dirty="0"/>
              <a:t>odaklı</a:t>
            </a:r>
          </a:p>
        </p:txBody>
      </p:sp>
      <p:sp>
        <p:nvSpPr>
          <p:cNvPr id="8202" name="Oval 15"/>
          <p:cNvSpPr>
            <a:spLocks noChangeArrowheads="1"/>
          </p:cNvSpPr>
          <p:nvPr/>
        </p:nvSpPr>
        <p:spPr bwMode="auto">
          <a:xfrm>
            <a:off x="5219700" y="5516563"/>
            <a:ext cx="2016125" cy="936625"/>
          </a:xfrm>
          <a:prstGeom prst="ellipse">
            <a:avLst/>
          </a:prstGeom>
          <a:solidFill>
            <a:schemeClr val="accent3">
              <a:lumMod val="20000"/>
              <a:lumOff val="80000"/>
            </a:schemeClr>
          </a:solidFill>
          <a:ln w="9525">
            <a:solidFill>
              <a:schemeClr val="tx1"/>
            </a:solidFill>
            <a:round/>
            <a:headEnd/>
            <a:tailEnd/>
          </a:ln>
        </p:spPr>
        <p:txBody>
          <a:bodyPr wrap="none" anchor="ctr"/>
          <a:lstStyle/>
          <a:p>
            <a:r>
              <a:rPr lang="tr-TR" altLang="tr-TR" sz="2000" u="none"/>
              <a:t>önleyici</a:t>
            </a:r>
          </a:p>
          <a:p>
            <a:r>
              <a:rPr lang="tr-TR" altLang="tr-TR" sz="2000" u="none"/>
              <a:t>-ex-ante-</a:t>
            </a:r>
          </a:p>
        </p:txBody>
      </p:sp>
      <p:sp>
        <p:nvSpPr>
          <p:cNvPr id="8203" name="Oval 16"/>
          <p:cNvSpPr>
            <a:spLocks noChangeArrowheads="1"/>
          </p:cNvSpPr>
          <p:nvPr/>
        </p:nvSpPr>
        <p:spPr bwMode="auto">
          <a:xfrm>
            <a:off x="1547813" y="5589588"/>
            <a:ext cx="2016125" cy="936625"/>
          </a:xfrm>
          <a:prstGeom prst="ellipse">
            <a:avLst/>
          </a:prstGeom>
          <a:solidFill>
            <a:schemeClr val="accent3">
              <a:lumMod val="20000"/>
              <a:lumOff val="80000"/>
            </a:schemeClr>
          </a:solidFill>
          <a:ln w="9525">
            <a:solidFill>
              <a:schemeClr val="tx1"/>
            </a:solidFill>
            <a:round/>
            <a:headEnd/>
            <a:tailEnd/>
          </a:ln>
        </p:spPr>
        <p:txBody>
          <a:bodyPr wrap="none" anchor="ctr"/>
          <a:lstStyle/>
          <a:p>
            <a:r>
              <a:rPr lang="tr-TR" altLang="tr-TR" sz="2000" u="none"/>
              <a:t>sistem odaklı</a:t>
            </a:r>
          </a:p>
        </p:txBody>
      </p:sp>
      <p:sp>
        <p:nvSpPr>
          <p:cNvPr id="8204" name="Oval 18"/>
          <p:cNvSpPr>
            <a:spLocks noChangeArrowheads="1"/>
          </p:cNvSpPr>
          <p:nvPr/>
        </p:nvSpPr>
        <p:spPr bwMode="auto">
          <a:xfrm>
            <a:off x="457200" y="1524000"/>
            <a:ext cx="2592387" cy="1008062"/>
          </a:xfrm>
          <a:prstGeom prst="ellipse">
            <a:avLst/>
          </a:prstGeom>
          <a:solidFill>
            <a:schemeClr val="accent3">
              <a:lumMod val="60000"/>
              <a:lumOff val="40000"/>
            </a:schemeClr>
          </a:solidFill>
          <a:ln w="9525">
            <a:solidFill>
              <a:schemeClr val="tx1"/>
            </a:solidFill>
            <a:round/>
            <a:headEnd/>
            <a:tailEnd/>
          </a:ln>
        </p:spPr>
        <p:txBody>
          <a:bodyPr wrap="none" anchor="ctr"/>
          <a:lstStyle/>
          <a:p>
            <a:r>
              <a:rPr lang="tr-TR" altLang="tr-TR" sz="2000" u="none" dirty="0"/>
              <a:t>işlemi doğrulama</a:t>
            </a:r>
          </a:p>
          <a:p>
            <a:r>
              <a:rPr lang="tr-TR" altLang="tr-TR" sz="2000" u="none" dirty="0"/>
              <a:t>amaçlı</a:t>
            </a:r>
          </a:p>
        </p:txBody>
      </p:sp>
      <p:sp>
        <p:nvSpPr>
          <p:cNvPr id="8205" name="Oval 19"/>
          <p:cNvSpPr>
            <a:spLocks noChangeArrowheads="1"/>
          </p:cNvSpPr>
          <p:nvPr/>
        </p:nvSpPr>
        <p:spPr bwMode="auto">
          <a:xfrm>
            <a:off x="468313" y="4797425"/>
            <a:ext cx="2592387" cy="1008063"/>
          </a:xfrm>
          <a:prstGeom prst="ellipse">
            <a:avLst/>
          </a:prstGeom>
          <a:solidFill>
            <a:schemeClr val="accent3">
              <a:lumMod val="60000"/>
              <a:lumOff val="40000"/>
            </a:schemeClr>
          </a:solidFill>
          <a:ln w="9525">
            <a:solidFill>
              <a:schemeClr val="tx1"/>
            </a:solidFill>
            <a:round/>
            <a:headEnd/>
            <a:tailEnd/>
          </a:ln>
        </p:spPr>
        <p:txBody>
          <a:bodyPr wrap="none" anchor="ctr"/>
          <a:lstStyle/>
          <a:p>
            <a:r>
              <a:rPr lang="tr-TR" altLang="tr-TR" sz="2000" u="none" dirty="0"/>
              <a:t>sisteme güvence</a:t>
            </a:r>
          </a:p>
          <a:p>
            <a:r>
              <a:rPr lang="tr-TR" altLang="tr-TR" sz="2000" u="none" dirty="0"/>
              <a:t>verme amaçlı</a:t>
            </a:r>
          </a:p>
        </p:txBody>
      </p:sp>
      <p:sp>
        <p:nvSpPr>
          <p:cNvPr id="8206" name="Oval 20"/>
          <p:cNvSpPr>
            <a:spLocks noChangeArrowheads="1"/>
          </p:cNvSpPr>
          <p:nvPr/>
        </p:nvSpPr>
        <p:spPr bwMode="auto">
          <a:xfrm>
            <a:off x="5791200" y="1600200"/>
            <a:ext cx="2738437" cy="936625"/>
          </a:xfrm>
          <a:prstGeom prst="ellipse">
            <a:avLst/>
          </a:prstGeom>
          <a:solidFill>
            <a:schemeClr val="accent3">
              <a:lumMod val="60000"/>
              <a:lumOff val="40000"/>
            </a:schemeClr>
          </a:solidFill>
          <a:ln w="9525">
            <a:solidFill>
              <a:schemeClr val="tx1"/>
            </a:solidFill>
            <a:round/>
            <a:headEnd/>
            <a:tailEnd/>
          </a:ln>
        </p:spPr>
        <p:txBody>
          <a:bodyPr wrap="none" anchor="ctr"/>
          <a:lstStyle/>
          <a:p>
            <a:r>
              <a:rPr lang="tr-TR" altLang="tr-TR" sz="2000" dirty="0" smtClean="0"/>
              <a:t>Yönetimin</a:t>
            </a:r>
            <a:r>
              <a:rPr lang="tr-TR" altLang="tr-TR" sz="2000" u="none" dirty="0" smtClean="0"/>
              <a:t> </a:t>
            </a:r>
            <a:endParaRPr lang="tr-TR" altLang="tr-TR" sz="2000" u="none" dirty="0"/>
          </a:p>
          <a:p>
            <a:r>
              <a:rPr lang="tr-TR" altLang="tr-TR" sz="2000" u="none" dirty="0"/>
              <a:t>sorumluluğunda</a:t>
            </a:r>
          </a:p>
        </p:txBody>
      </p:sp>
      <p:sp>
        <p:nvSpPr>
          <p:cNvPr id="8207" name="Oval 21"/>
          <p:cNvSpPr>
            <a:spLocks noChangeArrowheads="1"/>
          </p:cNvSpPr>
          <p:nvPr/>
        </p:nvSpPr>
        <p:spPr bwMode="auto">
          <a:xfrm>
            <a:off x="5724525" y="4724400"/>
            <a:ext cx="2592388" cy="936625"/>
          </a:xfrm>
          <a:prstGeom prst="ellipse">
            <a:avLst/>
          </a:prstGeom>
          <a:solidFill>
            <a:schemeClr val="accent3">
              <a:lumMod val="60000"/>
              <a:lumOff val="40000"/>
            </a:schemeClr>
          </a:solidFill>
          <a:ln w="9525">
            <a:solidFill>
              <a:schemeClr val="tx1"/>
            </a:solidFill>
            <a:round/>
            <a:headEnd/>
            <a:tailEnd/>
          </a:ln>
        </p:spPr>
        <p:txBody>
          <a:bodyPr wrap="none" anchor="ctr"/>
          <a:lstStyle/>
          <a:p>
            <a:r>
              <a:rPr lang="tr-TR" altLang="tr-TR" sz="2000" dirty="0" smtClean="0"/>
              <a:t>Sistemin</a:t>
            </a:r>
            <a:r>
              <a:rPr lang="tr-TR" altLang="tr-TR" sz="2000" u="none" dirty="0" smtClean="0"/>
              <a:t> </a:t>
            </a:r>
            <a:endParaRPr lang="tr-TR" altLang="tr-TR" sz="2000" u="none" dirty="0"/>
          </a:p>
          <a:p>
            <a:r>
              <a:rPr lang="tr-TR" altLang="tr-TR" sz="2000" u="none" dirty="0"/>
              <a:t>sorumluluğunda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2800" dirty="0" smtClean="0"/>
              <a:t/>
            </a:r>
            <a:br>
              <a:rPr lang="tr-TR" sz="2800" dirty="0" smtClean="0"/>
            </a:br>
            <a:r>
              <a:rPr lang="tr-TR" sz="2800" dirty="0" smtClean="0"/>
              <a:t>Aslında kamu/özel sektör/STK oluşundan bağımsız olarak tüm üst yönetimlerin yönetişim ve kontrol kavramlarından </a:t>
            </a:r>
            <a:r>
              <a:rPr lang="tr-TR" sz="2800" dirty="0" smtClean="0"/>
              <a:t> </a:t>
            </a:r>
            <a:r>
              <a:rPr lang="tr-TR" sz="2800" dirty="0" smtClean="0"/>
              <a:t>beklentileri ortak</a:t>
            </a:r>
            <a:endParaRPr lang="tr-TR" sz="2800" dirty="0"/>
          </a:p>
        </p:txBody>
      </p:sp>
      <p:sp>
        <p:nvSpPr>
          <p:cNvPr id="3" name="2 İçerik Yer Tutucusu"/>
          <p:cNvSpPr>
            <a:spLocks noGrp="1"/>
          </p:cNvSpPr>
          <p:nvPr>
            <p:ph idx="1"/>
          </p:nvPr>
        </p:nvSpPr>
        <p:spPr>
          <a:xfrm>
            <a:off x="304800" y="1981200"/>
            <a:ext cx="8534400" cy="4572000"/>
          </a:xfrm>
        </p:spPr>
        <p:txBody>
          <a:bodyPr/>
          <a:lstStyle/>
          <a:p>
            <a:r>
              <a:rPr lang="tr-TR" sz="2400" dirty="0" smtClean="0"/>
              <a:t>Kurum genelinde tüm işler yeknesak ve mevzuata uygun olarak yürütülsün, </a:t>
            </a:r>
          </a:p>
          <a:p>
            <a:r>
              <a:rPr lang="tr-TR" sz="2400" dirty="0" smtClean="0"/>
              <a:t>Yeni personel ve yöneticiler, çalışacakları ve idare edecekleri </a:t>
            </a:r>
            <a:r>
              <a:rPr lang="tr-TR" sz="2400" dirty="0" smtClean="0"/>
              <a:t>alanlara hızlı adapte olsun, hızla verim sağlasın, </a:t>
            </a:r>
            <a:endParaRPr lang="tr-TR" sz="2400" dirty="0" smtClean="0"/>
          </a:p>
          <a:p>
            <a:r>
              <a:rPr lang="tr-TR" sz="2400" dirty="0" smtClean="0"/>
              <a:t>Kurumda </a:t>
            </a:r>
            <a:r>
              <a:rPr lang="tr-TR" sz="2400" dirty="0" smtClean="0"/>
              <a:t>tüm iş ve görevler daha en başta doğru ve verimli olarak tanımlansın ve uygulamaya geçilsin, kurum </a:t>
            </a:r>
            <a:r>
              <a:rPr lang="tr-TR" sz="2400" dirty="0" smtClean="0"/>
              <a:t>büyüdükçe süreç akışları da organik olarak adapte olsun</a:t>
            </a:r>
          </a:p>
          <a:p>
            <a:r>
              <a:rPr lang="tr-TR" sz="2400" dirty="0" smtClean="0"/>
              <a:t>Performansı </a:t>
            </a:r>
            <a:r>
              <a:rPr lang="tr-TR" sz="2400" dirty="0" smtClean="0"/>
              <a:t>izlemeye ve tedbir almaya yönelik kolay kullanılabilen bilgi sistemleri olsun</a:t>
            </a:r>
            <a:r>
              <a:rPr lang="tr-TR" sz="2400" dirty="0" smtClean="0"/>
              <a:t>,</a:t>
            </a:r>
          </a:p>
          <a:p>
            <a:r>
              <a:rPr lang="tr-TR" sz="2400" dirty="0" smtClean="0"/>
              <a:t>Kurum i</a:t>
            </a:r>
            <a:r>
              <a:rPr lang="tr-TR" sz="2400" dirty="0" smtClean="0"/>
              <a:t>majını </a:t>
            </a:r>
            <a:r>
              <a:rPr lang="tr-TR" sz="2400" dirty="0" smtClean="0"/>
              <a:t>ve </a:t>
            </a:r>
            <a:r>
              <a:rPr lang="tr-TR" sz="2400" dirty="0" smtClean="0"/>
              <a:t>itibarını; hedeflerimiz</a:t>
            </a:r>
            <a:r>
              <a:rPr lang="tr-TR" sz="2400" dirty="0" smtClean="0"/>
              <a:t>, projelerimiz ve hizmetlerimiz ile </a:t>
            </a:r>
            <a:r>
              <a:rPr lang="tr-TR" sz="2400" dirty="0" smtClean="0"/>
              <a:t>artıralım</a:t>
            </a:r>
            <a:endParaRPr lang="tr-TR" sz="2400"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2800" dirty="0" smtClean="0"/>
              <a:t>Bu nedenle yeni yönetişim anlayışına göre kontrol: </a:t>
            </a:r>
            <a:endParaRPr lang="tr-TR" sz="2800" dirty="0"/>
          </a:p>
        </p:txBody>
      </p:sp>
      <p:sp>
        <p:nvSpPr>
          <p:cNvPr id="3" name="2 İçerik Yer Tutucusu"/>
          <p:cNvSpPr>
            <a:spLocks noGrp="1"/>
          </p:cNvSpPr>
          <p:nvPr>
            <p:ph idx="1"/>
          </p:nvPr>
        </p:nvSpPr>
        <p:spPr/>
        <p:txBody>
          <a:bodyPr/>
          <a:lstStyle/>
          <a:p>
            <a:pPr lvl="1">
              <a:buFont typeface="Wingdings" pitchFamily="2" charset="2"/>
              <a:buChar char="§"/>
              <a:defRPr/>
            </a:pPr>
            <a:r>
              <a:rPr lang="tr-TR" sz="2400" dirty="0" smtClean="0">
                <a:ea typeface="+mn-ea"/>
              </a:rPr>
              <a:t>Kurum hedeflerine ulaşılmasına </a:t>
            </a:r>
            <a:r>
              <a:rPr lang="tr-TR" sz="2400" dirty="0" smtClean="0">
                <a:ea typeface="+mn-ea"/>
              </a:rPr>
              <a:t>yönelik,</a:t>
            </a:r>
            <a:endParaRPr lang="tr-TR" sz="2400" dirty="0" smtClean="0">
              <a:ea typeface="+mn-ea"/>
            </a:endParaRPr>
          </a:p>
          <a:p>
            <a:pPr lvl="1">
              <a:buFont typeface="Wingdings" pitchFamily="2" charset="2"/>
              <a:buChar char="§"/>
              <a:defRPr/>
            </a:pPr>
            <a:r>
              <a:rPr lang="tr-TR" sz="2400" dirty="0" smtClean="0">
                <a:ea typeface="+mn-ea"/>
              </a:rPr>
              <a:t>Mali ve mali olmayan hususları </a:t>
            </a:r>
            <a:r>
              <a:rPr lang="tr-TR" sz="2400" dirty="0" smtClean="0">
                <a:ea typeface="+mn-ea"/>
              </a:rPr>
              <a:t>içeren</a:t>
            </a:r>
            <a:endParaRPr lang="tr-TR" sz="2400" dirty="0" smtClean="0">
              <a:ea typeface="+mn-ea"/>
            </a:endParaRPr>
          </a:p>
          <a:p>
            <a:pPr lvl="1">
              <a:buFont typeface="Wingdings" pitchFamily="2" charset="2"/>
              <a:buChar char="§"/>
              <a:defRPr/>
            </a:pPr>
            <a:r>
              <a:rPr lang="tr-TR" sz="2400" dirty="0" smtClean="0">
                <a:ea typeface="+mn-ea"/>
              </a:rPr>
              <a:t>Risk esasına göre belirlenen,</a:t>
            </a:r>
            <a:endParaRPr lang="tr-TR" sz="2400" dirty="0" smtClean="0">
              <a:ea typeface="+mn-ea"/>
            </a:endParaRPr>
          </a:p>
          <a:p>
            <a:pPr lvl="1">
              <a:buFont typeface="Wingdings" pitchFamily="2" charset="2"/>
              <a:buChar char="§"/>
              <a:defRPr/>
            </a:pPr>
            <a:r>
              <a:rPr lang="tr-TR" sz="2400" dirty="0" smtClean="0">
                <a:ea typeface="+mn-ea"/>
              </a:rPr>
              <a:t>Yöneticiler ve çalışanlar tarafından </a:t>
            </a:r>
            <a:r>
              <a:rPr lang="tr-TR" sz="2400" dirty="0" smtClean="0">
                <a:ea typeface="+mn-ea"/>
              </a:rPr>
              <a:t>ortaklaşa gerçekleştirilen bir kalite ve yönetişim aracıdır.</a:t>
            </a:r>
            <a:endParaRPr lang="tr-TR" sz="2400" dirty="0" smtClean="0">
              <a:ea typeface="+mn-ea"/>
            </a:endParaRPr>
          </a:p>
          <a:p>
            <a:pPr>
              <a:buNone/>
            </a:pPr>
            <a:endParaRPr lang="tr-TR" dirty="0"/>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2800" dirty="0" smtClean="0"/>
              <a:t>Kalite dediğimizde </a:t>
            </a:r>
            <a:r>
              <a:rPr lang="tr-TR" sz="2800" dirty="0" smtClean="0"/>
              <a:t>hangi modellerle </a:t>
            </a:r>
            <a:r>
              <a:rPr lang="tr-TR" sz="2800" dirty="0" smtClean="0"/>
              <a:t>karşılaşıyoruz?</a:t>
            </a:r>
            <a:endParaRPr lang="tr-TR" sz="2800" dirty="0"/>
          </a:p>
        </p:txBody>
      </p:sp>
      <p:sp>
        <p:nvSpPr>
          <p:cNvPr id="3" name="2 İçerik Yer Tutucusu"/>
          <p:cNvSpPr>
            <a:spLocks noGrp="1"/>
          </p:cNvSpPr>
          <p:nvPr>
            <p:ph idx="1"/>
          </p:nvPr>
        </p:nvSpPr>
        <p:spPr/>
        <p:txBody>
          <a:bodyPr/>
          <a:lstStyle/>
          <a:p>
            <a:r>
              <a:rPr lang="tr-TR" sz="2400" dirty="0" smtClean="0"/>
              <a:t>Kalite uygulama modelleri</a:t>
            </a:r>
          </a:p>
          <a:p>
            <a:pPr lvl="1"/>
            <a:r>
              <a:rPr lang="tr-TR" sz="2000" dirty="0" smtClean="0"/>
              <a:t> EFQM</a:t>
            </a:r>
          </a:p>
          <a:p>
            <a:pPr lvl="2"/>
            <a:r>
              <a:rPr lang="tr-TR" sz="1800" dirty="0" smtClean="0"/>
              <a:t> 9 ana kriter, 32 alt kriter, 200’ den fazla ilgili alan</a:t>
            </a:r>
          </a:p>
          <a:p>
            <a:pPr lvl="2"/>
            <a:r>
              <a:rPr lang="tr-TR" sz="1800" dirty="0" smtClean="0"/>
              <a:t>Kuruluşların mükemmellik yolunda ilerlemesini ölçer, yönetim sistemini geliştirmeye yönelik pratik bir araçtır.</a:t>
            </a:r>
          </a:p>
          <a:p>
            <a:pPr lvl="1"/>
            <a:r>
              <a:rPr lang="tr-TR" sz="2000" dirty="0" smtClean="0"/>
              <a:t> </a:t>
            </a:r>
            <a:r>
              <a:rPr lang="tr-TR" sz="2000" dirty="0" smtClean="0"/>
              <a:t>6</a:t>
            </a:r>
            <a:r>
              <a:rPr lang="tr-TR" sz="2000" dirty="0" smtClean="0"/>
              <a:t> </a:t>
            </a:r>
            <a:r>
              <a:rPr lang="tr-TR" sz="2000" dirty="0" err="1" smtClean="0"/>
              <a:t>Sigma</a:t>
            </a:r>
            <a:endParaRPr lang="tr-TR" sz="2000" dirty="0" smtClean="0"/>
          </a:p>
          <a:p>
            <a:pPr lvl="2"/>
            <a:r>
              <a:rPr lang="tr-TR" sz="1800" dirty="0" smtClean="0"/>
              <a:t>Müşteri/üye  </a:t>
            </a:r>
            <a:r>
              <a:rPr lang="tr-TR" sz="1800" dirty="0" smtClean="0"/>
              <a:t>memnuniyetini </a:t>
            </a:r>
            <a:r>
              <a:rPr lang="tr-TR" sz="1800" dirty="0" smtClean="0"/>
              <a:t>artırmayı, Çevrim </a:t>
            </a:r>
            <a:r>
              <a:rPr lang="tr-TR" sz="1800" dirty="0" smtClean="0"/>
              <a:t>sürelerini </a:t>
            </a:r>
            <a:r>
              <a:rPr lang="tr-TR" sz="1800" dirty="0" smtClean="0"/>
              <a:t>düşürme ve hataları azaltmayı hedefleyen bir araçtır</a:t>
            </a:r>
            <a:endParaRPr lang="tr-TR" sz="1800" dirty="0" smtClean="0"/>
          </a:p>
          <a:p>
            <a:pPr lvl="1"/>
            <a:r>
              <a:rPr lang="tr-TR" sz="2000" dirty="0" smtClean="0"/>
              <a:t> ISO 9001: </a:t>
            </a:r>
            <a:r>
              <a:rPr lang="tr-TR" sz="2000" dirty="0" smtClean="0"/>
              <a:t>2008: Standardizasyon temellidir</a:t>
            </a:r>
            <a:endParaRPr lang="tr-TR" sz="2000" dirty="0" smtClean="0"/>
          </a:p>
          <a:p>
            <a:pPr lvl="1"/>
            <a:r>
              <a:rPr lang="tr-TR" sz="2000" dirty="0" smtClean="0"/>
              <a:t> COSO İç Kontrol Modeli</a:t>
            </a:r>
          </a:p>
          <a:p>
            <a:pPr lvl="2"/>
            <a:r>
              <a:rPr lang="tr-TR" sz="1800" dirty="0" smtClean="0"/>
              <a:t> Diğer modellerden farklı olarak odağında risk kavramını bulundurur.</a:t>
            </a:r>
          </a:p>
        </p:txBody>
      </p:sp>
      <p:sp>
        <p:nvSpPr>
          <p:cNvPr id="4" name="3 Altbilgi Yer Tutucusu"/>
          <p:cNvSpPr>
            <a:spLocks noGrp="1"/>
          </p:cNvSpPr>
          <p:nvPr>
            <p:ph type="ftr" sz="quarter" idx="10"/>
          </p:nvPr>
        </p:nvSpPr>
        <p:spPr/>
        <p:txBody>
          <a:bodyPr/>
          <a:lstStyle/>
          <a:p>
            <a:pPr>
              <a:defRPr/>
            </a:pPr>
            <a:endParaRPr lang="tr-TR"/>
          </a:p>
        </p:txBody>
      </p:sp>
      <p:sp>
        <p:nvSpPr>
          <p:cNvPr id="5" name="4 Slayt Numarası Yer Tutucusu"/>
          <p:cNvSpPr>
            <a:spLocks noGrp="1"/>
          </p:cNvSpPr>
          <p:nvPr>
            <p:ph type="sldNum" sz="quarter" idx="11"/>
          </p:nvPr>
        </p:nvSpPr>
        <p:spPr/>
        <p:txBody>
          <a:bodyPr/>
          <a:lstStyle/>
          <a:p>
            <a:pPr>
              <a:defRPr/>
            </a:pPr>
            <a:r>
              <a:rPr lang="en-US" smtClean="0"/>
              <a:t>Slide </a:t>
            </a:r>
            <a:fld id="{E7FE05C0-DF42-4A5B-AB53-194E6AA938A5}" type="slidenum">
              <a:rPr lang="en-US" smtClean="0"/>
              <a:pPr>
                <a:defRPr/>
              </a:pPr>
              <a:t>9</a:t>
            </a:fld>
            <a:endParaRPr lang="en-US"/>
          </a:p>
        </p:txBody>
      </p:sp>
    </p:spTree>
  </p:cSld>
  <p:clrMapOvr>
    <a:masterClrMapping/>
  </p:clrMapOvr>
</p:sld>
</file>

<file path=ppt/theme/theme1.xml><?xml version="1.0" encoding="utf-8"?>
<a:theme xmlns:a="http://schemas.openxmlformats.org/drawingml/2006/main" name="Default Design">
  <a:themeElements>
    <a:clrScheme name="Görünüş">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Default Design">
      <a:majorFont>
        <a:latin typeface="Tahoma"/>
        <a:ea typeface=""/>
        <a:cs typeface="Arial"/>
      </a:majorFont>
      <a:minorFont>
        <a:latin typeface="Tahoma"/>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25395</TotalTime>
  <Words>1941</Words>
  <Application>Microsoft Office PowerPoint</Application>
  <PresentationFormat>Ekran Gösterisi (4:3)</PresentationFormat>
  <Paragraphs>477</Paragraphs>
  <Slides>37</Slides>
  <Notes>2</Notes>
  <HiddenSlides>0</HiddenSlides>
  <MMClips>0</MMClips>
  <ScaleCrop>false</ScaleCrop>
  <HeadingPairs>
    <vt:vector size="4" baseType="variant">
      <vt:variant>
        <vt:lpstr>Tema</vt:lpstr>
      </vt:variant>
      <vt:variant>
        <vt:i4>1</vt:i4>
      </vt:variant>
      <vt:variant>
        <vt:lpstr>Slayt Başlıkları</vt:lpstr>
      </vt:variant>
      <vt:variant>
        <vt:i4>37</vt:i4>
      </vt:variant>
    </vt:vector>
  </HeadingPairs>
  <TitlesOfParts>
    <vt:vector size="38" baseType="lpstr">
      <vt:lpstr>Default Design</vt:lpstr>
      <vt:lpstr>   Kalite Yönetimi ve Kontrol  Oda ve Borsalarda İç Kontrol Sistemleri Kurulumu ve Uygulaması                 İdil Özdoğan     </vt:lpstr>
      <vt:lpstr>Oda ve borsalarımızın hedefleri büyük: bu yüzden strateji belirleme, planlama, performans takibi ve risk kontrolü önemli</vt:lpstr>
      <vt:lpstr>Kurumsal yönetişimin bileşenleri nelerdir? </vt:lpstr>
      <vt:lpstr> Bu bakış açısıyla, stratejik plan bizim için ne ifade eder? </vt:lpstr>
      <vt:lpstr>Bu bakış açısıyla, stratejik plan bizim için ne ifade eder?</vt:lpstr>
      <vt:lpstr>Gün geçtikçe yönetişim ve kontrol kavramları değişiyor</vt:lpstr>
      <vt:lpstr> Aslında kamu/özel sektör/STK oluşundan bağımsız olarak tüm üst yönetimlerin yönetişim ve kontrol kavramlarından  beklentileri ortak</vt:lpstr>
      <vt:lpstr>Bu nedenle yeni yönetişim anlayışına göre kontrol: </vt:lpstr>
      <vt:lpstr>Kalite dediğimizde hangi modellerle karşılaşıyoruz?</vt:lpstr>
      <vt:lpstr>Kamu, kalite standardizasyonu için neler yaptı?</vt:lpstr>
      <vt:lpstr>Kontrol, performans ile nasıl ilişkilidir? </vt:lpstr>
      <vt:lpstr>İç kontrol nedir? </vt:lpstr>
      <vt:lpstr>İç kontrol sisteminde kime, hangi roller düşer?</vt:lpstr>
      <vt:lpstr>Oda-Borsalarda görev paylaşımı nasıl olmalıdır? </vt:lpstr>
      <vt:lpstr>Oda-Borsalarda görev paylaşımı nasıl olmalıdır? </vt:lpstr>
      <vt:lpstr>Oda-Borsalarda görev paylaşımı nasıl olmalıdır? </vt:lpstr>
      <vt:lpstr>Oda-Borsalarda görev paylaşımı nasıl olmalıdır? </vt:lpstr>
      <vt:lpstr>İç kontrol sayesinde</vt:lpstr>
      <vt:lpstr>Peki, iç kontrol sisteminin bileşenleri nelerdir? </vt:lpstr>
      <vt:lpstr>I- Kontrol Ortamı</vt:lpstr>
      <vt:lpstr>Kontrol ortamının en önemli bileşenleri: misyon, organizasyon yapısı ve sorumluluklardır</vt:lpstr>
      <vt:lpstr> Misyon, organizasyon yapısı ve görevlere ilişkin temel sorular </vt:lpstr>
      <vt:lpstr>Personelin yeterliliği ve performansına ilişkin temel sorular</vt:lpstr>
      <vt:lpstr>Personelin yeterliliği ve performansına ilişkin temel sorular</vt:lpstr>
      <vt:lpstr>Yetki devri için yapılması gerekenler</vt:lpstr>
      <vt:lpstr>II- Risk Değerlendirme - Kurumsal Risk Yönetimi Nedir?</vt:lpstr>
      <vt:lpstr>Risk değerlendirme </vt:lpstr>
      <vt:lpstr>III. Kontrol Faaliyetleri</vt:lpstr>
      <vt:lpstr>Kontrol Faaliyetleri Standartları Nelerdir?</vt:lpstr>
      <vt:lpstr>IV- Bilgi ve İletişim</vt:lpstr>
      <vt:lpstr>Bilgi ve iletişim faaliyetleri standartları nelerdir? </vt:lpstr>
      <vt:lpstr>V. İzleme</vt:lpstr>
      <vt:lpstr>İzleme standartları nelerdir?</vt:lpstr>
      <vt:lpstr>İç Kontrol Standartlarına Uyum Eylem Planı </vt:lpstr>
      <vt:lpstr>Slayt 35</vt:lpstr>
      <vt:lpstr> Nihai Hedef: Ekosistemdeki tüm planlarla bütünleşik bir iç kontrol sistemi</vt:lpstr>
      <vt:lpstr>Slayt 37</vt:lpstr>
    </vt:vector>
  </TitlesOfParts>
  <Company>TEPAV Economc Policy Research Institute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Emre Koyuncu</dc:creator>
  <cp:lastModifiedBy>ASUS ZEN 28</cp:lastModifiedBy>
  <cp:revision>837</cp:revision>
  <dcterms:created xsi:type="dcterms:W3CDTF">2005-06-29T12:09:59Z</dcterms:created>
  <dcterms:modified xsi:type="dcterms:W3CDTF">2014-08-26T10:43:18Z</dcterms:modified>
</cp:coreProperties>
</file>