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handoutMasterIdLst>
    <p:handoutMasterId r:id="rId47"/>
  </p:handoutMasterIdLst>
  <p:sldIdLst>
    <p:sldId id="965" r:id="rId2"/>
    <p:sldId id="738" r:id="rId3"/>
    <p:sldId id="923" r:id="rId4"/>
    <p:sldId id="989" r:id="rId5"/>
    <p:sldId id="966" r:id="rId6"/>
    <p:sldId id="967" r:id="rId7"/>
    <p:sldId id="968" r:id="rId8"/>
    <p:sldId id="969" r:id="rId9"/>
    <p:sldId id="970" r:id="rId10"/>
    <p:sldId id="971" r:id="rId11"/>
    <p:sldId id="972" r:id="rId12"/>
    <p:sldId id="973" r:id="rId13"/>
    <p:sldId id="974" r:id="rId14"/>
    <p:sldId id="975" r:id="rId15"/>
    <p:sldId id="979" r:id="rId16"/>
    <p:sldId id="977" r:id="rId17"/>
    <p:sldId id="980" r:id="rId18"/>
    <p:sldId id="990" r:id="rId19"/>
    <p:sldId id="994" r:id="rId20"/>
    <p:sldId id="991" r:id="rId21"/>
    <p:sldId id="993" r:id="rId22"/>
    <p:sldId id="995" r:id="rId23"/>
    <p:sldId id="981" r:id="rId24"/>
    <p:sldId id="997" r:id="rId25"/>
    <p:sldId id="996" r:id="rId26"/>
    <p:sldId id="983" r:id="rId27"/>
    <p:sldId id="987" r:id="rId28"/>
    <p:sldId id="988" r:id="rId29"/>
    <p:sldId id="998" r:id="rId30"/>
    <p:sldId id="999" r:id="rId31"/>
    <p:sldId id="1001" r:id="rId32"/>
    <p:sldId id="1002" r:id="rId33"/>
    <p:sldId id="1003" r:id="rId34"/>
    <p:sldId id="1004" r:id="rId35"/>
    <p:sldId id="986" r:id="rId36"/>
    <p:sldId id="1005" r:id="rId37"/>
    <p:sldId id="1006" r:id="rId38"/>
    <p:sldId id="1007" r:id="rId39"/>
    <p:sldId id="1008" r:id="rId40"/>
    <p:sldId id="1009" r:id="rId41"/>
    <p:sldId id="1010" r:id="rId42"/>
    <p:sldId id="1012" r:id="rId43"/>
    <p:sldId id="1015" r:id="rId44"/>
    <p:sldId id="1016" r:id="rId45"/>
  </p:sldIdLst>
  <p:sldSz cx="9144000" cy="6858000" type="screen4x3"/>
  <p:notesSz cx="6797675" cy="987425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CC"/>
    <a:srgbClr val="FBFBFB"/>
    <a:srgbClr val="FAFAF9"/>
    <a:srgbClr val="F7F4F5"/>
    <a:srgbClr val="BBD3EF"/>
    <a:srgbClr val="3379CD"/>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Stil Yok, Kılavuz Yok">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7" autoAdjust="0"/>
    <p:restoredTop sz="86982" autoAdjust="0"/>
  </p:normalViewPr>
  <p:slideViewPr>
    <p:cSldViewPr>
      <p:cViewPr>
        <p:scale>
          <a:sx n="70" d="100"/>
          <a:sy n="70" d="100"/>
        </p:scale>
        <p:origin x="-1090" y="-187"/>
      </p:cViewPr>
      <p:guideLst>
        <p:guide orient="horz" pos="2160"/>
        <p:guide pos="2880"/>
      </p:guideLst>
    </p:cSldViewPr>
  </p:slideViewPr>
  <p:outlineViewPr>
    <p:cViewPr>
      <p:scale>
        <a:sx n="33" d="100"/>
        <a:sy n="33" d="100"/>
      </p:scale>
      <p:origin x="0" y="19974"/>
    </p:cViewPr>
  </p:outlineViewPr>
  <p:notesTextViewPr>
    <p:cViewPr>
      <p:scale>
        <a:sx n="100" d="100"/>
        <a:sy n="100" d="100"/>
      </p:scale>
      <p:origin x="0" y="0"/>
    </p:cViewPr>
  </p:notesTextViewPr>
  <p:sorterViewPr>
    <p:cViewPr>
      <p:scale>
        <a:sx n="90" d="100"/>
        <a:sy n="9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2" y="0"/>
            <a:ext cx="2945659" cy="493714"/>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sz="quarter" idx="1"/>
          </p:nvPr>
        </p:nvSpPr>
        <p:spPr>
          <a:xfrm>
            <a:off x="3850444" y="0"/>
            <a:ext cx="2945659" cy="493714"/>
          </a:xfrm>
          <a:prstGeom prst="rect">
            <a:avLst/>
          </a:prstGeom>
        </p:spPr>
        <p:txBody>
          <a:bodyPr vert="horz" lIns="91440" tIns="45720" rIns="91440" bIns="45720" rtlCol="0"/>
          <a:lstStyle>
            <a:lvl1pPr algn="r">
              <a:defRPr sz="1200"/>
            </a:lvl1pPr>
          </a:lstStyle>
          <a:p>
            <a:fld id="{08DD9CB5-BFD4-49C5-9742-A0BAFD2B6555}" type="datetimeFigureOut">
              <a:rPr lang="tr-TR" smtClean="0"/>
              <a:pPr/>
              <a:t>25.08.2014</a:t>
            </a:fld>
            <a:endParaRPr lang="tr-TR"/>
          </a:p>
        </p:txBody>
      </p:sp>
      <p:sp>
        <p:nvSpPr>
          <p:cNvPr id="4" name="3 Altbilgi Yer Tutucusu"/>
          <p:cNvSpPr>
            <a:spLocks noGrp="1"/>
          </p:cNvSpPr>
          <p:nvPr>
            <p:ph type="ftr" sz="quarter" idx="2"/>
          </p:nvPr>
        </p:nvSpPr>
        <p:spPr>
          <a:xfrm>
            <a:off x="2" y="9378824"/>
            <a:ext cx="2945659" cy="493714"/>
          </a:xfrm>
          <a:prstGeom prst="rect">
            <a:avLst/>
          </a:prstGeom>
        </p:spPr>
        <p:txBody>
          <a:bodyPr vert="horz" lIns="91440" tIns="45720" rIns="91440" bIns="45720" rtlCol="0" anchor="b"/>
          <a:lstStyle>
            <a:lvl1pPr algn="l">
              <a:defRPr sz="1200"/>
            </a:lvl1pPr>
          </a:lstStyle>
          <a:p>
            <a:endParaRPr lang="tr-TR"/>
          </a:p>
        </p:txBody>
      </p:sp>
      <p:sp>
        <p:nvSpPr>
          <p:cNvPr id="5" name="4 Slayt Numarası Yer Tutucusu"/>
          <p:cNvSpPr>
            <a:spLocks noGrp="1"/>
          </p:cNvSpPr>
          <p:nvPr>
            <p:ph type="sldNum" sz="quarter" idx="3"/>
          </p:nvPr>
        </p:nvSpPr>
        <p:spPr>
          <a:xfrm>
            <a:off x="3850444" y="9378824"/>
            <a:ext cx="2945659" cy="493714"/>
          </a:xfrm>
          <a:prstGeom prst="rect">
            <a:avLst/>
          </a:prstGeom>
        </p:spPr>
        <p:txBody>
          <a:bodyPr vert="horz" lIns="91440" tIns="45720" rIns="91440" bIns="45720" rtlCol="0" anchor="b"/>
          <a:lstStyle>
            <a:lvl1pPr algn="r">
              <a:defRPr sz="1200"/>
            </a:lvl1pPr>
          </a:lstStyle>
          <a:p>
            <a:fld id="{513433AF-320A-4C87-8FF8-FC9116A0C1F9}" type="slidenum">
              <a:rPr lang="tr-TR" smtClean="0"/>
              <a:pPr/>
              <a:t>‹#›</a:t>
            </a:fld>
            <a:endParaRPr lang="tr-TR"/>
          </a:p>
        </p:txBody>
      </p:sp>
    </p:spTree>
    <p:extLst>
      <p:ext uri="{BB962C8B-B14F-4D97-AF65-F5344CB8AC3E}">
        <p14:creationId xmlns:p14="http://schemas.microsoft.com/office/powerpoint/2010/main" val="35290377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2" y="0"/>
            <a:ext cx="2945659" cy="493714"/>
          </a:xfrm>
          <a:prstGeom prst="rect">
            <a:avLst/>
          </a:prstGeom>
        </p:spPr>
        <p:txBody>
          <a:bodyPr vert="horz" lIns="91440" tIns="45720" rIns="91440" bIns="45720" rtlCol="0"/>
          <a:lstStyle>
            <a:lvl1pPr algn="l">
              <a:defRPr sz="1200"/>
            </a:lvl1pPr>
          </a:lstStyle>
          <a:p>
            <a:endParaRPr lang="tr-TR"/>
          </a:p>
        </p:txBody>
      </p:sp>
      <p:sp>
        <p:nvSpPr>
          <p:cNvPr id="3" name="2 Veri Yer Tutucusu"/>
          <p:cNvSpPr>
            <a:spLocks noGrp="1"/>
          </p:cNvSpPr>
          <p:nvPr>
            <p:ph type="dt" idx="1"/>
          </p:nvPr>
        </p:nvSpPr>
        <p:spPr>
          <a:xfrm>
            <a:off x="3850444" y="0"/>
            <a:ext cx="2945659" cy="493714"/>
          </a:xfrm>
          <a:prstGeom prst="rect">
            <a:avLst/>
          </a:prstGeom>
        </p:spPr>
        <p:txBody>
          <a:bodyPr vert="horz" lIns="91440" tIns="45720" rIns="91440" bIns="45720" rtlCol="0"/>
          <a:lstStyle>
            <a:lvl1pPr algn="r">
              <a:defRPr sz="1200"/>
            </a:lvl1pPr>
          </a:lstStyle>
          <a:p>
            <a:fld id="{931835CF-D5BA-4F62-A2FB-69E8B863DB73}" type="datetimeFigureOut">
              <a:rPr lang="tr-TR" smtClean="0"/>
              <a:pPr/>
              <a:t>25.08.2014</a:t>
            </a:fld>
            <a:endParaRPr lang="tr-TR"/>
          </a:p>
        </p:txBody>
      </p:sp>
      <p:sp>
        <p:nvSpPr>
          <p:cNvPr id="4" name="3 Slayt Görüntüsü Yer Tutucusu"/>
          <p:cNvSpPr>
            <a:spLocks noGrp="1" noRot="1" noChangeAspect="1"/>
          </p:cNvSpPr>
          <p:nvPr>
            <p:ph type="sldImg" idx="2"/>
          </p:nvPr>
        </p:nvSpPr>
        <p:spPr>
          <a:xfrm>
            <a:off x="931863" y="741363"/>
            <a:ext cx="4933950" cy="3700462"/>
          </a:xfrm>
          <a:prstGeom prst="rect">
            <a:avLst/>
          </a:prstGeom>
          <a:noFill/>
          <a:ln w="12700">
            <a:solidFill>
              <a:prstClr val="black"/>
            </a:solidFill>
          </a:ln>
        </p:spPr>
        <p:txBody>
          <a:bodyPr vert="horz" lIns="91440" tIns="45720" rIns="91440" bIns="45720" rtlCol="0" anchor="ctr"/>
          <a:lstStyle/>
          <a:p>
            <a:endParaRPr lang="tr-TR"/>
          </a:p>
        </p:txBody>
      </p:sp>
      <p:sp>
        <p:nvSpPr>
          <p:cNvPr id="5" name="4 Not Yer Tutucusu"/>
          <p:cNvSpPr>
            <a:spLocks noGrp="1"/>
          </p:cNvSpPr>
          <p:nvPr>
            <p:ph type="body" sz="quarter" idx="3"/>
          </p:nvPr>
        </p:nvSpPr>
        <p:spPr>
          <a:xfrm>
            <a:off x="679768" y="4690269"/>
            <a:ext cx="5438140" cy="4443414"/>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5 Altbilgi Yer Tutucusu"/>
          <p:cNvSpPr>
            <a:spLocks noGrp="1"/>
          </p:cNvSpPr>
          <p:nvPr>
            <p:ph type="ftr" sz="quarter" idx="4"/>
          </p:nvPr>
        </p:nvSpPr>
        <p:spPr>
          <a:xfrm>
            <a:off x="2" y="9378824"/>
            <a:ext cx="2945659" cy="493714"/>
          </a:xfrm>
          <a:prstGeom prst="rect">
            <a:avLst/>
          </a:prstGeom>
        </p:spPr>
        <p:txBody>
          <a:bodyPr vert="horz" lIns="91440" tIns="45720" rIns="91440" bIns="45720" rtlCol="0" anchor="b"/>
          <a:lstStyle>
            <a:lvl1pPr algn="l">
              <a:defRPr sz="1200"/>
            </a:lvl1pPr>
          </a:lstStyle>
          <a:p>
            <a:endParaRPr lang="tr-TR"/>
          </a:p>
        </p:txBody>
      </p:sp>
      <p:sp>
        <p:nvSpPr>
          <p:cNvPr id="7" name="6 Slayt Numarası Yer Tutucusu"/>
          <p:cNvSpPr>
            <a:spLocks noGrp="1"/>
          </p:cNvSpPr>
          <p:nvPr>
            <p:ph type="sldNum" sz="quarter" idx="5"/>
          </p:nvPr>
        </p:nvSpPr>
        <p:spPr>
          <a:xfrm>
            <a:off x="3850444" y="9378824"/>
            <a:ext cx="2945659" cy="493714"/>
          </a:xfrm>
          <a:prstGeom prst="rect">
            <a:avLst/>
          </a:prstGeom>
        </p:spPr>
        <p:txBody>
          <a:bodyPr vert="horz" lIns="91440" tIns="45720" rIns="91440" bIns="45720" rtlCol="0" anchor="b"/>
          <a:lstStyle>
            <a:lvl1pPr algn="r">
              <a:defRPr sz="1200"/>
            </a:lvl1pPr>
          </a:lstStyle>
          <a:p>
            <a:fld id="{5AFB158D-2703-4F37-A0F8-85F325B4453D}" type="slidenum">
              <a:rPr lang="tr-TR" smtClean="0"/>
              <a:pPr/>
              <a:t>‹#›</a:t>
            </a:fld>
            <a:endParaRPr lang="tr-TR"/>
          </a:p>
        </p:txBody>
      </p:sp>
    </p:spTree>
    <p:extLst>
      <p:ext uri="{BB962C8B-B14F-4D97-AF65-F5344CB8AC3E}">
        <p14:creationId xmlns:p14="http://schemas.microsoft.com/office/powerpoint/2010/main" val="33468995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5AFB158D-2703-4F37-A0F8-85F325B4453D}" type="slidenum">
              <a:rPr lang="tr-TR" smtClean="0"/>
              <a:pPr/>
              <a:t>2</a:t>
            </a:fld>
            <a:endParaRPr lang="tr-T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b="0" i="1" u="sng" dirty="0">
              <a:solidFill>
                <a:srgbClr val="FF0000"/>
              </a:solidFill>
            </a:endParaRPr>
          </a:p>
        </p:txBody>
      </p:sp>
      <p:sp>
        <p:nvSpPr>
          <p:cNvPr id="4" name="Slayt Numarası Yer Tutucusu 3"/>
          <p:cNvSpPr>
            <a:spLocks noGrp="1"/>
          </p:cNvSpPr>
          <p:nvPr>
            <p:ph type="sldNum" sz="quarter" idx="10"/>
          </p:nvPr>
        </p:nvSpPr>
        <p:spPr/>
        <p:txBody>
          <a:bodyPr/>
          <a:lstStyle/>
          <a:p>
            <a:fld id="{5AFB158D-2703-4F37-A0F8-85F325B4453D}" type="slidenum">
              <a:rPr lang="tr-TR" smtClean="0"/>
              <a:pPr/>
              <a:t>26</a:t>
            </a:fld>
            <a:endParaRPr lang="tr-TR" dirty="0"/>
          </a:p>
        </p:txBody>
      </p:sp>
    </p:spTree>
    <p:extLst>
      <p:ext uri="{BB962C8B-B14F-4D97-AF65-F5344CB8AC3E}">
        <p14:creationId xmlns:p14="http://schemas.microsoft.com/office/powerpoint/2010/main" val="3280361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a:xfrm>
            <a:off x="457200" y="6356350"/>
            <a:ext cx="2133600" cy="365125"/>
          </a:xfrm>
          <a:prstGeom prst="rect">
            <a:avLst/>
          </a:prstGeom>
        </p:spPr>
        <p:txBody>
          <a:bodyPr/>
          <a:lstStyle/>
          <a:p>
            <a:fld id="{34F7838A-224D-45F3-965A-26A9869E1E0D}" type="datetimeFigureOut">
              <a:rPr lang="tr-TR" smtClean="0"/>
              <a:pPr/>
              <a:t>25.08.2014</a:t>
            </a:fld>
            <a:endParaRPr lang="tr-TR"/>
          </a:p>
        </p:txBody>
      </p:sp>
      <p:sp>
        <p:nvSpPr>
          <p:cNvPr id="5" name="4 Altbilgi Yer Tutucusu"/>
          <p:cNvSpPr>
            <a:spLocks noGrp="1"/>
          </p:cNvSpPr>
          <p:nvPr>
            <p:ph type="ftr" sz="quarter" idx="11"/>
          </p:nvPr>
        </p:nvSpPr>
        <p:spPr>
          <a:xfrm>
            <a:off x="3124200" y="6356350"/>
            <a:ext cx="2895600" cy="365125"/>
          </a:xfrm>
          <a:prstGeom prst="rect">
            <a:avLst/>
          </a:prstGeom>
        </p:spPr>
        <p:txBody>
          <a:bodyPr/>
          <a:lstStyle/>
          <a:p>
            <a:endParaRPr lang="tr-TR"/>
          </a:p>
        </p:txBody>
      </p:sp>
      <p:sp>
        <p:nvSpPr>
          <p:cNvPr id="6" name="5 Slayt Numarası Yer Tutucusu"/>
          <p:cNvSpPr>
            <a:spLocks noGrp="1"/>
          </p:cNvSpPr>
          <p:nvPr>
            <p:ph type="sldNum" sz="quarter" idx="12"/>
          </p:nvPr>
        </p:nvSpPr>
        <p:spPr>
          <a:xfrm>
            <a:off x="6553200" y="6356350"/>
            <a:ext cx="2133600" cy="365125"/>
          </a:xfrm>
          <a:prstGeom prst="rect">
            <a:avLst/>
          </a:prstGeom>
        </p:spPr>
        <p:txBody>
          <a:bodyPr/>
          <a:lstStyle/>
          <a:p>
            <a:fld id="{13AF967F-37FB-49E9-BACA-2CAFCE53F953}" type="slidenum">
              <a:rPr lang="tr-TR" smtClean="0"/>
              <a:pPr/>
              <a:t>‹#›</a:t>
            </a:fld>
            <a:endParaRPr lang="tr-TR"/>
          </a:p>
        </p:txBody>
      </p:sp>
      <p:cxnSp>
        <p:nvCxnSpPr>
          <p:cNvPr id="7" name="6 Düz Bağlayıcı"/>
          <p:cNvCxnSpPr/>
          <p:nvPr userDrawn="1"/>
        </p:nvCxnSpPr>
        <p:spPr>
          <a:xfrm>
            <a:off x="0" y="404664"/>
            <a:ext cx="0" cy="0"/>
          </a:xfrm>
          <a:prstGeom prst="line">
            <a:avLst/>
          </a:prstGeom>
          <a:ln w="508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a:xfrm>
            <a:off x="457200" y="6356350"/>
            <a:ext cx="2133600" cy="365125"/>
          </a:xfrm>
          <a:prstGeom prst="rect">
            <a:avLst/>
          </a:prstGeom>
        </p:spPr>
        <p:txBody>
          <a:bodyPr/>
          <a:lstStyle/>
          <a:p>
            <a:fld id="{34F7838A-224D-45F3-965A-26A9869E1E0D}" type="datetimeFigureOut">
              <a:rPr lang="tr-TR" smtClean="0"/>
              <a:pPr/>
              <a:t>25.08.2014</a:t>
            </a:fld>
            <a:endParaRPr lang="tr-TR"/>
          </a:p>
        </p:txBody>
      </p:sp>
      <p:sp>
        <p:nvSpPr>
          <p:cNvPr id="5" name="4 Altbilgi Yer Tutucusu"/>
          <p:cNvSpPr>
            <a:spLocks noGrp="1"/>
          </p:cNvSpPr>
          <p:nvPr>
            <p:ph type="ftr" sz="quarter" idx="11"/>
          </p:nvPr>
        </p:nvSpPr>
        <p:spPr>
          <a:xfrm>
            <a:off x="3124200" y="6356350"/>
            <a:ext cx="2895600" cy="365125"/>
          </a:xfrm>
          <a:prstGeom prst="rect">
            <a:avLst/>
          </a:prstGeom>
        </p:spPr>
        <p:txBody>
          <a:bodyPr/>
          <a:lstStyle/>
          <a:p>
            <a:endParaRPr lang="tr-TR"/>
          </a:p>
        </p:txBody>
      </p:sp>
      <p:sp>
        <p:nvSpPr>
          <p:cNvPr id="6" name="5 Slayt Numarası Yer Tutucusu"/>
          <p:cNvSpPr>
            <a:spLocks noGrp="1"/>
          </p:cNvSpPr>
          <p:nvPr>
            <p:ph type="sldNum" sz="quarter" idx="12"/>
          </p:nvPr>
        </p:nvSpPr>
        <p:spPr>
          <a:xfrm>
            <a:off x="6553200" y="6356350"/>
            <a:ext cx="2133600" cy="365125"/>
          </a:xfrm>
          <a:prstGeom prst="rect">
            <a:avLst/>
          </a:prstGeom>
        </p:spPr>
        <p:txBody>
          <a:bodyPr/>
          <a:lstStyle/>
          <a:p>
            <a:fld id="{13AF967F-37FB-49E9-BACA-2CAFCE53F953}"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a:xfrm>
            <a:off x="457200" y="6356350"/>
            <a:ext cx="2133600" cy="365125"/>
          </a:xfrm>
          <a:prstGeom prst="rect">
            <a:avLst/>
          </a:prstGeom>
        </p:spPr>
        <p:txBody>
          <a:bodyPr/>
          <a:lstStyle/>
          <a:p>
            <a:fld id="{34F7838A-224D-45F3-965A-26A9869E1E0D}" type="datetimeFigureOut">
              <a:rPr lang="tr-TR" smtClean="0"/>
              <a:pPr/>
              <a:t>25.08.2014</a:t>
            </a:fld>
            <a:endParaRPr lang="tr-TR"/>
          </a:p>
        </p:txBody>
      </p:sp>
      <p:sp>
        <p:nvSpPr>
          <p:cNvPr id="5" name="4 Altbilgi Yer Tutucusu"/>
          <p:cNvSpPr>
            <a:spLocks noGrp="1"/>
          </p:cNvSpPr>
          <p:nvPr>
            <p:ph type="ftr" sz="quarter" idx="11"/>
          </p:nvPr>
        </p:nvSpPr>
        <p:spPr>
          <a:xfrm>
            <a:off x="3124200" y="6356350"/>
            <a:ext cx="2895600" cy="365125"/>
          </a:xfrm>
          <a:prstGeom prst="rect">
            <a:avLst/>
          </a:prstGeom>
        </p:spPr>
        <p:txBody>
          <a:bodyPr/>
          <a:lstStyle/>
          <a:p>
            <a:endParaRPr lang="tr-TR"/>
          </a:p>
        </p:txBody>
      </p:sp>
      <p:sp>
        <p:nvSpPr>
          <p:cNvPr id="6" name="5 Slayt Numarası Yer Tutucusu"/>
          <p:cNvSpPr>
            <a:spLocks noGrp="1"/>
          </p:cNvSpPr>
          <p:nvPr>
            <p:ph type="sldNum" sz="quarter" idx="12"/>
          </p:nvPr>
        </p:nvSpPr>
        <p:spPr>
          <a:xfrm>
            <a:off x="6553200" y="6356350"/>
            <a:ext cx="2133600" cy="365125"/>
          </a:xfrm>
          <a:prstGeom prst="rect">
            <a:avLst/>
          </a:prstGeom>
        </p:spPr>
        <p:txBody>
          <a:bodyPr/>
          <a:lstStyle/>
          <a:p>
            <a:fld id="{13AF967F-37FB-49E9-BACA-2CAFCE53F953}"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lvl2pPr>
              <a:buClrTx/>
              <a:buSzPct val="70000"/>
              <a:buFont typeface="Calibri" pitchFamily="34" charset="0"/>
              <a:buChar char="→"/>
              <a:defRPr sz="2800">
                <a:solidFill>
                  <a:schemeClr val="tx1"/>
                </a:solidFill>
              </a:defRPr>
            </a:lvl2pPr>
          </a:lstStyle>
          <a:p>
            <a:pPr lvl="0"/>
            <a:r>
              <a:rPr lang="tr-TR" dirty="0" smtClean="0"/>
              <a:t>Asıl metin stillerini düzenlemek için tıklatın</a:t>
            </a:r>
          </a:p>
          <a:p>
            <a:pPr lvl="1"/>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sp>
        <p:nvSpPr>
          <p:cNvPr id="4" name="3 Veri Yer Tutucusu"/>
          <p:cNvSpPr>
            <a:spLocks noGrp="1"/>
          </p:cNvSpPr>
          <p:nvPr>
            <p:ph type="dt" sz="half" idx="10"/>
          </p:nvPr>
        </p:nvSpPr>
        <p:spPr>
          <a:xfrm>
            <a:off x="457200" y="6356350"/>
            <a:ext cx="2133600" cy="365125"/>
          </a:xfrm>
          <a:prstGeom prst="rect">
            <a:avLst/>
          </a:prstGeom>
        </p:spPr>
        <p:txBody>
          <a:bodyPr/>
          <a:lstStyle/>
          <a:p>
            <a:fld id="{34F7838A-224D-45F3-965A-26A9869E1E0D}" type="datetimeFigureOut">
              <a:rPr lang="tr-TR" smtClean="0"/>
              <a:pPr/>
              <a:t>25.08.2014</a:t>
            </a:fld>
            <a:endParaRPr lang="tr-TR"/>
          </a:p>
        </p:txBody>
      </p:sp>
      <p:sp>
        <p:nvSpPr>
          <p:cNvPr id="5" name="4 Altbilgi Yer Tutucusu"/>
          <p:cNvSpPr>
            <a:spLocks noGrp="1"/>
          </p:cNvSpPr>
          <p:nvPr>
            <p:ph type="ftr" sz="quarter" idx="11"/>
          </p:nvPr>
        </p:nvSpPr>
        <p:spPr>
          <a:xfrm>
            <a:off x="3124200" y="6356350"/>
            <a:ext cx="2895600" cy="365125"/>
          </a:xfrm>
          <a:prstGeom prst="rect">
            <a:avLst/>
          </a:prstGeom>
        </p:spPr>
        <p:txBody>
          <a:bodyPr/>
          <a:lstStyle/>
          <a:p>
            <a:endParaRPr lang="tr-TR"/>
          </a:p>
        </p:txBody>
      </p:sp>
      <p:sp>
        <p:nvSpPr>
          <p:cNvPr id="6" name="5 Slayt Numarası Yer Tutucusu"/>
          <p:cNvSpPr>
            <a:spLocks noGrp="1"/>
          </p:cNvSpPr>
          <p:nvPr>
            <p:ph type="sldNum" sz="quarter" idx="12"/>
          </p:nvPr>
        </p:nvSpPr>
        <p:spPr>
          <a:xfrm>
            <a:off x="6553200" y="6356350"/>
            <a:ext cx="2133600" cy="365125"/>
          </a:xfrm>
          <a:prstGeom prst="rect">
            <a:avLst/>
          </a:prstGeom>
        </p:spPr>
        <p:txBody>
          <a:bodyPr/>
          <a:lstStyle/>
          <a:p>
            <a:fld id="{13AF967F-37FB-49E9-BACA-2CAFCE53F953}"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a:xfrm>
            <a:off x="457200" y="6356350"/>
            <a:ext cx="2133600" cy="365125"/>
          </a:xfrm>
          <a:prstGeom prst="rect">
            <a:avLst/>
          </a:prstGeom>
        </p:spPr>
        <p:txBody>
          <a:bodyPr/>
          <a:lstStyle/>
          <a:p>
            <a:fld id="{34F7838A-224D-45F3-965A-26A9869E1E0D}" type="datetimeFigureOut">
              <a:rPr lang="tr-TR" smtClean="0"/>
              <a:pPr/>
              <a:t>25.08.2014</a:t>
            </a:fld>
            <a:endParaRPr lang="tr-TR"/>
          </a:p>
        </p:txBody>
      </p:sp>
      <p:sp>
        <p:nvSpPr>
          <p:cNvPr id="5" name="4 Altbilgi Yer Tutucusu"/>
          <p:cNvSpPr>
            <a:spLocks noGrp="1"/>
          </p:cNvSpPr>
          <p:nvPr>
            <p:ph type="ftr" sz="quarter" idx="11"/>
          </p:nvPr>
        </p:nvSpPr>
        <p:spPr>
          <a:xfrm>
            <a:off x="3124200" y="6356350"/>
            <a:ext cx="2895600" cy="365125"/>
          </a:xfrm>
          <a:prstGeom prst="rect">
            <a:avLst/>
          </a:prstGeom>
        </p:spPr>
        <p:txBody>
          <a:bodyPr/>
          <a:lstStyle/>
          <a:p>
            <a:endParaRPr lang="tr-TR"/>
          </a:p>
        </p:txBody>
      </p:sp>
      <p:sp>
        <p:nvSpPr>
          <p:cNvPr id="6" name="5 Slayt Numarası Yer Tutucusu"/>
          <p:cNvSpPr>
            <a:spLocks noGrp="1"/>
          </p:cNvSpPr>
          <p:nvPr>
            <p:ph type="sldNum" sz="quarter" idx="12"/>
          </p:nvPr>
        </p:nvSpPr>
        <p:spPr>
          <a:xfrm>
            <a:off x="6553200" y="6356350"/>
            <a:ext cx="2133600" cy="365125"/>
          </a:xfrm>
          <a:prstGeom prst="rect">
            <a:avLst/>
          </a:prstGeom>
        </p:spPr>
        <p:txBody>
          <a:bodyPr/>
          <a:lstStyle/>
          <a:p>
            <a:fld id="{13AF967F-37FB-49E9-BACA-2CAFCE53F953}"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a:xfrm>
            <a:off x="457200" y="6356350"/>
            <a:ext cx="2133600" cy="365125"/>
          </a:xfrm>
          <a:prstGeom prst="rect">
            <a:avLst/>
          </a:prstGeom>
        </p:spPr>
        <p:txBody>
          <a:bodyPr/>
          <a:lstStyle/>
          <a:p>
            <a:fld id="{34F7838A-224D-45F3-965A-26A9869E1E0D}" type="datetimeFigureOut">
              <a:rPr lang="tr-TR" smtClean="0"/>
              <a:pPr/>
              <a:t>25.08.2014</a:t>
            </a:fld>
            <a:endParaRPr lang="tr-TR"/>
          </a:p>
        </p:txBody>
      </p:sp>
      <p:sp>
        <p:nvSpPr>
          <p:cNvPr id="6" name="5 Altbilgi Yer Tutucusu"/>
          <p:cNvSpPr>
            <a:spLocks noGrp="1"/>
          </p:cNvSpPr>
          <p:nvPr>
            <p:ph type="ftr" sz="quarter" idx="11"/>
          </p:nvPr>
        </p:nvSpPr>
        <p:spPr>
          <a:xfrm>
            <a:off x="3124200" y="6356350"/>
            <a:ext cx="2895600" cy="365125"/>
          </a:xfrm>
          <a:prstGeom prst="rect">
            <a:avLst/>
          </a:prstGeom>
        </p:spPr>
        <p:txBody>
          <a:bodyPr/>
          <a:lstStyle/>
          <a:p>
            <a:endParaRPr lang="tr-TR"/>
          </a:p>
        </p:txBody>
      </p:sp>
      <p:sp>
        <p:nvSpPr>
          <p:cNvPr id="7" name="6 Slayt Numarası Yer Tutucusu"/>
          <p:cNvSpPr>
            <a:spLocks noGrp="1"/>
          </p:cNvSpPr>
          <p:nvPr>
            <p:ph type="sldNum" sz="quarter" idx="12"/>
          </p:nvPr>
        </p:nvSpPr>
        <p:spPr>
          <a:xfrm>
            <a:off x="6553200" y="6356350"/>
            <a:ext cx="2133600" cy="365125"/>
          </a:xfrm>
          <a:prstGeom prst="rect">
            <a:avLst/>
          </a:prstGeom>
        </p:spPr>
        <p:txBody>
          <a:bodyPr/>
          <a:lstStyle/>
          <a:p>
            <a:fld id="{13AF967F-37FB-49E9-BACA-2CAFCE53F953}"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a:xfrm>
            <a:off x="457200" y="6356350"/>
            <a:ext cx="2133600" cy="365125"/>
          </a:xfrm>
          <a:prstGeom prst="rect">
            <a:avLst/>
          </a:prstGeom>
        </p:spPr>
        <p:txBody>
          <a:bodyPr/>
          <a:lstStyle/>
          <a:p>
            <a:fld id="{34F7838A-224D-45F3-965A-26A9869E1E0D}" type="datetimeFigureOut">
              <a:rPr lang="tr-TR" smtClean="0"/>
              <a:pPr/>
              <a:t>25.08.2014</a:t>
            </a:fld>
            <a:endParaRPr lang="tr-TR"/>
          </a:p>
        </p:txBody>
      </p:sp>
      <p:sp>
        <p:nvSpPr>
          <p:cNvPr id="8" name="7 Altbilgi Yer Tutucusu"/>
          <p:cNvSpPr>
            <a:spLocks noGrp="1"/>
          </p:cNvSpPr>
          <p:nvPr>
            <p:ph type="ftr" sz="quarter" idx="11"/>
          </p:nvPr>
        </p:nvSpPr>
        <p:spPr>
          <a:xfrm>
            <a:off x="3124200" y="6356350"/>
            <a:ext cx="2895600" cy="365125"/>
          </a:xfrm>
          <a:prstGeom prst="rect">
            <a:avLst/>
          </a:prstGeom>
        </p:spPr>
        <p:txBody>
          <a:bodyPr/>
          <a:lstStyle/>
          <a:p>
            <a:endParaRPr lang="tr-TR"/>
          </a:p>
        </p:txBody>
      </p:sp>
      <p:sp>
        <p:nvSpPr>
          <p:cNvPr id="9" name="8 Slayt Numarası Yer Tutucusu"/>
          <p:cNvSpPr>
            <a:spLocks noGrp="1"/>
          </p:cNvSpPr>
          <p:nvPr>
            <p:ph type="sldNum" sz="quarter" idx="12"/>
          </p:nvPr>
        </p:nvSpPr>
        <p:spPr>
          <a:xfrm>
            <a:off x="6553200" y="6356350"/>
            <a:ext cx="2133600" cy="365125"/>
          </a:xfrm>
          <a:prstGeom prst="rect">
            <a:avLst/>
          </a:prstGeom>
        </p:spPr>
        <p:txBody>
          <a:bodyPr/>
          <a:lstStyle/>
          <a:p>
            <a:fld id="{13AF967F-37FB-49E9-BACA-2CAFCE53F953}"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a:xfrm>
            <a:off x="457200" y="6356350"/>
            <a:ext cx="2133600" cy="365125"/>
          </a:xfrm>
          <a:prstGeom prst="rect">
            <a:avLst/>
          </a:prstGeom>
        </p:spPr>
        <p:txBody>
          <a:bodyPr/>
          <a:lstStyle/>
          <a:p>
            <a:fld id="{34F7838A-224D-45F3-965A-26A9869E1E0D}" type="datetimeFigureOut">
              <a:rPr lang="tr-TR" smtClean="0"/>
              <a:pPr/>
              <a:t>25.08.2014</a:t>
            </a:fld>
            <a:endParaRPr lang="tr-TR"/>
          </a:p>
        </p:txBody>
      </p:sp>
      <p:sp>
        <p:nvSpPr>
          <p:cNvPr id="4" name="3 Altbilgi Yer Tutucusu"/>
          <p:cNvSpPr>
            <a:spLocks noGrp="1"/>
          </p:cNvSpPr>
          <p:nvPr>
            <p:ph type="ftr" sz="quarter" idx="11"/>
          </p:nvPr>
        </p:nvSpPr>
        <p:spPr>
          <a:xfrm>
            <a:off x="3124200" y="6356350"/>
            <a:ext cx="2895600" cy="365125"/>
          </a:xfrm>
          <a:prstGeom prst="rect">
            <a:avLst/>
          </a:prstGeom>
        </p:spPr>
        <p:txBody>
          <a:bodyPr/>
          <a:lstStyle/>
          <a:p>
            <a:endParaRPr lang="tr-TR"/>
          </a:p>
        </p:txBody>
      </p:sp>
      <p:sp>
        <p:nvSpPr>
          <p:cNvPr id="5" name="4 Slayt Numarası Yer Tutucusu"/>
          <p:cNvSpPr>
            <a:spLocks noGrp="1"/>
          </p:cNvSpPr>
          <p:nvPr>
            <p:ph type="sldNum" sz="quarter" idx="12"/>
          </p:nvPr>
        </p:nvSpPr>
        <p:spPr>
          <a:xfrm>
            <a:off x="6553200" y="6356350"/>
            <a:ext cx="2133600" cy="365125"/>
          </a:xfrm>
          <a:prstGeom prst="rect">
            <a:avLst/>
          </a:prstGeom>
        </p:spPr>
        <p:txBody>
          <a:bodyPr/>
          <a:lstStyle/>
          <a:p>
            <a:fld id="{13AF967F-37FB-49E9-BACA-2CAFCE53F953}"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57200" y="6356350"/>
            <a:ext cx="2133600" cy="365125"/>
          </a:xfrm>
          <a:prstGeom prst="rect">
            <a:avLst/>
          </a:prstGeom>
        </p:spPr>
        <p:txBody>
          <a:bodyPr/>
          <a:lstStyle/>
          <a:p>
            <a:fld id="{34F7838A-224D-45F3-965A-26A9869E1E0D}" type="datetimeFigureOut">
              <a:rPr lang="tr-TR" smtClean="0"/>
              <a:pPr/>
              <a:t>25.08.2014</a:t>
            </a:fld>
            <a:endParaRPr lang="tr-TR"/>
          </a:p>
        </p:txBody>
      </p:sp>
      <p:sp>
        <p:nvSpPr>
          <p:cNvPr id="3" name="2 Altbilgi Yer Tutucusu"/>
          <p:cNvSpPr>
            <a:spLocks noGrp="1"/>
          </p:cNvSpPr>
          <p:nvPr>
            <p:ph type="ftr" sz="quarter" idx="11"/>
          </p:nvPr>
        </p:nvSpPr>
        <p:spPr>
          <a:xfrm>
            <a:off x="3124200" y="6356350"/>
            <a:ext cx="2895600" cy="365125"/>
          </a:xfrm>
          <a:prstGeom prst="rect">
            <a:avLst/>
          </a:prstGeom>
        </p:spPr>
        <p:txBody>
          <a:bodyPr/>
          <a:lstStyle/>
          <a:p>
            <a:endParaRPr lang="tr-TR"/>
          </a:p>
        </p:txBody>
      </p:sp>
      <p:sp>
        <p:nvSpPr>
          <p:cNvPr id="4" name="3 Slayt Numarası Yer Tutucusu"/>
          <p:cNvSpPr>
            <a:spLocks noGrp="1"/>
          </p:cNvSpPr>
          <p:nvPr>
            <p:ph type="sldNum" sz="quarter" idx="12"/>
          </p:nvPr>
        </p:nvSpPr>
        <p:spPr>
          <a:xfrm>
            <a:off x="6553200" y="6356350"/>
            <a:ext cx="2133600" cy="365125"/>
          </a:xfrm>
          <a:prstGeom prst="rect">
            <a:avLst/>
          </a:prstGeom>
        </p:spPr>
        <p:txBody>
          <a:bodyPr/>
          <a:lstStyle/>
          <a:p>
            <a:fld id="{13AF967F-37FB-49E9-BACA-2CAFCE53F953}"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a:xfrm>
            <a:off x="457200" y="6356350"/>
            <a:ext cx="2133600" cy="365125"/>
          </a:xfrm>
          <a:prstGeom prst="rect">
            <a:avLst/>
          </a:prstGeom>
        </p:spPr>
        <p:txBody>
          <a:bodyPr/>
          <a:lstStyle/>
          <a:p>
            <a:fld id="{34F7838A-224D-45F3-965A-26A9869E1E0D}" type="datetimeFigureOut">
              <a:rPr lang="tr-TR" smtClean="0"/>
              <a:pPr/>
              <a:t>25.08.2014</a:t>
            </a:fld>
            <a:endParaRPr lang="tr-TR"/>
          </a:p>
        </p:txBody>
      </p:sp>
      <p:sp>
        <p:nvSpPr>
          <p:cNvPr id="6" name="5 Altbilgi Yer Tutucusu"/>
          <p:cNvSpPr>
            <a:spLocks noGrp="1"/>
          </p:cNvSpPr>
          <p:nvPr>
            <p:ph type="ftr" sz="quarter" idx="11"/>
          </p:nvPr>
        </p:nvSpPr>
        <p:spPr>
          <a:xfrm>
            <a:off x="3124200" y="6356350"/>
            <a:ext cx="2895600" cy="365125"/>
          </a:xfrm>
          <a:prstGeom prst="rect">
            <a:avLst/>
          </a:prstGeom>
        </p:spPr>
        <p:txBody>
          <a:bodyPr/>
          <a:lstStyle/>
          <a:p>
            <a:endParaRPr lang="tr-TR"/>
          </a:p>
        </p:txBody>
      </p:sp>
      <p:sp>
        <p:nvSpPr>
          <p:cNvPr id="7" name="6 Slayt Numarası Yer Tutucusu"/>
          <p:cNvSpPr>
            <a:spLocks noGrp="1"/>
          </p:cNvSpPr>
          <p:nvPr>
            <p:ph type="sldNum" sz="quarter" idx="12"/>
          </p:nvPr>
        </p:nvSpPr>
        <p:spPr>
          <a:xfrm>
            <a:off x="6553200" y="6356350"/>
            <a:ext cx="2133600" cy="365125"/>
          </a:xfrm>
          <a:prstGeom prst="rect">
            <a:avLst/>
          </a:prstGeom>
        </p:spPr>
        <p:txBody>
          <a:bodyPr/>
          <a:lstStyle/>
          <a:p>
            <a:fld id="{13AF967F-37FB-49E9-BACA-2CAFCE53F953}"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a:xfrm>
            <a:off x="457200" y="6356350"/>
            <a:ext cx="2133600" cy="365125"/>
          </a:xfrm>
          <a:prstGeom prst="rect">
            <a:avLst/>
          </a:prstGeom>
        </p:spPr>
        <p:txBody>
          <a:bodyPr/>
          <a:lstStyle/>
          <a:p>
            <a:fld id="{34F7838A-224D-45F3-965A-26A9869E1E0D}" type="datetimeFigureOut">
              <a:rPr lang="tr-TR" smtClean="0"/>
              <a:pPr/>
              <a:t>25.08.2014</a:t>
            </a:fld>
            <a:endParaRPr lang="tr-TR"/>
          </a:p>
        </p:txBody>
      </p:sp>
      <p:sp>
        <p:nvSpPr>
          <p:cNvPr id="6" name="5 Altbilgi Yer Tutucusu"/>
          <p:cNvSpPr>
            <a:spLocks noGrp="1"/>
          </p:cNvSpPr>
          <p:nvPr>
            <p:ph type="ftr" sz="quarter" idx="11"/>
          </p:nvPr>
        </p:nvSpPr>
        <p:spPr>
          <a:xfrm>
            <a:off x="3124200" y="6356350"/>
            <a:ext cx="2895600" cy="365125"/>
          </a:xfrm>
          <a:prstGeom prst="rect">
            <a:avLst/>
          </a:prstGeom>
        </p:spPr>
        <p:txBody>
          <a:bodyPr/>
          <a:lstStyle/>
          <a:p>
            <a:endParaRPr lang="tr-TR"/>
          </a:p>
        </p:txBody>
      </p:sp>
      <p:sp>
        <p:nvSpPr>
          <p:cNvPr id="7" name="6 Slayt Numarası Yer Tutucusu"/>
          <p:cNvSpPr>
            <a:spLocks noGrp="1"/>
          </p:cNvSpPr>
          <p:nvPr>
            <p:ph type="sldNum" sz="quarter" idx="12"/>
          </p:nvPr>
        </p:nvSpPr>
        <p:spPr>
          <a:xfrm>
            <a:off x="6553200" y="6356350"/>
            <a:ext cx="2133600" cy="365125"/>
          </a:xfrm>
          <a:prstGeom prst="rect">
            <a:avLst/>
          </a:prstGeom>
        </p:spPr>
        <p:txBody>
          <a:bodyPr/>
          <a:lstStyle/>
          <a:p>
            <a:fld id="{13AF967F-37FB-49E9-BACA-2CAFCE53F953}"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AF9"/>
        </a:soli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67544" y="620688"/>
            <a:ext cx="8229600" cy="940966"/>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67544" y="1772816"/>
            <a:ext cx="8229600" cy="4813995"/>
          </a:xfrm>
          <a:prstGeom prst="rect">
            <a:avLst/>
          </a:prstGeom>
        </p:spPr>
        <p:txBody>
          <a:bodyPr vert="horz" lIns="91440" tIns="45720" rIns="91440" bIns="45720" rtlCol="0">
            <a:normAutofit/>
          </a:bodyPr>
          <a:lstStyle/>
          <a:p>
            <a:pPr lvl="0"/>
            <a:r>
              <a:rPr lang="tr-TR" dirty="0" smtClean="0"/>
              <a:t>Asıl metin stillerini düzenlemek için tıklatın</a:t>
            </a:r>
          </a:p>
          <a:p>
            <a:pPr marL="742950" lvl="1" indent="-285750" algn="l" defTabSz="914400" rtl="0" eaLnBrk="1" latinLnBrk="0" hangingPunct="1">
              <a:spcBef>
                <a:spcPct val="20000"/>
              </a:spcBef>
              <a:buClrTx/>
              <a:buSzPct val="70000"/>
              <a:buFont typeface="Calibri" pitchFamily="34" charset="0"/>
              <a:buChar char="→"/>
            </a:pPr>
            <a:r>
              <a:rPr lang="tr-TR" dirty="0" smtClean="0"/>
              <a:t>İkinci düzey</a:t>
            </a:r>
          </a:p>
          <a:p>
            <a:pPr lvl="2"/>
            <a:r>
              <a:rPr lang="tr-TR" dirty="0" smtClean="0"/>
              <a:t>Üçüncü düzey</a:t>
            </a:r>
          </a:p>
          <a:p>
            <a:pPr lvl="3"/>
            <a:r>
              <a:rPr lang="tr-TR" dirty="0" smtClean="0"/>
              <a:t>Dördüncü düzey</a:t>
            </a:r>
          </a:p>
          <a:p>
            <a:pPr lvl="4"/>
            <a:r>
              <a:rPr lang="tr-TR" dirty="0" smtClean="0"/>
              <a:t>Beşinci düzey</a:t>
            </a:r>
            <a:endParaRPr lang="tr-TR" dirty="0"/>
          </a:p>
        </p:txBody>
      </p:sp>
      <p:cxnSp>
        <p:nvCxnSpPr>
          <p:cNvPr id="7" name="6 Düz Bağlayıcı"/>
          <p:cNvCxnSpPr/>
          <p:nvPr/>
        </p:nvCxnSpPr>
        <p:spPr>
          <a:xfrm>
            <a:off x="0" y="404664"/>
            <a:ext cx="8643938" cy="1587"/>
          </a:xfrm>
          <a:prstGeom prst="line">
            <a:avLst/>
          </a:prstGeom>
          <a:ln w="50800">
            <a:solidFill>
              <a:schemeClr val="tx2"/>
            </a:solidFill>
          </a:ln>
        </p:spPr>
        <p:style>
          <a:lnRef idx="1">
            <a:schemeClr val="accent1"/>
          </a:lnRef>
          <a:fillRef idx="0">
            <a:schemeClr val="accent1"/>
          </a:fillRef>
          <a:effectRef idx="0">
            <a:schemeClr val="accent1"/>
          </a:effectRef>
          <a:fontRef idx="minor">
            <a:schemeClr val="tx1"/>
          </a:fontRef>
        </p:style>
      </p:cxnSp>
      <p:sp>
        <p:nvSpPr>
          <p:cNvPr id="8" name="6 Metin kutusu"/>
          <p:cNvSpPr txBox="1">
            <a:spLocks noChangeArrowheads="1"/>
          </p:cNvSpPr>
          <p:nvPr/>
        </p:nvSpPr>
        <p:spPr bwMode="auto">
          <a:xfrm>
            <a:off x="0" y="0"/>
            <a:ext cx="7452320" cy="338554"/>
          </a:xfrm>
          <a:prstGeom prst="rect">
            <a:avLst/>
          </a:prstGeom>
          <a:noFill/>
          <a:ln w="9525">
            <a:noFill/>
            <a:miter lim="800000"/>
            <a:headEnd/>
            <a:tailEnd/>
          </a:ln>
        </p:spPr>
        <p:txBody>
          <a:bodyPr wrap="square">
            <a:spAutoFit/>
          </a:bodyPr>
          <a:lstStyle/>
          <a:p>
            <a:pPr>
              <a:defRPr/>
            </a:pPr>
            <a:r>
              <a:rPr lang="tr-TR" sz="1600" b="1" noProof="0" dirty="0" smtClean="0">
                <a:solidFill>
                  <a:schemeClr val="tx2"/>
                </a:solidFill>
                <a:cs typeface="Arial" charset="0"/>
              </a:rPr>
              <a:t>Türkiye Odalar ve Borsalar Birliği</a:t>
            </a:r>
            <a:endParaRPr lang="en-US" sz="1600" b="1" noProof="0" dirty="0">
              <a:solidFill>
                <a:schemeClr val="tx2"/>
              </a:solidFill>
              <a:cs typeface="Arial" charset="0"/>
            </a:endParaRPr>
          </a:p>
        </p:txBody>
      </p:sp>
      <p:pic>
        <p:nvPicPr>
          <p:cNvPr id="9" name="İçerik Yer Tutucusu 5"/>
          <p:cNvPicPr>
            <a:picLocks noChangeAspect="1"/>
          </p:cNvPicPr>
          <p:nvPr/>
        </p:nvPicPr>
        <p:blipFill>
          <a:blip r:embed="rId13" cstate="print"/>
          <a:srcRect/>
          <a:stretch>
            <a:fillRect/>
          </a:stretch>
        </p:blipFill>
        <p:spPr bwMode="auto">
          <a:xfrm>
            <a:off x="8316416" y="0"/>
            <a:ext cx="827584" cy="827584"/>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spcBef>
          <a:spcPct val="0"/>
        </a:spcBef>
        <a:buNone/>
        <a:defRPr sz="4000" kern="1200">
          <a:solidFill>
            <a:schemeClr val="tx2"/>
          </a:solidFill>
          <a:latin typeface="+mj-lt"/>
          <a:ea typeface="+mj-ea"/>
          <a:cs typeface="+mj-cs"/>
        </a:defRPr>
      </a:lvl1pPr>
    </p:titleStyle>
    <p:bodyStyle>
      <a:lvl1pPr marL="342900" indent="-342900" algn="l" defTabSz="914400" rtl="0" eaLnBrk="1" latinLnBrk="0" hangingPunct="1">
        <a:spcBef>
          <a:spcPct val="20000"/>
        </a:spcBef>
        <a:buClr>
          <a:srgbClr val="FF0000"/>
        </a:buClr>
        <a:buSzPct val="120000"/>
        <a:buFont typeface="Wingdings" pitchFamily="2" charset="2"/>
        <a:buChar char="§"/>
        <a:defRPr sz="3200" kern="1200">
          <a:solidFill>
            <a:schemeClr val="tx1"/>
          </a:solidFill>
          <a:latin typeface="+mn-lt"/>
          <a:ea typeface="+mn-ea"/>
          <a:cs typeface="+mn-cs"/>
        </a:defRPr>
      </a:lvl1pPr>
      <a:lvl2pPr marL="742950" indent="-285750" algn="l" defTabSz="914400" rtl="0" eaLnBrk="1" latinLnBrk="0" hangingPunct="1">
        <a:spcBef>
          <a:spcPct val="20000"/>
        </a:spcBef>
        <a:buClr>
          <a:schemeClr val="accent3"/>
        </a:buClr>
        <a:buFont typeface="Wingdings" pitchFamily="2" charset="2"/>
        <a:buChar char="Ø"/>
        <a:defRPr lang="tr-TR" sz="2800" kern="1200" dirty="0" smtClean="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hyperlink" Target="http://www.google.com.tr/url?sa=i&amp;rct=j&amp;q=&amp;esrc=s&amp;frm=1&amp;source=images&amp;cd=&amp;cad=rja&amp;uact=8&amp;docid=XZChI94CWZ16LM&amp;tbnid=PENAbqvpFmzAqM:&amp;ved=0CAUQjRw&amp;url=http://www.gazetebilkent.com/2014/04/20/turkiyenin-natoya-girisi-ve-odedigi-bedel/&amp;ei=oEXfU8mFEcPSPICSgMAG&amp;bvm=bv.72197243,d.bGE&amp;psig=AFQjCNFMZs-IYGH6VClJ4RADsRCPiX4h-g&amp;ust=1407227666101847" TargetMode="External"/><Relationship Id="rId1" Type="http://schemas.openxmlformats.org/officeDocument/2006/relationships/slideLayout" Target="../slideLayouts/slideLayout2.xml"/><Relationship Id="rId5" Type="http://schemas.openxmlformats.org/officeDocument/2006/relationships/image" Target="../media/image13.jpeg"/><Relationship Id="rId4" Type="http://schemas.openxmlformats.org/officeDocument/2006/relationships/hyperlink" Target="http://www.google.com.tr/url?sa=i&amp;rct=j&amp;q=&amp;esrc=s&amp;frm=1&amp;source=images&amp;cd=&amp;cad=rja&amp;uact=8&amp;docid=z7h1U1DRxZQurM&amp;tbnid=dt6238_Fz-jBLM:&amp;ved=0CAUQjRw&amp;url=http://www.radikal.com.tr/yazarlar/altan_oymen/natoya_girelim-1030635&amp;ei=gEbfU5_gGbOX0QWln4GACA&amp;bvm=bv.72197243,d.bGE&amp;psig=AFQjCNGmJLVEVLIEmSrjT-B4jmmXaNPd6w&amp;ust=1407227716633375" TargetMode="Externa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hyperlink" Target="http://www.google.com.tr/url?sa=i&amp;rct=j&amp;q=&amp;esrc=s&amp;frm=1&amp;source=images&amp;cd=&amp;cad=rja&amp;uact=8&amp;docid=_EKMHYIZaDibfM&amp;tbnid=ssKCwXwjFDBZEM:&amp;ved=0CAUQjRw&amp;url=http://www.haberturk.com/gundem/haber/750787-ozalin-olduruldugune-inanmiyorum&amp;ei=fnzfU8WbN6O40QWj1IGADg&amp;bvm=bv.72197243,d.d2k&amp;psig=AFQjCNFDs__I_8bU60Ca_v8ccQmV4a0a0w&amp;ust=1407241594557368"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21.emf"/></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jpeg"/><Relationship Id="rId7" Type="http://schemas.openxmlformats.org/officeDocument/2006/relationships/image" Target="../media/image28.jpeg"/><Relationship Id="rId2" Type="http://schemas.openxmlformats.org/officeDocument/2006/relationships/hyperlink" Target="http://www.google.com.tr/url?sa=i&amp;rct=j&amp;q=TOBB%20%C4%B0STANBUL&amp;source=images&amp;cd=&amp;cad=rja&amp;docid=8zwFQoqG29SmLM&amp;tbnid=I7lkrnAkr9uZ6M:&amp;ved=0CAUQjRw&amp;url=http://www.zat.com.tr/index.php/portfolio/turkiye-odalar-ve-borsalar-birligi-tobb/&amp;ei=H2cTUumyL8aMtQamoICYCA&amp;bvm=bv.50952593,d.Yms&amp;psig=AFQjCNEtpz-d3a-sTL9pn2gZnURTd5T9Yg&amp;ust=1377089687519661" TargetMode="Externa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image" Target="../media/image25.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hyperlink" Target="http://www.google.com.tr/imgres?imgurl=http://img.bugun.com.tr/cumhuriyet-bayrami-nedir_841384_340_226.jpg&amp;imgrefurl=http://gundem.bugun.com.tr/cumhuriyet-bayraminin-anlami-ve-onemi-haberi/841384&amp;h=226&amp;w=340&amp;tbnid=RCiPUD_NaiWfkM:&amp;zoom=1&amp;docid=Ra_UcNPN0SySPM&amp;ei=Lz7fU_3nKoHm4QTA-YHIAg&amp;tbm=isch&amp;ved=0CF0QMyg5MDk&amp;iact=rc&amp;uact=3&amp;dur=1056&amp;page=3&amp;start=44&amp;ndsp=22"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hyperlink" Target="http://www.google.com.tr/imgres?imgurl=http://3.bp.blogspot.com/-iycOAkx0OLo/UKMH7ob5IyI/AAAAAAAABwA/UAGDBIS7VG0/s1600/ulus-resim.jpg&amp;imgrefurl=http://siyasetimilliye.blogspot.com/2012/11/ekmegi-karneye-baglayan-chp-ve.html&amp;h=363&amp;w=500&amp;tbnid=ijw3VPFJfCUxBM:&amp;zoom=1&amp;docid=Slv-wlFrhg9i_M&amp;ei=xD7fU8utN-r74QT3u4DIAg&amp;tbm=isch&amp;ved=0CB4QMygDMAM&amp;iact=rc&amp;uact=3&amp;dur=7036&amp;page=1&amp;start=0&amp;ndsp=23"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hyperlink" Target="http://www.google.com.tr/url?sa=i&amp;rct=j&amp;q=&amp;esrc=s&amp;frm=1&amp;source=images&amp;cd=&amp;cad=rja&amp;uact=8&amp;docid=SW_VIbgvDLUp1M&amp;tbnid=PAFjzuGj4C5fQM:&amp;ved=0CAUQjRw&amp;url=http://www.sesonline.net/php/genel_sayfa.php?KartNo%3D48714&amp;ei=l2rfU9-uCKKt0QXayoHoBw&amp;bvm=bv.72197243,d.d2k&amp;psig=AFQjCNFpG9qHEUmkrAsL67SeMIbxSRd0Vw&amp;ust=1407237128966628"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hyperlink" Target="http://www.google.com.tr/imgres?imgurl=http://media.dunyabulteni.net/250x190/2011/04/11/hurriyet-600x207.JPG&amp;imgrefurl=http://www.dunyabulteni.net/haber/155115/turk-basbakaninin-27-yil-sonra-ozur-diledigi-olay&amp;h=207&amp;w=600&amp;tbnid=KNYqF8hm00QY4M:&amp;zoom=1&amp;docid=fnhDfCzv0ubCDM&amp;ei=ej_fU5e6LKeD4gSdyYDYAQ&amp;tbm=isch&amp;ved=0CBsQMygAMAA&amp;iact=rc&amp;uact=3&amp;dur=595&amp;page=1&amp;start=0&amp;ndsp=20"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4" name="Resim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90110" y="547110"/>
            <a:ext cx="5763780" cy="5763780"/>
          </a:xfrm>
          <a:prstGeom prst="rect">
            <a:avLst/>
          </a:prstGeom>
        </p:spPr>
      </p:pic>
    </p:spTree>
    <p:extLst>
      <p:ext uri="{BB962C8B-B14F-4D97-AF65-F5344CB8AC3E}">
        <p14:creationId xmlns:p14="http://schemas.microsoft.com/office/powerpoint/2010/main" val="389317800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NATO’ya Kabul Edilmemiz ( 1952 )</a:t>
            </a:r>
            <a:endParaRPr lang="tr-TR" dirty="0"/>
          </a:p>
        </p:txBody>
      </p:sp>
      <p:pic>
        <p:nvPicPr>
          <p:cNvPr id="4" name="İçerik Yer Tutucusu 3" descr="https://encrypted-tbn0.gstatic.com/images?q=tbn:ANd9GcT70WZmZmqI-AjeZExzFHqZa3VsQPknhywzhSE4340m34Wzm-GM">
            <a:hlinkClick r:id="rId2"/>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11560" y="1484784"/>
            <a:ext cx="7776864" cy="1728192"/>
          </a:xfrm>
          <a:prstGeom prst="rect">
            <a:avLst/>
          </a:prstGeom>
          <a:noFill/>
          <a:ln>
            <a:noFill/>
          </a:ln>
        </p:spPr>
      </p:pic>
      <p:pic>
        <p:nvPicPr>
          <p:cNvPr id="5" name="Resim 4" descr="https://encrypted-tbn2.gstatic.com/images?q=tbn:ANd9GcS5lqYWDz_1ymMNVxaEUWZQIus2QxRBk0BBDHiL-S_6J2PpKtp_">
            <a:hlinkClick r:id="rId4"/>
          </p:cNvPr>
          <p:cNvPicPr/>
          <p:nvPr/>
        </p:nvPicPr>
        <p:blipFill>
          <a:blip r:embed="rId5">
            <a:extLst>
              <a:ext uri="{28A0092B-C50C-407E-A947-70E740481C1C}">
                <a14:useLocalDpi xmlns:a14="http://schemas.microsoft.com/office/drawing/2010/main" val="0"/>
              </a:ext>
            </a:extLst>
          </a:blip>
          <a:srcRect/>
          <a:stretch>
            <a:fillRect/>
          </a:stretch>
        </p:blipFill>
        <p:spPr bwMode="auto">
          <a:xfrm>
            <a:off x="611560" y="3429001"/>
            <a:ext cx="7776863" cy="2808312"/>
          </a:xfrm>
          <a:prstGeom prst="rect">
            <a:avLst/>
          </a:prstGeom>
          <a:noFill/>
          <a:ln>
            <a:noFill/>
          </a:ln>
        </p:spPr>
      </p:pic>
    </p:spTree>
    <p:extLst>
      <p:ext uri="{BB962C8B-B14F-4D97-AF65-F5344CB8AC3E}">
        <p14:creationId xmlns:p14="http://schemas.microsoft.com/office/powerpoint/2010/main" val="38786055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TOBB’un İlk Genel Kurulu ( 1952 )</a:t>
            </a:r>
            <a:endParaRPr lang="tr-TR" dirty="0"/>
          </a:p>
        </p:txBody>
      </p:sp>
      <p:sp>
        <p:nvSpPr>
          <p:cNvPr id="3" name="İçerik Yer Tutucusu 2"/>
          <p:cNvSpPr>
            <a:spLocks noGrp="1"/>
          </p:cNvSpPr>
          <p:nvPr>
            <p:ph idx="1"/>
          </p:nvPr>
        </p:nvSpPr>
        <p:spPr/>
        <p:txBody>
          <a:bodyPr/>
          <a:lstStyle/>
          <a:p>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772816"/>
            <a:ext cx="7702053" cy="459713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0800483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II. İzmir İktisat Kongresi ( 1981 ) </a:t>
            </a:r>
            <a:endParaRPr lang="tr-TR" dirty="0"/>
          </a:p>
        </p:txBody>
      </p:sp>
      <p:pic>
        <p:nvPicPr>
          <p:cNvPr id="4" name="İçerik Yer Tutucusu 3" descr="http://www.yuksekovahaber.com/galeri/images/gallery/808_12.jpg"/>
          <p:cNvPicPr>
            <a:picLocks noGrp="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563888" y="1484784"/>
            <a:ext cx="5112568" cy="4536504"/>
          </a:xfrm>
          <a:prstGeom prst="rect">
            <a:avLst/>
          </a:prstGeom>
          <a:noFill/>
          <a:ln>
            <a:noFill/>
          </a:ln>
        </p:spPr>
      </p:pic>
      <p:sp>
        <p:nvSpPr>
          <p:cNvPr id="5" name="Başlık 1"/>
          <p:cNvSpPr txBox="1">
            <a:spLocks/>
          </p:cNvSpPr>
          <p:nvPr/>
        </p:nvSpPr>
        <p:spPr>
          <a:xfrm>
            <a:off x="539552" y="1983978"/>
            <a:ext cx="2880320" cy="194907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a:solidFill>
                  <a:schemeClr val="tx2"/>
                </a:solidFill>
                <a:latin typeface="+mj-lt"/>
                <a:ea typeface="+mj-ea"/>
                <a:cs typeface="+mj-cs"/>
              </a:defRPr>
            </a:lvl1pPr>
          </a:lstStyle>
          <a:p>
            <a:r>
              <a:rPr lang="tr-TR" dirty="0" smtClean="0"/>
              <a:t>Dışa Açılma</a:t>
            </a:r>
            <a:endParaRPr lang="tr-TR" dirty="0"/>
          </a:p>
        </p:txBody>
      </p:sp>
    </p:spTree>
    <p:extLst>
      <p:ext uri="{BB962C8B-B14F-4D97-AF65-F5344CB8AC3E}">
        <p14:creationId xmlns:p14="http://schemas.microsoft.com/office/powerpoint/2010/main" val="18152391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Yeni Anayasa ( 1982 )</a:t>
            </a:r>
            <a:endParaRPr lang="tr-TR" dirty="0"/>
          </a:p>
        </p:txBody>
      </p:sp>
      <p:pic>
        <p:nvPicPr>
          <p:cNvPr id="4" name="Picture 3"/>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508104" y="509211"/>
            <a:ext cx="2736303" cy="19836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Başlık 1"/>
          <p:cNvSpPr txBox="1">
            <a:spLocks/>
          </p:cNvSpPr>
          <p:nvPr/>
        </p:nvSpPr>
        <p:spPr>
          <a:xfrm>
            <a:off x="251520" y="1340768"/>
            <a:ext cx="8640960" cy="5400600"/>
          </a:xfrm>
          <a:prstGeom prst="rect">
            <a:avLst/>
          </a:prstGeom>
        </p:spPr>
        <p:txBody>
          <a:bodyPr vert="horz" lIns="91440" tIns="45720" rIns="91440" bIns="45720" rtlCol="0" anchor="ctr">
            <a:normAutofit fontScale="70000" lnSpcReduction="20000"/>
          </a:bodyPr>
          <a:lstStyle>
            <a:lvl1pPr algn="l" defTabSz="914400" rtl="0" eaLnBrk="1" latinLnBrk="0" hangingPunct="1">
              <a:spcBef>
                <a:spcPct val="0"/>
              </a:spcBef>
              <a:buNone/>
              <a:defRPr sz="4000" kern="1200">
                <a:solidFill>
                  <a:schemeClr val="tx2"/>
                </a:solidFill>
                <a:latin typeface="+mj-lt"/>
                <a:ea typeface="+mj-ea"/>
                <a:cs typeface="+mj-cs"/>
              </a:defRPr>
            </a:lvl1pPr>
          </a:lstStyle>
          <a:p>
            <a:r>
              <a:rPr lang="tr-TR" b="1" dirty="0"/>
              <a:t>H. KAMU KURUMU NİTELİĞİNDEKİ </a:t>
            </a:r>
            <a:endParaRPr lang="tr-TR" b="1" dirty="0" smtClean="0"/>
          </a:p>
          <a:p>
            <a:r>
              <a:rPr lang="tr-TR" b="1" dirty="0" smtClean="0"/>
              <a:t>MESLEK </a:t>
            </a:r>
            <a:r>
              <a:rPr lang="tr-TR" b="1" dirty="0"/>
              <a:t>KURULUŞLARI</a:t>
            </a:r>
            <a:endParaRPr lang="tr-TR" dirty="0"/>
          </a:p>
          <a:p>
            <a:endParaRPr lang="tr-TR" b="1" dirty="0" smtClean="0"/>
          </a:p>
          <a:p>
            <a:r>
              <a:rPr lang="tr-TR" b="1" dirty="0" smtClean="0"/>
              <a:t>Madde </a:t>
            </a:r>
            <a:r>
              <a:rPr lang="tr-TR" b="1" dirty="0"/>
              <a:t>135 - </a:t>
            </a:r>
            <a:r>
              <a:rPr lang="tr-TR" b="1" dirty="0">
                <a:solidFill>
                  <a:srgbClr val="FF0000"/>
                </a:solidFill>
              </a:rPr>
              <a:t>Kamu kurumu niteliğindeki meslek kuruluşları ve üst kuruluşları</a:t>
            </a:r>
            <a:r>
              <a:rPr lang="tr-TR" dirty="0"/>
              <a:t>; </a:t>
            </a:r>
            <a:r>
              <a:rPr lang="tr-TR" b="1" i="1" dirty="0"/>
              <a:t>belli bir mesleğe mensup olanların müşterek ihtiyaçlarını karşılamak, mesleki faaliyetlerini kolaylaştırmak, mesleğin genel menfaatlere uygun olarak gelişmesini sağlamak, meslek mensuplarının birbirleri ile ve halk ile olan ilişkilerinde dürüstlüğü ve güveni hakim kılmak üzere meslek disiplini ve ahlakını korumak</a:t>
            </a:r>
            <a:r>
              <a:rPr lang="tr-TR" dirty="0"/>
              <a:t> maksadı ile </a:t>
            </a:r>
            <a:r>
              <a:rPr lang="tr-TR" b="1" dirty="0">
                <a:solidFill>
                  <a:srgbClr val="FF0000"/>
                </a:solidFill>
              </a:rPr>
              <a:t>kanunla kurulan ve organları kendi üyeleri tarafından kanunda gösterilen usullere göre yargı gözetimi altında, gizli oyla seçilen </a:t>
            </a:r>
            <a:r>
              <a:rPr lang="tr-TR" dirty="0"/>
              <a:t>kamu </a:t>
            </a:r>
            <a:r>
              <a:rPr lang="tr-TR" dirty="0" smtClean="0"/>
              <a:t>tüzel kişilikleridir</a:t>
            </a:r>
            <a:r>
              <a:rPr lang="tr-TR" dirty="0"/>
              <a:t>. (…)</a:t>
            </a:r>
          </a:p>
        </p:txBody>
      </p:sp>
    </p:spTree>
    <p:extLst>
      <p:ext uri="{BB962C8B-B14F-4D97-AF65-F5344CB8AC3E}">
        <p14:creationId xmlns:p14="http://schemas.microsoft.com/office/powerpoint/2010/main" val="216394912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III. İzmir İktisat Kongresi ( 1992 )</a:t>
            </a:r>
            <a:endParaRPr lang="tr-TR" dirty="0"/>
          </a:p>
        </p:txBody>
      </p:sp>
      <p:pic>
        <p:nvPicPr>
          <p:cNvPr id="4" name="İçerik Yer Tutucusu 3" descr="https://encrypted-tbn0.gstatic.com/images?q=tbn:ANd9GcSGoNev2FUg3ifldXmudQmbqfeHGSxfNvYzqc9hU0p2G9BdrAxc">
            <a:hlinkClick r:id="rId2"/>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741102" y="1772816"/>
            <a:ext cx="4719330" cy="4248472"/>
          </a:xfrm>
          <a:prstGeom prst="rect">
            <a:avLst/>
          </a:prstGeom>
          <a:noFill/>
          <a:ln>
            <a:noFill/>
          </a:ln>
        </p:spPr>
      </p:pic>
      <p:sp>
        <p:nvSpPr>
          <p:cNvPr id="5" name="Başlık 1"/>
          <p:cNvSpPr txBox="1">
            <a:spLocks/>
          </p:cNvSpPr>
          <p:nvPr/>
        </p:nvSpPr>
        <p:spPr>
          <a:xfrm>
            <a:off x="467544" y="2132856"/>
            <a:ext cx="3096344" cy="216024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a:solidFill>
                  <a:schemeClr val="tx2"/>
                </a:solidFill>
                <a:latin typeface="+mj-lt"/>
                <a:ea typeface="+mj-ea"/>
                <a:cs typeface="+mj-cs"/>
              </a:defRPr>
            </a:lvl1pPr>
          </a:lstStyle>
          <a:p>
            <a:r>
              <a:rPr lang="tr-TR" dirty="0" smtClean="0"/>
              <a:t>Küreselleşme</a:t>
            </a:r>
            <a:endParaRPr lang="tr-TR" dirty="0"/>
          </a:p>
        </p:txBody>
      </p:sp>
    </p:spTree>
    <p:extLst>
      <p:ext uri="{BB962C8B-B14F-4D97-AF65-F5344CB8AC3E}">
        <p14:creationId xmlns:p14="http://schemas.microsoft.com/office/powerpoint/2010/main" val="14539530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3800" dirty="0" smtClean="0"/>
              <a:t>TOBB’da </a:t>
            </a:r>
            <a:r>
              <a:rPr lang="tr-TR" sz="3800" dirty="0" err="1" smtClean="0"/>
              <a:t>Hisarcıklıoğlu</a:t>
            </a:r>
            <a:r>
              <a:rPr lang="tr-TR" sz="3800" dirty="0" smtClean="0"/>
              <a:t> Dönemi ( 2001 - )</a:t>
            </a:r>
            <a:endParaRPr lang="tr-TR" sz="3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1628800"/>
            <a:ext cx="3523828" cy="47571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Başlık 1"/>
          <p:cNvSpPr txBox="1">
            <a:spLocks/>
          </p:cNvSpPr>
          <p:nvPr/>
        </p:nvSpPr>
        <p:spPr>
          <a:xfrm>
            <a:off x="467544" y="1988840"/>
            <a:ext cx="4191000" cy="280831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a:solidFill>
                  <a:schemeClr val="tx2"/>
                </a:solidFill>
                <a:latin typeface="+mj-lt"/>
                <a:ea typeface="+mj-ea"/>
                <a:cs typeface="+mj-cs"/>
              </a:defRPr>
            </a:lvl1pPr>
          </a:lstStyle>
          <a:p>
            <a:r>
              <a:rPr lang="tr-TR" dirty="0" smtClean="0"/>
              <a:t>2004: TOBB’un 5174 sayılı yeni kanunu	</a:t>
            </a:r>
            <a:endParaRPr lang="tr-TR" dirty="0"/>
          </a:p>
        </p:txBody>
      </p:sp>
    </p:spTree>
    <p:extLst>
      <p:ext uri="{BB962C8B-B14F-4D97-AF65-F5344CB8AC3E}">
        <p14:creationId xmlns:p14="http://schemas.microsoft.com/office/powerpoint/2010/main" val="9928860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IV. İzmir İktisat Kongresi ( 2004 ) </a:t>
            </a:r>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19872" y="1772816"/>
            <a:ext cx="5299843" cy="45365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Başlık 1"/>
          <p:cNvSpPr txBox="1">
            <a:spLocks/>
          </p:cNvSpPr>
          <p:nvPr/>
        </p:nvSpPr>
        <p:spPr>
          <a:xfrm>
            <a:off x="619944" y="2272010"/>
            <a:ext cx="2367880" cy="1517030"/>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a:solidFill>
                  <a:schemeClr val="tx2"/>
                </a:solidFill>
                <a:latin typeface="+mj-lt"/>
                <a:ea typeface="+mj-ea"/>
                <a:cs typeface="+mj-cs"/>
              </a:defRPr>
            </a:lvl1pPr>
          </a:lstStyle>
          <a:p>
            <a:pPr algn="ctr"/>
            <a:r>
              <a:rPr lang="tr-TR" dirty="0" smtClean="0"/>
              <a:t>Avrupa </a:t>
            </a:r>
          </a:p>
          <a:p>
            <a:pPr algn="ctr"/>
            <a:r>
              <a:rPr lang="tr-TR" dirty="0" smtClean="0"/>
              <a:t>Birliği</a:t>
            </a:r>
            <a:endParaRPr lang="tr-TR" dirty="0"/>
          </a:p>
        </p:txBody>
      </p:sp>
    </p:spTree>
    <p:extLst>
      <p:ext uri="{BB962C8B-B14F-4D97-AF65-F5344CB8AC3E}">
        <p14:creationId xmlns:p14="http://schemas.microsoft.com/office/powerpoint/2010/main" val="144176039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V. İzmir İktisat Kongresi ( 2013 )</a:t>
            </a:r>
            <a:endParaRPr lang="tr-TR" dirty="0"/>
          </a:p>
        </p:txBody>
      </p:sp>
      <p:sp>
        <p:nvSpPr>
          <p:cNvPr id="3" name="İçerik Yer Tutucusu 2"/>
          <p:cNvSpPr>
            <a:spLocks noGrp="1"/>
          </p:cNvSpPr>
          <p:nvPr>
            <p:ph idx="1"/>
          </p:nvPr>
        </p:nvSpPr>
        <p:spPr/>
        <p:txBody>
          <a:bodyPr/>
          <a:lstStyle/>
          <a:p>
            <a:endParaRPr lang="tr-TR" dirty="0"/>
          </a:p>
          <a:p>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87824" y="1916832"/>
            <a:ext cx="5884366" cy="383118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Başlık 1"/>
          <p:cNvSpPr txBox="1">
            <a:spLocks/>
          </p:cNvSpPr>
          <p:nvPr/>
        </p:nvSpPr>
        <p:spPr>
          <a:xfrm>
            <a:off x="179512" y="2055986"/>
            <a:ext cx="2376264" cy="3389238"/>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4000" kern="1200">
                <a:solidFill>
                  <a:schemeClr val="tx2"/>
                </a:solidFill>
                <a:latin typeface="+mj-lt"/>
                <a:ea typeface="+mj-ea"/>
                <a:cs typeface="+mj-cs"/>
              </a:defRPr>
            </a:lvl1pPr>
          </a:lstStyle>
          <a:p>
            <a:r>
              <a:rPr lang="tr-TR" dirty="0" smtClean="0"/>
              <a:t>2023 Hedefleri</a:t>
            </a:r>
            <a:endParaRPr lang="tr-TR" dirty="0"/>
          </a:p>
        </p:txBody>
      </p:sp>
    </p:spTree>
    <p:extLst>
      <p:ext uri="{BB962C8B-B14F-4D97-AF65-F5344CB8AC3E}">
        <p14:creationId xmlns:p14="http://schemas.microsoft.com/office/powerpoint/2010/main" val="233982896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Özetle;</a:t>
            </a:r>
            <a:endParaRPr lang="tr-TR" dirty="0"/>
          </a:p>
        </p:txBody>
      </p:sp>
      <p:graphicFrame>
        <p:nvGraphicFramePr>
          <p:cNvPr id="5" name="Nesne 4"/>
          <p:cNvGraphicFramePr>
            <a:graphicFrameLocks noChangeAspect="1"/>
          </p:cNvGraphicFramePr>
          <p:nvPr>
            <p:extLst>
              <p:ext uri="{D42A27DB-BD31-4B8C-83A1-F6EECF244321}">
                <p14:modId xmlns:p14="http://schemas.microsoft.com/office/powerpoint/2010/main" val="2102656905"/>
              </p:ext>
            </p:extLst>
          </p:nvPr>
        </p:nvGraphicFramePr>
        <p:xfrm>
          <a:off x="251520" y="2564904"/>
          <a:ext cx="8736531" cy="2345282"/>
        </p:xfrm>
        <a:graphic>
          <a:graphicData uri="http://schemas.openxmlformats.org/presentationml/2006/ole">
            <mc:AlternateContent xmlns:mc="http://schemas.openxmlformats.org/markup-compatibility/2006">
              <mc:Choice xmlns:v="urn:schemas-microsoft-com:vml" Requires="v">
                <p:oleObj spid="_x0000_s1056" name="Çalışma Sayfası" r:id="rId3" imgW="6842703" imgH="1836338" progId="Excel.Sheet.12">
                  <p:embed/>
                </p:oleObj>
              </mc:Choice>
              <mc:Fallback>
                <p:oleObj name="Çalışma Sayfası" r:id="rId3" imgW="6842703" imgH="1836338" progId="Excel.Sheet.12">
                  <p:embed/>
                  <p:pic>
                    <p:nvPicPr>
                      <p:cNvPr id="0" name=""/>
                      <p:cNvPicPr/>
                      <p:nvPr/>
                    </p:nvPicPr>
                    <p:blipFill>
                      <a:blip r:embed="rId4"/>
                      <a:stretch>
                        <a:fillRect/>
                      </a:stretch>
                    </p:blipFill>
                    <p:spPr>
                      <a:xfrm>
                        <a:off x="251520" y="2564904"/>
                        <a:ext cx="8736531" cy="2345282"/>
                      </a:xfrm>
                      <a:prstGeom prst="rect">
                        <a:avLst/>
                      </a:prstGeom>
                    </p:spPr>
                  </p:pic>
                </p:oleObj>
              </mc:Fallback>
            </mc:AlternateContent>
          </a:graphicData>
        </a:graphic>
      </p:graphicFrame>
    </p:spTree>
    <p:extLst>
      <p:ext uri="{BB962C8B-B14F-4D97-AF65-F5344CB8AC3E}">
        <p14:creationId xmlns:p14="http://schemas.microsoft.com/office/powerpoint/2010/main" val="53216349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5508104" y="620688"/>
            <a:ext cx="4104456" cy="936104"/>
          </a:xfrm>
        </p:spPr>
        <p:txBody>
          <a:bodyPr/>
          <a:lstStyle/>
          <a:p>
            <a:r>
              <a:rPr lang="tr-TR" dirty="0" smtClean="0"/>
              <a:t>Ve Bugün TOBB </a:t>
            </a:r>
            <a:endParaRPr lang="tr-TR" dirty="0"/>
          </a:p>
        </p:txBody>
      </p:sp>
      <p:pic>
        <p:nvPicPr>
          <p:cNvPr id="4" name="Picture 2" descr="C:\Users\mucahit.saritas\Desktop\Yeni klasör (3)\yönetim kurulu.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5576" y="476672"/>
            <a:ext cx="4775441" cy="63426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22065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Alt Başlık"/>
          <p:cNvSpPr>
            <a:spLocks noGrp="1"/>
          </p:cNvSpPr>
          <p:nvPr>
            <p:ph type="subTitle" idx="1"/>
          </p:nvPr>
        </p:nvSpPr>
        <p:spPr>
          <a:xfrm>
            <a:off x="0" y="5157192"/>
            <a:ext cx="9144000" cy="1584176"/>
          </a:xfrm>
        </p:spPr>
        <p:txBody>
          <a:bodyPr>
            <a:normAutofit fontScale="77500" lnSpcReduction="20000"/>
          </a:bodyPr>
          <a:lstStyle/>
          <a:p>
            <a:r>
              <a:rPr lang="tr-TR" sz="4300" b="1" dirty="0" smtClean="0">
                <a:solidFill>
                  <a:schemeClr val="tx2"/>
                </a:solidFill>
                <a:effectLst>
                  <a:outerShdw blurRad="38100" dist="38100" dir="2700000" algn="tl">
                    <a:srgbClr val="000000">
                      <a:alpha val="43137"/>
                    </a:srgbClr>
                  </a:outerShdw>
                </a:effectLst>
              </a:rPr>
              <a:t>Y E N İ   U F U K L A R</a:t>
            </a:r>
          </a:p>
          <a:p>
            <a:r>
              <a:rPr lang="tr-TR" sz="2400" b="1" dirty="0" smtClean="0">
                <a:solidFill>
                  <a:schemeClr val="tx2"/>
                </a:solidFill>
                <a:effectLst>
                  <a:outerShdw blurRad="38100" dist="38100" dir="2700000" algn="tl">
                    <a:srgbClr val="000000">
                      <a:alpha val="43137"/>
                    </a:srgbClr>
                  </a:outerShdw>
                </a:effectLst>
              </a:rPr>
              <a:t>Ağustos 2014</a:t>
            </a:r>
          </a:p>
          <a:p>
            <a:r>
              <a:rPr lang="tr-TR" sz="3500" b="1" dirty="0" smtClean="0">
                <a:solidFill>
                  <a:schemeClr val="tx2"/>
                </a:solidFill>
                <a:effectLst>
                  <a:outerShdw blurRad="38100" dist="38100" dir="2700000" algn="tl">
                    <a:srgbClr val="000000">
                      <a:alpha val="43137"/>
                    </a:srgbClr>
                  </a:outerShdw>
                </a:effectLst>
              </a:rPr>
              <a:t>Halil Sait GÜLER</a:t>
            </a:r>
          </a:p>
          <a:p>
            <a:r>
              <a:rPr lang="tr-TR" sz="2400" b="1" dirty="0" smtClean="0">
                <a:solidFill>
                  <a:schemeClr val="tx2"/>
                </a:solidFill>
                <a:effectLst>
                  <a:outerShdw blurRad="38100" dist="38100" dir="2700000" algn="tl">
                    <a:srgbClr val="000000">
                      <a:alpha val="43137"/>
                    </a:srgbClr>
                  </a:outerShdw>
                </a:effectLst>
              </a:rPr>
              <a:t>TOBB Eğitim, Kalite ve Akreditasyon Müdürü</a:t>
            </a:r>
            <a:endParaRPr lang="tr-TR" sz="2400" b="1" dirty="0">
              <a:solidFill>
                <a:schemeClr val="tx2"/>
              </a:solidFill>
              <a:effectLst>
                <a:outerShdw blurRad="38100" dist="38100" dir="2700000" algn="tl">
                  <a:srgbClr val="000000">
                    <a:alpha val="43137"/>
                  </a:srgbClr>
                </a:outerShdw>
              </a:effectLst>
            </a:endParaRPr>
          </a:p>
        </p:txBody>
      </p:sp>
      <p:pic>
        <p:nvPicPr>
          <p:cNvPr id="4" name="4 Resim" descr="tobb_logo.png"/>
          <p:cNvPicPr>
            <a:picLocks noChangeAspect="1"/>
          </p:cNvPicPr>
          <p:nvPr/>
        </p:nvPicPr>
        <p:blipFill>
          <a:blip r:embed="rId3" cstate="print"/>
          <a:srcRect/>
          <a:stretch>
            <a:fillRect/>
          </a:stretch>
        </p:blipFill>
        <p:spPr bwMode="auto">
          <a:xfrm>
            <a:off x="0" y="0"/>
            <a:ext cx="9144000" cy="1412776"/>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9592" y="1440592"/>
            <a:ext cx="7344816" cy="36445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465615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mucahit.saritas\AppData\Local\Microsoft\Windows\Temporary Internet Files\Content.Outlook\YDEAEHS8\DSC_0002.JPG"/>
          <p:cNvPicPr>
            <a:picLocks noGrp="1" noChangeAspect="1" noChangeArrowheads="1"/>
          </p:cNvPicPr>
          <p:nvPr>
            <p:ph idx="1"/>
          </p:nvPr>
        </p:nvPicPr>
        <p:blipFill>
          <a:blip r:embed="rId2" cstate="print">
            <a:extLst>
              <a:ext uri="{BEBA8EAE-BF5A-486C-A8C5-ECC9F3942E4B}">
                <a14:imgProps xmlns:a14="http://schemas.microsoft.com/office/drawing/2010/main">
                  <a14:imgLayer r:embed="rId3">
                    <a14:imgEffect>
                      <a14:brightnessContrast bright="38000" contrast="-17000"/>
                    </a14:imgEffect>
                  </a14:imgLayer>
                </a14:imgProps>
              </a:ext>
            </a:extLst>
          </a:blip>
          <a:srcRect/>
          <a:stretch>
            <a:fillRect/>
          </a:stretch>
        </p:blipFill>
        <p:spPr bwMode="auto">
          <a:xfrm>
            <a:off x="1691680" y="919535"/>
            <a:ext cx="5995755" cy="5821833"/>
          </a:xfrm>
          <a:prstGeom prst="rect">
            <a:avLst/>
          </a:prstGeom>
          <a:noFill/>
        </p:spPr>
      </p:pic>
      <p:sp>
        <p:nvSpPr>
          <p:cNvPr id="5" name="7 Metin kutusu"/>
          <p:cNvSpPr txBox="1"/>
          <p:nvPr/>
        </p:nvSpPr>
        <p:spPr>
          <a:xfrm>
            <a:off x="2195736" y="503674"/>
            <a:ext cx="4921751" cy="477054"/>
          </a:xfrm>
          <a:prstGeom prst="rect">
            <a:avLst/>
          </a:prstGeom>
          <a:noFill/>
        </p:spPr>
        <p:txBody>
          <a:bodyPr wrap="square" rtlCol="0">
            <a:spAutoFit/>
          </a:bodyPr>
          <a:lstStyle/>
          <a:p>
            <a:pPr algn="ctr"/>
            <a:r>
              <a:rPr lang="tr-TR" sz="2400" b="1" dirty="0" smtClean="0"/>
              <a:t>Yeni Hizmet Binası (2009)</a:t>
            </a:r>
            <a:endParaRPr lang="en-US" sz="2400" b="1" dirty="0"/>
          </a:p>
        </p:txBody>
      </p:sp>
    </p:spTree>
    <p:extLst>
      <p:ext uri="{BB962C8B-B14F-4D97-AF65-F5344CB8AC3E}">
        <p14:creationId xmlns:p14="http://schemas.microsoft.com/office/powerpoint/2010/main" val="232768553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www.zat.com.tr/wp-content/uploads/2012/04/tobbreferans.jpg">
            <a:hlinkClick r:id="rId2"/>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67544" y="1039418"/>
            <a:ext cx="3663603" cy="231068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4" cstate="print"/>
          <a:srcRect/>
          <a:stretch>
            <a:fillRect/>
          </a:stretch>
        </p:blipFill>
        <p:spPr bwMode="auto">
          <a:xfrm>
            <a:off x="446354" y="4059397"/>
            <a:ext cx="3684793" cy="2301360"/>
          </a:xfrm>
          <a:prstGeom prst="rect">
            <a:avLst/>
          </a:prstGeom>
          <a:noFill/>
          <a:ln w="9525">
            <a:noFill/>
            <a:miter lim="800000"/>
            <a:headEnd/>
            <a:tailEnd/>
          </a:ln>
        </p:spPr>
      </p:pic>
      <p:pic>
        <p:nvPicPr>
          <p:cNvPr id="6" name="Picture 4" descr="030 RRB ITC UN.JPG"/>
          <p:cNvPicPr>
            <a:picLocks noChangeAspect="1"/>
          </p:cNvPicPr>
          <p:nvPr/>
        </p:nvPicPr>
        <p:blipFill>
          <a:blip r:embed="rId5" cstate="print"/>
          <a:srcRect/>
          <a:stretch>
            <a:fillRect/>
          </a:stretch>
        </p:blipFill>
        <p:spPr bwMode="auto">
          <a:xfrm>
            <a:off x="4783728" y="4063468"/>
            <a:ext cx="1643074" cy="2297289"/>
          </a:xfrm>
          <a:prstGeom prst="rect">
            <a:avLst/>
          </a:prstGeom>
          <a:noFill/>
          <a:ln w="9525">
            <a:noFill/>
            <a:miter lim="800000"/>
            <a:headEnd/>
            <a:tailEnd/>
          </a:ln>
        </p:spPr>
      </p:pic>
      <p:pic>
        <p:nvPicPr>
          <p:cNvPr id="7" name="Picture 5" descr="031 RRB ITC UN.JPG"/>
          <p:cNvPicPr>
            <a:picLocks noChangeAspect="1"/>
          </p:cNvPicPr>
          <p:nvPr/>
        </p:nvPicPr>
        <p:blipFill>
          <a:blip r:embed="rId6" cstate="print"/>
          <a:srcRect/>
          <a:stretch>
            <a:fillRect/>
          </a:stretch>
        </p:blipFill>
        <p:spPr bwMode="auto">
          <a:xfrm>
            <a:off x="6426802" y="4063468"/>
            <a:ext cx="2071702" cy="2297290"/>
          </a:xfrm>
          <a:prstGeom prst="rect">
            <a:avLst/>
          </a:prstGeom>
          <a:noFill/>
          <a:ln w="9525">
            <a:noFill/>
            <a:miter lim="800000"/>
            <a:headEnd/>
            <a:tailEnd/>
          </a:ln>
        </p:spPr>
      </p:pic>
      <p:pic>
        <p:nvPicPr>
          <p:cNvPr id="8" name="Picture 3" descr="F:\brüksel\TOBTİM_2.JPG"/>
          <p:cNvPicPr>
            <a:picLocks noChangeAspect="1" noChangeArrowheads="1"/>
          </p:cNvPicPr>
          <p:nvPr/>
        </p:nvPicPr>
        <p:blipFill rotWithShape="1">
          <a:blip r:embed="rId7" cstate="print"/>
          <a:srcRect l="10028" b="7957"/>
          <a:stretch/>
        </p:blipFill>
        <p:spPr bwMode="auto">
          <a:xfrm>
            <a:off x="4783729" y="1039418"/>
            <a:ext cx="3714776" cy="2301360"/>
          </a:xfrm>
          <a:prstGeom prst="rect">
            <a:avLst/>
          </a:prstGeom>
          <a:noFill/>
          <a:ln w="9525">
            <a:noFill/>
            <a:miter lim="800000"/>
            <a:headEnd/>
            <a:tailEnd/>
          </a:ln>
        </p:spPr>
      </p:pic>
      <p:sp>
        <p:nvSpPr>
          <p:cNvPr id="4" name="Metin kutusu 3"/>
          <p:cNvSpPr txBox="1"/>
          <p:nvPr/>
        </p:nvSpPr>
        <p:spPr>
          <a:xfrm>
            <a:off x="446354" y="670086"/>
            <a:ext cx="3377555" cy="369332"/>
          </a:xfrm>
          <a:prstGeom prst="rect">
            <a:avLst/>
          </a:prstGeom>
          <a:noFill/>
        </p:spPr>
        <p:txBody>
          <a:bodyPr wrap="square" rtlCol="0">
            <a:spAutoFit/>
          </a:bodyPr>
          <a:lstStyle/>
          <a:p>
            <a:r>
              <a:rPr lang="tr-TR" b="1" dirty="0" smtClean="0"/>
              <a:t>TOBB İstanbul Ofisi- 1995 </a:t>
            </a:r>
            <a:endParaRPr lang="tr-TR" b="1" dirty="0"/>
          </a:p>
        </p:txBody>
      </p:sp>
      <p:sp>
        <p:nvSpPr>
          <p:cNvPr id="10" name="Metin kutusu 9"/>
          <p:cNvSpPr txBox="1"/>
          <p:nvPr/>
        </p:nvSpPr>
        <p:spPr>
          <a:xfrm>
            <a:off x="407636" y="3690065"/>
            <a:ext cx="3377555" cy="369332"/>
          </a:xfrm>
          <a:prstGeom prst="rect">
            <a:avLst/>
          </a:prstGeom>
          <a:noFill/>
        </p:spPr>
        <p:txBody>
          <a:bodyPr wrap="square" rtlCol="0">
            <a:spAutoFit/>
          </a:bodyPr>
          <a:lstStyle/>
          <a:p>
            <a:r>
              <a:rPr lang="tr-TR" b="1" dirty="0" smtClean="0"/>
              <a:t>TOBB Brüksel Ofisi- 2006</a:t>
            </a:r>
            <a:endParaRPr lang="tr-TR" b="1" dirty="0"/>
          </a:p>
        </p:txBody>
      </p:sp>
      <p:sp>
        <p:nvSpPr>
          <p:cNvPr id="11" name="Metin kutusu 10"/>
          <p:cNvSpPr txBox="1"/>
          <p:nvPr/>
        </p:nvSpPr>
        <p:spPr>
          <a:xfrm>
            <a:off x="4783727" y="670086"/>
            <a:ext cx="3377555" cy="369332"/>
          </a:xfrm>
          <a:prstGeom prst="rect">
            <a:avLst/>
          </a:prstGeom>
          <a:noFill/>
        </p:spPr>
        <p:txBody>
          <a:bodyPr wrap="square" rtlCol="0">
            <a:spAutoFit/>
          </a:bodyPr>
          <a:lstStyle/>
          <a:p>
            <a:r>
              <a:rPr lang="tr-TR" b="1" dirty="0" smtClean="0"/>
              <a:t>TOBB Moskova Ofisi- 2005 </a:t>
            </a:r>
            <a:endParaRPr lang="tr-TR" b="1" dirty="0"/>
          </a:p>
        </p:txBody>
      </p:sp>
      <p:sp>
        <p:nvSpPr>
          <p:cNvPr id="12" name="Metin kutusu 11"/>
          <p:cNvSpPr txBox="1"/>
          <p:nvPr/>
        </p:nvSpPr>
        <p:spPr>
          <a:xfrm>
            <a:off x="4783728" y="3709505"/>
            <a:ext cx="3377555" cy="369332"/>
          </a:xfrm>
          <a:prstGeom prst="rect">
            <a:avLst/>
          </a:prstGeom>
          <a:noFill/>
        </p:spPr>
        <p:txBody>
          <a:bodyPr wrap="square" rtlCol="0">
            <a:spAutoFit/>
          </a:bodyPr>
          <a:lstStyle/>
          <a:p>
            <a:r>
              <a:rPr lang="tr-TR" b="1" dirty="0" smtClean="0"/>
              <a:t>TOBB Washington Ofisi- 2008</a:t>
            </a:r>
            <a:endParaRPr lang="tr-TR" b="1" dirty="0"/>
          </a:p>
        </p:txBody>
      </p:sp>
      <p:sp>
        <p:nvSpPr>
          <p:cNvPr id="2" name="Metin kutusu 1"/>
          <p:cNvSpPr txBox="1"/>
          <p:nvPr/>
        </p:nvSpPr>
        <p:spPr>
          <a:xfrm>
            <a:off x="2987825" y="1039418"/>
            <a:ext cx="1143322" cy="523220"/>
          </a:xfrm>
          <a:prstGeom prst="rect">
            <a:avLst/>
          </a:prstGeom>
          <a:noFill/>
        </p:spPr>
        <p:txBody>
          <a:bodyPr wrap="square" rtlCol="0">
            <a:spAutoFit/>
          </a:bodyPr>
          <a:lstStyle/>
          <a:p>
            <a:pPr algn="r"/>
            <a:r>
              <a:rPr lang="tr-TR" sz="1400" dirty="0" smtClean="0"/>
              <a:t>Levent Binası 2005</a:t>
            </a:r>
            <a:endParaRPr lang="tr-TR" sz="1400" dirty="0"/>
          </a:p>
        </p:txBody>
      </p:sp>
    </p:spTree>
    <p:extLst>
      <p:ext uri="{BB962C8B-B14F-4D97-AF65-F5344CB8AC3E}">
        <p14:creationId xmlns:p14="http://schemas.microsoft.com/office/powerpoint/2010/main" val="11592683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TOBB Ne Yapar ?</a:t>
            </a:r>
            <a:endParaRPr lang="tr-TR" dirty="0"/>
          </a:p>
        </p:txBody>
      </p:sp>
      <p:sp>
        <p:nvSpPr>
          <p:cNvPr id="4" name="2 İçerik Yer Tutucusu"/>
          <p:cNvSpPr>
            <a:spLocks noGrp="1"/>
          </p:cNvSpPr>
          <p:nvPr>
            <p:ph idx="1"/>
          </p:nvPr>
        </p:nvSpPr>
        <p:spPr>
          <a:xfrm>
            <a:off x="395536" y="1484784"/>
            <a:ext cx="8301608" cy="5102027"/>
          </a:xfrm>
        </p:spPr>
        <p:txBody>
          <a:bodyPr>
            <a:noAutofit/>
          </a:bodyPr>
          <a:lstStyle/>
          <a:p>
            <a:pPr>
              <a:lnSpc>
                <a:spcPct val="80000"/>
              </a:lnSpc>
              <a:spcAft>
                <a:spcPts val="2400"/>
              </a:spcAft>
              <a:defRPr/>
            </a:pPr>
            <a:r>
              <a:rPr lang="tr-TR" sz="2800" dirty="0" smtClean="0"/>
              <a:t>Ülkenin kalkınması ve ekonominin gelişmesi için gerekli çalışmaları yapar</a:t>
            </a:r>
          </a:p>
          <a:p>
            <a:pPr>
              <a:lnSpc>
                <a:spcPct val="80000"/>
              </a:lnSpc>
              <a:spcAft>
                <a:spcPts val="2400"/>
              </a:spcAft>
              <a:defRPr/>
            </a:pPr>
            <a:r>
              <a:rPr lang="tr-TR" sz="2800" dirty="0" smtClean="0"/>
              <a:t>Odalar </a:t>
            </a:r>
            <a:r>
              <a:rPr lang="tr-TR" sz="2800" dirty="0"/>
              <a:t>ve borsalar arasında birlik ve dayanışmayı </a:t>
            </a:r>
            <a:r>
              <a:rPr lang="tr-TR" sz="2800" dirty="0" smtClean="0"/>
              <a:t>sağlar</a:t>
            </a:r>
          </a:p>
          <a:p>
            <a:pPr>
              <a:lnSpc>
                <a:spcPct val="80000"/>
              </a:lnSpc>
              <a:spcAft>
                <a:spcPts val="2400"/>
              </a:spcAft>
              <a:defRPr/>
            </a:pPr>
            <a:r>
              <a:rPr lang="tr-TR" sz="2800" dirty="0" smtClean="0"/>
              <a:t>Ticaret </a:t>
            </a:r>
            <a:r>
              <a:rPr lang="tr-TR" sz="2800" dirty="0"/>
              <a:t>ve sanayinin genel menfaatlere uygun olarak gelişmesini temin </a:t>
            </a:r>
            <a:r>
              <a:rPr lang="tr-TR" sz="2800" dirty="0" smtClean="0"/>
              <a:t>eder </a:t>
            </a:r>
          </a:p>
          <a:p>
            <a:pPr>
              <a:lnSpc>
                <a:spcPct val="80000"/>
              </a:lnSpc>
              <a:spcAft>
                <a:spcPts val="2400"/>
              </a:spcAft>
              <a:defRPr/>
            </a:pPr>
            <a:r>
              <a:rPr lang="tr-TR" sz="2800" dirty="0" smtClean="0"/>
              <a:t>Üyelerinin </a:t>
            </a:r>
            <a:r>
              <a:rPr lang="tr-TR" sz="2800" dirty="0"/>
              <a:t>mesleki faaliyetlerini </a:t>
            </a:r>
            <a:r>
              <a:rPr lang="tr-TR" sz="2800" dirty="0" smtClean="0"/>
              <a:t>kolaylaştırır</a:t>
            </a:r>
          </a:p>
          <a:p>
            <a:pPr>
              <a:lnSpc>
                <a:spcPct val="80000"/>
              </a:lnSpc>
              <a:spcAft>
                <a:spcPts val="2400"/>
              </a:spcAft>
              <a:defRPr/>
            </a:pPr>
            <a:r>
              <a:rPr lang="tr-TR" sz="2800" dirty="0" smtClean="0"/>
              <a:t>Üyelerin </a:t>
            </a:r>
            <a:r>
              <a:rPr lang="tr-TR" sz="2800" dirty="0"/>
              <a:t>birbirleriyle ve halkla olan ilişkilerinde dürüstlüğü ve güveni hakim kılmak üzere meslek disiplini ve ahlakını </a:t>
            </a:r>
            <a:r>
              <a:rPr lang="tr-TR" sz="2800" dirty="0" smtClean="0"/>
              <a:t>korur</a:t>
            </a:r>
            <a:endParaRPr lang="tr-TR" sz="2800" dirty="0"/>
          </a:p>
          <a:p>
            <a:pPr>
              <a:defRPr/>
            </a:pPr>
            <a:endParaRPr lang="tr-TR" sz="2800" dirty="0"/>
          </a:p>
          <a:p>
            <a:pPr>
              <a:spcAft>
                <a:spcPts val="1200"/>
              </a:spcAft>
              <a:defRPr/>
            </a:pPr>
            <a:endParaRPr lang="tr-TR" sz="2800" dirty="0" smtClean="0"/>
          </a:p>
          <a:p>
            <a:pPr>
              <a:spcAft>
                <a:spcPts val="1200"/>
              </a:spcAft>
              <a:defRPr/>
            </a:pPr>
            <a:endParaRPr lang="tr-TR" sz="2600" dirty="0"/>
          </a:p>
        </p:txBody>
      </p:sp>
    </p:spTree>
    <p:extLst>
      <p:ext uri="{BB962C8B-B14F-4D97-AF65-F5344CB8AC3E}">
        <p14:creationId xmlns:p14="http://schemas.microsoft.com/office/powerpoint/2010/main" val="7630197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wipe(left)">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wipe(left)">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wipe(left)">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wipe(left)">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wipe(left)">
                                      <p:cBhvr>
                                        <p:cTn id="27" dur="500"/>
                                        <p:tgtEl>
                                          <p:spTgt spid="4">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Nasıl Yapar ? ( 1 )  </a:t>
            </a:r>
            <a:endParaRPr lang="tr-TR" dirty="0"/>
          </a:p>
        </p:txBody>
      </p:sp>
      <p:sp>
        <p:nvSpPr>
          <p:cNvPr id="3" name="İçerik Yer Tutucusu 2"/>
          <p:cNvSpPr>
            <a:spLocks noGrp="1"/>
          </p:cNvSpPr>
          <p:nvPr>
            <p:ph idx="1"/>
          </p:nvPr>
        </p:nvSpPr>
        <p:spPr>
          <a:xfrm>
            <a:off x="611560" y="1916832"/>
            <a:ext cx="8136904" cy="4669979"/>
          </a:xfrm>
        </p:spPr>
        <p:txBody>
          <a:bodyPr>
            <a:normAutofit/>
          </a:bodyPr>
          <a:lstStyle/>
          <a:p>
            <a:r>
              <a:rPr lang="tr-TR" dirty="0" smtClean="0"/>
              <a:t>Anayasa /yasa teminatı altındaki zorunlu üyelik sistemi </a:t>
            </a:r>
          </a:p>
          <a:p>
            <a:pPr lvl="1"/>
            <a:r>
              <a:rPr lang="tr-TR" dirty="0" smtClean="0"/>
              <a:t>Ahilik/ lonca sisteminden Kıta Avrupası sistemine</a:t>
            </a:r>
          </a:p>
          <a:p>
            <a:pPr lvl="1"/>
            <a:r>
              <a:rPr lang="tr-TR" dirty="0" smtClean="0"/>
              <a:t>Kendi gelirlerini oluşturma</a:t>
            </a:r>
          </a:p>
          <a:p>
            <a:pPr lvl="2"/>
            <a:r>
              <a:rPr lang="tr-TR" dirty="0" smtClean="0"/>
              <a:t>Aidatlar (yıllık, munzam)</a:t>
            </a:r>
          </a:p>
          <a:p>
            <a:pPr lvl="2"/>
            <a:r>
              <a:rPr lang="tr-TR" dirty="0" smtClean="0"/>
              <a:t>Belge düzenleme gelirleri</a:t>
            </a:r>
          </a:p>
          <a:p>
            <a:pPr lvl="2"/>
            <a:r>
              <a:rPr lang="tr-TR" dirty="0" smtClean="0"/>
              <a:t>İştirakler </a:t>
            </a:r>
          </a:p>
          <a:p>
            <a:pPr marL="0" indent="0">
              <a:buNone/>
            </a:pPr>
            <a:endParaRPr lang="tr-TR" dirty="0" smtClean="0"/>
          </a:p>
        </p:txBody>
      </p:sp>
    </p:spTree>
    <p:extLst>
      <p:ext uri="{BB962C8B-B14F-4D97-AF65-F5344CB8AC3E}">
        <p14:creationId xmlns:p14="http://schemas.microsoft.com/office/powerpoint/2010/main" val="2418197329"/>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Nasıl Yapar ? ( 2 )  </a:t>
            </a:r>
            <a:endParaRPr lang="tr-TR" dirty="0"/>
          </a:p>
        </p:txBody>
      </p:sp>
      <p:sp>
        <p:nvSpPr>
          <p:cNvPr id="3" name="İçerik Yer Tutucusu 2"/>
          <p:cNvSpPr>
            <a:spLocks noGrp="1"/>
          </p:cNvSpPr>
          <p:nvPr>
            <p:ph idx="1"/>
          </p:nvPr>
        </p:nvSpPr>
        <p:spPr>
          <a:xfrm>
            <a:off x="395536" y="2060848"/>
            <a:ext cx="8352928" cy="4525963"/>
          </a:xfrm>
        </p:spPr>
        <p:txBody>
          <a:bodyPr>
            <a:normAutofit/>
          </a:bodyPr>
          <a:lstStyle/>
          <a:p>
            <a:r>
              <a:rPr lang="tr-TR" dirty="0" smtClean="0"/>
              <a:t>Yönetimlerin atamayla değil, seçimle </a:t>
            </a:r>
            <a:r>
              <a:rPr lang="tr-TR" dirty="0"/>
              <a:t>göreve </a:t>
            </a:r>
            <a:r>
              <a:rPr lang="tr-TR" dirty="0" smtClean="0"/>
              <a:t>gelmesi: Türkiye’nin </a:t>
            </a:r>
            <a:r>
              <a:rPr lang="tr-TR" dirty="0"/>
              <a:t>en demokratik örgütü</a:t>
            </a:r>
            <a:endParaRPr lang="tr-TR" dirty="0" smtClean="0"/>
          </a:p>
          <a:p>
            <a:pPr lvl="1"/>
            <a:r>
              <a:rPr lang="tr-TR" dirty="0" smtClean="0"/>
              <a:t>Alttan yukarı seçim, her oy eşit</a:t>
            </a:r>
          </a:p>
          <a:p>
            <a:pPr lvl="1"/>
            <a:r>
              <a:rPr lang="tr-TR" dirty="0" smtClean="0"/>
              <a:t>Üyenin daha iyi temsili </a:t>
            </a:r>
          </a:p>
          <a:p>
            <a:pPr lvl="1"/>
            <a:r>
              <a:rPr lang="tr-TR" dirty="0" smtClean="0"/>
              <a:t>Yeniden seçilme ? </a:t>
            </a:r>
          </a:p>
        </p:txBody>
      </p:sp>
    </p:spTree>
    <p:extLst>
      <p:ext uri="{BB962C8B-B14F-4D97-AF65-F5344CB8AC3E}">
        <p14:creationId xmlns:p14="http://schemas.microsoft.com/office/powerpoint/2010/main" val="23980512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tr-TR" dirty="0" smtClean="0"/>
              <a:t>Nasıl Yapar ? ( 3 )  </a:t>
            </a:r>
            <a:endParaRPr lang="tr-TR" dirty="0"/>
          </a:p>
        </p:txBody>
      </p:sp>
      <p:sp>
        <p:nvSpPr>
          <p:cNvPr id="3" name="İçerik Yer Tutucusu 2"/>
          <p:cNvSpPr>
            <a:spLocks noGrp="1"/>
          </p:cNvSpPr>
          <p:nvPr>
            <p:ph idx="1"/>
          </p:nvPr>
        </p:nvSpPr>
        <p:spPr>
          <a:xfrm>
            <a:off x="395536" y="1772816"/>
            <a:ext cx="8352928" cy="4813995"/>
          </a:xfrm>
        </p:spPr>
        <p:txBody>
          <a:bodyPr>
            <a:normAutofit/>
          </a:bodyPr>
          <a:lstStyle/>
          <a:p>
            <a:r>
              <a:rPr lang="tr-TR" dirty="0" smtClean="0"/>
              <a:t>Örgütlenme yapısı</a:t>
            </a:r>
          </a:p>
          <a:p>
            <a:pPr lvl="1"/>
            <a:r>
              <a:rPr lang="tr-TR" dirty="0" smtClean="0"/>
              <a:t>Yatay/coğrafi: 81 il ve 160 ilçede 252 Oda ve 113 Borsa</a:t>
            </a:r>
          </a:p>
          <a:p>
            <a:pPr lvl="1"/>
            <a:r>
              <a:rPr lang="tr-TR" dirty="0" smtClean="0"/>
              <a:t>Dikey/</a:t>
            </a:r>
            <a:r>
              <a:rPr lang="tr-TR" dirty="0" err="1" smtClean="0"/>
              <a:t>sektörel</a:t>
            </a:r>
            <a:r>
              <a:rPr lang="tr-TR" dirty="0" smtClean="0"/>
              <a:t> örgütlenme: 59 Sektör Meclisi</a:t>
            </a:r>
          </a:p>
          <a:p>
            <a:pPr lvl="1"/>
            <a:r>
              <a:rPr lang="tr-TR" dirty="0" smtClean="0"/>
              <a:t>Girişimcilik: 81 ilde kadın ve genç girişimciler kurulları</a:t>
            </a:r>
          </a:p>
        </p:txBody>
      </p:sp>
    </p:spTree>
    <p:extLst>
      <p:ext uri="{BB962C8B-B14F-4D97-AF65-F5344CB8AC3E}">
        <p14:creationId xmlns:p14="http://schemas.microsoft.com/office/powerpoint/2010/main" val="372185849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67544" y="1412776"/>
            <a:ext cx="8568952" cy="5112568"/>
          </a:xfrm>
        </p:spPr>
        <p:txBody>
          <a:bodyPr>
            <a:noAutofit/>
          </a:bodyPr>
          <a:lstStyle/>
          <a:p>
            <a:pPr eaLnBrk="0" fontAlgn="auto" hangingPunct="0">
              <a:lnSpc>
                <a:spcPct val="120000"/>
              </a:lnSpc>
              <a:spcBef>
                <a:spcPts val="0"/>
              </a:spcBef>
              <a:spcAft>
                <a:spcPts val="0"/>
              </a:spcAft>
              <a:defRPr/>
            </a:pPr>
            <a:r>
              <a:rPr lang="tr-TR" sz="2800" dirty="0" smtClean="0">
                <a:ea typeface="Calibri" pitchFamily="34" charset="0"/>
                <a:cs typeface="Times New Roman" pitchFamily="18" charset="0"/>
              </a:rPr>
              <a:t>1 milyon 500 bin üye</a:t>
            </a:r>
          </a:p>
          <a:p>
            <a:pPr lvl="1" eaLnBrk="0" hangingPunct="0">
              <a:lnSpc>
                <a:spcPct val="120000"/>
              </a:lnSpc>
              <a:spcBef>
                <a:spcPts val="0"/>
              </a:spcBef>
              <a:defRPr/>
            </a:pPr>
            <a:r>
              <a:rPr lang="tr-TR" sz="2400" dirty="0" smtClean="0">
                <a:ea typeface="Calibri" pitchFamily="34" charset="0"/>
                <a:cs typeface="Times New Roman" pitchFamily="18" charset="0"/>
              </a:rPr>
              <a:t>14 milyon istihdam</a:t>
            </a:r>
          </a:p>
          <a:p>
            <a:pPr lvl="1" eaLnBrk="0" hangingPunct="0">
              <a:lnSpc>
                <a:spcPct val="120000"/>
              </a:lnSpc>
              <a:spcBef>
                <a:spcPts val="0"/>
              </a:spcBef>
              <a:defRPr/>
            </a:pPr>
            <a:r>
              <a:rPr lang="tr-TR" sz="2400" dirty="0" smtClean="0">
                <a:ea typeface="Calibri" pitchFamily="34" charset="0"/>
                <a:cs typeface="Times New Roman" pitchFamily="18" charset="0"/>
              </a:rPr>
              <a:t>Milli gelirin yaklaşık yüzde 75’i (560 milyar dolar)</a:t>
            </a:r>
          </a:p>
          <a:p>
            <a:pPr lvl="1" eaLnBrk="0" hangingPunct="0">
              <a:lnSpc>
                <a:spcPct val="120000"/>
              </a:lnSpc>
              <a:spcBef>
                <a:spcPts val="0"/>
              </a:spcBef>
              <a:defRPr/>
            </a:pPr>
            <a:r>
              <a:rPr lang="tr-TR" sz="2400" dirty="0">
                <a:ea typeface="Calibri" pitchFamily="34" charset="0"/>
                <a:cs typeface="Times New Roman" pitchFamily="18" charset="0"/>
              </a:rPr>
              <a:t>Yatırımların %82’si</a:t>
            </a:r>
          </a:p>
          <a:p>
            <a:pPr lvl="1" eaLnBrk="0" hangingPunct="0">
              <a:lnSpc>
                <a:spcPct val="120000"/>
              </a:lnSpc>
              <a:spcBef>
                <a:spcPts val="0"/>
              </a:spcBef>
              <a:defRPr/>
            </a:pPr>
            <a:r>
              <a:rPr lang="tr-TR" sz="2400" dirty="0" smtClean="0">
                <a:ea typeface="Calibri" pitchFamily="34" charset="0"/>
                <a:cs typeface="Times New Roman" pitchFamily="18" charset="0"/>
              </a:rPr>
              <a:t>Türkiye ihracatının yaklaşık % 90’ı</a:t>
            </a:r>
          </a:p>
          <a:p>
            <a:pPr eaLnBrk="0" fontAlgn="auto" hangingPunct="0">
              <a:lnSpc>
                <a:spcPct val="120000"/>
              </a:lnSpc>
              <a:spcBef>
                <a:spcPts val="0"/>
              </a:spcBef>
              <a:spcAft>
                <a:spcPts val="0"/>
              </a:spcAft>
              <a:defRPr/>
            </a:pPr>
            <a:endParaRPr lang="tr-TR" sz="900" dirty="0" smtClean="0">
              <a:ea typeface="Calibri" pitchFamily="34" charset="0"/>
              <a:cs typeface="Times New Roman" pitchFamily="18" charset="0"/>
            </a:endParaRPr>
          </a:p>
          <a:p>
            <a:pPr eaLnBrk="0" fontAlgn="auto" hangingPunct="0">
              <a:lnSpc>
                <a:spcPct val="120000"/>
              </a:lnSpc>
              <a:spcBef>
                <a:spcPts val="0"/>
              </a:spcBef>
              <a:spcAft>
                <a:spcPts val="0"/>
              </a:spcAft>
              <a:defRPr/>
            </a:pPr>
            <a:r>
              <a:rPr lang="tr-TR" sz="2800" dirty="0" smtClean="0">
                <a:ea typeface="Calibri" pitchFamily="34" charset="0"/>
                <a:cs typeface="Times New Roman" pitchFamily="18" charset="0"/>
              </a:rPr>
              <a:t>TOBB üyeleri son bir yılda</a:t>
            </a:r>
          </a:p>
          <a:p>
            <a:pPr lvl="1" eaLnBrk="0" hangingPunct="0">
              <a:lnSpc>
                <a:spcPct val="120000"/>
              </a:lnSpc>
              <a:spcBef>
                <a:spcPts val="0"/>
              </a:spcBef>
              <a:defRPr/>
            </a:pPr>
            <a:r>
              <a:rPr lang="tr-TR" sz="2400" dirty="0" smtClean="0">
                <a:ea typeface="Calibri" pitchFamily="34" charset="0"/>
                <a:cs typeface="Times New Roman" pitchFamily="18" charset="0"/>
              </a:rPr>
              <a:t>1 milyon kişiye istihdam sağladı</a:t>
            </a:r>
            <a:r>
              <a:rPr lang="tr-TR" dirty="0" smtClean="0">
                <a:ea typeface="Calibri" pitchFamily="34" charset="0"/>
                <a:cs typeface="Times New Roman" pitchFamily="18" charset="0"/>
              </a:rPr>
              <a:t> </a:t>
            </a:r>
            <a:r>
              <a:rPr lang="tr-TR" sz="1400" i="1" dirty="0" smtClean="0">
                <a:ea typeface="Calibri" pitchFamily="34" charset="0"/>
                <a:cs typeface="Times New Roman" pitchFamily="18" charset="0"/>
              </a:rPr>
              <a:t>(Mayıs 2012-Mayıs 2013)</a:t>
            </a:r>
          </a:p>
          <a:p>
            <a:pPr lvl="1" eaLnBrk="0" hangingPunct="0">
              <a:lnSpc>
                <a:spcPct val="120000"/>
              </a:lnSpc>
              <a:spcBef>
                <a:spcPts val="0"/>
              </a:spcBef>
              <a:defRPr/>
            </a:pPr>
            <a:r>
              <a:rPr lang="tr-TR" sz="2400" dirty="0" smtClean="0">
                <a:ea typeface="Calibri" pitchFamily="34" charset="0"/>
                <a:cs typeface="Times New Roman" pitchFamily="18" charset="0"/>
              </a:rPr>
              <a:t>130 milyar dolar yatırım yaptı </a:t>
            </a:r>
            <a:r>
              <a:rPr lang="tr-TR" sz="1400" i="1" dirty="0" smtClean="0">
                <a:ea typeface="Calibri" pitchFamily="34" charset="0"/>
                <a:cs typeface="Times New Roman" pitchFamily="18" charset="0"/>
              </a:rPr>
              <a:t>(Ocak 2012 – Aralık 2012)</a:t>
            </a:r>
          </a:p>
          <a:p>
            <a:pPr lvl="1" eaLnBrk="0" hangingPunct="0">
              <a:lnSpc>
                <a:spcPct val="120000"/>
              </a:lnSpc>
              <a:spcBef>
                <a:spcPts val="0"/>
              </a:spcBef>
              <a:defRPr/>
            </a:pPr>
            <a:r>
              <a:rPr lang="tr-TR" sz="2400" dirty="0" smtClean="0">
                <a:ea typeface="Calibri" pitchFamily="34" charset="0"/>
                <a:cs typeface="Times New Roman" pitchFamily="18" charset="0"/>
              </a:rPr>
              <a:t>Bu yatırımın 83 milyar doları makine yatırımı</a:t>
            </a:r>
          </a:p>
          <a:p>
            <a:pPr lvl="1" eaLnBrk="0" hangingPunct="0">
              <a:lnSpc>
                <a:spcPct val="120000"/>
              </a:lnSpc>
              <a:spcBef>
                <a:spcPts val="0"/>
              </a:spcBef>
              <a:defRPr/>
            </a:pPr>
            <a:r>
              <a:rPr lang="tr-TR" sz="2400" dirty="0" smtClean="0">
                <a:ea typeface="Calibri" pitchFamily="34" charset="0"/>
                <a:cs typeface="Times New Roman" pitchFamily="18" charset="0"/>
              </a:rPr>
              <a:t>140 milyar dolar ihracat yaptı </a:t>
            </a:r>
            <a:r>
              <a:rPr lang="tr-TR" sz="1400" i="1" dirty="0" smtClean="0">
                <a:ea typeface="Calibri" pitchFamily="34" charset="0"/>
                <a:cs typeface="Times New Roman" pitchFamily="18" charset="0"/>
              </a:rPr>
              <a:t>(Haziran 2012 - Mayıs 2013)</a:t>
            </a:r>
          </a:p>
          <a:p>
            <a:pPr eaLnBrk="0" fontAlgn="auto" hangingPunct="0">
              <a:lnSpc>
                <a:spcPct val="120000"/>
              </a:lnSpc>
              <a:spcBef>
                <a:spcPts val="0"/>
              </a:spcBef>
              <a:spcAft>
                <a:spcPts val="0"/>
              </a:spcAft>
              <a:buNone/>
              <a:defRPr/>
            </a:pPr>
            <a:endParaRPr lang="tr-TR" sz="2800" dirty="0" smtClean="0">
              <a:ea typeface="Calibri" pitchFamily="34" charset="0"/>
              <a:cs typeface="Times New Roman" pitchFamily="18" charset="0"/>
            </a:endParaRPr>
          </a:p>
          <a:p>
            <a:pPr eaLnBrk="0" fontAlgn="auto" hangingPunct="0">
              <a:lnSpc>
                <a:spcPct val="120000"/>
              </a:lnSpc>
              <a:spcBef>
                <a:spcPts val="0"/>
              </a:spcBef>
              <a:spcAft>
                <a:spcPts val="0"/>
              </a:spcAft>
              <a:defRPr/>
            </a:pPr>
            <a:endParaRPr lang="tr-TR" sz="2800" dirty="0" smtClean="0">
              <a:ea typeface="Calibri" pitchFamily="34" charset="0"/>
              <a:cs typeface="Times New Roman" pitchFamily="18" charset="0"/>
            </a:endParaRPr>
          </a:p>
          <a:p>
            <a:pPr eaLnBrk="0" fontAlgn="auto" hangingPunct="0">
              <a:lnSpc>
                <a:spcPct val="120000"/>
              </a:lnSpc>
              <a:spcBef>
                <a:spcPts val="0"/>
              </a:spcBef>
              <a:spcAft>
                <a:spcPts val="0"/>
              </a:spcAft>
              <a:defRPr/>
            </a:pPr>
            <a:endParaRPr lang="tr-TR" sz="2800" dirty="0" smtClean="0">
              <a:ea typeface="Calibri" pitchFamily="34" charset="0"/>
              <a:cs typeface="Times New Roman" pitchFamily="18" charset="0"/>
            </a:endParaRPr>
          </a:p>
          <a:p>
            <a:pPr eaLnBrk="0" fontAlgn="auto" hangingPunct="0">
              <a:lnSpc>
                <a:spcPct val="120000"/>
              </a:lnSpc>
              <a:spcBef>
                <a:spcPts val="0"/>
              </a:spcBef>
              <a:spcAft>
                <a:spcPts val="0"/>
              </a:spcAft>
              <a:defRPr/>
            </a:pPr>
            <a:endParaRPr lang="tr-TR" sz="2800" dirty="0" smtClean="0">
              <a:ea typeface="Calibri" pitchFamily="34" charset="0"/>
              <a:cs typeface="Times New Roman" pitchFamily="18" charset="0"/>
            </a:endParaRPr>
          </a:p>
          <a:p>
            <a:pPr eaLnBrk="0" fontAlgn="auto" hangingPunct="0">
              <a:lnSpc>
                <a:spcPct val="120000"/>
              </a:lnSpc>
              <a:spcBef>
                <a:spcPts val="0"/>
              </a:spcBef>
              <a:spcAft>
                <a:spcPts val="0"/>
              </a:spcAft>
              <a:defRPr/>
            </a:pPr>
            <a:endParaRPr lang="tr-TR" sz="2800" dirty="0" smtClean="0">
              <a:latin typeface="Times New Roman" pitchFamily="18" charset="0"/>
              <a:ea typeface="Calibri" pitchFamily="34" charset="0"/>
              <a:cs typeface="Times New Roman" pitchFamily="18" charset="0"/>
            </a:endParaRPr>
          </a:p>
        </p:txBody>
      </p:sp>
      <p:sp>
        <p:nvSpPr>
          <p:cNvPr id="4" name="Başlık 3"/>
          <p:cNvSpPr>
            <a:spLocks noGrp="1"/>
          </p:cNvSpPr>
          <p:nvPr>
            <p:ph type="title"/>
          </p:nvPr>
        </p:nvSpPr>
        <p:spPr>
          <a:xfrm>
            <a:off x="323528" y="548680"/>
            <a:ext cx="8373616" cy="792088"/>
          </a:xfrm>
        </p:spPr>
        <p:txBody>
          <a:bodyPr vert="horz" lIns="91440" tIns="45720" rIns="91440" bIns="45720" rtlCol="0" anchor="ctr">
            <a:normAutofit/>
          </a:bodyPr>
          <a:lstStyle/>
          <a:p>
            <a:r>
              <a:rPr lang="tr-TR" dirty="0" smtClean="0"/>
              <a:t>Türk Özel Sektörü Neyi Başardı ?</a:t>
            </a:r>
            <a:endParaRPr lang="tr-TR" dirty="0"/>
          </a:p>
        </p:txBody>
      </p:sp>
    </p:spTree>
    <p:extLst>
      <p:ext uri="{BB962C8B-B14F-4D97-AF65-F5344CB8AC3E}">
        <p14:creationId xmlns:p14="http://schemas.microsoft.com/office/powerpoint/2010/main" val="403237560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Nasıl Başarıldı ?  ( 1 ) </a:t>
            </a:r>
            <a:endParaRPr lang="tr-TR" dirty="0"/>
          </a:p>
        </p:txBody>
      </p:sp>
      <p:sp>
        <p:nvSpPr>
          <p:cNvPr id="3" name="İçerik Yer Tutucusu 2"/>
          <p:cNvSpPr>
            <a:spLocks noGrp="1"/>
          </p:cNvSpPr>
          <p:nvPr>
            <p:ph idx="1"/>
          </p:nvPr>
        </p:nvSpPr>
        <p:spPr/>
        <p:txBody>
          <a:bodyPr/>
          <a:lstStyle/>
          <a:p>
            <a:r>
              <a:rPr lang="tr-TR" dirty="0" smtClean="0"/>
              <a:t>Bürokrasi azaltılarak</a:t>
            </a:r>
          </a:p>
          <a:p>
            <a:pPr lvl="1"/>
            <a:r>
              <a:rPr lang="tr-TR" dirty="0" smtClean="0"/>
              <a:t>Ticaret Sicil Hizmetleri</a:t>
            </a:r>
          </a:p>
          <a:p>
            <a:pPr lvl="1"/>
            <a:r>
              <a:rPr lang="tr-TR" dirty="0" smtClean="0"/>
              <a:t>Kapasite Raporları</a:t>
            </a:r>
          </a:p>
          <a:p>
            <a:pPr lvl="1"/>
            <a:r>
              <a:rPr lang="tr-TR" dirty="0" smtClean="0"/>
              <a:t>Fuarcılık Hizmetleri</a:t>
            </a:r>
          </a:p>
          <a:p>
            <a:pPr lvl="1"/>
            <a:r>
              <a:rPr lang="tr-TR" dirty="0" smtClean="0"/>
              <a:t>Sigortacılık Hizmetleri</a:t>
            </a:r>
          </a:p>
          <a:p>
            <a:pPr lvl="1"/>
            <a:r>
              <a:rPr lang="tr-TR" dirty="0" err="1" smtClean="0"/>
              <a:t>Vb</a:t>
            </a:r>
            <a:endParaRPr lang="tr-TR" dirty="0" smtClean="0"/>
          </a:p>
        </p:txBody>
      </p:sp>
    </p:spTree>
    <p:extLst>
      <p:ext uri="{BB962C8B-B14F-4D97-AF65-F5344CB8AC3E}">
        <p14:creationId xmlns:p14="http://schemas.microsoft.com/office/powerpoint/2010/main" val="10430212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Nasıl Başarıldı ? ( 2 )</a:t>
            </a:r>
            <a:endParaRPr lang="tr-TR" dirty="0"/>
          </a:p>
        </p:txBody>
      </p:sp>
      <p:sp>
        <p:nvSpPr>
          <p:cNvPr id="3" name="İçerik Yer Tutucusu 2"/>
          <p:cNvSpPr>
            <a:spLocks noGrp="1"/>
          </p:cNvSpPr>
          <p:nvPr>
            <p:ph idx="1"/>
          </p:nvPr>
        </p:nvSpPr>
        <p:spPr>
          <a:xfrm>
            <a:off x="467544" y="1412776"/>
            <a:ext cx="8229600" cy="5040560"/>
          </a:xfrm>
        </p:spPr>
        <p:txBody>
          <a:bodyPr>
            <a:normAutofit lnSpcReduction="10000"/>
          </a:bodyPr>
          <a:lstStyle/>
          <a:p>
            <a:r>
              <a:rPr lang="tr-TR" dirty="0" smtClean="0"/>
              <a:t>Ticareti kolaylaştırarak;</a:t>
            </a:r>
          </a:p>
          <a:p>
            <a:pPr lvl="1"/>
            <a:r>
              <a:rPr lang="tr-TR" dirty="0" smtClean="0"/>
              <a:t>TIR ve ATA Karneleri</a:t>
            </a:r>
          </a:p>
          <a:p>
            <a:pPr lvl="1"/>
            <a:r>
              <a:rPr lang="tr-TR" dirty="0" smtClean="0"/>
              <a:t>K Yetki Belgeleri</a:t>
            </a:r>
          </a:p>
          <a:p>
            <a:pPr lvl="1"/>
            <a:r>
              <a:rPr lang="tr-TR" dirty="0" smtClean="0"/>
              <a:t>Geçiş Belgeleri</a:t>
            </a:r>
          </a:p>
          <a:p>
            <a:pPr lvl="1"/>
            <a:r>
              <a:rPr lang="tr-TR" dirty="0" smtClean="0"/>
              <a:t>Dolaşım Belgeleri ve Menşe </a:t>
            </a:r>
            <a:r>
              <a:rPr lang="tr-TR" dirty="0" err="1" smtClean="0"/>
              <a:t>Şehadetnamesi</a:t>
            </a:r>
            <a:endParaRPr lang="tr-TR" dirty="0" smtClean="0"/>
          </a:p>
          <a:p>
            <a:pPr lvl="1"/>
            <a:r>
              <a:rPr lang="tr-TR" dirty="0" smtClean="0"/>
              <a:t>Sayısal </a:t>
            </a:r>
            <a:r>
              <a:rPr lang="tr-TR" dirty="0" err="1" smtClean="0"/>
              <a:t>Takoğraf</a:t>
            </a:r>
            <a:endParaRPr lang="tr-TR" dirty="0" smtClean="0"/>
          </a:p>
          <a:p>
            <a:pPr lvl="1"/>
            <a:r>
              <a:rPr lang="tr-TR" dirty="0" smtClean="0"/>
              <a:t>Gümrük Kapılarının Modernizasyonu</a:t>
            </a:r>
          </a:p>
          <a:p>
            <a:pPr lvl="1"/>
            <a:r>
              <a:rPr lang="tr-TR" dirty="0" smtClean="0"/>
              <a:t>BALO Projesi</a:t>
            </a:r>
          </a:p>
          <a:p>
            <a:pPr lvl="1"/>
            <a:r>
              <a:rPr lang="tr-TR" dirty="0" smtClean="0"/>
              <a:t>GS1 (Barkod) Sistemi</a:t>
            </a:r>
          </a:p>
          <a:p>
            <a:pPr lvl="1"/>
            <a:r>
              <a:rPr lang="tr-TR" dirty="0" smtClean="0"/>
              <a:t>TOBB Tahkimi</a:t>
            </a:r>
          </a:p>
          <a:p>
            <a:pPr marL="457200" lvl="1" indent="0">
              <a:buNone/>
            </a:pPr>
            <a:endParaRPr lang="tr-TR" dirty="0" smtClean="0"/>
          </a:p>
          <a:p>
            <a:endParaRPr lang="tr-TR" dirty="0"/>
          </a:p>
        </p:txBody>
      </p:sp>
    </p:spTree>
    <p:extLst>
      <p:ext uri="{BB962C8B-B14F-4D97-AF65-F5344CB8AC3E}">
        <p14:creationId xmlns:p14="http://schemas.microsoft.com/office/powerpoint/2010/main" val="237483699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Nasıl Başarıldı ? ( 3 )</a:t>
            </a:r>
            <a:endParaRPr lang="tr-TR" dirty="0"/>
          </a:p>
        </p:txBody>
      </p:sp>
      <p:sp>
        <p:nvSpPr>
          <p:cNvPr id="3" name="İçerik Yer Tutucusu 2"/>
          <p:cNvSpPr>
            <a:spLocks noGrp="1"/>
          </p:cNvSpPr>
          <p:nvPr>
            <p:ph idx="1"/>
          </p:nvPr>
        </p:nvSpPr>
        <p:spPr>
          <a:xfrm>
            <a:off x="467544" y="1412776"/>
            <a:ext cx="8229600" cy="5040560"/>
          </a:xfrm>
        </p:spPr>
        <p:txBody>
          <a:bodyPr>
            <a:normAutofit/>
          </a:bodyPr>
          <a:lstStyle/>
          <a:p>
            <a:r>
              <a:rPr lang="tr-TR" dirty="0" smtClean="0"/>
              <a:t>KOBİ’lere yönelerek;</a:t>
            </a:r>
          </a:p>
          <a:p>
            <a:pPr lvl="1"/>
            <a:r>
              <a:rPr lang="tr-TR" dirty="0" err="1" smtClean="0"/>
              <a:t>ABİGEM’ler</a:t>
            </a:r>
            <a:endParaRPr lang="tr-TR" dirty="0"/>
          </a:p>
          <a:p>
            <a:pPr lvl="1"/>
            <a:r>
              <a:rPr lang="tr-TR" dirty="0" smtClean="0"/>
              <a:t>KGF</a:t>
            </a:r>
          </a:p>
          <a:p>
            <a:pPr lvl="1"/>
            <a:r>
              <a:rPr lang="tr-TR" dirty="0" smtClean="0"/>
              <a:t>UMEM</a:t>
            </a:r>
          </a:p>
          <a:p>
            <a:pPr lvl="1">
              <a:buFont typeface="Arial" charset="0"/>
              <a:buChar char="•"/>
            </a:pPr>
            <a:endParaRPr lang="tr-TR" dirty="0" smtClean="0"/>
          </a:p>
          <a:p>
            <a:endParaRPr lang="tr-TR" dirty="0"/>
          </a:p>
        </p:txBody>
      </p:sp>
    </p:spTree>
    <p:extLst>
      <p:ext uri="{BB962C8B-B14F-4D97-AF65-F5344CB8AC3E}">
        <p14:creationId xmlns:p14="http://schemas.microsoft.com/office/powerpoint/2010/main" val="28203073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67544" y="404664"/>
            <a:ext cx="8229600" cy="940966"/>
          </a:xfrm>
        </p:spPr>
        <p:txBody>
          <a:bodyPr>
            <a:normAutofit/>
          </a:bodyPr>
          <a:lstStyle/>
          <a:p>
            <a:r>
              <a:rPr lang="tr-TR" sz="3000" dirty="0" smtClean="0"/>
              <a:t>1. İzmir</a:t>
            </a:r>
            <a:r>
              <a:rPr lang="tr-TR" sz="3000" b="1" dirty="0" smtClean="0">
                <a:solidFill>
                  <a:srgbClr val="FF0000"/>
                </a:solidFill>
              </a:rPr>
              <a:t> </a:t>
            </a:r>
            <a:r>
              <a:rPr lang="tr-TR" sz="3000" dirty="0"/>
              <a:t>İktisat</a:t>
            </a:r>
            <a:r>
              <a:rPr lang="tr-TR" sz="3000" b="1" dirty="0" smtClean="0">
                <a:solidFill>
                  <a:srgbClr val="FF0000"/>
                </a:solidFill>
              </a:rPr>
              <a:t> </a:t>
            </a:r>
            <a:r>
              <a:rPr lang="tr-TR" sz="3000" dirty="0" smtClean="0"/>
              <a:t>Kongresi ( 17 Şubat – 4 Mart 1923 )</a:t>
            </a:r>
            <a:endParaRPr lang="tr-TR" sz="3000" b="1" dirty="0">
              <a:solidFill>
                <a:srgbClr val="FF0000"/>
              </a:solidFill>
            </a:endParaRPr>
          </a:p>
        </p:txBody>
      </p:sp>
      <p:sp>
        <p:nvSpPr>
          <p:cNvPr id="3" name="İçerik Yer Tutucusu 2"/>
          <p:cNvSpPr>
            <a:spLocks noGrp="1"/>
          </p:cNvSpPr>
          <p:nvPr>
            <p:ph idx="1"/>
          </p:nvPr>
        </p:nvSpPr>
        <p:spPr>
          <a:xfrm>
            <a:off x="251520" y="1761508"/>
            <a:ext cx="4118103" cy="4896544"/>
          </a:xfrm>
        </p:spPr>
        <p:txBody>
          <a:bodyPr>
            <a:normAutofit/>
          </a:bodyPr>
          <a:lstStyle/>
          <a:p>
            <a:endParaRPr lang="tr-TR" dirty="0" smtClean="0"/>
          </a:p>
          <a:p>
            <a:endParaRPr lang="tr-TR" dirty="0" smtClean="0"/>
          </a:p>
          <a:p>
            <a:endParaRPr lang="tr-TR" dirty="0" smtClean="0"/>
          </a:p>
          <a:p>
            <a:endParaRPr lang="tr-TR" dirty="0"/>
          </a:p>
        </p:txBody>
      </p:sp>
      <p:pic>
        <p:nvPicPr>
          <p:cNvPr id="4" name="Resim 3" descr="izmir iktisat kongresi"/>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484784"/>
            <a:ext cx="6408712" cy="4752528"/>
          </a:xfrm>
          <a:prstGeom prst="rect">
            <a:avLst/>
          </a:prstGeom>
          <a:noFill/>
          <a:ln>
            <a:noFill/>
          </a:ln>
        </p:spPr>
      </p:pic>
    </p:spTree>
    <p:extLst>
      <p:ext uri="{BB962C8B-B14F-4D97-AF65-F5344CB8AC3E}">
        <p14:creationId xmlns:p14="http://schemas.microsoft.com/office/powerpoint/2010/main" val="3424521217"/>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Nasıl Başarıldı ? ( 4 )</a:t>
            </a:r>
            <a:endParaRPr lang="tr-TR" dirty="0"/>
          </a:p>
        </p:txBody>
      </p:sp>
      <p:sp>
        <p:nvSpPr>
          <p:cNvPr id="3" name="İçerik Yer Tutucusu 2"/>
          <p:cNvSpPr>
            <a:spLocks noGrp="1"/>
          </p:cNvSpPr>
          <p:nvPr>
            <p:ph idx="1"/>
          </p:nvPr>
        </p:nvSpPr>
        <p:spPr>
          <a:xfrm>
            <a:off x="467544" y="1412776"/>
            <a:ext cx="8229600" cy="5040560"/>
          </a:xfrm>
        </p:spPr>
        <p:txBody>
          <a:bodyPr>
            <a:normAutofit/>
          </a:bodyPr>
          <a:lstStyle/>
          <a:p>
            <a:r>
              <a:rPr lang="tr-TR" dirty="0" smtClean="0"/>
              <a:t>Kamu-Özel Sektör İşbirliğini tesis ederek;</a:t>
            </a:r>
          </a:p>
          <a:p>
            <a:pPr lvl="1"/>
            <a:r>
              <a:rPr lang="tr-TR" dirty="0" smtClean="0"/>
              <a:t>Türkiye Sektör Meclisleri</a:t>
            </a:r>
          </a:p>
          <a:p>
            <a:pPr lvl="1"/>
            <a:r>
              <a:rPr lang="tr-TR" dirty="0" smtClean="0"/>
              <a:t>YOİKK</a:t>
            </a:r>
          </a:p>
          <a:p>
            <a:pPr lvl="1"/>
            <a:r>
              <a:rPr lang="tr-TR" dirty="0" smtClean="0"/>
              <a:t>Türkiye Ticaret ve Sanayi Şurası</a:t>
            </a:r>
          </a:p>
          <a:p>
            <a:pPr lvl="1"/>
            <a:r>
              <a:rPr lang="tr-TR" dirty="0" smtClean="0"/>
              <a:t>Türkiye </a:t>
            </a:r>
            <a:r>
              <a:rPr lang="tr-TR" dirty="0" err="1" smtClean="0"/>
              <a:t>Sektörel</a:t>
            </a:r>
            <a:r>
              <a:rPr lang="tr-TR" dirty="0" smtClean="0"/>
              <a:t> Ekonomi Şurası</a:t>
            </a:r>
          </a:p>
          <a:p>
            <a:pPr lvl="1"/>
            <a:r>
              <a:rPr lang="tr-TR" dirty="0" err="1" smtClean="0"/>
              <a:t>Vb</a:t>
            </a:r>
            <a:endParaRPr lang="tr-TR" dirty="0" smtClean="0"/>
          </a:p>
          <a:p>
            <a:endParaRPr lang="tr-TR" dirty="0"/>
          </a:p>
        </p:txBody>
      </p:sp>
    </p:spTree>
    <p:extLst>
      <p:ext uri="{BB962C8B-B14F-4D97-AF65-F5344CB8AC3E}">
        <p14:creationId xmlns:p14="http://schemas.microsoft.com/office/powerpoint/2010/main" val="22144535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Nasıl Başarıldı ? ( 5 )</a:t>
            </a:r>
            <a:endParaRPr lang="tr-TR" dirty="0"/>
          </a:p>
        </p:txBody>
      </p:sp>
      <p:sp>
        <p:nvSpPr>
          <p:cNvPr id="3" name="İçerik Yer Tutucusu 2"/>
          <p:cNvSpPr>
            <a:spLocks noGrp="1"/>
          </p:cNvSpPr>
          <p:nvPr>
            <p:ph idx="1"/>
          </p:nvPr>
        </p:nvSpPr>
        <p:spPr>
          <a:xfrm>
            <a:off x="467544" y="1412776"/>
            <a:ext cx="8229600" cy="5040560"/>
          </a:xfrm>
        </p:spPr>
        <p:txBody>
          <a:bodyPr>
            <a:normAutofit/>
          </a:bodyPr>
          <a:lstStyle/>
          <a:p>
            <a:r>
              <a:rPr lang="tr-TR" dirty="0" smtClean="0"/>
              <a:t>Türk özel sektörünü yurtdışında temsil ederek;</a:t>
            </a:r>
          </a:p>
          <a:p>
            <a:pPr lvl="1"/>
            <a:r>
              <a:rPr lang="tr-TR" dirty="0" smtClean="0"/>
              <a:t>Yurtdışı ofisler</a:t>
            </a:r>
          </a:p>
          <a:p>
            <a:pPr lvl="1"/>
            <a:r>
              <a:rPr lang="tr-TR" dirty="0" smtClean="0"/>
              <a:t>DEİK</a:t>
            </a:r>
          </a:p>
          <a:p>
            <a:pPr lvl="1"/>
            <a:r>
              <a:rPr lang="tr-TR" dirty="0" smtClean="0"/>
              <a:t>Uluslararası kuruluşların karar alma organları</a:t>
            </a:r>
          </a:p>
          <a:p>
            <a:pPr lvl="2"/>
            <a:r>
              <a:rPr lang="tr-TR" dirty="0" smtClean="0"/>
              <a:t>ICC / YKÜ</a:t>
            </a:r>
          </a:p>
          <a:p>
            <a:pPr lvl="2"/>
            <a:r>
              <a:rPr lang="tr-TR" dirty="0" err="1" smtClean="0"/>
              <a:t>Eurochambres</a:t>
            </a:r>
            <a:r>
              <a:rPr lang="tr-TR" dirty="0" smtClean="0"/>
              <a:t> / YKBY</a:t>
            </a:r>
          </a:p>
          <a:p>
            <a:pPr lvl="2"/>
            <a:r>
              <a:rPr lang="tr-TR" dirty="0" err="1" smtClean="0"/>
              <a:t>Vb</a:t>
            </a:r>
            <a:endParaRPr lang="tr-TR" dirty="0"/>
          </a:p>
        </p:txBody>
      </p:sp>
    </p:spTree>
    <p:extLst>
      <p:ext uri="{BB962C8B-B14F-4D97-AF65-F5344CB8AC3E}">
        <p14:creationId xmlns:p14="http://schemas.microsoft.com/office/powerpoint/2010/main" val="93607290"/>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Nasıl Başarıldı ? ( 6 )</a:t>
            </a:r>
            <a:endParaRPr lang="tr-TR" dirty="0"/>
          </a:p>
        </p:txBody>
      </p:sp>
      <p:sp>
        <p:nvSpPr>
          <p:cNvPr id="3" name="İçerik Yer Tutucusu 2"/>
          <p:cNvSpPr>
            <a:spLocks noGrp="1"/>
          </p:cNvSpPr>
          <p:nvPr>
            <p:ph idx="1"/>
          </p:nvPr>
        </p:nvSpPr>
        <p:spPr>
          <a:xfrm>
            <a:off x="467544" y="1412776"/>
            <a:ext cx="8229600" cy="5040560"/>
          </a:xfrm>
        </p:spPr>
        <p:txBody>
          <a:bodyPr>
            <a:normAutofit/>
          </a:bodyPr>
          <a:lstStyle/>
          <a:p>
            <a:r>
              <a:rPr lang="tr-TR" dirty="0" smtClean="0"/>
              <a:t>Uluslararası projeler yürüterek;</a:t>
            </a:r>
          </a:p>
          <a:p>
            <a:pPr lvl="1"/>
            <a:r>
              <a:rPr lang="tr-TR" dirty="0" smtClean="0"/>
              <a:t>DTİK</a:t>
            </a:r>
          </a:p>
          <a:p>
            <a:pPr lvl="1"/>
            <a:r>
              <a:rPr lang="tr-TR" dirty="0" smtClean="0"/>
              <a:t>Türkçe Konuşan Girişimciler Eğitim Programı</a:t>
            </a:r>
          </a:p>
          <a:p>
            <a:pPr lvl="1"/>
            <a:r>
              <a:rPr lang="tr-TR" dirty="0" smtClean="0"/>
              <a:t>İslam Ülke Odaları Eğitimi</a:t>
            </a:r>
          </a:p>
          <a:p>
            <a:pPr lvl="1"/>
            <a:r>
              <a:rPr lang="tr-TR" dirty="0" smtClean="0"/>
              <a:t>PNB</a:t>
            </a:r>
            <a:endParaRPr lang="tr-TR" dirty="0"/>
          </a:p>
        </p:txBody>
      </p:sp>
    </p:spTree>
    <p:extLst>
      <p:ext uri="{BB962C8B-B14F-4D97-AF65-F5344CB8AC3E}">
        <p14:creationId xmlns:p14="http://schemas.microsoft.com/office/powerpoint/2010/main" val="5487885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Nasıl Başarıldı ? ( 7 )</a:t>
            </a:r>
            <a:endParaRPr lang="tr-TR" dirty="0"/>
          </a:p>
        </p:txBody>
      </p:sp>
      <p:sp>
        <p:nvSpPr>
          <p:cNvPr id="3" name="İçerik Yer Tutucusu 2"/>
          <p:cNvSpPr>
            <a:spLocks noGrp="1"/>
          </p:cNvSpPr>
          <p:nvPr>
            <p:ph idx="1"/>
          </p:nvPr>
        </p:nvSpPr>
        <p:spPr>
          <a:xfrm>
            <a:off x="467544" y="1412776"/>
            <a:ext cx="8229600" cy="5040560"/>
          </a:xfrm>
        </p:spPr>
        <p:txBody>
          <a:bodyPr>
            <a:normAutofit/>
          </a:bodyPr>
          <a:lstStyle/>
          <a:p>
            <a:r>
              <a:rPr lang="tr-TR" dirty="0" smtClean="0"/>
              <a:t>Ülke meselelerinde STK’lara öncülük ederek;</a:t>
            </a:r>
          </a:p>
          <a:p>
            <a:pPr lvl="1"/>
            <a:r>
              <a:rPr lang="tr-TR" dirty="0" smtClean="0"/>
              <a:t>Anayasa çalışmaları</a:t>
            </a:r>
          </a:p>
          <a:p>
            <a:pPr lvl="1"/>
            <a:r>
              <a:rPr lang="tr-TR" dirty="0" smtClean="0"/>
              <a:t>Akil İnsanlar – Akdeniz Grup Başkanlığı</a:t>
            </a:r>
          </a:p>
        </p:txBody>
      </p:sp>
    </p:spTree>
    <p:extLst>
      <p:ext uri="{BB962C8B-B14F-4D97-AF65-F5344CB8AC3E}">
        <p14:creationId xmlns:p14="http://schemas.microsoft.com/office/powerpoint/2010/main" val="117372462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Nasıl Başarıldı ? ( 8 )</a:t>
            </a:r>
            <a:endParaRPr lang="tr-TR" dirty="0"/>
          </a:p>
        </p:txBody>
      </p:sp>
      <p:sp>
        <p:nvSpPr>
          <p:cNvPr id="3" name="İçerik Yer Tutucusu 2"/>
          <p:cNvSpPr>
            <a:spLocks noGrp="1"/>
          </p:cNvSpPr>
          <p:nvPr>
            <p:ph idx="1"/>
          </p:nvPr>
        </p:nvSpPr>
        <p:spPr>
          <a:xfrm>
            <a:off x="467544" y="1412776"/>
            <a:ext cx="8229600" cy="5040560"/>
          </a:xfrm>
        </p:spPr>
        <p:txBody>
          <a:bodyPr>
            <a:normAutofit/>
          </a:bodyPr>
          <a:lstStyle/>
          <a:p>
            <a:r>
              <a:rPr lang="tr-TR" dirty="0" smtClean="0"/>
              <a:t>Yurtiçinde ve yurtdışında sosyal sorumluluk projeleri yürüterek;</a:t>
            </a:r>
          </a:p>
          <a:p>
            <a:pPr lvl="1"/>
            <a:r>
              <a:rPr lang="tr-TR" dirty="0" smtClean="0"/>
              <a:t>Okullar</a:t>
            </a:r>
          </a:p>
          <a:p>
            <a:pPr lvl="1"/>
            <a:r>
              <a:rPr lang="tr-TR" dirty="0" smtClean="0"/>
              <a:t>Kültür varlıklarının </a:t>
            </a:r>
            <a:r>
              <a:rPr lang="tr-TR" dirty="0" err="1" smtClean="0"/>
              <a:t>restoranyonu</a:t>
            </a:r>
            <a:endParaRPr lang="tr-TR" dirty="0" smtClean="0"/>
          </a:p>
          <a:p>
            <a:pPr marL="457200" lvl="1" indent="0">
              <a:buNone/>
            </a:pPr>
            <a:r>
              <a:rPr lang="tr-TR" dirty="0" smtClean="0"/>
              <a:t> </a:t>
            </a:r>
          </a:p>
        </p:txBody>
      </p:sp>
    </p:spTree>
    <p:extLst>
      <p:ext uri="{BB962C8B-B14F-4D97-AF65-F5344CB8AC3E}">
        <p14:creationId xmlns:p14="http://schemas.microsoft.com/office/powerpoint/2010/main" val="127720374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2023 Hedefleri</a:t>
            </a:r>
            <a:endParaRPr lang="tr-TR" dirty="0"/>
          </a:p>
        </p:txBody>
      </p:sp>
      <p:sp>
        <p:nvSpPr>
          <p:cNvPr id="3" name="İçerik Yer Tutucusu 2"/>
          <p:cNvSpPr>
            <a:spLocks noGrp="1"/>
          </p:cNvSpPr>
          <p:nvPr>
            <p:ph idx="1"/>
          </p:nvPr>
        </p:nvSpPr>
        <p:spPr/>
        <p:txBody>
          <a:bodyPr/>
          <a:lstStyle/>
          <a:p>
            <a:r>
              <a:rPr lang="tr-TR" dirty="0" smtClean="0"/>
              <a:t>Dünyanın ilk 10 ekonomisi arasına girmek</a:t>
            </a:r>
          </a:p>
          <a:p>
            <a:pPr lvl="1"/>
            <a:r>
              <a:rPr lang="tr-TR" dirty="0" smtClean="0"/>
              <a:t>2 trilyon USD GSMH </a:t>
            </a:r>
          </a:p>
          <a:p>
            <a:pPr lvl="1"/>
            <a:r>
              <a:rPr lang="tr-TR" dirty="0" smtClean="0"/>
              <a:t>Kişi başı 25 bin USD gelir</a:t>
            </a:r>
          </a:p>
          <a:p>
            <a:pPr lvl="1"/>
            <a:r>
              <a:rPr lang="tr-TR" dirty="0" smtClean="0"/>
              <a:t>500 milyar USD ihracat</a:t>
            </a:r>
          </a:p>
          <a:p>
            <a:endParaRPr lang="tr-TR" dirty="0"/>
          </a:p>
        </p:txBody>
      </p:sp>
    </p:spTree>
    <p:extLst>
      <p:ext uri="{BB962C8B-B14F-4D97-AF65-F5344CB8AC3E}">
        <p14:creationId xmlns:p14="http://schemas.microsoft.com/office/powerpoint/2010/main" val="3966727433"/>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3 Referans</a:t>
            </a:r>
            <a:endParaRPr lang="tr-TR" dirty="0"/>
          </a:p>
        </p:txBody>
      </p:sp>
      <p:sp>
        <p:nvSpPr>
          <p:cNvPr id="3" name="İçerik Yer Tutucusu 2"/>
          <p:cNvSpPr>
            <a:spLocks noGrp="1"/>
          </p:cNvSpPr>
          <p:nvPr>
            <p:ph idx="1"/>
          </p:nvPr>
        </p:nvSpPr>
        <p:spPr/>
        <p:txBody>
          <a:bodyPr/>
          <a:lstStyle/>
          <a:p>
            <a:r>
              <a:rPr lang="tr-TR" dirty="0" smtClean="0"/>
              <a:t>Ekonomi yönetimi öncelikleri</a:t>
            </a:r>
          </a:p>
          <a:p>
            <a:pPr marL="0" indent="0">
              <a:buNone/>
            </a:pPr>
            <a:endParaRPr lang="tr-TR" dirty="0" smtClean="0"/>
          </a:p>
          <a:p>
            <a:r>
              <a:rPr lang="tr-TR" dirty="0" smtClean="0"/>
              <a:t>TOBB faaliyetleri</a:t>
            </a:r>
          </a:p>
          <a:p>
            <a:pPr marL="0" indent="0">
              <a:buNone/>
            </a:pPr>
            <a:endParaRPr lang="tr-TR" dirty="0" smtClean="0"/>
          </a:p>
          <a:p>
            <a:r>
              <a:rPr lang="tr-TR" dirty="0" smtClean="0"/>
              <a:t>Bölge stratejileri (Kalkınma Ajansları) </a:t>
            </a:r>
          </a:p>
          <a:p>
            <a:endParaRPr lang="tr-TR" dirty="0"/>
          </a:p>
        </p:txBody>
      </p:sp>
    </p:spTree>
    <p:extLst>
      <p:ext uri="{BB962C8B-B14F-4D97-AF65-F5344CB8AC3E}">
        <p14:creationId xmlns:p14="http://schemas.microsoft.com/office/powerpoint/2010/main" val="2955893222"/>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Oda ve Borsalar Ne Yapmalı ?</a:t>
            </a:r>
            <a:endParaRPr lang="tr-TR" dirty="0"/>
          </a:p>
        </p:txBody>
      </p:sp>
      <p:sp>
        <p:nvSpPr>
          <p:cNvPr id="3" name="İçerik Yer Tutucusu 2"/>
          <p:cNvSpPr>
            <a:spLocks noGrp="1"/>
          </p:cNvSpPr>
          <p:nvPr>
            <p:ph idx="1"/>
          </p:nvPr>
        </p:nvSpPr>
        <p:spPr/>
        <p:txBody>
          <a:bodyPr>
            <a:normAutofit/>
          </a:bodyPr>
          <a:lstStyle/>
          <a:p>
            <a:r>
              <a:rPr lang="tr-TR" dirty="0" smtClean="0"/>
              <a:t>Her Oda/Borsa küçük bir TOBB !</a:t>
            </a:r>
          </a:p>
          <a:p>
            <a:endParaRPr lang="tr-TR" dirty="0"/>
          </a:p>
          <a:p>
            <a:r>
              <a:rPr lang="tr-TR" dirty="0" smtClean="0"/>
              <a:t>TOBB faaliyetlerine katılım sağlamalı, üyelerini bilgilendirmeli</a:t>
            </a:r>
          </a:p>
          <a:p>
            <a:r>
              <a:rPr lang="tr-TR" dirty="0" smtClean="0"/>
              <a:t>TOBB faaliyetlerini yerel aktörlerle işbirliği yaparak tekrar etmeli, üyelerinin katılımını sağlamalı</a:t>
            </a:r>
          </a:p>
        </p:txBody>
      </p:sp>
    </p:spTree>
    <p:extLst>
      <p:ext uri="{BB962C8B-B14F-4D97-AF65-F5344CB8AC3E}">
        <p14:creationId xmlns:p14="http://schemas.microsoft.com/office/powerpoint/2010/main" val="7788929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Girişimcilik</a:t>
            </a:r>
            <a:endParaRPr lang="tr-TR" dirty="0"/>
          </a:p>
        </p:txBody>
      </p:sp>
      <p:sp>
        <p:nvSpPr>
          <p:cNvPr id="3" name="İçerik Yer Tutucusu 2"/>
          <p:cNvSpPr>
            <a:spLocks noGrp="1"/>
          </p:cNvSpPr>
          <p:nvPr>
            <p:ph idx="1"/>
          </p:nvPr>
        </p:nvSpPr>
        <p:spPr>
          <a:xfrm>
            <a:off x="467544" y="4807693"/>
            <a:ext cx="8208912" cy="1789659"/>
          </a:xfrm>
        </p:spPr>
        <p:txBody>
          <a:bodyPr>
            <a:normAutofit fontScale="92500" lnSpcReduction="10000"/>
          </a:bodyPr>
          <a:lstStyle/>
          <a:p>
            <a:r>
              <a:rPr lang="tr-TR" dirty="0" smtClean="0"/>
              <a:t>3,8 milyon girişimci gerekirken halen bu rakam 1,5 milyon. 2,3 milyon yeni girişimciye ihtiyaç var. </a:t>
            </a:r>
          </a:p>
          <a:p>
            <a:pPr lvl="1"/>
            <a:r>
              <a:rPr lang="tr-TR" dirty="0" smtClean="0"/>
              <a:t>Genç ve kadın girişimciliğin teşvik edilmesi gerekiyor</a:t>
            </a:r>
          </a:p>
          <a:p>
            <a:pPr lvl="1"/>
            <a:r>
              <a:rPr lang="tr-TR" dirty="0" smtClean="0"/>
              <a:t>KOSGEB ve AB destekleri</a:t>
            </a:r>
            <a:endParaRPr lang="tr-TR" dirty="0"/>
          </a:p>
        </p:txBody>
      </p:sp>
      <p:graphicFrame>
        <p:nvGraphicFramePr>
          <p:cNvPr id="4" name="İçerik Yer Tutucusu 4"/>
          <p:cNvGraphicFramePr>
            <a:graphicFrameLocks/>
          </p:cNvGraphicFramePr>
          <p:nvPr>
            <p:extLst>
              <p:ext uri="{D42A27DB-BD31-4B8C-83A1-F6EECF244321}">
                <p14:modId xmlns:p14="http://schemas.microsoft.com/office/powerpoint/2010/main" val="2802440876"/>
              </p:ext>
            </p:extLst>
          </p:nvPr>
        </p:nvGraphicFramePr>
        <p:xfrm>
          <a:off x="755576" y="1556792"/>
          <a:ext cx="7127875" cy="2879725"/>
        </p:xfrm>
        <a:graphic>
          <a:graphicData uri="http://schemas.openxmlformats.org/drawingml/2006/table">
            <a:tbl>
              <a:tblPr/>
              <a:tblGrid>
                <a:gridCol w="1886649"/>
                <a:gridCol w="1891462"/>
                <a:gridCol w="2117668"/>
                <a:gridCol w="1232096"/>
              </a:tblGrid>
              <a:tr h="888139">
                <a:tc>
                  <a:txBody>
                    <a:bodyPr/>
                    <a:lstStyle/>
                    <a:p>
                      <a:pPr algn="ctr" fontAlgn="ctr"/>
                      <a:r>
                        <a:rPr lang="tr-TR" sz="2800" b="1" i="0" u="none" strike="noStrike" dirty="0">
                          <a:solidFill>
                            <a:srgbClr val="000000"/>
                          </a:solidFill>
                          <a:effectLst/>
                          <a:latin typeface="Calibri"/>
                        </a:rPr>
                        <a:t> </a:t>
                      </a:r>
                    </a:p>
                  </a:txBody>
                  <a:tcPr marL="9524" marR="9524" marT="952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tr-TR" sz="2800" b="1" i="0" u="none" strike="noStrike">
                          <a:solidFill>
                            <a:srgbClr val="000000"/>
                          </a:solidFill>
                          <a:effectLst/>
                          <a:latin typeface="Calibri"/>
                        </a:rPr>
                        <a:t>Nüfus</a:t>
                      </a:r>
                    </a:p>
                  </a:txBody>
                  <a:tcPr marL="9524" marR="9524" marT="9523"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tr-TR" sz="2800" b="1" i="0" u="none" strike="noStrike">
                          <a:solidFill>
                            <a:srgbClr val="000000"/>
                          </a:solidFill>
                          <a:effectLst/>
                          <a:latin typeface="Calibri"/>
                        </a:rPr>
                        <a:t>Şirket sayısı</a:t>
                      </a:r>
                    </a:p>
                  </a:txBody>
                  <a:tcPr marL="9524" marR="9524" marT="9523" marB="0" anchor="ctr">
                    <a:lnL>
                      <a:noFill/>
                    </a:lnL>
                    <a:lnR>
                      <a:noFill/>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ctr" fontAlgn="ctr"/>
                      <a:r>
                        <a:rPr lang="tr-TR" sz="2800" b="1" i="0" u="none" strike="noStrike">
                          <a:solidFill>
                            <a:srgbClr val="000000"/>
                          </a:solidFill>
                          <a:effectLst/>
                          <a:latin typeface="Calibri"/>
                        </a:rPr>
                        <a:t>Oran</a:t>
                      </a:r>
                    </a:p>
                  </a:txBody>
                  <a:tcPr marL="9524" marR="9524" marT="952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r>
              <a:tr h="1022706">
                <a:tc>
                  <a:txBody>
                    <a:bodyPr/>
                    <a:lstStyle/>
                    <a:p>
                      <a:pPr algn="ctr" fontAlgn="ctr"/>
                      <a:r>
                        <a:rPr lang="tr-TR" sz="2800" b="1" i="0" u="none" strike="noStrike" dirty="0">
                          <a:solidFill>
                            <a:srgbClr val="000000"/>
                          </a:solidFill>
                          <a:effectLst/>
                          <a:latin typeface="Calibri"/>
                        </a:rPr>
                        <a:t>JAPONYA</a:t>
                      </a:r>
                    </a:p>
                  </a:txBody>
                  <a:tcPr marL="9524" marR="9524" marT="9523" marB="0" anchor="ctr">
                    <a:lnL w="6350" cap="flat" cmpd="sng" algn="ctr">
                      <a:solidFill>
                        <a:srgbClr val="000000"/>
                      </a:solidFill>
                      <a:prstDash val="solid"/>
                      <a:round/>
                      <a:headEnd type="none" w="med" len="med"/>
                      <a:tailEnd type="none" w="med" len="med"/>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tr-TR" sz="2800" b="0" i="0" u="none" strike="noStrike">
                          <a:solidFill>
                            <a:srgbClr val="000000"/>
                          </a:solidFill>
                          <a:effectLst/>
                          <a:latin typeface="Calibri"/>
                        </a:rPr>
                        <a:t>127 milyon</a:t>
                      </a:r>
                    </a:p>
                  </a:txBody>
                  <a:tcPr marL="9524" marR="9524" marT="9523"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tr-TR" sz="2800" b="0" i="0" u="none" strike="noStrike" dirty="0">
                          <a:solidFill>
                            <a:srgbClr val="000000"/>
                          </a:solidFill>
                          <a:effectLst/>
                          <a:latin typeface="Calibri"/>
                        </a:rPr>
                        <a:t>6 milyon</a:t>
                      </a:r>
                    </a:p>
                  </a:txBody>
                  <a:tcPr marL="9524" marR="9524" marT="9523" marB="0" anchor="ctr">
                    <a:lnL>
                      <a:noFill/>
                    </a:lnL>
                    <a:lnR>
                      <a:noFill/>
                    </a:lnR>
                    <a:lnT w="6350" cap="flat" cmpd="sng" algn="ctr">
                      <a:solidFill>
                        <a:srgbClr val="000000"/>
                      </a:solidFill>
                      <a:prstDash val="solid"/>
                      <a:round/>
                      <a:headEnd type="none" w="med" len="med"/>
                      <a:tailEnd type="none" w="med" len="med"/>
                    </a:lnT>
                    <a:lnB>
                      <a:noFill/>
                    </a:lnB>
                  </a:tcPr>
                </a:tc>
                <a:tc>
                  <a:txBody>
                    <a:bodyPr/>
                    <a:lstStyle/>
                    <a:p>
                      <a:pPr algn="ctr" fontAlgn="ctr"/>
                      <a:r>
                        <a:rPr lang="tr-TR" sz="2800" b="0" i="0" u="none" strike="noStrike" dirty="0" smtClean="0">
                          <a:solidFill>
                            <a:srgbClr val="000000"/>
                          </a:solidFill>
                          <a:effectLst/>
                          <a:latin typeface="Calibri"/>
                        </a:rPr>
                        <a:t>%</a:t>
                      </a:r>
                      <a:r>
                        <a:rPr lang="tr-TR" sz="2800" b="0" i="0" u="none" strike="noStrike" baseline="0" dirty="0" smtClean="0">
                          <a:solidFill>
                            <a:srgbClr val="000000"/>
                          </a:solidFill>
                          <a:effectLst/>
                          <a:latin typeface="Calibri"/>
                        </a:rPr>
                        <a:t> </a:t>
                      </a:r>
                      <a:r>
                        <a:rPr lang="tr-TR" sz="2800" b="0" i="0" u="none" strike="noStrike" dirty="0" smtClean="0">
                          <a:solidFill>
                            <a:srgbClr val="000000"/>
                          </a:solidFill>
                          <a:effectLst/>
                          <a:latin typeface="Calibri"/>
                        </a:rPr>
                        <a:t>5</a:t>
                      </a:r>
                      <a:endParaRPr lang="tr-TR" sz="2800" b="0" i="0" u="none" strike="noStrike" dirty="0">
                        <a:solidFill>
                          <a:srgbClr val="000000"/>
                        </a:solidFill>
                        <a:effectLst/>
                        <a:latin typeface="Calibri"/>
                      </a:endParaRPr>
                    </a:p>
                  </a:txBody>
                  <a:tcPr marL="9524" marR="9524" marT="9523" marB="0" anchor="ctr">
                    <a:lnL>
                      <a:noFill/>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tcPr>
                </a:tc>
              </a:tr>
              <a:tr h="968880">
                <a:tc>
                  <a:txBody>
                    <a:bodyPr/>
                    <a:lstStyle/>
                    <a:p>
                      <a:pPr algn="ctr" fontAlgn="ctr"/>
                      <a:r>
                        <a:rPr lang="tr-TR" sz="2800" b="1" i="0" u="none" strike="noStrike" dirty="0" smtClean="0">
                          <a:solidFill>
                            <a:srgbClr val="000000"/>
                          </a:solidFill>
                          <a:effectLst/>
                          <a:latin typeface="Calibri"/>
                        </a:rPr>
                        <a:t>TÜRKİYE</a:t>
                      </a:r>
                      <a:endParaRPr lang="tr-TR" sz="2800" b="1" i="0" u="none" strike="noStrike" dirty="0">
                        <a:solidFill>
                          <a:srgbClr val="000000"/>
                        </a:solidFill>
                        <a:effectLst/>
                        <a:latin typeface="Calibri"/>
                      </a:endParaRPr>
                    </a:p>
                  </a:txBody>
                  <a:tcPr marL="9524" marR="9524" marT="9523" marB="0" anchor="ctr">
                    <a:lnL w="635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tr-TR" sz="2800" b="0" i="0" u="none" strike="noStrike">
                          <a:solidFill>
                            <a:srgbClr val="000000"/>
                          </a:solidFill>
                          <a:effectLst/>
                          <a:latin typeface="Calibri"/>
                        </a:rPr>
                        <a:t>76 milyon</a:t>
                      </a:r>
                    </a:p>
                  </a:txBody>
                  <a:tcPr marL="9524" marR="9524" marT="9523"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tr-TR" sz="2800" b="0" i="0" u="none" strike="noStrike" dirty="0" smtClean="0">
                          <a:solidFill>
                            <a:srgbClr val="000000"/>
                          </a:solidFill>
                          <a:effectLst/>
                          <a:latin typeface="Calibri"/>
                        </a:rPr>
                        <a:t>1,5 milyon</a:t>
                      </a:r>
                      <a:endParaRPr lang="tr-TR" sz="2800" b="0" i="0" u="none" strike="noStrike" dirty="0">
                        <a:solidFill>
                          <a:srgbClr val="000000"/>
                        </a:solidFill>
                        <a:effectLst/>
                        <a:latin typeface="Calibri"/>
                      </a:endParaRPr>
                    </a:p>
                  </a:txBody>
                  <a:tcPr marL="9524" marR="9524" marT="9523" marB="0" anchor="ctr">
                    <a:lnL>
                      <a:noFill/>
                    </a:lnL>
                    <a:lnR>
                      <a:noFill/>
                    </a:lnR>
                    <a:lnT>
                      <a:noFill/>
                    </a:lnT>
                    <a:lnB w="6350" cap="flat" cmpd="sng" algn="ctr">
                      <a:solidFill>
                        <a:srgbClr val="000000"/>
                      </a:solidFill>
                      <a:prstDash val="solid"/>
                      <a:round/>
                      <a:headEnd type="none" w="med" len="med"/>
                      <a:tailEnd type="none" w="med" len="med"/>
                    </a:lnB>
                  </a:tcPr>
                </a:tc>
                <a:tc>
                  <a:txBody>
                    <a:bodyPr/>
                    <a:lstStyle/>
                    <a:p>
                      <a:pPr algn="ctr" fontAlgn="ctr"/>
                      <a:r>
                        <a:rPr lang="tr-TR" sz="2800" b="0" i="0" u="none" strike="noStrike" dirty="0" smtClean="0">
                          <a:solidFill>
                            <a:srgbClr val="000000"/>
                          </a:solidFill>
                          <a:effectLst/>
                          <a:latin typeface="Calibri"/>
                        </a:rPr>
                        <a:t>%</a:t>
                      </a:r>
                      <a:r>
                        <a:rPr lang="tr-TR" sz="2800" b="0" i="0" u="none" strike="noStrike" baseline="0" dirty="0" smtClean="0">
                          <a:solidFill>
                            <a:srgbClr val="000000"/>
                          </a:solidFill>
                          <a:effectLst/>
                          <a:latin typeface="Calibri"/>
                        </a:rPr>
                        <a:t> </a:t>
                      </a:r>
                      <a:r>
                        <a:rPr lang="tr-TR" sz="2800" b="0" i="0" u="none" strike="noStrike" dirty="0" smtClean="0">
                          <a:solidFill>
                            <a:srgbClr val="000000"/>
                          </a:solidFill>
                          <a:effectLst/>
                          <a:latin typeface="Calibri"/>
                        </a:rPr>
                        <a:t>2</a:t>
                      </a:r>
                      <a:endParaRPr lang="tr-TR" sz="2800" b="0" i="0" u="none" strike="noStrike" dirty="0">
                        <a:solidFill>
                          <a:srgbClr val="000000"/>
                        </a:solidFill>
                        <a:effectLst/>
                        <a:latin typeface="Calibri"/>
                      </a:endParaRPr>
                    </a:p>
                  </a:txBody>
                  <a:tcPr marL="9524" marR="9524" marT="9523" marB="0" anchor="ctr">
                    <a:lnL>
                      <a:noFill/>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73487003"/>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t>İnovasyon</a:t>
            </a:r>
            <a:endParaRPr lang="tr-TR" dirty="0"/>
          </a:p>
        </p:txBody>
      </p:sp>
      <p:sp>
        <p:nvSpPr>
          <p:cNvPr id="3" name="İçerik Yer Tutucusu 2"/>
          <p:cNvSpPr>
            <a:spLocks noGrp="1"/>
          </p:cNvSpPr>
          <p:nvPr>
            <p:ph idx="1"/>
          </p:nvPr>
        </p:nvSpPr>
        <p:spPr>
          <a:xfrm>
            <a:off x="467544" y="1844823"/>
            <a:ext cx="8136904" cy="4536505"/>
          </a:xfrm>
        </p:spPr>
        <p:txBody>
          <a:bodyPr>
            <a:normAutofit/>
          </a:bodyPr>
          <a:lstStyle/>
          <a:p>
            <a:r>
              <a:rPr lang="tr-TR" dirty="0" smtClean="0"/>
              <a:t>Yeni mucitlere ihtiyaç var</a:t>
            </a:r>
          </a:p>
          <a:p>
            <a:pPr lvl="1"/>
            <a:r>
              <a:rPr lang="tr-TR" dirty="0" smtClean="0"/>
              <a:t>TÜBİTAK ve AB destekleri</a:t>
            </a:r>
          </a:p>
          <a:p>
            <a:pPr lvl="1"/>
            <a:r>
              <a:rPr lang="tr-TR" dirty="0" smtClean="0"/>
              <a:t>Üniversitelerle işbirliği</a:t>
            </a:r>
          </a:p>
          <a:p>
            <a:pPr lvl="1"/>
            <a:endParaRPr lang="tr-TR" dirty="0"/>
          </a:p>
        </p:txBody>
      </p:sp>
    </p:spTree>
    <p:extLst>
      <p:ext uri="{BB962C8B-B14F-4D97-AF65-F5344CB8AC3E}">
        <p14:creationId xmlns:p14="http://schemas.microsoft.com/office/powerpoint/2010/main" val="70070194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İlk Hedefler</a:t>
            </a:r>
            <a:endParaRPr lang="tr-TR" dirty="0"/>
          </a:p>
        </p:txBody>
      </p:sp>
      <p:sp>
        <p:nvSpPr>
          <p:cNvPr id="4" name="Dikdörtgen 3"/>
          <p:cNvSpPr/>
          <p:nvPr/>
        </p:nvSpPr>
        <p:spPr>
          <a:xfrm>
            <a:off x="467544" y="1484784"/>
            <a:ext cx="8424936" cy="5170646"/>
          </a:xfrm>
          <a:prstGeom prst="rect">
            <a:avLst/>
          </a:prstGeom>
        </p:spPr>
        <p:txBody>
          <a:bodyPr wrap="square">
            <a:spAutoFit/>
          </a:bodyPr>
          <a:lstStyle/>
          <a:p>
            <a:r>
              <a:rPr lang="tr-TR" sz="2200" dirty="0" smtClean="0"/>
              <a:t>1.Hammaddesi </a:t>
            </a:r>
            <a:r>
              <a:rPr lang="tr-TR" sz="2200" dirty="0"/>
              <a:t>yurt içinde yetişen veya yetiştirilebilen </a:t>
            </a:r>
            <a:r>
              <a:rPr lang="tr-TR" sz="2200" b="1" dirty="0">
                <a:solidFill>
                  <a:srgbClr val="FF0000"/>
                </a:solidFill>
              </a:rPr>
              <a:t>sanayi </a:t>
            </a:r>
            <a:r>
              <a:rPr lang="tr-TR" sz="2200" dirty="0"/>
              <a:t>dalları kurulması gerekmektedir.</a:t>
            </a:r>
          </a:p>
          <a:p>
            <a:r>
              <a:rPr lang="tr-TR" sz="2200" dirty="0" smtClean="0"/>
              <a:t>2.El </a:t>
            </a:r>
            <a:r>
              <a:rPr lang="tr-TR" sz="2200" dirty="0"/>
              <a:t>işçiliğinden ve küçük imalattan süratle </a:t>
            </a:r>
            <a:r>
              <a:rPr lang="tr-TR" sz="2200" b="1" dirty="0">
                <a:solidFill>
                  <a:srgbClr val="FF0000"/>
                </a:solidFill>
              </a:rPr>
              <a:t>fabrikaya</a:t>
            </a:r>
            <a:r>
              <a:rPr lang="tr-TR" sz="2200" dirty="0"/>
              <a:t> veya büyük işletmeye geçilmelidir.</a:t>
            </a:r>
          </a:p>
          <a:p>
            <a:r>
              <a:rPr lang="tr-TR" sz="2200" dirty="0" smtClean="0"/>
              <a:t>3.Devlet </a:t>
            </a:r>
            <a:r>
              <a:rPr lang="tr-TR" sz="2200" dirty="0"/>
              <a:t>yavaş yavaş iktisadi görüşleri de olan bir organ haline gelmeli ve </a:t>
            </a:r>
            <a:r>
              <a:rPr lang="tr-TR" sz="2200" b="1" dirty="0">
                <a:solidFill>
                  <a:srgbClr val="FF0000"/>
                </a:solidFill>
              </a:rPr>
              <a:t>özel sektörler tarafından kurulamayan teşebbüsler devletçe ele alınmalıdır</a:t>
            </a:r>
            <a:r>
              <a:rPr lang="tr-TR" sz="2200" dirty="0"/>
              <a:t>.</a:t>
            </a:r>
          </a:p>
          <a:p>
            <a:r>
              <a:rPr lang="tr-TR" sz="2200" dirty="0" smtClean="0"/>
              <a:t>4.</a:t>
            </a:r>
            <a:r>
              <a:rPr lang="tr-TR" sz="2200" b="1" dirty="0" smtClean="0">
                <a:solidFill>
                  <a:srgbClr val="FF0000"/>
                </a:solidFill>
              </a:rPr>
              <a:t>Özel </a:t>
            </a:r>
            <a:r>
              <a:rPr lang="tr-TR" sz="2200" b="1" dirty="0">
                <a:solidFill>
                  <a:srgbClr val="FF0000"/>
                </a:solidFill>
              </a:rPr>
              <a:t>teşebbüslere kredi sağlayacak bir Devlet Bankası kurulmalıdır</a:t>
            </a:r>
            <a:r>
              <a:rPr lang="tr-TR" sz="2200" dirty="0"/>
              <a:t>.</a:t>
            </a:r>
          </a:p>
          <a:p>
            <a:r>
              <a:rPr lang="tr-TR" sz="2200" dirty="0" smtClean="0"/>
              <a:t>5.Dış </a:t>
            </a:r>
            <a:r>
              <a:rPr lang="tr-TR" sz="2200" dirty="0"/>
              <a:t>rekabete dayanabilmek için </a:t>
            </a:r>
            <a:r>
              <a:rPr lang="tr-TR" sz="2200" b="1" dirty="0">
                <a:solidFill>
                  <a:srgbClr val="FF0000"/>
                </a:solidFill>
              </a:rPr>
              <a:t>sanayinin </a:t>
            </a:r>
            <a:r>
              <a:rPr lang="tr-TR" sz="2200" dirty="0"/>
              <a:t>toplu ve bütün olarak kurulması gerekir.</a:t>
            </a:r>
          </a:p>
          <a:p>
            <a:r>
              <a:rPr lang="tr-TR" sz="2200" dirty="0" smtClean="0"/>
              <a:t>6.Yabancıların </a:t>
            </a:r>
            <a:r>
              <a:rPr lang="tr-TR" sz="2200" dirty="0"/>
              <a:t>kurdukları tekellerden kaçınılmalıdır.</a:t>
            </a:r>
          </a:p>
          <a:p>
            <a:r>
              <a:rPr lang="tr-TR" sz="2200" b="1" dirty="0" smtClean="0">
                <a:solidFill>
                  <a:srgbClr val="FF0000"/>
                </a:solidFill>
              </a:rPr>
              <a:t>7.Sanayinin </a:t>
            </a:r>
            <a:r>
              <a:rPr lang="tr-TR" sz="2200" b="1" dirty="0">
                <a:solidFill>
                  <a:srgbClr val="FF0000"/>
                </a:solidFill>
              </a:rPr>
              <a:t>teşviki </a:t>
            </a:r>
            <a:r>
              <a:rPr lang="tr-TR" sz="2200" dirty="0"/>
              <a:t>ve milli bankaların kurulması sağlanmalıdır.</a:t>
            </a:r>
          </a:p>
          <a:p>
            <a:r>
              <a:rPr lang="tr-TR" sz="2200" dirty="0" smtClean="0"/>
              <a:t>8.Demiryolu </a:t>
            </a:r>
            <a:r>
              <a:rPr lang="tr-TR" sz="2200" dirty="0"/>
              <a:t>inşaat programına bağlanmalıdır.</a:t>
            </a:r>
          </a:p>
          <a:p>
            <a:r>
              <a:rPr lang="tr-TR" sz="2200" dirty="0" smtClean="0"/>
              <a:t>9.İş </a:t>
            </a:r>
            <a:r>
              <a:rPr lang="tr-TR" sz="2200" dirty="0"/>
              <a:t>erbabına amele değil, işçi denmelidir.</a:t>
            </a:r>
          </a:p>
          <a:p>
            <a:r>
              <a:rPr lang="tr-TR" sz="2200" dirty="0" smtClean="0"/>
              <a:t>10.Sendika </a:t>
            </a:r>
            <a:r>
              <a:rPr lang="tr-TR" sz="2200" dirty="0"/>
              <a:t>hakkı tanınmalıdır.</a:t>
            </a:r>
            <a:endParaRPr lang="tr-TR" sz="2200" dirty="0">
              <a:effectLst/>
            </a:endParaRPr>
          </a:p>
        </p:txBody>
      </p:sp>
    </p:spTree>
    <p:extLst>
      <p:ext uri="{BB962C8B-B14F-4D97-AF65-F5344CB8AC3E}">
        <p14:creationId xmlns:p14="http://schemas.microsoft.com/office/powerpoint/2010/main" val="347163058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Mesleki Eğitim</a:t>
            </a:r>
            <a:endParaRPr lang="tr-TR" dirty="0"/>
          </a:p>
        </p:txBody>
      </p:sp>
      <p:sp>
        <p:nvSpPr>
          <p:cNvPr id="3" name="İçerik Yer Tutucusu 2"/>
          <p:cNvSpPr>
            <a:spLocks noGrp="1"/>
          </p:cNvSpPr>
          <p:nvPr>
            <p:ph idx="1"/>
          </p:nvPr>
        </p:nvSpPr>
        <p:spPr>
          <a:xfrm>
            <a:off x="467544" y="1844823"/>
            <a:ext cx="8136904" cy="4536505"/>
          </a:xfrm>
        </p:spPr>
        <p:txBody>
          <a:bodyPr>
            <a:normAutofit/>
          </a:bodyPr>
          <a:lstStyle/>
          <a:p>
            <a:r>
              <a:rPr lang="tr-TR" dirty="0" smtClean="0"/>
              <a:t>Üyelerin ihtiyaç duyduğu nitelikte teknik eleman eğitimi</a:t>
            </a:r>
          </a:p>
          <a:p>
            <a:pPr lvl="1"/>
            <a:r>
              <a:rPr lang="tr-TR" dirty="0" smtClean="0"/>
              <a:t>UMEM</a:t>
            </a:r>
          </a:p>
          <a:p>
            <a:pPr lvl="1"/>
            <a:r>
              <a:rPr lang="tr-TR" dirty="0" smtClean="0"/>
              <a:t>MYK</a:t>
            </a:r>
          </a:p>
          <a:p>
            <a:pPr lvl="1"/>
            <a:r>
              <a:rPr lang="tr-TR" dirty="0" err="1" smtClean="0"/>
              <a:t>İşkur</a:t>
            </a:r>
            <a:r>
              <a:rPr lang="tr-TR" dirty="0" smtClean="0"/>
              <a:t>, SGK ile işbirliği</a:t>
            </a:r>
          </a:p>
          <a:p>
            <a:pPr lvl="2"/>
            <a:r>
              <a:rPr lang="tr-TR" dirty="0" smtClean="0"/>
              <a:t>Almanya % 60</a:t>
            </a:r>
          </a:p>
          <a:p>
            <a:pPr marL="457200" lvl="1" indent="0">
              <a:buNone/>
            </a:pPr>
            <a:endParaRPr lang="tr-TR" dirty="0"/>
          </a:p>
        </p:txBody>
      </p:sp>
    </p:spTree>
    <p:extLst>
      <p:ext uri="{BB962C8B-B14F-4D97-AF65-F5344CB8AC3E}">
        <p14:creationId xmlns:p14="http://schemas.microsoft.com/office/powerpoint/2010/main" val="100717111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İhracat</a:t>
            </a:r>
            <a:endParaRPr lang="tr-TR" dirty="0"/>
          </a:p>
        </p:txBody>
      </p:sp>
      <p:sp>
        <p:nvSpPr>
          <p:cNvPr id="3" name="İçerik Yer Tutucusu 2"/>
          <p:cNvSpPr>
            <a:spLocks noGrp="1"/>
          </p:cNvSpPr>
          <p:nvPr>
            <p:ph idx="1"/>
          </p:nvPr>
        </p:nvSpPr>
        <p:spPr>
          <a:xfrm>
            <a:off x="467544" y="1844823"/>
            <a:ext cx="8136904" cy="4536505"/>
          </a:xfrm>
        </p:spPr>
        <p:txBody>
          <a:bodyPr>
            <a:normAutofit/>
          </a:bodyPr>
          <a:lstStyle/>
          <a:p>
            <a:r>
              <a:rPr lang="tr-TR" dirty="0" smtClean="0"/>
              <a:t>İhracatçı eğitim programları</a:t>
            </a:r>
          </a:p>
          <a:p>
            <a:pPr lvl="1"/>
            <a:r>
              <a:rPr lang="tr-TR" dirty="0" smtClean="0"/>
              <a:t>DEİK ile işbirliği</a:t>
            </a:r>
          </a:p>
          <a:p>
            <a:pPr lvl="1"/>
            <a:r>
              <a:rPr lang="tr-TR" dirty="0" smtClean="0"/>
              <a:t>Dış Ticaret Müsteşarlıkları ile işbirliği</a:t>
            </a:r>
          </a:p>
          <a:p>
            <a:pPr lvl="1"/>
            <a:r>
              <a:rPr lang="tr-TR" dirty="0" smtClean="0"/>
              <a:t>Üniversitelerle işbirliği </a:t>
            </a:r>
          </a:p>
          <a:p>
            <a:pPr lvl="1"/>
            <a:endParaRPr lang="tr-TR" dirty="0" smtClean="0"/>
          </a:p>
          <a:p>
            <a:pPr lvl="0"/>
            <a:r>
              <a:rPr lang="tr-TR" dirty="0">
                <a:solidFill>
                  <a:prstClr val="black"/>
                </a:solidFill>
              </a:rPr>
              <a:t>Yurtdışı fuar </a:t>
            </a:r>
            <a:r>
              <a:rPr lang="tr-TR" dirty="0" smtClean="0">
                <a:solidFill>
                  <a:prstClr val="black"/>
                </a:solidFill>
              </a:rPr>
              <a:t>organizasyonları / Mal alım heyetleri</a:t>
            </a:r>
          </a:p>
          <a:p>
            <a:pPr lvl="1"/>
            <a:r>
              <a:rPr lang="tr-TR" dirty="0" smtClean="0">
                <a:solidFill>
                  <a:prstClr val="black"/>
                </a:solidFill>
              </a:rPr>
              <a:t>KOSGEB ile işbirliği</a:t>
            </a:r>
            <a:endParaRPr lang="tr-TR" dirty="0">
              <a:solidFill>
                <a:prstClr val="black"/>
              </a:solidFill>
            </a:endParaRPr>
          </a:p>
          <a:p>
            <a:pPr marL="457200" lvl="1" indent="0">
              <a:buNone/>
            </a:pPr>
            <a:endParaRPr lang="tr-TR" dirty="0"/>
          </a:p>
        </p:txBody>
      </p:sp>
    </p:spTree>
    <p:extLst>
      <p:ext uri="{BB962C8B-B14F-4D97-AF65-F5344CB8AC3E}">
        <p14:creationId xmlns:p14="http://schemas.microsoft.com/office/powerpoint/2010/main" val="375309859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Üyelerin kredi kullanımı</a:t>
            </a:r>
            <a:endParaRPr lang="tr-TR" dirty="0"/>
          </a:p>
        </p:txBody>
      </p:sp>
      <p:sp>
        <p:nvSpPr>
          <p:cNvPr id="3" name="İçerik Yer Tutucusu 2"/>
          <p:cNvSpPr>
            <a:spLocks noGrp="1"/>
          </p:cNvSpPr>
          <p:nvPr>
            <p:ph idx="1"/>
          </p:nvPr>
        </p:nvSpPr>
        <p:spPr>
          <a:xfrm>
            <a:off x="467544" y="1844823"/>
            <a:ext cx="8136904" cy="4536505"/>
          </a:xfrm>
        </p:spPr>
        <p:txBody>
          <a:bodyPr>
            <a:normAutofit/>
          </a:bodyPr>
          <a:lstStyle/>
          <a:p>
            <a:r>
              <a:rPr lang="tr-TR" dirty="0" smtClean="0"/>
              <a:t>KGF ile işbirliği</a:t>
            </a:r>
          </a:p>
          <a:p>
            <a:pPr lvl="1"/>
            <a:r>
              <a:rPr lang="tr-TR" dirty="0" smtClean="0"/>
              <a:t>Şube açılması, üyeleri bilgilendirme</a:t>
            </a:r>
          </a:p>
          <a:p>
            <a:pPr marL="457200" lvl="1" indent="0">
              <a:buNone/>
            </a:pPr>
            <a:endParaRPr lang="tr-TR" dirty="0"/>
          </a:p>
        </p:txBody>
      </p:sp>
    </p:spTree>
    <p:extLst>
      <p:ext uri="{BB962C8B-B14F-4D97-AF65-F5344CB8AC3E}">
        <p14:creationId xmlns:p14="http://schemas.microsoft.com/office/powerpoint/2010/main" val="2383409201"/>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620688"/>
            <a:ext cx="8445624" cy="940966"/>
          </a:xfrm>
        </p:spPr>
        <p:txBody>
          <a:bodyPr>
            <a:normAutofit fontScale="90000"/>
          </a:bodyPr>
          <a:lstStyle/>
          <a:p>
            <a:r>
              <a:rPr lang="tr-TR" dirty="0" smtClean="0"/>
              <a:t>Devlet yardımlarından ve AB kaynaklarından yararlanma</a:t>
            </a:r>
            <a:endParaRPr lang="tr-TR" dirty="0"/>
          </a:p>
        </p:txBody>
      </p:sp>
      <p:sp>
        <p:nvSpPr>
          <p:cNvPr id="3" name="İçerik Yer Tutucusu 2"/>
          <p:cNvSpPr>
            <a:spLocks noGrp="1"/>
          </p:cNvSpPr>
          <p:nvPr>
            <p:ph idx="1"/>
          </p:nvPr>
        </p:nvSpPr>
        <p:spPr>
          <a:xfrm>
            <a:off x="467544" y="1844823"/>
            <a:ext cx="8136904" cy="4536505"/>
          </a:xfrm>
        </p:spPr>
        <p:txBody>
          <a:bodyPr>
            <a:normAutofit/>
          </a:bodyPr>
          <a:lstStyle/>
          <a:p>
            <a:r>
              <a:rPr lang="tr-TR" dirty="0" smtClean="0"/>
              <a:t>Tanıtım toplantıları</a:t>
            </a:r>
          </a:p>
          <a:p>
            <a:r>
              <a:rPr lang="tr-TR" dirty="0" smtClean="0"/>
              <a:t>Uzman eğitimi</a:t>
            </a:r>
          </a:p>
          <a:p>
            <a:r>
              <a:rPr lang="tr-TR" dirty="0" smtClean="0"/>
              <a:t>Kalkınma Ajansları !</a:t>
            </a:r>
            <a:endParaRPr lang="tr-TR" dirty="0"/>
          </a:p>
          <a:p>
            <a:pPr marL="457200" lvl="1" indent="0">
              <a:buNone/>
            </a:pPr>
            <a:endParaRPr lang="tr-TR" dirty="0"/>
          </a:p>
        </p:txBody>
      </p:sp>
    </p:spTree>
    <p:extLst>
      <p:ext uri="{BB962C8B-B14F-4D97-AF65-F5344CB8AC3E}">
        <p14:creationId xmlns:p14="http://schemas.microsoft.com/office/powerpoint/2010/main" val="351573478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251520" y="620688"/>
            <a:ext cx="8445624" cy="940966"/>
          </a:xfrm>
        </p:spPr>
        <p:txBody>
          <a:bodyPr>
            <a:normAutofit/>
          </a:bodyPr>
          <a:lstStyle/>
          <a:p>
            <a:r>
              <a:rPr lang="tr-TR" dirty="0" smtClean="0"/>
              <a:t>Nasıl Yapılabilir ?</a:t>
            </a:r>
            <a:endParaRPr lang="tr-TR" dirty="0"/>
          </a:p>
        </p:txBody>
      </p:sp>
      <p:sp>
        <p:nvSpPr>
          <p:cNvPr id="3" name="İçerik Yer Tutucusu 2"/>
          <p:cNvSpPr>
            <a:spLocks noGrp="1"/>
          </p:cNvSpPr>
          <p:nvPr>
            <p:ph idx="1"/>
          </p:nvPr>
        </p:nvSpPr>
        <p:spPr>
          <a:xfrm>
            <a:off x="467544" y="1844823"/>
            <a:ext cx="8136904" cy="4536505"/>
          </a:xfrm>
        </p:spPr>
        <p:txBody>
          <a:bodyPr>
            <a:normAutofit/>
          </a:bodyPr>
          <a:lstStyle/>
          <a:p>
            <a:r>
              <a:rPr lang="tr-TR" dirty="0" smtClean="0"/>
              <a:t>Akreditasyon…</a:t>
            </a:r>
            <a:endParaRPr lang="tr-TR" dirty="0"/>
          </a:p>
          <a:p>
            <a:pPr marL="457200" lvl="1" indent="0">
              <a:buNone/>
            </a:pPr>
            <a:endParaRPr lang="tr-TR" dirty="0"/>
          </a:p>
        </p:txBody>
      </p:sp>
    </p:spTree>
    <p:extLst>
      <p:ext uri="{BB962C8B-B14F-4D97-AF65-F5344CB8AC3E}">
        <p14:creationId xmlns:p14="http://schemas.microsoft.com/office/powerpoint/2010/main" val="33973926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Cumhuriyetin İlanı ( 29 Ekim 1923 )</a:t>
            </a:r>
            <a:endParaRPr lang="tr-TR" dirty="0"/>
          </a:p>
        </p:txBody>
      </p:sp>
      <p:pic>
        <p:nvPicPr>
          <p:cNvPr id="4" name="İçerik Yer Tutucusu 3" descr="https://encrypted-tbn3.gstatic.com/images?q=tbn:ANd9GcSNIWQOB0Ai1eZHcqpKInQDov1BYfrQaGm4pENxS8qyVShB7bDL">
            <a:hlinkClick r:id="rId2"/>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87624" y="1628800"/>
            <a:ext cx="6408712" cy="4176464"/>
          </a:xfrm>
          <a:prstGeom prst="rect">
            <a:avLst/>
          </a:prstGeom>
          <a:noFill/>
          <a:ln>
            <a:noFill/>
          </a:ln>
        </p:spPr>
      </p:pic>
    </p:spTree>
    <p:extLst>
      <p:ext uri="{BB962C8B-B14F-4D97-AF65-F5344CB8AC3E}">
        <p14:creationId xmlns:p14="http://schemas.microsoft.com/office/powerpoint/2010/main" val="17156739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II. Dünya Savaşı ( 1939 – 1945 )</a:t>
            </a:r>
            <a:endParaRPr lang="tr-TR" dirty="0"/>
          </a:p>
        </p:txBody>
      </p:sp>
      <p:pic>
        <p:nvPicPr>
          <p:cNvPr id="4" name="İçerik Yer Tutucusu 3" descr="https://encrypted-tbn3.gstatic.com/images?q=tbn:ANd9GcT2z4xoI0AqerQ3GnW5FMYojhZeImo61YGoGk_4i1wRKnve60RPtQ">
            <a:hlinkClick r:id="rId2"/>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187624" y="1556792"/>
            <a:ext cx="6336704" cy="4392488"/>
          </a:xfrm>
          <a:prstGeom prst="rect">
            <a:avLst/>
          </a:prstGeom>
          <a:noFill/>
          <a:ln>
            <a:noFill/>
          </a:ln>
        </p:spPr>
      </p:pic>
    </p:spTree>
    <p:extLst>
      <p:ext uri="{BB962C8B-B14F-4D97-AF65-F5344CB8AC3E}">
        <p14:creationId xmlns:p14="http://schemas.microsoft.com/office/powerpoint/2010/main" val="12978926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Çok Partili Sisteme Geçiş ( 1950 )</a:t>
            </a:r>
            <a:endParaRPr lang="tr-TR" dirty="0"/>
          </a:p>
        </p:txBody>
      </p:sp>
      <p:pic>
        <p:nvPicPr>
          <p:cNvPr id="4" name="İçerik Yer Tutucusu 3" descr="https://encrypted-tbn3.gstatic.com/images?q=tbn:ANd9GcR9rZbMI3fOmW7si3pUJ4rvyE67eOb16enfSiWlyH9z-g-cMosWgg">
            <a:hlinkClick r:id="rId2"/>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59632" y="1700808"/>
            <a:ext cx="6264696" cy="4608512"/>
          </a:xfrm>
          <a:prstGeom prst="rect">
            <a:avLst/>
          </a:prstGeom>
          <a:noFill/>
          <a:ln>
            <a:noFill/>
          </a:ln>
        </p:spPr>
      </p:pic>
    </p:spTree>
    <p:extLst>
      <p:ext uri="{BB962C8B-B14F-4D97-AF65-F5344CB8AC3E}">
        <p14:creationId xmlns:p14="http://schemas.microsoft.com/office/powerpoint/2010/main" val="99131587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NATO’ya Müracaat ( 1950 )</a:t>
            </a:r>
            <a:endParaRPr lang="tr-TR" dirty="0"/>
          </a:p>
        </p:txBody>
      </p:sp>
      <p:pic>
        <p:nvPicPr>
          <p:cNvPr id="4" name="İçerik Yer Tutucusu 3" descr="https://encrypted-tbn2.gstatic.com/images?q=tbn:ANd9GcRoL3tXEHTmeDTW4lSJxglGiqQZYAT1VOcsJj0jJ_5yJ0MGwqvvvQ">
            <a:hlinkClick r:id="rId2"/>
          </p:cNvPr>
          <p:cNvPicPr>
            <a:picLocks noGrp="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43608" y="1628800"/>
            <a:ext cx="7128792" cy="4608512"/>
          </a:xfrm>
          <a:prstGeom prst="rect">
            <a:avLst/>
          </a:prstGeom>
          <a:noFill/>
          <a:ln>
            <a:noFill/>
          </a:ln>
        </p:spPr>
      </p:pic>
    </p:spTree>
    <p:extLst>
      <p:ext uri="{BB962C8B-B14F-4D97-AF65-F5344CB8AC3E}">
        <p14:creationId xmlns:p14="http://schemas.microsoft.com/office/powerpoint/2010/main" val="2941077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TOBB’un Kuruluşu ( 1950 ) </a:t>
            </a:r>
            <a:endParaRPr lang="tr-TR" dirty="0"/>
          </a:p>
        </p:txBody>
      </p:sp>
      <p:pic>
        <p:nvPicPr>
          <p:cNvPr id="4" name="Picture 2" descr="C:\Users\mucahit.saritas\Desktop\milliyet kesik.png"/>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3419872" y="1484784"/>
            <a:ext cx="5119529" cy="48133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C:\Users\mucahit.saritas\Desktop\milliyet küçük.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98578" y="2699668"/>
            <a:ext cx="2859087" cy="32496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171102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3000" fill="hold"/>
                                        <p:tgtEl>
                                          <p:spTgt spid="5"/>
                                        </p:tgtEl>
                                        <p:attrNameLst>
                                          <p:attrName>ppt_w</p:attrName>
                                        </p:attrNameLst>
                                      </p:cBhvr>
                                      <p:tavLst>
                                        <p:tav tm="0">
                                          <p:val>
                                            <p:fltVal val="0"/>
                                          </p:val>
                                        </p:tav>
                                        <p:tav tm="100000">
                                          <p:val>
                                            <p:strVal val="#ppt_w"/>
                                          </p:val>
                                        </p:tav>
                                      </p:tavLst>
                                    </p:anim>
                                    <p:anim calcmode="lin" valueType="num">
                                      <p:cBhvr>
                                        <p:cTn id="8" dur="3000" fill="hold"/>
                                        <p:tgtEl>
                                          <p:spTgt spid="5"/>
                                        </p:tgtEl>
                                        <p:attrNameLst>
                                          <p:attrName>ppt_h</p:attrName>
                                        </p:attrNameLst>
                                      </p:cBhvr>
                                      <p:tavLst>
                                        <p:tav tm="0">
                                          <p:val>
                                            <p:fltVal val="0"/>
                                          </p:val>
                                        </p:tav>
                                        <p:tav tm="100000">
                                          <p:val>
                                            <p:strVal val="#ppt_h"/>
                                          </p:val>
                                        </p:tav>
                                      </p:tavLst>
                                    </p:anim>
                                    <p:animEffect transition="in" filter="fade">
                                      <p:cBhvr>
                                        <p:cTn id="9" dur="3000"/>
                                        <p:tgtEl>
                                          <p:spTgt spid="5"/>
                                        </p:tgtEl>
                                      </p:cBhvr>
                                    </p:animEffect>
                                  </p:childTnLst>
                                </p:cTn>
                              </p:par>
                            </p:childTnLst>
                          </p:cTn>
                        </p:par>
                        <p:par>
                          <p:cTn id="10" fill="hold">
                            <p:stCondLst>
                              <p:cond delay="3000"/>
                            </p:stCondLst>
                            <p:childTnLst>
                              <p:par>
                                <p:cTn id="11" presetID="6" presetClass="emph" presetSubtype="0" fill="hold" nodeType="afterEffect">
                                  <p:stCondLst>
                                    <p:cond delay="0"/>
                                  </p:stCondLst>
                                  <p:childTnLst>
                                    <p:animScale>
                                      <p:cBhvr>
                                        <p:cTn id="12" dur="2000" fill="hold"/>
                                        <p:tgtEl>
                                          <p:spTgt spid="5"/>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Adjacency</Template>
  <TotalTime>10793</TotalTime>
  <Words>962</Words>
  <Application>Microsoft Office PowerPoint</Application>
  <PresentationFormat>Ekran Gösterisi (4:3)</PresentationFormat>
  <Paragraphs>202</Paragraphs>
  <Slides>44</Slides>
  <Notes>2</Notes>
  <HiddenSlides>0</HiddenSlides>
  <MMClips>0</MMClips>
  <ScaleCrop>false</ScaleCrop>
  <HeadingPairs>
    <vt:vector size="6" baseType="variant">
      <vt:variant>
        <vt:lpstr>Tema</vt:lpstr>
      </vt:variant>
      <vt:variant>
        <vt:i4>1</vt:i4>
      </vt:variant>
      <vt:variant>
        <vt:lpstr>Katıştırılmış OLE Hizmet Programları</vt:lpstr>
      </vt:variant>
      <vt:variant>
        <vt:i4>1</vt:i4>
      </vt:variant>
      <vt:variant>
        <vt:lpstr>Slayt Başlıkları</vt:lpstr>
      </vt:variant>
      <vt:variant>
        <vt:i4>44</vt:i4>
      </vt:variant>
    </vt:vector>
  </HeadingPairs>
  <TitlesOfParts>
    <vt:vector size="46" baseType="lpstr">
      <vt:lpstr>Ofis Teması</vt:lpstr>
      <vt:lpstr>Çalışma Sayfası</vt:lpstr>
      <vt:lpstr>PowerPoint Sunusu</vt:lpstr>
      <vt:lpstr>PowerPoint Sunusu</vt:lpstr>
      <vt:lpstr>1. İzmir İktisat Kongresi ( 17 Şubat – 4 Mart 1923 )</vt:lpstr>
      <vt:lpstr>İlk Hedefler</vt:lpstr>
      <vt:lpstr>Cumhuriyetin İlanı ( 29 Ekim 1923 )</vt:lpstr>
      <vt:lpstr>II. Dünya Savaşı ( 1939 – 1945 )</vt:lpstr>
      <vt:lpstr>Çok Partili Sisteme Geçiş ( 1950 )</vt:lpstr>
      <vt:lpstr>NATO’ya Müracaat ( 1950 )</vt:lpstr>
      <vt:lpstr>TOBB’un Kuruluşu ( 1950 ) </vt:lpstr>
      <vt:lpstr>NATO’ya Kabul Edilmemiz ( 1952 )</vt:lpstr>
      <vt:lpstr>TOBB’un İlk Genel Kurulu ( 1952 )</vt:lpstr>
      <vt:lpstr>II. İzmir İktisat Kongresi ( 1981 ) </vt:lpstr>
      <vt:lpstr>Yeni Anayasa ( 1982 )</vt:lpstr>
      <vt:lpstr>III. İzmir İktisat Kongresi ( 1992 )</vt:lpstr>
      <vt:lpstr>TOBB’da Hisarcıklıoğlu Dönemi ( 2001 - )</vt:lpstr>
      <vt:lpstr>IV. İzmir İktisat Kongresi ( 2004 ) </vt:lpstr>
      <vt:lpstr>V. İzmir İktisat Kongresi ( 2013 )</vt:lpstr>
      <vt:lpstr>Özetle;</vt:lpstr>
      <vt:lpstr>Ve Bugün TOBB </vt:lpstr>
      <vt:lpstr>PowerPoint Sunusu</vt:lpstr>
      <vt:lpstr>PowerPoint Sunusu</vt:lpstr>
      <vt:lpstr>TOBB Ne Yapar ?</vt:lpstr>
      <vt:lpstr>Nasıl Yapar ? ( 1 )  </vt:lpstr>
      <vt:lpstr>Nasıl Yapar ? ( 2 )  </vt:lpstr>
      <vt:lpstr>Nasıl Yapar ? ( 3 )  </vt:lpstr>
      <vt:lpstr>Türk Özel Sektörü Neyi Başardı ?</vt:lpstr>
      <vt:lpstr>Nasıl Başarıldı ?  ( 1 ) </vt:lpstr>
      <vt:lpstr>Nasıl Başarıldı ? ( 2 )</vt:lpstr>
      <vt:lpstr>Nasıl Başarıldı ? ( 3 )</vt:lpstr>
      <vt:lpstr>Nasıl Başarıldı ? ( 4 )</vt:lpstr>
      <vt:lpstr>Nasıl Başarıldı ? ( 5 )</vt:lpstr>
      <vt:lpstr>Nasıl Başarıldı ? ( 6 )</vt:lpstr>
      <vt:lpstr>Nasıl Başarıldı ? ( 7 )</vt:lpstr>
      <vt:lpstr>Nasıl Başarıldı ? ( 8 )</vt:lpstr>
      <vt:lpstr>2023 Hedefleri</vt:lpstr>
      <vt:lpstr>3 Referans</vt:lpstr>
      <vt:lpstr>Oda ve Borsalar Ne Yapmalı ?</vt:lpstr>
      <vt:lpstr>Girişimcilik</vt:lpstr>
      <vt:lpstr>İnovasyon</vt:lpstr>
      <vt:lpstr>Mesleki Eğitim</vt:lpstr>
      <vt:lpstr>İhracat</vt:lpstr>
      <vt:lpstr>Üyelerin kredi kullanımı</vt:lpstr>
      <vt:lpstr>Devlet yardımlarından ve AB kaynaklarından yararlanma</vt:lpstr>
      <vt:lpstr>Nasıl Yapılabilir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Yeni bir Dünya Nereye odaklanmamız lazım?</dc:title>
  <dc:creator>TOBB</dc:creator>
  <cp:lastModifiedBy>tobb</cp:lastModifiedBy>
  <cp:revision>505</cp:revision>
  <cp:lastPrinted>2013-03-25T10:44:43Z</cp:lastPrinted>
  <dcterms:created xsi:type="dcterms:W3CDTF">2011-03-31T14:58:37Z</dcterms:created>
  <dcterms:modified xsi:type="dcterms:W3CDTF">2014-08-25T04:46:53Z</dcterms:modified>
</cp:coreProperties>
</file>